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4" r:id="rId3"/>
    <p:sldId id="369" r:id="rId4"/>
    <p:sldId id="333" r:id="rId5"/>
    <p:sldId id="358" r:id="rId6"/>
    <p:sldId id="385" r:id="rId7"/>
    <p:sldId id="376" r:id="rId8"/>
    <p:sldId id="383" r:id="rId9"/>
    <p:sldId id="387" r:id="rId10"/>
    <p:sldId id="371" r:id="rId11"/>
    <p:sldId id="372" r:id="rId12"/>
    <p:sldId id="374" r:id="rId13"/>
    <p:sldId id="373" r:id="rId14"/>
    <p:sldId id="357" r:id="rId15"/>
    <p:sldId id="370" r:id="rId16"/>
    <p:sldId id="309" r:id="rId17"/>
    <p:sldId id="377" r:id="rId18"/>
    <p:sldId id="375" r:id="rId19"/>
    <p:sldId id="378" r:id="rId20"/>
    <p:sldId id="379" r:id="rId21"/>
    <p:sldId id="362" r:id="rId22"/>
    <p:sldId id="382" r:id="rId23"/>
    <p:sldId id="381" r:id="rId24"/>
    <p:sldId id="334" r:id="rId25"/>
    <p:sldId id="386" r:id="rId26"/>
  </p:sldIdLst>
  <p:sldSz cx="9144000" cy="6858000" type="screen4x3"/>
  <p:notesSz cx="9388475" cy="7102475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ider" initials="" lastIdx="1" clrIdx="0"/>
  <p:cmAuthor id="2" name="Carla Javits" initials="" lastIdx="19" clrIdx="1"/>
  <p:cmAuthor id="3" name="Leeann Alameda" initials="" lastIdx="43" clrIdx="2"/>
  <p:cmAuthor id="4" name="Lori Warren" initials="" lastIdx="2" clrIdx="3"/>
  <p:cmAuthor id="5" name="Aimee Chitayat" initials="" lastIdx="4" clrIdx="4"/>
  <p:cmAuthor id="6" name="Aimee" initials="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70"/>
    <a:srgbClr val="3F4037"/>
    <a:srgbClr val="000000"/>
    <a:srgbClr val="FF6600"/>
    <a:srgbClr val="59574B"/>
    <a:srgbClr val="006E96"/>
    <a:srgbClr val="00A1DF"/>
    <a:srgbClr val="716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2382" autoAdjust="0"/>
  </p:normalViewPr>
  <p:slideViewPr>
    <p:cSldViewPr snapToGrid="0">
      <p:cViewPr varScale="1">
        <p:scale>
          <a:sx n="67" d="100"/>
          <a:sy n="67" d="100"/>
        </p:scale>
        <p:origin x="1287" y="42"/>
      </p:cViewPr>
      <p:guideLst>
        <p:guide orient="horz" pos="6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1424"/>
    </p:cViewPr>
  </p:sorterViewPr>
  <p:notesViewPr>
    <p:cSldViewPr snapToGrid="0">
      <p:cViewPr varScale="1">
        <p:scale>
          <a:sx n="97" d="100"/>
          <a:sy n="97" d="100"/>
        </p:scale>
        <p:origin x="2208" y="3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0A7291-3779-46CE-85ED-591DC589D4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763" cy="355600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96CB1-E8D7-47E6-BDA3-84A59F0E5F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18125" y="0"/>
            <a:ext cx="4068763" cy="355600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F30CB9F-0870-4E75-8018-7F7938A4D8A5}" type="datetimeFigureOut">
              <a:rPr lang="en-US"/>
              <a:pPr>
                <a:defRPr/>
              </a:pPr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9E508-3189-4FD7-829E-AA3C147EBB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6875"/>
            <a:ext cx="4068763" cy="35401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EF6E0-7297-4F5D-9698-614CCBD225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18125" y="6746875"/>
            <a:ext cx="4068763" cy="35401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0D21893-B449-476A-81D0-7905C6B8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94F4A6-DD64-43B0-9D65-A8D6187B1A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763" cy="355600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5E4AD-66F2-4138-8A57-9B363BBAD3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318125" y="0"/>
            <a:ext cx="4068763" cy="355600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503237F-C09F-47AA-9455-D8E634F68ED5}" type="datetimeFigureOut">
              <a:rPr lang="en-US"/>
              <a:pPr>
                <a:defRPr/>
              </a:pPr>
              <a:t>5/26/2021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D98A50-EBE8-414C-A71D-C884A76850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17700" y="573088"/>
            <a:ext cx="5346700" cy="4011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7" rIns="94213" bIns="4710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89D652-720A-4470-8BFA-F72D8CADB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4583113"/>
            <a:ext cx="7535863" cy="1985962"/>
          </a:xfrm>
          <a:prstGeom prst="rect">
            <a:avLst/>
          </a:prstGeom>
        </p:spPr>
        <p:txBody>
          <a:bodyPr vert="horz" lIns="94213" tIns="47107" rIns="94213" bIns="47107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DFE38-5271-4BB0-B87E-0E084CACA5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068763" cy="35401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447AF-809B-4309-B90E-44046C36C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318125" y="6746875"/>
            <a:ext cx="4068763" cy="35401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FDC72EA-719A-4ED5-8D2C-C9C2A5A68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C59062C-91EA-4C42-B1FE-6D6A389E4C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B57D375-4F50-4825-BBA4-1696D6538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86E0F84C-3EDA-4155-AF1A-3EB617425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DFE144-E296-4B2C-B509-C8B5E8B0E4AE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725C6B1-3F38-44C6-80D0-659A9E9A0C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19288" y="573088"/>
            <a:ext cx="5346700" cy="4011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4105300-D389-4DD5-B7B8-FBBE9DB18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AB98C28F-B20F-491B-81EE-B50743785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AFC19F-EBCA-4CA0-A557-4DD6CFEB3D1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9087D930-D7A8-4BCF-A6BA-36A4E2DC68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19288" y="573088"/>
            <a:ext cx="5346700" cy="4011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DFA73895-A83D-46D8-ABB4-28DE57FAE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9938" y="4583113"/>
            <a:ext cx="7680325" cy="198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D9331469-D8A6-41AB-9197-8C6B5BE776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A659AE-4322-4A76-8764-54C59E7CB93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501D66D-98AB-4840-A92A-4F0DA0C944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19288" y="573088"/>
            <a:ext cx="5346700" cy="4011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CD8EC33B-E528-4CEB-9335-7A4E5A7FE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9938" y="4583113"/>
            <a:ext cx="7680325" cy="198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A5D3373-3D37-40C4-87D2-2C7AFDCA6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CD9090-5EDD-4BBC-A0BA-CE4D776E298A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496C3390-413E-42BE-B0C1-379C6FA548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758C26C-B975-4010-B7EB-79163CE4D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2A71138-ACA1-4760-A600-4D21CA699F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CE5F79-E02F-4648-A73F-AACE5372EE6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10B9249E-B2CD-4353-9815-545F6C77F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53C2E6D2-9AF6-41E7-B511-6B6256F26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7125DCB-701A-4B40-95BC-08D34D1228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ACC30D-8E30-4F16-BDE7-F063412BA61A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48D6876-1F47-4F35-B00D-2D4B4EC38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921E9B9-8FE6-489E-B087-E91401B31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956DA632-AEE7-429D-926B-6A077E5AC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7A1356-E1DE-4BF6-B7F5-4EC392591CB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1F2BD75C-0AEB-4D26-8D55-E6DC7C078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AD79C46B-A4A3-4E61-BCE4-D0ED2A3D7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07D9092-3772-46BC-90CF-CA6DF2690E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49A29A-4A68-4D70-8FE7-66C77077EB59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36F71D85-F39E-4D0F-9A50-2423529BE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590FF81F-028F-461B-838C-3B78C1999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7ADF2CA-BD29-4056-9C5C-BBC3BF77B2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EE140A-E8AC-4C67-8B1A-DF3D8CEBCD14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8F0E2B0-A75A-4B09-849F-E6F532660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19288" y="573088"/>
            <a:ext cx="5346700" cy="4011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205D4354-A606-47EF-86C8-DC4F89DB5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643438"/>
            <a:ext cx="7612063" cy="192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AFADC8D-E180-4C4F-96AF-CA3C9BB01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0D24E4-00C5-45A9-9447-ECCDBF05B75C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C7FFD86E-D1F0-4A10-8F69-DA0C64D4F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DE637007-8AC5-44C8-9BAB-D931582F5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01E99E15-4256-4FD1-A101-D45877083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AEFE06-7757-46E0-A1A4-802CB990FA6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28F8554D-8536-48B2-9E7C-8C4DD9EEA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01BCA8A1-A80A-4371-83DD-3033F72CA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891375A5-83DB-4637-80CB-EFA5FED4F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A58182-23E9-433E-A195-D41E334064E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264DCF27-2961-487F-9777-93E8735BDD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19288" y="573088"/>
            <a:ext cx="5346700" cy="4011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9CBB7855-6D06-471B-BCB7-63A010B5C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643438"/>
            <a:ext cx="7612063" cy="192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85AC2365-67AB-43FD-A37A-AE33103B0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A2B1DD-821F-41F9-9577-FC63C5F9654A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D69BA161-F3B5-41BD-9DB6-9F38D7470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19288" y="573088"/>
            <a:ext cx="5346700" cy="4011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363E111B-CFC4-4046-9D05-984A329A0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53A7DBA8-1BFC-4B4C-AD13-059475CEC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65A747-7675-4B27-93A5-B658CD65754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E570A1A8-86E2-42E6-879D-437E1759D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19288" y="573088"/>
            <a:ext cx="5346700" cy="4011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E79E5429-77E3-481F-B392-62D00610D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E07881BF-D301-40F7-B937-40EBD2554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E78039-8053-43AF-B98D-8B57194674E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1817CE9-8E29-4636-92F9-A42A44739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19288" y="573088"/>
            <a:ext cx="5346700" cy="4011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B0C04D0-47A5-439F-8A97-FDC9CE35F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417D5FBB-7A70-4FEA-9285-CC51190F29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CCB31-0582-4218-BA99-F609972C6D06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BCCBF3A-62A0-4B44-B2EC-7009E987C9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19288" y="573088"/>
            <a:ext cx="5346700" cy="4011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D3A529D-2F1C-45DC-B8A9-003A32F3F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43AE12D-76B3-44C5-B920-B8B46DC42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F0466E-4864-45A4-9118-88CE2ADDF847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AF39EDA-BA99-457C-9782-D7119C84B8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ADD56A2-008B-4DFC-87F7-0C1F4AA3E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Garamond" panose="02020404030301010803" pitchFamily="18" charset="0"/>
                <a:cs typeface="Times New Roman" panose="02020603050405020304" pitchFamily="18" charset="0"/>
              </a:rPr>
              <a:t>STAT 47 field can be the confirmation but should be checked first.</a:t>
            </a:r>
            <a:endParaRPr lang="en-US" altLang="en-US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52D4A542-12EB-447E-8287-1D96F7B3AF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6C5D58-ACB8-4A2E-B653-855EE49073E2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2BF358A-9474-4916-8803-6225333D5C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19288" y="573088"/>
            <a:ext cx="5346700" cy="4011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6402DE81-A4F0-46B5-B925-F74FE87D3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5D38D7E-3642-4839-AD45-D16AC8FD5D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85571D-170F-432E-84B7-9119DB58707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D896A13-493A-42C0-8F13-21A16EA778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FB4F8F6-49DE-4E2B-B55F-485D15820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A9E98832-9C88-481A-9136-87DD7439F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0E222A-4F58-4A36-831F-051C6104BC67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2A8B11C-2888-4132-9111-7563463F6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E00AEC3-5598-499B-B43F-B591D962F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6CC116C-5516-478A-9EED-3A749192F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5A5EA2-3556-47C3-9466-043B28BF45D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73972B23-2A1B-4C5A-BB8B-34A1E6D23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64F6A2C-A1FF-4105-9492-660E05436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ADA1DFFE-BD38-4F6D-9D0A-BBF52916E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8AD3B0-E55D-4E9B-AB35-2B48CBF42F8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AB10FF1B-F1C9-4075-844A-5E748358E5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t="1601" r="5003" b="3249"/>
          <a:stretch>
            <a:fillRect/>
          </a:stretch>
        </p:blipFill>
        <p:spPr bwMode="auto">
          <a:xfrm>
            <a:off x="0" y="6350"/>
            <a:ext cx="977741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198C3B-14AD-48CC-935B-EE5B191F93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22813" y="119063"/>
            <a:ext cx="4157662" cy="66294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/>
          <a:lstStyle>
            <a:lvl1pPr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500">
              <a:solidFill>
                <a:srgbClr val="FF6600"/>
              </a:solidFill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1D07542B-7CF6-4C7A-9107-87526018EE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00" y="6556375"/>
            <a:ext cx="1211263" cy="1381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636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2636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2636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2636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2636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26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26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26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26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>
                <a:solidFill>
                  <a:srgbClr val="8C8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REDF 2018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C7FA20C-53D7-40FF-B588-DA4A07DEC4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32363" y="206375"/>
            <a:ext cx="2428875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>
                <a:solidFill>
                  <a:schemeClr val="bg1"/>
                </a:solidFill>
                <a:latin typeface="Trade Gothic Bold No. 2"/>
                <a:ea typeface="Trade Gothic Bold No. 2"/>
                <a:cs typeface="Trade Gothic Bold No. 2"/>
              </a:rPr>
              <a:t>REDF</a:t>
            </a:r>
            <a:r>
              <a:rPr lang="en-US" altLang="en-US" sz="2800" b="1">
                <a:solidFill>
                  <a:srgbClr val="59574B"/>
                </a:solidFill>
                <a:latin typeface="Trade Gothic Bold No. 2"/>
                <a:ea typeface="Trade Gothic Bold No. 2"/>
                <a:cs typeface="Trade Gothic Bold No. 2"/>
              </a:rPr>
              <a:t>workshop</a:t>
            </a: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93DB4968-5409-4CFB-B624-1B42276704EC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4557713" y="5461000"/>
            <a:ext cx="4487862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943472" y="5474680"/>
            <a:ext cx="2475667" cy="127359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Verlag 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0" name="Title 6"/>
          <p:cNvSpPr>
            <a:spLocks noGrp="1"/>
          </p:cNvSpPr>
          <p:nvPr>
            <p:ph type="title"/>
          </p:nvPr>
        </p:nvSpPr>
        <p:spPr>
          <a:xfrm>
            <a:off x="4992558" y="614363"/>
            <a:ext cx="3747405" cy="48603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 b="0" cap="none" baseline="0">
                <a:solidFill>
                  <a:schemeClr val="bg1"/>
                </a:solidFill>
                <a:latin typeface="Sentinel Medium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5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1115A9-C21D-4358-847C-09A0728A4E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002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/>
          <a:lstStyle>
            <a:lvl1pPr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500">
              <a:solidFill>
                <a:srgbClr val="FF66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43053" y="0"/>
            <a:ext cx="7100893" cy="6472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01168" indent="-201168">
              <a:lnSpc>
                <a:spcPct val="150000"/>
              </a:lnSpc>
              <a:spcBef>
                <a:spcPts val="800"/>
              </a:spcBef>
              <a:defRPr sz="1600" b="1" i="0">
                <a:solidFill>
                  <a:srgbClr val="59574B"/>
                </a:solidFill>
                <a:latin typeface="Verlag Bold" pitchFamily="2" charset="0"/>
              </a:defRPr>
            </a:lvl1pPr>
            <a:lvl2pPr marL="45720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2pPr>
            <a:lvl3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3pPr>
            <a:lvl4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4pPr>
            <a:lvl5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0"/>
            <a:ext cx="1157288" cy="64722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2800" b="0" cap="none" baseline="0">
                <a:solidFill>
                  <a:schemeClr val="bg1"/>
                </a:solidFill>
                <a:latin typeface="Sentinel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2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5AEA13-0A8D-4CCA-AC9F-8618EE5FFB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t="-464" r="73759" b="464"/>
          <a:stretch>
            <a:fillRect/>
          </a:stretch>
        </p:blipFill>
        <p:spPr bwMode="auto">
          <a:xfrm>
            <a:off x="0" y="-36513"/>
            <a:ext cx="16129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D21B84-2EB5-435A-9181-20B69318AC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6688" y="508000"/>
            <a:ext cx="1219200" cy="5842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/>
          <a:lstStyle>
            <a:lvl1pPr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500">
              <a:solidFill>
                <a:srgbClr val="FF66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43053" y="0"/>
            <a:ext cx="7100893" cy="6472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01168" indent="-201168">
              <a:lnSpc>
                <a:spcPct val="150000"/>
              </a:lnSpc>
              <a:spcBef>
                <a:spcPts val="800"/>
              </a:spcBef>
              <a:defRPr sz="1600" b="1" i="0">
                <a:solidFill>
                  <a:srgbClr val="59574B"/>
                </a:solidFill>
                <a:latin typeface="Verlag Bold" pitchFamily="2" charset="0"/>
              </a:defRPr>
            </a:lvl1pPr>
            <a:lvl2pPr marL="45720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2pPr>
            <a:lvl3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3pPr>
            <a:lvl4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4pPr>
            <a:lvl5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28600" y="0"/>
            <a:ext cx="1157288" cy="64722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2800" b="0" cap="none" baseline="0">
                <a:solidFill>
                  <a:schemeClr val="bg1"/>
                </a:solidFill>
                <a:latin typeface="Sentinel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8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D66E21-92BB-4DBD-A7DF-B6E42B4318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002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/>
          <a:lstStyle>
            <a:lvl1pPr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736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500">
              <a:solidFill>
                <a:srgbClr val="FF6600"/>
              </a:solidFill>
            </a:endParaRP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5386385" y="0"/>
            <a:ext cx="3429000" cy="611946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ClrTx/>
              <a:buFont typeface="Arial"/>
              <a:buNone/>
              <a:defRPr sz="1600" b="1" i="0">
                <a:latin typeface="Verlag Bold" pitchFamily="2" charset="0"/>
              </a:defRPr>
            </a:lvl1pPr>
            <a:lvl2pPr marL="45720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2pPr>
            <a:lvl3pPr marL="804672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.AppleSystemUIFont" charset="-120"/>
              <a:buChar char="–"/>
              <a:defRPr sz="1600" b="0" i="0">
                <a:latin typeface="Verlag Book" pitchFamily="2" charset="0"/>
              </a:defRPr>
            </a:lvl3pPr>
            <a:lvl4pPr marL="996696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4pPr>
            <a:lvl5pPr marL="128016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1685919" y="0"/>
            <a:ext cx="3429000" cy="611946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600"/>
              </a:spcBef>
              <a:buClrTx/>
              <a:buFont typeface="Arial"/>
              <a:buNone/>
              <a:defRPr sz="1600" b="1" i="0">
                <a:solidFill>
                  <a:srgbClr val="59574B"/>
                </a:solidFill>
                <a:latin typeface="Verlag Bold" pitchFamily="2" charset="0"/>
              </a:defRPr>
            </a:lvl1pPr>
            <a:lvl2pPr marL="45720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2pPr>
            <a:lvl3pPr marL="804672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.AppleSystemUIFont" charset="-120"/>
              <a:buChar char="–"/>
              <a:defRPr sz="1600" b="0" i="0">
                <a:latin typeface="Verlag Book" pitchFamily="2" charset="0"/>
              </a:defRPr>
            </a:lvl3pPr>
            <a:lvl4pPr marL="996696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4pPr>
            <a:lvl5pPr marL="128016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228600" y="0"/>
            <a:ext cx="1157288" cy="611946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2800" b="0" cap="none" baseline="0">
                <a:solidFill>
                  <a:schemeClr val="bg1"/>
                </a:solidFill>
                <a:latin typeface="Sentinel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8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25B654-6512-42FB-BC29-B8A1473F4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813" y="890588"/>
            <a:ext cx="85629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2EFB502-EBAB-4A00-8F27-225D35BD2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18">
            <a:extLst>
              <a:ext uri="{FF2B5EF4-FFF2-40B4-BE49-F238E27FC236}">
                <a16:creationId xmlns:a16="http://schemas.microsoft.com/office/drawing/2014/main" id="{00B32241-2B86-43E9-9A7F-9285F916A6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73238" y="6564313"/>
            <a:ext cx="1211262" cy="139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636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2636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2636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2636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2636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26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26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26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26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>
                <a:solidFill>
                  <a:srgbClr val="8C8976"/>
                </a:solidFill>
                <a:latin typeface="Verlag Book"/>
                <a:cs typeface="Arial" panose="020B0604020202020204" pitchFamily="34" charset="0"/>
              </a:rPr>
              <a:t>© REDF 2018</a:t>
            </a:r>
          </a:p>
        </p:txBody>
      </p:sp>
      <p:sp>
        <p:nvSpPr>
          <p:cNvPr id="1029" name="Rectangle 11">
            <a:extLst>
              <a:ext uri="{FF2B5EF4-FFF2-40B4-BE49-F238E27FC236}">
                <a16:creationId xmlns:a16="http://schemas.microsoft.com/office/drawing/2014/main" id="{5EB98BC6-4697-4ABF-9416-26EF389C00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10450" y="6464300"/>
            <a:ext cx="1527175" cy="3397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>
                <a:solidFill>
                  <a:srgbClr val="FF6600"/>
                </a:solidFill>
                <a:latin typeface="Trade Gothic Bold No. 2"/>
                <a:ea typeface="Trade Gothic Bold No. 2"/>
                <a:cs typeface="Trade Gothic Bold No. 2"/>
              </a:rPr>
              <a:t>REDF</a:t>
            </a:r>
            <a:r>
              <a:rPr lang="en-US" altLang="en-US" sz="1600" b="1">
                <a:solidFill>
                  <a:srgbClr val="59574B"/>
                </a:solidFill>
                <a:latin typeface="Trade Gothic Bold No. 2"/>
                <a:ea typeface="Trade Gothic Bold No. 2"/>
                <a:cs typeface="Trade Gothic Bold No. 2"/>
              </a:rPr>
              <a:t>workshop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sldNum="0" hd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Sentinel Medium" pitchFamily="2" charset="0"/>
          <a:ea typeface="Sentinel Medium" pitchFamily="2" charset="0"/>
          <a:cs typeface="Sentinel Medium" pitchFamily="2" charset="0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Sentinel Medium"/>
          <a:ea typeface="Sentinel Medium"/>
          <a:cs typeface="Sentinel Medium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Sentinel Medium"/>
          <a:ea typeface="Sentinel Medium"/>
          <a:cs typeface="Sentinel Medium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Sentinel Medium"/>
          <a:ea typeface="Sentinel Medium"/>
          <a:cs typeface="Sentinel Medium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Sentinel Medium"/>
          <a:ea typeface="Sentinel Medium"/>
          <a:cs typeface="Sentinel Medium"/>
        </a:defRPr>
      </a:lvl5pPr>
      <a:lvl6pPr marL="567313"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6pPr>
      <a:lvl7pPr marL="1134626"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7pPr>
      <a:lvl8pPr marL="1701941"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8pPr>
      <a:lvl9pPr marL="2269254"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9pPr>
    </p:titleStyle>
    <p:bodyStyle>
      <a:lvl1pPr marL="141288" indent="-141288" algn="l" defTabSz="91281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b="1">
          <a:solidFill>
            <a:srgbClr val="59574B"/>
          </a:solidFill>
          <a:latin typeface="Verlag Bold" pitchFamily="2" charset="0"/>
          <a:ea typeface="Verlag Bold" pitchFamily="2" charset="0"/>
          <a:cs typeface="Verlag Bold" pitchFamily="2" charset="0"/>
        </a:defRPr>
      </a:lvl1pPr>
      <a:lvl2pPr marL="425450" indent="-141288" algn="l" defTabSz="912813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–"/>
        <a:defRPr sz="1600">
          <a:solidFill>
            <a:srgbClr val="59574B"/>
          </a:solidFill>
          <a:latin typeface="Verlag Book" pitchFamily="2" charset="0"/>
          <a:ea typeface="Verlag Book" pitchFamily="2" charset="0"/>
          <a:cs typeface="Verlag Book" pitchFamily="2" charset="0"/>
        </a:defRPr>
      </a:lvl2pPr>
      <a:lvl3pPr marL="708025" indent="-141288" algn="l" defTabSz="912813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rgbClr val="59574B"/>
          </a:solidFill>
          <a:latin typeface="Verlag Book" pitchFamily="2" charset="0"/>
          <a:ea typeface="Verlag Book" pitchFamily="2" charset="0"/>
          <a:cs typeface="Verlag Book" pitchFamily="2" charset="0"/>
        </a:defRPr>
      </a:lvl3pPr>
      <a:lvl4pPr marL="992188" indent="-141288" algn="l" defTabSz="912813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–"/>
        <a:defRPr sz="1600">
          <a:solidFill>
            <a:srgbClr val="59574B"/>
          </a:solidFill>
          <a:latin typeface="Verlag Book" pitchFamily="2" charset="0"/>
          <a:ea typeface="Verlag Book" pitchFamily="2" charset="0"/>
          <a:cs typeface="Verlag Book" pitchFamily="2" charset="0"/>
        </a:defRPr>
      </a:lvl4pPr>
      <a:lvl5pPr marL="1276350" indent="-141288" algn="l" defTabSz="912813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»"/>
        <a:defRPr sz="1600">
          <a:solidFill>
            <a:srgbClr val="59574B"/>
          </a:solidFill>
          <a:latin typeface="Verlag Book" pitchFamily="2" charset="0"/>
          <a:ea typeface="Verlag Book" pitchFamily="2" charset="0"/>
          <a:cs typeface="Verlag Book" pitchFamily="2" charset="0"/>
        </a:defRPr>
      </a:lvl5pPr>
      <a:lvl6pPr marL="1843769" indent="-141828" algn="l" defTabSz="9140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80808"/>
          </a:solidFill>
          <a:latin typeface="+mn-lt"/>
        </a:defRPr>
      </a:lvl6pPr>
      <a:lvl7pPr marL="2411083" indent="-141828" algn="l" defTabSz="9140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80808"/>
          </a:solidFill>
          <a:latin typeface="+mn-lt"/>
        </a:defRPr>
      </a:lvl7pPr>
      <a:lvl8pPr marL="2978396" indent="-141828" algn="l" defTabSz="9140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80808"/>
          </a:solidFill>
          <a:latin typeface="+mn-lt"/>
        </a:defRPr>
      </a:lvl8pPr>
      <a:lvl9pPr marL="3545711" indent="-141828" algn="l" defTabSz="9140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7313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626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01941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9254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567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03881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71194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38508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6B59EE0-56B5-4A73-9505-7D532B505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0" y="614363"/>
            <a:ext cx="3819525" cy="4843462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Sentinel Medium"/>
                <a:ea typeface="Sentinel Medium"/>
                <a:cs typeface="Sentinel Medium"/>
              </a:rPr>
              <a:t>Program Training:</a:t>
            </a:r>
            <a:br>
              <a:rPr lang="en-US" altLang="en-US" sz="4000">
                <a:latin typeface="Sentinel Medium"/>
                <a:ea typeface="Sentinel Medium"/>
                <a:cs typeface="Sentinel Medium"/>
              </a:rPr>
            </a:br>
            <a:br>
              <a:rPr lang="en-US" altLang="en-US" sz="4000">
                <a:latin typeface="Sentinel Medium"/>
                <a:ea typeface="Sentinel Medium"/>
                <a:cs typeface="Sentinel Medium"/>
              </a:rPr>
            </a:br>
            <a:r>
              <a:rPr lang="en-US" altLang="en-US" sz="4000">
                <a:latin typeface="Sentinel Medium"/>
                <a:ea typeface="Sentinel Medium"/>
                <a:cs typeface="Sentinel Medium"/>
              </a:rPr>
              <a:t>CFET Roster, Supportive Services and Intake Forms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A5A2D04-CF6C-49D7-BFEE-372D5849CC45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951413" y="5675313"/>
            <a:ext cx="4060825" cy="771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Verlag Bold"/>
                <a:ea typeface="Verlag Bold"/>
                <a:cs typeface="Verlag Bold"/>
              </a:rPr>
              <a:t>May 11, 2021</a:t>
            </a: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AC713F-C409-4B45-9D33-6DB403E1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63" y="258763"/>
            <a:ext cx="7100887" cy="6642100"/>
          </a:xfrm>
        </p:spPr>
        <p:txBody>
          <a:bodyPr rtlCol="0"/>
          <a:lstStyle/>
          <a:p>
            <a:pPr marL="342900" indent="-342900" defTabSz="914005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endParaRPr lang="en-US" sz="2000" dirty="0">
              <a:latin typeface="Verlag Boo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Bus tickets/passes</a:t>
            </a:r>
          </a:p>
          <a:p>
            <a:pPr marL="736767" lvl="3" defTabSz="914005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800" dirty="0">
                <a:latin typeface="Verlag Bold" pitchFamily="2" charset="0"/>
              </a:rPr>
              <a:t>Determine least costly fare</a:t>
            </a:r>
          </a:p>
          <a:p>
            <a:pPr marL="736767" lvl="3" defTabSz="914005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800" dirty="0">
                <a:latin typeface="Verlag Bold" pitchFamily="2" charset="0"/>
              </a:rPr>
              <a:t>Work with MTA and other cross carriers to obtain information on reduced fares </a:t>
            </a:r>
          </a:p>
          <a:p>
            <a:pPr marL="736767" lvl="3" defTabSz="914005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800" dirty="0">
                <a:latin typeface="Verlag Bold" pitchFamily="2" charset="0"/>
              </a:rPr>
              <a:t>Work with participants on development of a reduced fare transportation plan</a:t>
            </a:r>
          </a:p>
          <a:p>
            <a:pPr marL="736767" lvl="3" defTabSz="914005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800" dirty="0">
                <a:latin typeface="Verlag Bold" pitchFamily="2" charset="0"/>
              </a:rPr>
              <a:t>Offer MTA SV TAP cards in the least costly denominations considering the number of average trips per month</a:t>
            </a: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Limousines and bicycle purchases generally not allowed</a:t>
            </a:r>
          </a:p>
          <a:p>
            <a:pPr lvl="1" defTabSz="914005" eaLnBrk="1" hangingPunct="1">
              <a:lnSpc>
                <a:spcPct val="100000"/>
              </a:lnSpc>
              <a:defRPr/>
            </a:pPr>
            <a:endParaRPr lang="en-US" sz="3200" dirty="0"/>
          </a:p>
          <a:p>
            <a:pPr defTabSz="914005" eaLnBrk="1" hangingPunct="1">
              <a:lnSpc>
                <a:spcPct val="100000"/>
              </a:lnSpc>
              <a:defRPr/>
            </a:pPr>
            <a:endParaRPr lang="en-US" sz="3200" dirty="0"/>
          </a:p>
        </p:txBody>
      </p:sp>
      <p:sp>
        <p:nvSpPr>
          <p:cNvPr id="23555" name="Title 2">
            <a:extLst>
              <a:ext uri="{FF2B5EF4-FFF2-40B4-BE49-F238E27FC236}">
                <a16:creationId xmlns:a16="http://schemas.microsoft.com/office/drawing/2014/main" id="{7400E7A0-C9A8-487A-A2EE-4C2669F15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" y="0"/>
            <a:ext cx="1560513" cy="6472238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Sentinel Medium"/>
                <a:ea typeface="Sentinel Medium"/>
                <a:cs typeface="Sentinel Medium"/>
              </a:rPr>
              <a:t>Specific Requirements</a:t>
            </a:r>
            <a:br>
              <a:rPr lang="en-US" altLang="en-US" sz="2000">
                <a:latin typeface="Sentinel Medium"/>
                <a:ea typeface="Sentinel Medium"/>
                <a:cs typeface="Sentinel Medium"/>
              </a:rPr>
            </a:br>
            <a:br>
              <a:rPr lang="en-US" altLang="en-US" sz="2000">
                <a:latin typeface="Sentinel Medium"/>
                <a:ea typeface="Sentinel Medium"/>
                <a:cs typeface="Sentinel Medium"/>
              </a:rPr>
            </a:br>
            <a:r>
              <a:rPr lang="en-US" altLang="en-US" sz="2000">
                <a:latin typeface="Sentinel Medium"/>
                <a:ea typeface="Sentinel Medium"/>
                <a:cs typeface="Sentinel Medium"/>
              </a:rPr>
              <a:t>Transportation Supportive Services</a:t>
            </a: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2AC65D-1D75-44AE-80DB-A7F185DE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63" y="258763"/>
            <a:ext cx="7100887" cy="6642100"/>
          </a:xfrm>
        </p:spPr>
        <p:txBody>
          <a:bodyPr rtlCol="0"/>
          <a:lstStyle/>
          <a:p>
            <a:pPr marL="342900" indent="-342900" defTabSz="914005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endParaRPr lang="en-US" sz="2000" dirty="0">
              <a:latin typeface="Verlag Boo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Gas cards or mileage reimbursement</a:t>
            </a:r>
          </a:p>
          <a:p>
            <a:pPr marL="736767" lvl="3" defTabSz="914005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800" dirty="0">
                <a:latin typeface="Verlag Bold" pitchFamily="2" charset="0"/>
              </a:rPr>
              <a:t>Proxy method option for gas cards of $50/</a:t>
            </a:r>
            <a:r>
              <a:rPr lang="en-US" sz="2800" dirty="0" err="1">
                <a:latin typeface="Verlag Bold" pitchFamily="2" charset="0"/>
              </a:rPr>
              <a:t>mo</a:t>
            </a:r>
            <a:r>
              <a:rPr lang="en-US" sz="2800" dirty="0">
                <a:latin typeface="Verlag Bold" pitchFamily="2" charset="0"/>
              </a:rPr>
              <a:t> maximum (no more than $25/</a:t>
            </a:r>
            <a:r>
              <a:rPr lang="en-US" sz="2800" dirty="0" err="1">
                <a:latin typeface="Verlag Bold" pitchFamily="2" charset="0"/>
              </a:rPr>
              <a:t>mo</a:t>
            </a:r>
            <a:r>
              <a:rPr lang="en-US" sz="2800" dirty="0">
                <a:latin typeface="Verlag Bold" pitchFamily="2" charset="0"/>
              </a:rPr>
              <a:t> for 1 trip/week, $50/</a:t>
            </a:r>
            <a:r>
              <a:rPr lang="en-US" sz="2800" dirty="0" err="1">
                <a:latin typeface="Verlag Bold" pitchFamily="2" charset="0"/>
              </a:rPr>
              <a:t>mo</a:t>
            </a:r>
            <a:r>
              <a:rPr lang="en-US" sz="2800" dirty="0">
                <a:latin typeface="Verlag Bold" pitchFamily="2" charset="0"/>
              </a:rPr>
              <a:t> for 2 trips/week)</a:t>
            </a:r>
          </a:p>
          <a:p>
            <a:pPr marL="736767" lvl="3" defTabSz="914005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800" dirty="0">
                <a:latin typeface="Verlag Bold" pitchFamily="2" charset="0"/>
              </a:rPr>
              <a:t>Map program alternative – calculate just once, offer any amount up to calculation</a:t>
            </a: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Minor vehicle repairs</a:t>
            </a:r>
          </a:p>
          <a:p>
            <a:pPr marL="736767" lvl="3" defTabSz="914005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800" dirty="0">
                <a:latin typeface="Verlag Bold" pitchFamily="2" charset="0"/>
              </a:rPr>
              <a:t>Allowable but already included if using standard mileage rate</a:t>
            </a:r>
          </a:p>
          <a:p>
            <a:pPr lvl="1" defTabSz="914005" eaLnBrk="1" hangingPunct="1">
              <a:lnSpc>
                <a:spcPct val="100000"/>
              </a:lnSpc>
              <a:defRPr/>
            </a:pPr>
            <a:endParaRPr lang="en-US" sz="3200" dirty="0"/>
          </a:p>
          <a:p>
            <a:pPr defTabSz="914005" eaLnBrk="1" hangingPunct="1">
              <a:lnSpc>
                <a:spcPct val="100000"/>
              </a:lnSpc>
              <a:defRPr/>
            </a:pPr>
            <a:endParaRPr lang="en-US" sz="3200" dirty="0"/>
          </a:p>
        </p:txBody>
      </p:sp>
      <p:sp>
        <p:nvSpPr>
          <p:cNvPr id="25603" name="Title 2">
            <a:extLst>
              <a:ext uri="{FF2B5EF4-FFF2-40B4-BE49-F238E27FC236}">
                <a16:creationId xmlns:a16="http://schemas.microsoft.com/office/drawing/2014/main" id="{2CF25FB2-04E9-4CA8-9E5D-9AE8A08F7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" y="0"/>
            <a:ext cx="1560513" cy="6472238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Sentinel Medium"/>
                <a:ea typeface="Sentinel Medium"/>
                <a:cs typeface="Sentinel Medium"/>
              </a:rPr>
              <a:t>Specific Requirements</a:t>
            </a:r>
            <a:br>
              <a:rPr lang="en-US" altLang="en-US" sz="2000">
                <a:latin typeface="Sentinel Medium"/>
                <a:ea typeface="Sentinel Medium"/>
                <a:cs typeface="Sentinel Medium"/>
              </a:rPr>
            </a:br>
            <a:br>
              <a:rPr lang="en-US" altLang="en-US" sz="2000">
                <a:latin typeface="Sentinel Medium"/>
                <a:ea typeface="Sentinel Medium"/>
                <a:cs typeface="Sentinel Medium"/>
              </a:rPr>
            </a:br>
            <a:r>
              <a:rPr lang="en-US" altLang="en-US" sz="2000">
                <a:latin typeface="Sentinel Medium"/>
                <a:ea typeface="Sentinel Medium"/>
                <a:cs typeface="Sentinel Medium"/>
              </a:rPr>
              <a:t>Transportation Supportive Services Cont’d</a:t>
            </a: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831105-6B29-4EFA-81E8-4055EE3B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63" y="258763"/>
            <a:ext cx="7100887" cy="6642100"/>
          </a:xfrm>
        </p:spPr>
        <p:txBody>
          <a:bodyPr rtlCol="0">
            <a:normAutofit lnSpcReduction="10000"/>
          </a:bodyPr>
          <a:lstStyle/>
          <a:p>
            <a:pPr marL="342900" indent="-342900" defTabSz="914005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endParaRPr lang="en-US" sz="2000" dirty="0">
              <a:latin typeface="Verlag Boo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For dependents under the age of 13 </a:t>
            </a:r>
          </a:p>
          <a:p>
            <a:pPr marL="736767" lvl="3" defTabSz="914005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800" dirty="0">
                <a:latin typeface="Verlag Bold" pitchFamily="2" charset="0"/>
              </a:rPr>
              <a:t>Exception: The dependent is physically and/or mentally incapable of self-care or is under court supervision</a:t>
            </a: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Rates</a:t>
            </a:r>
          </a:p>
          <a:p>
            <a:pPr marL="736767" lvl="3" defTabSz="914005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800" dirty="0">
                <a:latin typeface="Verlag Bold" pitchFamily="2" charset="0"/>
              </a:rPr>
              <a:t>Up to the actual cost of the dependent care or the Regional Market Rate, whichever is lowest </a:t>
            </a: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Documentation</a:t>
            </a:r>
          </a:p>
          <a:p>
            <a:pPr marL="736767" lvl="3" defTabSz="914005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800" dirty="0">
                <a:latin typeface="Verlag Bold" pitchFamily="2" charset="0"/>
              </a:rPr>
              <a:t>Name and address of provider and hours of operation  (cannot be member of CalFresh household)</a:t>
            </a:r>
          </a:p>
          <a:p>
            <a:pPr lvl="1" defTabSz="914005" eaLnBrk="1" hangingPunct="1">
              <a:lnSpc>
                <a:spcPct val="100000"/>
              </a:lnSpc>
              <a:defRPr/>
            </a:pPr>
            <a:endParaRPr lang="en-US" sz="3200" dirty="0"/>
          </a:p>
          <a:p>
            <a:pPr defTabSz="914005" eaLnBrk="1" hangingPunct="1">
              <a:lnSpc>
                <a:spcPct val="100000"/>
              </a:lnSpc>
              <a:defRPr/>
            </a:pPr>
            <a:endParaRPr lang="en-US" sz="3200" dirty="0"/>
          </a:p>
        </p:txBody>
      </p:sp>
      <p:sp>
        <p:nvSpPr>
          <p:cNvPr id="27651" name="Title 2">
            <a:extLst>
              <a:ext uri="{FF2B5EF4-FFF2-40B4-BE49-F238E27FC236}">
                <a16:creationId xmlns:a16="http://schemas.microsoft.com/office/drawing/2014/main" id="{B2FEBEAA-477A-4B5D-93A5-9AD4A39FF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" y="0"/>
            <a:ext cx="1560513" cy="6472238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Sentinel Medium"/>
                <a:ea typeface="Sentinel Medium"/>
                <a:cs typeface="Sentinel Medium"/>
              </a:rPr>
              <a:t>Specific Requirements</a:t>
            </a:r>
            <a:br>
              <a:rPr lang="en-US" altLang="en-US" sz="2000">
                <a:latin typeface="Sentinel Medium"/>
                <a:ea typeface="Sentinel Medium"/>
                <a:cs typeface="Sentinel Medium"/>
              </a:rPr>
            </a:br>
            <a:br>
              <a:rPr lang="en-US" altLang="en-US" sz="2000">
                <a:latin typeface="Sentinel Medium"/>
                <a:ea typeface="Sentinel Medium"/>
                <a:cs typeface="Sentinel Medium"/>
              </a:rPr>
            </a:br>
            <a:r>
              <a:rPr lang="en-US" altLang="en-US" sz="2000">
                <a:latin typeface="Sentinel Medium"/>
                <a:ea typeface="Sentinel Medium"/>
                <a:cs typeface="Sentinel Medium"/>
              </a:rPr>
              <a:t>Dependent Care</a:t>
            </a: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>
            <a:extLst>
              <a:ext uri="{FF2B5EF4-FFF2-40B4-BE49-F238E27FC236}">
                <a16:creationId xmlns:a16="http://schemas.microsoft.com/office/drawing/2014/main" id="{51F8D8A3-988E-440C-A898-23011B278E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39913" y="1155700"/>
            <a:ext cx="7100887" cy="5635625"/>
          </a:xfrm>
        </p:spPr>
        <p:txBody>
          <a:bodyPr anchor="t"/>
          <a:lstStyle/>
          <a:p>
            <a:pPr marL="200025" lvl="1" indent="-20002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</a:pPr>
            <a:r>
              <a:rPr lang="en-US" altLang="en-US" sz="2800" b="1">
                <a:latin typeface="Verlag Bold"/>
                <a:ea typeface="Verlag Book"/>
                <a:cs typeface="Verlag Book"/>
              </a:rPr>
              <a:t>If you know up front that a month will be partial (e.g., beginning/end of program):</a:t>
            </a:r>
          </a:p>
          <a:p>
            <a:pPr marL="200025" lvl="1" indent="-200025"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altLang="en-US" sz="2800" b="1">
                <a:latin typeface="Verlag Bold"/>
                <a:ea typeface="Verlag Book"/>
                <a:cs typeface="Verlag Book"/>
              </a:rPr>
              <a:t>Can prorate minimum supportive services requirement for partial months</a:t>
            </a:r>
          </a:p>
          <a:p>
            <a:pPr marL="200025" lvl="1" indent="-200025"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altLang="en-US" sz="2800" b="1">
                <a:latin typeface="Verlag Bold"/>
                <a:ea typeface="Verlag Book"/>
                <a:cs typeface="Verlag Book"/>
              </a:rPr>
              <a:t>Any monthly costs (e.g., dependent care or transportation) should be prorated for partial months – unless already significantly lower than need)</a:t>
            </a:r>
          </a:p>
        </p:txBody>
      </p:sp>
      <p:sp>
        <p:nvSpPr>
          <p:cNvPr id="29699" name="Title 2">
            <a:extLst>
              <a:ext uri="{FF2B5EF4-FFF2-40B4-BE49-F238E27FC236}">
                <a16:creationId xmlns:a16="http://schemas.microsoft.com/office/drawing/2014/main" id="{F4E87B00-AA98-4D28-98D7-C4EE9788D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63" y="0"/>
            <a:ext cx="1520825" cy="6472238"/>
          </a:xfrm>
        </p:spPr>
        <p:txBody>
          <a:bodyPr/>
          <a:lstStyle/>
          <a:p>
            <a:pPr eaLnBrk="1" hangingPunct="1"/>
            <a:r>
              <a:rPr lang="en-US" altLang="en-US" sz="2200">
                <a:latin typeface="Sentinel Medium"/>
                <a:ea typeface="Sentinel Medium"/>
                <a:cs typeface="Sentinel Medium"/>
              </a:rPr>
              <a:t>Proration for Partial Months</a:t>
            </a: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D3BBEB-CA40-40D1-A587-0CD74FD2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63" y="0"/>
            <a:ext cx="7331075" cy="6275388"/>
          </a:xfrm>
        </p:spPr>
        <p:txBody>
          <a:bodyPr rtlCol="0">
            <a:normAutofit fontScale="92500" lnSpcReduction="10000"/>
          </a:bodyPr>
          <a:lstStyle/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endParaRPr lang="en-US" sz="2400" b="1" dirty="0">
              <a:latin typeface="Verlag Bold" pitchFamily="2" charset="0"/>
            </a:endParaRP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Make policy decisions </a:t>
            </a:r>
            <a:r>
              <a:rPr lang="en-US" sz="2800" dirty="0">
                <a:latin typeface="Verlag Bold" pitchFamily="2" charset="0"/>
              </a:rPr>
              <a:t>(see Handbook Appendix D/Google Doc)</a:t>
            </a: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Determine and document procedures for purchasing each supportive service consistent with CFET proposal </a:t>
            </a:r>
            <a:r>
              <a:rPr lang="en-US" sz="2800" dirty="0">
                <a:latin typeface="Verlag Bold" pitchFamily="2" charset="0"/>
              </a:rPr>
              <a:t>(such as a participant reimbursement vs. vendor payment)</a:t>
            </a: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Create list for staff of allowable and unallowable supportive services by component and include caps/averages </a:t>
            </a:r>
            <a:r>
              <a:rPr lang="en-US" sz="2800" dirty="0">
                <a:latin typeface="Verlag Bold" pitchFamily="2" charset="0"/>
              </a:rPr>
              <a:t>(use CFET proposal table as a start)</a:t>
            </a: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Consider how to handle clients on pending status</a:t>
            </a: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How will you know participant is still active in component prior to issuing supportive service?</a:t>
            </a:r>
          </a:p>
        </p:txBody>
      </p:sp>
      <p:sp>
        <p:nvSpPr>
          <p:cNvPr id="31747" name="Title 2">
            <a:extLst>
              <a:ext uri="{FF2B5EF4-FFF2-40B4-BE49-F238E27FC236}">
                <a16:creationId xmlns:a16="http://schemas.microsoft.com/office/drawing/2014/main" id="{C11EE858-D6BA-4338-A1F8-3E2C96638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" y="0"/>
            <a:ext cx="1560513" cy="6472238"/>
          </a:xfrm>
        </p:spPr>
        <p:txBody>
          <a:bodyPr/>
          <a:lstStyle/>
          <a:p>
            <a:pPr eaLnBrk="1" hangingPunct="1"/>
            <a:r>
              <a:rPr lang="en-US" altLang="en-US" sz="2600">
                <a:latin typeface="Sentinel Medium"/>
                <a:ea typeface="Sentinel Medium"/>
                <a:cs typeface="Sentinel Medium"/>
              </a:rPr>
              <a:t>How To Operation-alize Supportive Services</a:t>
            </a:r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0A8B4-C54D-4C7D-AF06-67506637D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85750"/>
            <a:ext cx="7331075" cy="6713538"/>
          </a:xfrm>
        </p:spPr>
        <p:txBody>
          <a:bodyPr rtlCol="0">
            <a:normAutofit fontScale="92500" lnSpcReduction="20000"/>
          </a:bodyPr>
          <a:lstStyle/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Determine who will purchase items, offer supportive services, and document distribution </a:t>
            </a:r>
            <a:r>
              <a:rPr lang="en-US" sz="2800" dirty="0">
                <a:latin typeface="Verlag Bold" pitchFamily="2" charset="0"/>
              </a:rPr>
              <a:t>(e.g., X bulk gas cards purchased separately for CEPP once a month by X, distributed by X in the job readiness class in first month and by supervisors in remaining months; supervisors request another batch when X happens)</a:t>
            </a: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Develop a process to ensure bulk items are spent within the fiscal year, are traceable to a CEPP individual via program documentation, and are not billed before being issued to clients</a:t>
            </a: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Create forms or tracking tools</a:t>
            </a: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Establish consistent policies and messaging so that no one client appears to be favored</a:t>
            </a: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Determine how to track the receipt of at least $25 per month of supportive services OR document a lack of need</a:t>
            </a: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endParaRPr lang="en-US" sz="2800" b="1" dirty="0">
              <a:latin typeface="Verlag Bold" pitchFamily="2" charset="0"/>
            </a:endParaRPr>
          </a:p>
        </p:txBody>
      </p:sp>
      <p:sp>
        <p:nvSpPr>
          <p:cNvPr id="33795" name="Title 2">
            <a:extLst>
              <a:ext uri="{FF2B5EF4-FFF2-40B4-BE49-F238E27FC236}">
                <a16:creationId xmlns:a16="http://schemas.microsoft.com/office/drawing/2014/main" id="{5E2E7B5E-648C-448A-AA24-37A9495AB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" y="0"/>
            <a:ext cx="1560513" cy="6472238"/>
          </a:xfrm>
        </p:spPr>
        <p:txBody>
          <a:bodyPr/>
          <a:lstStyle/>
          <a:p>
            <a:pPr eaLnBrk="1" hangingPunct="1"/>
            <a:r>
              <a:rPr lang="en-US" altLang="en-US" sz="2600">
                <a:latin typeface="Sentinel Medium"/>
                <a:ea typeface="Sentinel Medium"/>
                <a:cs typeface="Sentinel Medium"/>
              </a:rPr>
              <a:t>How To Operation-alize Supportive Services Cont’d</a:t>
            </a:r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5" descr="Icon&#10;&#10;Description automatically generated with low confidence">
            <a:extLst>
              <a:ext uri="{FF2B5EF4-FFF2-40B4-BE49-F238E27FC236}">
                <a16:creationId xmlns:a16="http://schemas.microsoft.com/office/drawing/2014/main" id="{342A84B6-DD59-4884-B6E6-9263709C57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5363" y="306388"/>
            <a:ext cx="5857875" cy="5857875"/>
          </a:xfrm>
        </p:spPr>
      </p:pic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A7AF09-DCB2-46F6-92BC-851A495C0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63" y="258763"/>
            <a:ext cx="7100887" cy="6642100"/>
          </a:xfrm>
        </p:spPr>
        <p:txBody>
          <a:bodyPr rtlCol="0"/>
          <a:lstStyle/>
          <a:p>
            <a:pPr marL="342900" indent="-342900" defTabSz="914005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endParaRPr lang="en-US" sz="2000" dirty="0">
              <a:latin typeface="Verlag Boo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6918" indent="-285750" defTabSz="914005" eaLnBrk="1" hangingPunct="1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ea typeface="Calibri" panose="020F0502020204030204" pitchFamily="34" charset="0"/>
                <a:cs typeface="Times New Roman" panose="02020603050405020304" pitchFamily="18" charset="0"/>
              </a:rPr>
              <a:t>Up Front Plan</a:t>
            </a:r>
          </a:p>
          <a:p>
            <a:pPr marL="742950" lvl="1" indent="-285750" defTabSz="914005" eaLnBrk="1" hangingPunct="1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ea typeface="Calibri" panose="020F0502020204030204" pitchFamily="34" charset="0"/>
                <a:cs typeface="Times New Roman" panose="02020603050405020304" pitchFamily="18" charset="0"/>
              </a:rPr>
              <a:t>Sample Supportive Service Plan </a:t>
            </a:r>
          </a:p>
          <a:p>
            <a:pPr marL="486918" indent="-285750" defTabSz="914005" eaLnBrk="1" hangingPunct="1">
              <a:spcBef>
                <a:spcPts val="1800"/>
              </a:spcBef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ea typeface="Calibri" panose="020F0502020204030204" pitchFamily="34" charset="0"/>
                <a:cs typeface="Times New Roman" panose="02020603050405020304" pitchFamily="18" charset="0"/>
              </a:rPr>
              <a:t>Standard Supportive Services</a:t>
            </a:r>
          </a:p>
          <a:p>
            <a:pPr marL="742950" lvl="1" indent="-285750" defTabSz="914005" eaLnBrk="1" hangingPunct="1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cs typeface="Times New Roman" panose="02020603050405020304" pitchFamily="18" charset="0"/>
              </a:rPr>
              <a:t>Sample Transportation Form (Individual)</a:t>
            </a:r>
          </a:p>
          <a:p>
            <a:pPr marL="742950" lvl="1" indent="-285750" defTabSz="914005" eaLnBrk="1" hangingPunct="1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cs typeface="Times New Roman" panose="02020603050405020304" pitchFamily="18" charset="0"/>
              </a:rPr>
              <a:t>Sample Gas Card Form (Group)</a:t>
            </a:r>
          </a:p>
          <a:p>
            <a:pPr marL="486918" indent="-285750" defTabSz="914005" eaLnBrk="1" hangingPunct="1">
              <a:spcBef>
                <a:spcPts val="1800"/>
              </a:spcBef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ea typeface="Calibri" panose="020F0502020204030204" pitchFamily="34" charset="0"/>
                <a:cs typeface="Times New Roman" panose="02020603050405020304" pitchFamily="18" charset="0"/>
              </a:rPr>
              <a:t>One-Off Supportive Services</a:t>
            </a:r>
          </a:p>
          <a:p>
            <a:pPr marL="742950" lvl="1" indent="-285750" defTabSz="914005" eaLnBrk="1" hangingPunct="1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cs typeface="Times New Roman" panose="02020603050405020304" pitchFamily="18" charset="0"/>
              </a:rPr>
              <a:t>Sample Supportive Services Request Form</a:t>
            </a:r>
          </a:p>
          <a:p>
            <a:pPr lvl="1" defTabSz="914005" eaLnBrk="1" hangingPunct="1">
              <a:lnSpc>
                <a:spcPct val="100000"/>
              </a:lnSpc>
              <a:defRPr/>
            </a:pPr>
            <a:endParaRPr lang="en-US" sz="3200" dirty="0"/>
          </a:p>
          <a:p>
            <a:pPr defTabSz="914005" eaLnBrk="1" hangingPunct="1">
              <a:lnSpc>
                <a:spcPct val="100000"/>
              </a:lnSpc>
              <a:defRPr/>
            </a:pPr>
            <a:endParaRPr lang="en-US" sz="3200" dirty="0"/>
          </a:p>
        </p:txBody>
      </p:sp>
      <p:sp>
        <p:nvSpPr>
          <p:cNvPr id="37891" name="Title 2">
            <a:extLst>
              <a:ext uri="{FF2B5EF4-FFF2-40B4-BE49-F238E27FC236}">
                <a16:creationId xmlns:a16="http://schemas.microsoft.com/office/drawing/2014/main" id="{50D319B6-9801-4897-B924-27FC977EF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" y="0"/>
            <a:ext cx="1560513" cy="6472238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Sentinel Medium"/>
                <a:ea typeface="Sentinel Medium"/>
                <a:cs typeface="Sentinel Medium"/>
              </a:rPr>
              <a:t>Sample Supportive Services Forms</a:t>
            </a:r>
          </a:p>
        </p:txBody>
      </p:sp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4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EFFCDF-6DBB-4A0F-A400-473A6FA4D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63" y="0"/>
            <a:ext cx="7100887" cy="6472238"/>
          </a:xfrm>
        </p:spPr>
        <p:txBody>
          <a:bodyPr rtlCol="0"/>
          <a:lstStyle/>
          <a:p>
            <a:pPr marL="0" indent="0" algn="ctr" defTabSz="914005" eaLnBrk="1" hangingPunct="1">
              <a:lnSpc>
                <a:spcPct val="100000"/>
              </a:lnSpc>
              <a:buFontTx/>
              <a:buNone/>
              <a:defRPr/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Forms Around Time of Intake</a:t>
            </a:r>
          </a:p>
        </p:txBody>
      </p: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C0895A-4ECC-480C-B60F-E943AA2AF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788" y="696913"/>
            <a:ext cx="7100887" cy="6642100"/>
          </a:xfrm>
        </p:spPr>
        <p:txBody>
          <a:bodyPr rtlCol="0"/>
          <a:lstStyle/>
          <a:p>
            <a:pPr marL="342900" indent="-342900" defTabSz="914005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endParaRPr lang="en-US" sz="2000" dirty="0">
              <a:latin typeface="Verlag Boo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8368" indent="-4572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cs typeface="Times New Roman" panose="02020603050405020304" pitchFamily="18" charset="0"/>
              </a:rPr>
              <a:t>Sample Forms During Intake </a:t>
            </a:r>
          </a:p>
          <a:p>
            <a:pPr marL="742950" lvl="1" indent="-285750" defTabSz="914005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Char char="–"/>
              <a:tabLst>
                <a:tab pos="2971800" algn="ctr"/>
                <a:tab pos="5943600" algn="r"/>
              </a:tabLst>
              <a:defRPr/>
            </a:pPr>
            <a:r>
              <a:rPr lang="en-US" sz="2600" dirty="0">
                <a:latin typeface="Verlag Bold"/>
                <a:cs typeface="Times New Roman" panose="02020603050405020304" pitchFamily="18" charset="0"/>
              </a:rPr>
              <a:t>Intake/Assessment Form (some required sections)</a:t>
            </a:r>
          </a:p>
          <a:p>
            <a:pPr marL="742950" lvl="1" indent="-285750" defTabSz="914005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Char char="–"/>
              <a:tabLst>
                <a:tab pos="2971800" algn="ctr"/>
                <a:tab pos="5943600" algn="r"/>
              </a:tabLst>
              <a:defRPr/>
            </a:pPr>
            <a:r>
              <a:rPr lang="en-US" sz="2600" dirty="0">
                <a:latin typeface="Verlag Bold"/>
                <a:cs typeface="Times New Roman" panose="02020603050405020304" pitchFamily="18" charset="0"/>
              </a:rPr>
              <a:t>Participant Agreement/Contract (recommended)</a:t>
            </a:r>
          </a:p>
          <a:p>
            <a:pPr marL="658368" indent="-4572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cs typeface="Times New Roman" panose="02020603050405020304" pitchFamily="18" charset="0"/>
              </a:rPr>
              <a:t>Required Form During Intake</a:t>
            </a:r>
          </a:p>
          <a:p>
            <a:pPr marL="742950" lvl="1" indent="-285750" defTabSz="914005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Char char="–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cs typeface="Times New Roman" panose="02020603050405020304" pitchFamily="18" charset="0"/>
              </a:rPr>
              <a:t>Consent for Release of Confidential Information form </a:t>
            </a:r>
          </a:p>
          <a:p>
            <a:pPr marL="658368" indent="-4572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cs typeface="Times New Roman" panose="02020603050405020304" pitchFamily="18" charset="0"/>
              </a:rPr>
              <a:t>Sample Participant Communication about CEPP Enrollment</a:t>
            </a:r>
          </a:p>
          <a:p>
            <a:pPr marL="742950" lvl="1" indent="-285750" defTabSz="914005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Char char="–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cs typeface="Times New Roman" panose="02020603050405020304" pitchFamily="18" charset="0"/>
              </a:rPr>
              <a:t>CEPP Ineligibility or Termination</a:t>
            </a:r>
          </a:p>
          <a:p>
            <a:pPr marL="742950" lvl="1" indent="-285750" defTabSz="914005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Char char="–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cs typeface="Times New Roman" panose="02020603050405020304" pitchFamily="18" charset="0"/>
              </a:rPr>
              <a:t>CEPP Enrollment</a:t>
            </a:r>
          </a:p>
          <a:p>
            <a:pPr marL="486918" indent="-285750" defTabSz="914005" eaLnBrk="1" hangingPunct="1">
              <a:spcBef>
                <a:spcPts val="1800"/>
              </a:spcBef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endParaRPr lang="en-US" sz="2800" dirty="0">
              <a:latin typeface="Verlag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005" eaLnBrk="1" hangingPunct="1">
              <a:lnSpc>
                <a:spcPct val="100000"/>
              </a:lnSpc>
              <a:defRPr/>
            </a:pPr>
            <a:endParaRPr lang="en-US" sz="3200" dirty="0"/>
          </a:p>
          <a:p>
            <a:pPr defTabSz="914005" eaLnBrk="1" hangingPunct="1">
              <a:lnSpc>
                <a:spcPct val="100000"/>
              </a:lnSpc>
              <a:defRPr/>
            </a:pPr>
            <a:endParaRPr lang="en-US" sz="3200" dirty="0"/>
          </a:p>
        </p:txBody>
      </p:sp>
      <p:sp>
        <p:nvSpPr>
          <p:cNvPr id="41987" name="Title 2">
            <a:extLst>
              <a:ext uri="{FF2B5EF4-FFF2-40B4-BE49-F238E27FC236}">
                <a16:creationId xmlns:a16="http://schemas.microsoft.com/office/drawing/2014/main" id="{6D85E02E-B6D3-455B-8E8E-1C9E760F0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601788" cy="6472238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Sentinel Medium"/>
                <a:ea typeface="Sentinel Medium"/>
                <a:cs typeface="Sentinel Medium"/>
              </a:rPr>
              <a:t>Intake and Participant Communica-tion Forms</a:t>
            </a: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4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270425-959C-41D8-B3E7-41BDD8259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63" y="0"/>
            <a:ext cx="7100887" cy="6472238"/>
          </a:xfrm>
        </p:spPr>
        <p:txBody>
          <a:bodyPr rtlCol="0"/>
          <a:lstStyle/>
          <a:p>
            <a:pPr marL="0" indent="0" algn="ctr" defTabSz="914005" eaLnBrk="1" hangingPunct="1">
              <a:lnSpc>
                <a:spcPct val="100000"/>
              </a:lnSpc>
              <a:buFontTx/>
              <a:buNone/>
              <a:defRPr/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Supportive Services</a:t>
            </a:r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53103-70FF-4383-82C6-7BA4F7B0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788" y="147638"/>
            <a:ext cx="7542212" cy="7191375"/>
          </a:xfrm>
        </p:spPr>
        <p:txBody>
          <a:bodyPr rtlCol="0"/>
          <a:lstStyle/>
          <a:p>
            <a:pPr marL="342900" indent="-342900" defTabSz="914005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endParaRPr lang="en-US" sz="2000" dirty="0">
              <a:latin typeface="Verlag Boo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8368" indent="-4572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cs typeface="Times New Roman" panose="02020603050405020304" pitchFamily="18" charset="0"/>
              </a:rPr>
              <a:t>Orientation</a:t>
            </a:r>
          </a:p>
          <a:p>
            <a:pPr marL="742950" lvl="1" indent="-285750" defTabSz="914005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Char char="–"/>
              <a:tabLst>
                <a:tab pos="2971800" algn="ctr"/>
                <a:tab pos="5943600" algn="r"/>
              </a:tabLst>
              <a:defRPr/>
            </a:pPr>
            <a:r>
              <a:rPr lang="en-US" sz="2600" dirty="0">
                <a:latin typeface="Verlag Bold"/>
                <a:cs typeface="Times New Roman" panose="02020603050405020304" pitchFamily="18" charset="0"/>
              </a:rPr>
              <a:t>Brochures and Flyers (recommended)</a:t>
            </a:r>
          </a:p>
          <a:p>
            <a:pPr marL="658368" indent="-4572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cs typeface="Times New Roman" panose="02020603050405020304" pitchFamily="18" charset="0"/>
              </a:rPr>
              <a:t>Materials on CalFresh</a:t>
            </a:r>
          </a:p>
          <a:p>
            <a:pPr marL="742950" lvl="1" indent="-285750" defTabSz="914005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Char char="–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cs typeface="Times New Roman" panose="02020603050405020304" pitchFamily="18" charset="0"/>
              </a:rPr>
              <a:t>Eligibility and benefits (recommended)</a:t>
            </a:r>
          </a:p>
          <a:p>
            <a:pPr marL="742950" lvl="1" indent="-285750" defTabSz="914005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Char char="–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cs typeface="Times New Roman" panose="02020603050405020304" pitchFamily="18" charset="0"/>
              </a:rPr>
              <a:t>Where/how to apply and what to bring (recommended)</a:t>
            </a:r>
          </a:p>
          <a:p>
            <a:pPr marL="658368" indent="-4572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dirty="0"/>
              <a:t>CEPP Student Pre-Enrollment Form </a:t>
            </a:r>
            <a:r>
              <a:rPr lang="en-US" sz="2800" b="0" dirty="0"/>
              <a:t>if half-time college student or more (recommended; standard form)</a:t>
            </a:r>
          </a:p>
          <a:p>
            <a:pPr marL="658368" indent="-4572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cs typeface="Times New Roman" panose="02020603050405020304" pitchFamily="18" charset="0"/>
              </a:rPr>
              <a:t>Additional Forms Around Time of Intake</a:t>
            </a:r>
          </a:p>
          <a:p>
            <a:pPr marL="742950" lvl="1" indent="-285750" defTabSz="914005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Char char="–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cs typeface="Times New Roman" panose="02020603050405020304" pitchFamily="18" charset="0"/>
              </a:rPr>
              <a:t>Employability Assessment (recommended)</a:t>
            </a:r>
          </a:p>
          <a:p>
            <a:pPr marL="742950" lvl="1" indent="-285750" defTabSz="914005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Char char="–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Verlag Bold"/>
                <a:cs typeface="Times New Roman" panose="02020603050405020304" pitchFamily="18" charset="0"/>
              </a:rPr>
              <a:t>Individual Employment Plan (recommended)</a:t>
            </a:r>
          </a:p>
          <a:p>
            <a:pPr marL="256032" lvl="1" indent="0" defTabSz="914005" eaLnBrk="1" hangingPunct="1">
              <a:lnSpc>
                <a:spcPct val="100000"/>
              </a:lnSpc>
              <a:buFontTx/>
              <a:buNone/>
              <a:defRPr/>
            </a:pPr>
            <a:endParaRPr lang="en-US" sz="3200" dirty="0"/>
          </a:p>
          <a:p>
            <a:pPr defTabSz="914005" eaLnBrk="1" hangingPunct="1">
              <a:lnSpc>
                <a:spcPct val="100000"/>
              </a:lnSpc>
              <a:defRPr/>
            </a:pPr>
            <a:endParaRPr lang="en-US" sz="3200" dirty="0"/>
          </a:p>
        </p:txBody>
      </p:sp>
      <p:sp>
        <p:nvSpPr>
          <p:cNvPr id="44035" name="Title 2">
            <a:extLst>
              <a:ext uri="{FF2B5EF4-FFF2-40B4-BE49-F238E27FC236}">
                <a16:creationId xmlns:a16="http://schemas.microsoft.com/office/drawing/2014/main" id="{A91403C2-0F74-41BA-8260-9D068567A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" y="0"/>
            <a:ext cx="1531938" cy="6472238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Sentinel Medium"/>
                <a:ea typeface="Sentinel Medium"/>
                <a:cs typeface="Sentinel Medium"/>
              </a:rPr>
              <a:t>What’s Missing?</a:t>
            </a:r>
          </a:p>
        </p:txBody>
      </p:sp>
    </p:spTree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>
            <a:extLst>
              <a:ext uri="{FF2B5EF4-FFF2-40B4-BE49-F238E27FC236}">
                <a16:creationId xmlns:a16="http://schemas.microsoft.com/office/drawing/2014/main" id="{4D82F63D-03E8-4D3C-BDFA-60EE88E836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3063" y="0"/>
            <a:ext cx="7210425" cy="6472238"/>
          </a:xfrm>
        </p:spPr>
        <p:txBody>
          <a:bodyPr/>
          <a:lstStyle/>
          <a:p>
            <a:pPr marL="657225" indent="-457200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Garamond" panose="02020404030301010803" pitchFamily="18" charset="0"/>
              <a:buChar char="•"/>
              <a:tabLst>
                <a:tab pos="2971800" algn="ctr"/>
                <a:tab pos="5943600" algn="r"/>
              </a:tabLst>
            </a:pPr>
            <a:r>
              <a:rPr lang="en-US" altLang="en-US" sz="2800">
                <a:latin typeface="Verlag Bold"/>
                <a:ea typeface="Verlag Bold"/>
                <a:cs typeface="Times New Roman" panose="02020603050405020304" pitchFamily="18" charset="0"/>
              </a:rPr>
              <a:t>Confirmation of applicant CalFresh enrollment and non-CalWORKs status</a:t>
            </a:r>
          </a:p>
          <a:p>
            <a:pPr marL="657225" indent="-457200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Garamond" panose="02020404030301010803" pitchFamily="18" charset="0"/>
              <a:buChar char="•"/>
              <a:tabLst>
                <a:tab pos="2971800" algn="ctr"/>
                <a:tab pos="5943600" algn="r"/>
              </a:tabLst>
            </a:pPr>
            <a:r>
              <a:rPr lang="en-US" altLang="en-US" sz="2800">
                <a:latin typeface="Verlag Bold"/>
                <a:ea typeface="Verlag Bold"/>
                <a:cs typeface="Times New Roman" panose="02020603050405020304" pitchFamily="18" charset="0"/>
              </a:rPr>
              <a:t>Documentation on additional CFET eligibility factors (recommended)</a:t>
            </a:r>
          </a:p>
          <a:p>
            <a:pPr marL="657225" indent="-457200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Garamond" panose="02020404030301010803" pitchFamily="18" charset="0"/>
              <a:buChar char="•"/>
              <a:tabLst>
                <a:tab pos="2971800" algn="ctr"/>
                <a:tab pos="5943600" algn="r"/>
              </a:tabLst>
            </a:pPr>
            <a:r>
              <a:rPr lang="en-US" altLang="en-US" sz="2800">
                <a:latin typeface="Verlag Bold"/>
                <a:ea typeface="Verlag Bold"/>
                <a:cs typeface="Times New Roman" panose="02020603050405020304" pitchFamily="18" charset="0"/>
              </a:rPr>
              <a:t>Record of decision to enroll participant in CEPP</a:t>
            </a:r>
          </a:p>
          <a:p>
            <a:pPr marL="657225" indent="-457200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Garamond" panose="02020404030301010803" pitchFamily="18" charset="0"/>
              <a:buChar char="•"/>
              <a:tabLst>
                <a:tab pos="2971800" algn="ctr"/>
                <a:tab pos="5943600" algn="r"/>
              </a:tabLst>
            </a:pPr>
            <a:r>
              <a:rPr lang="en-US" altLang="en-US" sz="2800">
                <a:latin typeface="Verlag Bold"/>
                <a:ea typeface="Verlag Bold"/>
                <a:cs typeface="Times New Roman" panose="02020603050405020304" pitchFamily="18" charset="0"/>
              </a:rPr>
              <a:t>Documentation that minimum supportive services have been and continue to be offered for at least $25/month</a:t>
            </a:r>
          </a:p>
          <a:p>
            <a:pPr marL="657225" indent="-457200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Garamond" panose="02020404030301010803" pitchFamily="18" charset="0"/>
              <a:buChar char="•"/>
              <a:tabLst>
                <a:tab pos="2971800" algn="ctr"/>
                <a:tab pos="5943600" algn="r"/>
              </a:tabLst>
            </a:pPr>
            <a:r>
              <a:rPr lang="en-US" altLang="en-US" sz="2800">
                <a:latin typeface="Verlag Bold"/>
                <a:ea typeface="Verlag Bold"/>
                <a:cs typeface="Times New Roman" panose="02020603050405020304" pitchFamily="18" charset="0"/>
              </a:rPr>
              <a:t>Participant file checklist (recommended)</a:t>
            </a:r>
          </a:p>
        </p:txBody>
      </p:sp>
      <p:sp>
        <p:nvSpPr>
          <p:cNvPr id="46083" name="Title 2">
            <a:extLst>
              <a:ext uri="{FF2B5EF4-FFF2-40B4-BE49-F238E27FC236}">
                <a16:creationId xmlns:a16="http://schemas.microsoft.com/office/drawing/2014/main" id="{D3AF768D-E2B0-4B8C-9FC2-C49A208EC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" y="0"/>
            <a:ext cx="1525588" cy="6472238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Review:</a:t>
            </a:r>
            <a:b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Tracking Around Time of Intake</a:t>
            </a:r>
            <a:b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000">
              <a:latin typeface="Sentinel Medium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5" descr="Icon&#10;&#10;Description automatically generated with low confidence">
            <a:extLst>
              <a:ext uri="{FF2B5EF4-FFF2-40B4-BE49-F238E27FC236}">
                <a16:creationId xmlns:a16="http://schemas.microsoft.com/office/drawing/2014/main" id="{B6C21E47-21FD-4623-859D-FC03080A1F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5363" y="306388"/>
            <a:ext cx="5857875" cy="5857875"/>
          </a:xfrm>
        </p:spPr>
      </p:pic>
    </p:spTree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>
            <a:extLst>
              <a:ext uri="{FF2B5EF4-FFF2-40B4-BE49-F238E27FC236}">
                <a16:creationId xmlns:a16="http://schemas.microsoft.com/office/drawing/2014/main" id="{F8A59E0C-1E68-426F-9563-4A2E6F6E51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3063" y="287338"/>
            <a:ext cx="7210425" cy="6184900"/>
          </a:xfrm>
        </p:spPr>
        <p:txBody>
          <a:bodyPr anchor="t"/>
          <a:lstStyle/>
          <a:p>
            <a:pPr marL="657225" indent="-457200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Garamond" panose="02020404030301010803" pitchFamily="18" charset="0"/>
              <a:buChar char="•"/>
              <a:tabLst>
                <a:tab pos="2971800" algn="ctr"/>
                <a:tab pos="5943600" algn="r"/>
              </a:tabLst>
            </a:pPr>
            <a:r>
              <a:rPr lang="en-US" altLang="en-US" sz="2800">
                <a:latin typeface="Verlag Bold"/>
                <a:ea typeface="Verlag Bold"/>
                <a:cs typeface="Times New Roman" panose="02020603050405020304" pitchFamily="18" charset="0"/>
              </a:rPr>
              <a:t>Portal in development</a:t>
            </a:r>
          </a:p>
          <a:p>
            <a:pPr marL="657225" indent="-457200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Garamond" panose="02020404030301010803" pitchFamily="18" charset="0"/>
              <a:buChar char="•"/>
              <a:tabLst>
                <a:tab pos="2971800" algn="ctr"/>
                <a:tab pos="5943600" algn="r"/>
              </a:tabLst>
            </a:pPr>
            <a:r>
              <a:rPr lang="en-US" altLang="en-US" sz="2800">
                <a:latin typeface="Verlag Bold"/>
                <a:ea typeface="Verlag Bold"/>
                <a:cs typeface="Times New Roman" panose="02020603050405020304" pitchFamily="18" charset="0"/>
              </a:rPr>
              <a:t>Need CEPP provider staff (one each) to sign up and try it out; form by May 20th</a:t>
            </a:r>
          </a:p>
          <a:p>
            <a:pPr marL="657225" indent="-457200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Garamond" panose="02020404030301010803" pitchFamily="18" charset="0"/>
              <a:buChar char="•"/>
              <a:tabLst>
                <a:tab pos="2971800" algn="ctr"/>
                <a:tab pos="5943600" algn="r"/>
              </a:tabLst>
            </a:pPr>
            <a:endParaRPr lang="en-US" altLang="en-US" sz="2800">
              <a:latin typeface="Verlag Bold"/>
              <a:ea typeface="Verlag Bold"/>
              <a:cs typeface="Times New Roman" panose="02020603050405020304" pitchFamily="18" charset="0"/>
            </a:endParaRPr>
          </a:p>
        </p:txBody>
      </p:sp>
      <p:sp>
        <p:nvSpPr>
          <p:cNvPr id="50179" name="Title 2">
            <a:extLst>
              <a:ext uri="{FF2B5EF4-FFF2-40B4-BE49-F238E27FC236}">
                <a16:creationId xmlns:a16="http://schemas.microsoft.com/office/drawing/2014/main" id="{DF9EE36F-9818-4657-81F3-B44136537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" y="0"/>
            <a:ext cx="1525588" cy="6472238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Secure Portal</a:t>
            </a:r>
            <a:b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000">
              <a:latin typeface="Sentinel Medium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180" name="Picture 5">
            <a:extLst>
              <a:ext uri="{FF2B5EF4-FFF2-40B4-BE49-F238E27FC236}">
                <a16:creationId xmlns:a16="http://schemas.microsoft.com/office/drawing/2014/main" id="{B6E2FDA9-7CF1-4394-8806-C58BB6AB9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039938"/>
            <a:ext cx="7542212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ABBD69-4342-4715-A79C-4D7F5D351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0" y="573088"/>
            <a:ext cx="7100888" cy="6116637"/>
          </a:xfrm>
        </p:spPr>
        <p:txBody>
          <a:bodyPr rtlCol="0">
            <a:normAutofit fontScale="92500" lnSpcReduction="20000"/>
          </a:bodyPr>
          <a:lstStyle/>
          <a:p>
            <a:pPr marL="342900" indent="-3429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Make decisions related to these training topics (see Handbook Appendix D or Google Doc)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Operationalize supportive services and develop all required forms 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Finalize all processes during time of intake and develop all forms and additional documentation 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Share forms and report fields with Aimee by May 20th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Send Aimee/Kalen the secure portal form for one staff by May 20th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Complete steps from previous training agendas if still needed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Prepare invoice by June 15</a:t>
            </a:r>
            <a:r>
              <a:rPr lang="en-US" sz="28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if contract signed</a:t>
            </a:r>
          </a:p>
          <a:p>
            <a:pPr defTabSz="914005" eaLnBrk="1" hangingPunct="1">
              <a:defRPr/>
            </a:pPr>
            <a:endParaRPr lang="en-US" dirty="0"/>
          </a:p>
        </p:txBody>
      </p:sp>
      <p:sp>
        <p:nvSpPr>
          <p:cNvPr id="52227" name="Title 2">
            <a:extLst>
              <a:ext uri="{FF2B5EF4-FFF2-40B4-BE49-F238E27FC236}">
                <a16:creationId xmlns:a16="http://schemas.microsoft.com/office/drawing/2014/main" id="{17182EC7-E2C8-4075-9A95-E66DC2CA4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" y="0"/>
            <a:ext cx="1493838" cy="6472238"/>
          </a:xfrm>
        </p:spPr>
        <p:txBody>
          <a:bodyPr/>
          <a:lstStyle/>
          <a:p>
            <a:pPr eaLnBrk="1" hangingPunct="1"/>
            <a:r>
              <a:rPr lang="en-US" altLang="en-US">
                <a:latin typeface="Sentinel Medium"/>
                <a:ea typeface="Sentinel Medium"/>
                <a:cs typeface="Sentinel Medium"/>
              </a:rPr>
              <a:t>Suggested Provider Next Steps</a:t>
            </a:r>
          </a:p>
        </p:txBody>
      </p:sp>
    </p:spTree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D5CC53-7A93-4F34-A927-3CE26C073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0" y="573088"/>
            <a:ext cx="7100888" cy="6116637"/>
          </a:xfrm>
        </p:spPr>
        <p:txBody>
          <a:bodyPr rtlCol="0"/>
          <a:lstStyle/>
          <a:p>
            <a:pPr marL="342900" indent="-3429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  <a:defRPr/>
            </a:pPr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Work with providers to meet new CFET Plan requirements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Finish quarterly report reorganization and finalize due dates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Send updated versions of Handbook and Invoice Template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Finish draft of Subaward and send to providers for review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  <a:defRPr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Finalize the DPSS/WDACS Implementation MOU</a:t>
            </a:r>
          </a:p>
          <a:p>
            <a:pPr marL="0" indent="0" defTabSz="914005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54275" name="Title 2">
            <a:extLst>
              <a:ext uri="{FF2B5EF4-FFF2-40B4-BE49-F238E27FC236}">
                <a16:creationId xmlns:a16="http://schemas.microsoft.com/office/drawing/2014/main" id="{17D226F7-12EF-497A-B1B5-E4B537E24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" y="0"/>
            <a:ext cx="1493838" cy="6472238"/>
          </a:xfrm>
        </p:spPr>
        <p:txBody>
          <a:bodyPr/>
          <a:lstStyle/>
          <a:p>
            <a:pPr eaLnBrk="1" hangingPunct="1"/>
            <a:r>
              <a:rPr lang="en-US" altLang="en-US">
                <a:latin typeface="Sentinel Medium"/>
                <a:ea typeface="Sentinel Medium"/>
                <a:cs typeface="Sentinel Medium"/>
              </a:rPr>
              <a:t>Our Next Steps</a:t>
            </a: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32DB08-EA35-47A8-A6D0-229EA1D63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050" y="385763"/>
            <a:ext cx="7100888" cy="6472237"/>
          </a:xfrm>
        </p:spPr>
        <p:txBody>
          <a:bodyPr rtlCol="0">
            <a:normAutofit fontScale="77500" lnSpcReduction="20000"/>
          </a:bodyPr>
          <a:lstStyle/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3200" b="1" dirty="0">
                <a:latin typeface="Verlag Bold" pitchFamily="2" charset="0"/>
              </a:rPr>
              <a:t>Offer CEPP participants at least $25 of supportive services monthly</a:t>
            </a:r>
          </a:p>
          <a:p>
            <a:pPr lvl="1" defTabSz="914005" eaLnBrk="1" hangingPunct="1">
              <a:lnSpc>
                <a:spcPct val="100000"/>
              </a:lnSpc>
              <a:defRPr/>
            </a:pPr>
            <a:r>
              <a:rPr lang="en-US" sz="3200" dirty="0"/>
              <a:t> Make a clear, unambiguous offer and document offer/date</a:t>
            </a:r>
          </a:p>
          <a:p>
            <a:pPr lvl="1" defTabSz="914005" eaLnBrk="1" hangingPunct="1">
              <a:lnSpc>
                <a:spcPct val="100000"/>
              </a:lnSpc>
              <a:defRPr/>
            </a:pPr>
            <a:r>
              <a:rPr lang="en-US" sz="3200" dirty="0"/>
              <a:t>Types offered should be equitable and based on need</a:t>
            </a:r>
          </a:p>
          <a:p>
            <a:pPr lvl="1" defTabSz="914005" eaLnBrk="1" hangingPunct="1">
              <a:lnSpc>
                <a:spcPct val="100000"/>
              </a:lnSpc>
              <a:defRPr/>
            </a:pPr>
            <a:r>
              <a:rPr lang="en-US" sz="3200" dirty="0"/>
              <a:t>The $25 minimum applies to each CEPP client and cannot be averaged across clients</a:t>
            </a:r>
          </a:p>
          <a:p>
            <a:pPr lvl="1" defTabSz="914005" eaLnBrk="1" hangingPunct="1">
              <a:lnSpc>
                <a:spcPct val="100000"/>
              </a:lnSpc>
              <a:defRPr/>
            </a:pPr>
            <a:r>
              <a:rPr lang="en-US" sz="3200" dirty="0"/>
              <a:t>For each client, the $25 minimum can be applied each month or averaged across multiple months</a:t>
            </a:r>
          </a:p>
          <a:p>
            <a:pPr lvl="1" defTabSz="914005" eaLnBrk="1" hangingPunct="1">
              <a:lnSpc>
                <a:spcPct val="100000"/>
              </a:lnSpc>
              <a:defRPr/>
            </a:pPr>
            <a:r>
              <a:rPr lang="en-US" sz="3200" dirty="0"/>
              <a:t>Retention services not subject to requirement</a:t>
            </a:r>
          </a:p>
          <a:p>
            <a:pPr lvl="1" defTabSz="914005" eaLnBrk="1" hangingPunct="1">
              <a:lnSpc>
                <a:spcPct val="100000"/>
              </a:lnSpc>
              <a:defRPr/>
            </a:pPr>
            <a:r>
              <a:rPr lang="en-US" sz="3200" dirty="0"/>
              <a:t>Can offer more supportive services at any time</a:t>
            </a:r>
          </a:p>
          <a:p>
            <a:pPr defTabSz="914005" eaLnBrk="1" hangingPunct="1">
              <a:lnSpc>
                <a:spcPct val="100000"/>
              </a:lnSpc>
              <a:defRPr/>
            </a:pPr>
            <a:r>
              <a:rPr lang="en-US" sz="3200" dirty="0"/>
              <a:t>Offer CEPP participants supportive services from their first month on</a:t>
            </a:r>
          </a:p>
          <a:p>
            <a:pPr lvl="1" defTabSz="914005" eaLnBrk="1" hangingPunct="1">
              <a:lnSpc>
                <a:spcPct val="100000"/>
              </a:lnSpc>
              <a:defRPr/>
            </a:pPr>
            <a:r>
              <a:rPr lang="en-US" sz="3200" dirty="0"/>
              <a:t>Retroactive option for clients on pending status</a:t>
            </a:r>
          </a:p>
          <a:p>
            <a:pPr marL="0" indent="0" defTabSz="914005" eaLnBrk="1" hangingPunct="1">
              <a:lnSpc>
                <a:spcPct val="100000"/>
              </a:lnSpc>
              <a:spcBef>
                <a:spcPts val="1800"/>
              </a:spcBef>
              <a:buFontTx/>
              <a:buNone/>
              <a:defRPr/>
            </a:pPr>
            <a:endParaRPr lang="en-US" sz="3200" dirty="0"/>
          </a:p>
        </p:txBody>
      </p:sp>
      <p:sp>
        <p:nvSpPr>
          <p:cNvPr id="12291" name="Title 2">
            <a:extLst>
              <a:ext uri="{FF2B5EF4-FFF2-40B4-BE49-F238E27FC236}">
                <a16:creationId xmlns:a16="http://schemas.microsoft.com/office/drawing/2014/main" id="{6EF194C3-B5EB-4426-81F9-E2048C0B7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" y="0"/>
            <a:ext cx="1560513" cy="6472238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Sentinel Medium"/>
                <a:ea typeface="Sentinel Medium"/>
                <a:cs typeface="Sentinel Medium"/>
              </a:rPr>
              <a:t>Minimum Supportive Services Required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>
            <a:extLst>
              <a:ext uri="{FF2B5EF4-FFF2-40B4-BE49-F238E27FC236}">
                <a16:creationId xmlns:a16="http://schemas.microsoft.com/office/drawing/2014/main" id="{229DB244-1F8D-49F3-B6B1-E4E69A36D5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3863" y="-74613"/>
            <a:ext cx="7100887" cy="7004051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600" dirty="0">
                <a:latin typeface="Verlag Bold"/>
                <a:ea typeface="Verlag Bold"/>
                <a:cs typeface="Times New Roman" panose="02020603050405020304" pitchFamily="18" charset="0"/>
              </a:rPr>
              <a:t>Exception to minimum supportive services is a </a:t>
            </a:r>
            <a:r>
              <a:rPr lang="en-US" altLang="en-US" sz="2600" i="1" dirty="0">
                <a:latin typeface="Verlag Bold"/>
                <a:ea typeface="Verlag Bold"/>
                <a:cs typeface="Times New Roman" panose="02020603050405020304" pitchFamily="18" charset="0"/>
              </a:rPr>
              <a:t>documented</a:t>
            </a:r>
            <a:r>
              <a:rPr lang="en-US" altLang="en-US" sz="2600" dirty="0">
                <a:latin typeface="Verlag Bold"/>
                <a:ea typeface="Verlag Bold"/>
                <a:cs typeface="Times New Roman" panose="02020603050405020304" pitchFamily="18" charset="0"/>
              </a:rPr>
              <a:t> lack of need such as: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"/>
              <a:defRPr/>
            </a:pPr>
            <a:r>
              <a:rPr lang="en-US" altLang="en-US" sz="2600" dirty="0">
                <a:latin typeface="Verlag Bold"/>
                <a:ea typeface="Verlag Bold"/>
                <a:cs typeface="Times New Roman" panose="02020603050405020304" pitchFamily="18" charset="0"/>
              </a:rPr>
              <a:t>The participant is already receiving all supportive services needed for free or through another program</a:t>
            </a:r>
            <a:endParaRPr lang="en-US" altLang="en-US" sz="2600" dirty="0">
              <a:latin typeface="Verlag Bold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"/>
              <a:defRPr/>
            </a:pPr>
            <a:r>
              <a:rPr lang="en-US" altLang="en-US" sz="2600" dirty="0">
                <a:latin typeface="Verlag Bold"/>
                <a:ea typeface="Verlag Bold"/>
                <a:cs typeface="Times New Roman" panose="02020603050405020304" pitchFamily="18" charset="0"/>
              </a:rPr>
              <a:t>The supports are optional or recommended but not required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"/>
              <a:defRPr/>
            </a:pPr>
            <a:r>
              <a:rPr lang="en-US" altLang="en-US" sz="2600" dirty="0">
                <a:latin typeface="Verlag Bold"/>
                <a:ea typeface="Verlag Bold"/>
                <a:cs typeface="Calibri" panose="020F0502020204030204" pitchFamily="34" charset="0"/>
              </a:rPr>
              <a:t>The supports needed are not available through this CEPP program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"/>
              <a:defRPr/>
            </a:pPr>
            <a:r>
              <a:rPr lang="en-US" altLang="en-US" sz="2600" dirty="0">
                <a:latin typeface="Verlag Bold"/>
                <a:ea typeface="Verlag Bold"/>
                <a:cs typeface="Times New Roman" panose="02020603050405020304" pitchFamily="18" charset="0"/>
              </a:rPr>
              <a:t>The participant opts out</a:t>
            </a:r>
            <a:endParaRPr lang="en-US" altLang="en-US" sz="2600" dirty="0">
              <a:latin typeface="Verlag Bold"/>
              <a:ea typeface="Verlag Bold"/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"/>
              <a:defRPr/>
            </a:pPr>
            <a:r>
              <a:rPr lang="en-US" altLang="en-US" sz="2600" dirty="0">
                <a:latin typeface="Verlag Bold"/>
                <a:ea typeface="Verlag Bold"/>
                <a:cs typeface="Times New Roman" panose="02020603050405020304" pitchFamily="18" charset="0"/>
              </a:rPr>
              <a:t>The participant does not need supportive services</a:t>
            </a:r>
            <a:endParaRPr lang="en-US" altLang="en-US" sz="3200" dirty="0">
              <a:latin typeface="Verlag Bold"/>
              <a:ea typeface="Verlag Bold"/>
              <a:cs typeface="Verlag Bold"/>
            </a:endParaRPr>
          </a:p>
        </p:txBody>
      </p:sp>
      <p:sp>
        <p:nvSpPr>
          <p:cNvPr id="14339" name="Title 2">
            <a:extLst>
              <a:ext uri="{FF2B5EF4-FFF2-40B4-BE49-F238E27FC236}">
                <a16:creationId xmlns:a16="http://schemas.microsoft.com/office/drawing/2014/main" id="{7688F1D3-D66C-4AA7-9321-410BA6E56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" y="0"/>
            <a:ext cx="1560513" cy="6472238"/>
          </a:xfrm>
        </p:spPr>
        <p:txBody>
          <a:bodyPr/>
          <a:lstStyle/>
          <a:p>
            <a:pPr eaLnBrk="1" hangingPunct="1"/>
            <a:r>
              <a:rPr lang="en-US" altLang="en-US" sz="2200">
                <a:latin typeface="Sentinel Medium"/>
                <a:ea typeface="Sentinel Medium"/>
                <a:cs typeface="Sentinel Medium"/>
              </a:rPr>
              <a:t>Examples of Documenting Lack of Need</a:t>
            </a: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0EAC16-EF62-4936-B53A-ED1911C6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469900"/>
            <a:ext cx="7100888" cy="6642100"/>
          </a:xfrm>
        </p:spPr>
        <p:txBody>
          <a:bodyPr rtlCol="0">
            <a:normAutofit lnSpcReduction="10000"/>
          </a:bodyPr>
          <a:lstStyle/>
          <a:p>
            <a:pPr marL="342900" indent="-342900" defTabSz="914005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endParaRPr lang="en-US" sz="2000" dirty="0">
              <a:latin typeface="Verlag Boo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005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u="sng" dirty="0">
                <a:latin typeface="Verlag Book"/>
                <a:ea typeface="Times New Roman" panose="02020603050405020304" pitchFamily="18" charset="0"/>
                <a:cs typeface="Times New Roman" panose="02020603050405020304" pitchFamily="18" charset="0"/>
              </a:rPr>
              <a:t>Participant Form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400" dirty="0">
                <a:latin typeface="Verlag Book"/>
                <a:ea typeface="Times New Roman" panose="02020603050405020304" pitchFamily="18" charset="0"/>
                <a:cs typeface="Times New Roman" panose="02020603050405020304" pitchFamily="18" charset="0"/>
              </a:rPr>
              <a:t>Participant name 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400" dirty="0">
                <a:latin typeface="Verlag Book"/>
                <a:ea typeface="Times New Roman" panose="02020603050405020304" pitchFamily="18" charset="0"/>
                <a:cs typeface="Times New Roman" panose="02020603050405020304" pitchFamily="18" charset="0"/>
              </a:rPr>
              <a:t>Item 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400" dirty="0">
                <a:latin typeface="Verlag Book"/>
                <a:ea typeface="Times New Roman" panose="02020603050405020304" pitchFamily="18" charset="0"/>
                <a:cs typeface="Times New Roman" panose="02020603050405020304" pitchFamily="18" charset="0"/>
              </a:rPr>
              <a:t>Justification of necessity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400" dirty="0">
                <a:latin typeface="Verlag Book"/>
                <a:ea typeface="Times New Roman" panose="02020603050405020304" pitchFamily="18" charset="0"/>
                <a:cs typeface="Times New Roman" panose="02020603050405020304" pitchFamily="18" charset="0"/>
              </a:rPr>
              <a:t>Date of issuance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400" dirty="0">
                <a:latin typeface="Verlag Book"/>
                <a:cs typeface="Times New Roman" panose="02020603050405020304" pitchFamily="18" charset="0"/>
              </a:rPr>
              <a:t>Name, date and signature of authorized staff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400" dirty="0">
                <a:latin typeface="Verlag Book"/>
                <a:ea typeface="Times New Roman" panose="02020603050405020304" pitchFamily="18" charset="0"/>
                <a:cs typeface="Times New Roman" panose="02020603050405020304" pitchFamily="18" charset="0"/>
              </a:rPr>
              <a:t>Signature of participant indicating necessity, confirming that the supportive service was not already available or received elsewhere and will only be used for CEPP purposes, and confirming receipt</a:t>
            </a:r>
          </a:p>
          <a:p>
            <a:pPr marL="0" indent="0" defTabSz="91400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latin typeface="Verlag Book"/>
                <a:ea typeface="Times New Roman" panose="02020603050405020304" pitchFamily="18" charset="0"/>
                <a:cs typeface="Times New Roman" panose="02020603050405020304" pitchFamily="18" charset="0"/>
              </a:rPr>
              <a:t>A copy should be made available to the participant upon request</a:t>
            </a:r>
          </a:p>
          <a:p>
            <a:pPr marL="0" indent="0" defTabSz="914005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u="sng" dirty="0"/>
              <a:t>Participant Form or Elsewhere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400" dirty="0">
                <a:latin typeface="Verlag Book"/>
                <a:cs typeface="Times New Roman" panose="02020603050405020304" pitchFamily="18" charset="0"/>
              </a:rPr>
              <a:t>Amount and, and if applicable, receipt 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400" dirty="0">
                <a:latin typeface="Verlag Book"/>
                <a:cs typeface="Times New Roman" panose="02020603050405020304" pitchFamily="18" charset="0"/>
              </a:rPr>
              <a:t>Vendor, date of purchase and name of purchaser</a:t>
            </a:r>
          </a:p>
          <a:p>
            <a:pPr marL="342900" indent="-342900" defTabSz="914005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endParaRPr lang="en-US" sz="2400" dirty="0"/>
          </a:p>
          <a:p>
            <a:pPr lvl="1" defTabSz="914005" eaLnBrk="1" hangingPunct="1">
              <a:lnSpc>
                <a:spcPct val="100000"/>
              </a:lnSpc>
              <a:defRPr/>
            </a:pPr>
            <a:endParaRPr lang="en-US" sz="3200" dirty="0"/>
          </a:p>
          <a:p>
            <a:pPr defTabSz="914005" eaLnBrk="1" hangingPunct="1">
              <a:lnSpc>
                <a:spcPct val="100000"/>
              </a:lnSpc>
              <a:defRPr/>
            </a:pPr>
            <a:endParaRPr lang="en-US" sz="3200" dirty="0"/>
          </a:p>
        </p:txBody>
      </p:sp>
      <p:sp>
        <p:nvSpPr>
          <p:cNvPr id="16387" name="Title 2">
            <a:extLst>
              <a:ext uri="{FF2B5EF4-FFF2-40B4-BE49-F238E27FC236}">
                <a16:creationId xmlns:a16="http://schemas.microsoft.com/office/drawing/2014/main" id="{B49E5FCB-4549-4517-9A19-4213DEBB5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" y="0"/>
            <a:ext cx="1560513" cy="6472238"/>
          </a:xfrm>
        </p:spPr>
        <p:txBody>
          <a:bodyPr/>
          <a:lstStyle/>
          <a:p>
            <a:pPr eaLnBrk="1" hangingPunct="1"/>
            <a:r>
              <a:rPr lang="en-US" altLang="en-US" sz="2200">
                <a:latin typeface="Sentinel Medium"/>
                <a:ea typeface="Sentinel Medium"/>
                <a:cs typeface="Sentinel Medium"/>
              </a:rPr>
              <a:t>Document Maintenance</a:t>
            </a:r>
            <a:br>
              <a:rPr lang="en-US" altLang="en-US" sz="2200">
                <a:latin typeface="Sentinel Medium"/>
                <a:ea typeface="Sentinel Medium"/>
                <a:cs typeface="Sentinel Medium"/>
              </a:rPr>
            </a:br>
            <a:r>
              <a:rPr lang="en-US" altLang="en-US" sz="2200">
                <a:latin typeface="Sentinel Medium"/>
                <a:ea typeface="Sentinel Medium"/>
                <a:cs typeface="Sentinel Medium"/>
              </a:rPr>
              <a:t>For All Supportive Services</a:t>
            </a: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36D2E4-6942-4816-AA5F-945225174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613" y="69850"/>
            <a:ext cx="7100887" cy="6472238"/>
          </a:xfrm>
        </p:spPr>
        <p:txBody>
          <a:bodyPr rtlCol="0">
            <a:normAutofit lnSpcReduction="10000"/>
          </a:bodyPr>
          <a:lstStyle/>
          <a:p>
            <a:pPr marL="0" lvl="1" indent="0" defTabSz="914005" eaLnBrk="1" hangingPunct="1">
              <a:lnSpc>
                <a:spcPct val="100000"/>
              </a:lnSpc>
              <a:spcBef>
                <a:spcPts val="1800"/>
              </a:spcBef>
              <a:buFontTx/>
              <a:buNone/>
              <a:defRPr/>
            </a:pPr>
            <a:r>
              <a:rPr lang="en-US" sz="2800" b="1" dirty="0">
                <a:latin typeface="Verlag Bold" pitchFamily="2" charset="0"/>
              </a:rPr>
              <a:t>Depends on the supportive service:</a:t>
            </a: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Emergency housing</a:t>
            </a:r>
          </a:p>
          <a:p>
            <a:pPr lvl="1" defTabSz="914005" eaLnBrk="1" hangingPunct="1">
              <a:lnSpc>
                <a:spcPct val="90000"/>
              </a:lnSpc>
              <a:defRPr/>
            </a:pPr>
            <a:r>
              <a:rPr lang="en-US" sz="2700" dirty="0"/>
              <a:t>Eviction notice, shelter documentation or hotel receipts </a:t>
            </a: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Training requirements</a:t>
            </a:r>
          </a:p>
          <a:p>
            <a:pPr lvl="1" defTabSz="914005" eaLnBrk="1" hangingPunct="1">
              <a:lnSpc>
                <a:spcPct val="90000"/>
              </a:lnSpc>
              <a:defRPr/>
            </a:pPr>
            <a:r>
              <a:rPr lang="en-US" sz="2700" dirty="0"/>
              <a:t>Formal list of required (vs. optional) textbooks, supplies, and tools, need for internet for remote classes </a:t>
            </a:r>
          </a:p>
          <a:p>
            <a:pPr marL="201168" lvl="1" defTabSz="914005" eaLnBrk="1" hangingPunct="1">
              <a:lnSpc>
                <a:spcPct val="11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Employer requirement</a:t>
            </a:r>
          </a:p>
          <a:p>
            <a:pPr lvl="1" defTabSz="914005" eaLnBrk="1" hangingPunct="1">
              <a:lnSpc>
                <a:spcPct val="90000"/>
              </a:lnSpc>
              <a:defRPr/>
            </a:pPr>
            <a:r>
              <a:rPr lang="en-US" sz="2700" dirty="0"/>
              <a:t>Letter from an employer on the requirement for a TB test, uniforms, parking, union dues, or fingerprinting</a:t>
            </a:r>
          </a:p>
          <a:p>
            <a:pPr marL="201168" lvl="1" defTabSz="914005" eaLnBrk="1" hangingPunct="1">
              <a:lnSpc>
                <a:spcPct val="10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800" b="1" dirty="0">
                <a:latin typeface="Verlag Bold" pitchFamily="2" charset="0"/>
              </a:rPr>
              <a:t>Transportation</a:t>
            </a:r>
          </a:p>
          <a:p>
            <a:pPr lvl="1" defTabSz="914005" eaLnBrk="1" hangingPunct="1">
              <a:lnSpc>
                <a:spcPct val="90000"/>
              </a:lnSpc>
              <a:defRPr/>
            </a:pPr>
            <a:r>
              <a:rPr lang="en-US" sz="2700" dirty="0"/>
              <a:t>Number of trips and purpose of trips</a:t>
            </a:r>
          </a:p>
        </p:txBody>
      </p:sp>
      <p:sp>
        <p:nvSpPr>
          <p:cNvPr id="18435" name="Title 2">
            <a:extLst>
              <a:ext uri="{FF2B5EF4-FFF2-40B4-BE49-F238E27FC236}">
                <a16:creationId xmlns:a16="http://schemas.microsoft.com/office/drawing/2014/main" id="{F5973248-8BF5-4A96-BB29-D972F8945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" y="0"/>
            <a:ext cx="1560513" cy="6472238"/>
          </a:xfrm>
        </p:spPr>
        <p:txBody>
          <a:bodyPr/>
          <a:lstStyle/>
          <a:p>
            <a:pPr eaLnBrk="1" hangingPunct="1"/>
            <a:r>
              <a:rPr lang="en-US" altLang="en-US" sz="2200">
                <a:latin typeface="Sentinel Medium"/>
                <a:ea typeface="Sentinel Medium"/>
                <a:cs typeface="Sentinel Medium"/>
              </a:rPr>
              <a:t>Examples of Justifying Necessity</a:t>
            </a: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>
            <a:extLst>
              <a:ext uri="{FF2B5EF4-FFF2-40B4-BE49-F238E27FC236}">
                <a16:creationId xmlns:a16="http://schemas.microsoft.com/office/drawing/2014/main" id="{AA48A0BE-4FAD-42C8-995B-4465EE902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838" y="0"/>
            <a:ext cx="1450975" cy="6472238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Sentinel Medium"/>
                <a:ea typeface="Sentinel Medium"/>
                <a:cs typeface="Sentinel Medium"/>
              </a:rPr>
              <a:t>Necessary?</a:t>
            </a:r>
          </a:p>
        </p:txBody>
      </p:sp>
      <p:pic>
        <p:nvPicPr>
          <p:cNvPr id="20483" name="Content Placeholder 3" descr="May be a cartoon of text that says 'ដយវ &quot;I had them all removed last week and boy, do I feel great!&quot;'">
            <a:extLst>
              <a:ext uri="{FF2B5EF4-FFF2-40B4-BE49-F238E27FC236}">
                <a16:creationId xmlns:a16="http://schemas.microsoft.com/office/drawing/2014/main" id="{17E039D7-6F26-4486-A454-E12DDCBBB86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9088" y="0"/>
            <a:ext cx="7554912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>
            <a:extLst>
              <a:ext uri="{FF2B5EF4-FFF2-40B4-BE49-F238E27FC236}">
                <a16:creationId xmlns:a16="http://schemas.microsoft.com/office/drawing/2014/main" id="{B5113847-2154-45F9-8A41-1D5F445C6C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439738"/>
            <a:ext cx="6630988" cy="6032500"/>
          </a:xfrm>
        </p:spPr>
        <p:txBody>
          <a:bodyPr anchor="t"/>
          <a:lstStyle/>
          <a:p>
            <a:pPr marL="200025" indent="-200025">
              <a:lnSpc>
                <a:spcPct val="100000"/>
              </a:lnSpc>
            </a:pPr>
            <a:r>
              <a:rPr lang="en-US" altLang="en-US" sz="3200">
                <a:latin typeface="Verlag Bold"/>
                <a:ea typeface="Verlag Bold"/>
                <a:cs typeface="Verlag Bold"/>
              </a:rPr>
              <a:t>Are they actively participating in CEPP, or will they be if this supportive service is provided?</a:t>
            </a:r>
          </a:p>
        </p:txBody>
      </p:sp>
      <p:sp>
        <p:nvSpPr>
          <p:cNvPr id="21507" name="Title 2">
            <a:extLst>
              <a:ext uri="{FF2B5EF4-FFF2-40B4-BE49-F238E27FC236}">
                <a16:creationId xmlns:a16="http://schemas.microsoft.com/office/drawing/2014/main" id="{98171D68-74D5-48BA-BFA4-088081735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63" y="0"/>
            <a:ext cx="1473200" cy="6472238"/>
          </a:xfrm>
        </p:spPr>
        <p:txBody>
          <a:bodyPr/>
          <a:lstStyle/>
          <a:p>
            <a:r>
              <a:rPr lang="en-US" altLang="en-US" sz="2400">
                <a:latin typeface="Sentinel Medium"/>
                <a:ea typeface="Sentinel Medium"/>
                <a:cs typeface="Sentinel Medium"/>
              </a:rPr>
              <a:t>Necessary?</a:t>
            </a:r>
          </a:p>
        </p:txBody>
      </p:sp>
      <p:pic>
        <p:nvPicPr>
          <p:cNvPr id="21508" name="Picture 4" descr="A person with her arms raised&#10;&#10;Description automatically generated with low confidence">
            <a:extLst>
              <a:ext uri="{FF2B5EF4-FFF2-40B4-BE49-F238E27FC236}">
                <a16:creationId xmlns:a16="http://schemas.microsoft.com/office/drawing/2014/main" id="{AFE112AE-2D76-424F-9211-CD5DB6DF5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84388"/>
            <a:ext cx="6599238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30794A-D043-4B0D-A03E-9380DA87F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439738"/>
            <a:ext cx="6630988" cy="6032500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dirty="0"/>
              <a:t>Are they still on CalFresh non-CalWORKs? If not, can’t bill…</a:t>
            </a:r>
          </a:p>
          <a:p>
            <a:pPr>
              <a:lnSpc>
                <a:spcPct val="100000"/>
              </a:lnSpc>
              <a:defRPr/>
            </a:pPr>
            <a:r>
              <a:rPr lang="en-US" sz="3200" dirty="0"/>
              <a:t>Options: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3200" dirty="0"/>
              <a:t>Check right before an individual is given supportive services (especially good for emergencies)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3200" dirty="0"/>
              <a:t>Check for other purposes (e.g., for Roster or client ratio calcs), provide staff with a monthly list of CEPP clients, and offer supportive services after that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3200" dirty="0"/>
              <a:t>Don’t check beforehand; remove from bill later when preparing invoice (complicated)</a:t>
            </a:r>
          </a:p>
          <a:p>
            <a:pPr lvl="1">
              <a:lnSpc>
                <a:spcPct val="100000"/>
              </a:lnSpc>
              <a:defRPr/>
            </a:pPr>
            <a:endParaRPr lang="en-US" sz="3200" dirty="0"/>
          </a:p>
          <a:p>
            <a:pPr>
              <a:lnSpc>
                <a:spcPct val="100000"/>
              </a:lnSpc>
              <a:defRPr/>
            </a:pPr>
            <a:endParaRPr lang="en-US" sz="3200" dirty="0"/>
          </a:p>
        </p:txBody>
      </p:sp>
      <p:sp>
        <p:nvSpPr>
          <p:cNvPr id="22531" name="Title 2">
            <a:extLst>
              <a:ext uri="{FF2B5EF4-FFF2-40B4-BE49-F238E27FC236}">
                <a16:creationId xmlns:a16="http://schemas.microsoft.com/office/drawing/2014/main" id="{AEFADFBC-E0E2-4DE9-8BA1-73EA139C3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63" y="0"/>
            <a:ext cx="1473200" cy="6472238"/>
          </a:xfrm>
        </p:spPr>
        <p:txBody>
          <a:bodyPr/>
          <a:lstStyle/>
          <a:p>
            <a:r>
              <a:rPr lang="en-US" altLang="en-US" sz="2400">
                <a:latin typeface="Sentinel Medium"/>
                <a:ea typeface="Sentinel Medium"/>
                <a:cs typeface="Sentinel Medium"/>
              </a:rPr>
              <a:t>Still Eligible?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1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2&quot;&gt;&lt;elem m_fUsage=&quot;1.71000000000000000000E+000&quot;&gt;&lt;m_msothmcolidx val=&quot;0&quot;/&gt;&lt;m_rgb r=&quot;ff&quot; g=&quot;66&quot; b=&quot;0&quot;/&gt;&lt;m_ppcolschidx tagver0=&quot;23004&quot; tagname0=&quot;m_ppcolschidxUNRECOGNIZED&quot; val=&quot;0&quot;/&gt;&lt;m_nBrightness val=&quot;0&quot;/&gt;&lt;/elem&gt;&lt;elem m_fUsage=&quot;1.00000000000000000000E+000&quot;&gt;&lt;m_msothmcolidx val=&quot;0&quot;/&gt;&lt;m_rgb r=&quot;ff&quot; g=&quot;cc&quot; b=&quot;aa&quot;/&gt;&lt;m_ppcolschidx tagver0=&quot;23004&quot; tagname0=&quot;m_ppcolschidxUNRECOGNIZED&quot; val=&quot;0&quot;/&gt;&lt;m_nBrightness val=&quot;0&quot;/&gt;&lt;/elem&gt;&lt;/m_vecMRU&gt;&lt;/m_mruColor&gt;&lt;/CPresentation&gt;&lt;/root&gt;"/>
  <p:tag name="THINKCELLUNDODONOTDELETE" val="0"/>
</p:tagLst>
</file>

<file path=ppt/theme/theme1.xml><?xml version="1.0" encoding="utf-8"?>
<a:theme xmlns:a="http://schemas.openxmlformats.org/drawingml/2006/main" name="REDF1">
  <a:themeElements>
    <a:clrScheme name="REDF Web Colors">
      <a:dk1>
        <a:srgbClr val="59574B"/>
      </a:dk1>
      <a:lt1>
        <a:srgbClr val="FFFFFF"/>
      </a:lt1>
      <a:dk2>
        <a:srgbClr val="59574B"/>
      </a:dk2>
      <a:lt2>
        <a:srgbClr val="808080"/>
      </a:lt2>
      <a:accent1>
        <a:srgbClr val="F55D07"/>
      </a:accent1>
      <a:accent2>
        <a:srgbClr val="006E96"/>
      </a:accent2>
      <a:accent3>
        <a:srgbClr val="FFFFFF"/>
      </a:accent3>
      <a:accent4>
        <a:srgbClr val="00A1DF"/>
      </a:accent4>
      <a:accent5>
        <a:srgbClr val="AAADB8"/>
      </a:accent5>
      <a:accent6>
        <a:srgbClr val="001970"/>
      </a:accent6>
      <a:hlink>
        <a:srgbClr val="F55D07"/>
      </a:hlink>
      <a:folHlink>
        <a:srgbClr val="006E96"/>
      </a:folHlink>
    </a:clrScheme>
    <a:fontScheme name="Office Theme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36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36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716760"/>
            </a:solidFill>
            <a:latin typeface="Sentinel Book" charset="0"/>
            <a:ea typeface="Sentinel Book" charset="0"/>
            <a:cs typeface="Sentinel Book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8080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060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80808"/>
        </a:dk1>
        <a:lt1>
          <a:srgbClr val="FFFFFF"/>
        </a:lt1>
        <a:dk2>
          <a:srgbClr val="080808"/>
        </a:dk2>
        <a:lt2>
          <a:srgbClr val="808080"/>
        </a:lt2>
        <a:accent1>
          <a:srgbClr val="003366"/>
        </a:accent1>
        <a:accent2>
          <a:srgbClr val="008080"/>
        </a:accent2>
        <a:accent3>
          <a:srgbClr val="FFFFFF"/>
        </a:accent3>
        <a:accent4>
          <a:srgbClr val="060606"/>
        </a:accent4>
        <a:accent5>
          <a:srgbClr val="AAADB8"/>
        </a:accent5>
        <a:accent6>
          <a:srgbClr val="007373"/>
        </a:accent6>
        <a:hlink>
          <a:srgbClr val="339966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46178</TotalTime>
  <Words>1348</Words>
  <Application>Microsoft Office PowerPoint</Application>
  <PresentationFormat>On-screen Show (4:3)</PresentationFormat>
  <Paragraphs>172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Franklin Gothic Book</vt:lpstr>
      <vt:lpstr>Arial</vt:lpstr>
      <vt:lpstr>Sentinel Medium</vt:lpstr>
      <vt:lpstr>Verlag Bold</vt:lpstr>
      <vt:lpstr>Verlag Book</vt:lpstr>
      <vt:lpstr>Calibri</vt:lpstr>
      <vt:lpstr>Trade Gothic Bold No. 2</vt:lpstr>
      <vt:lpstr>Times New Roman</vt:lpstr>
      <vt:lpstr>Wingdings</vt:lpstr>
      <vt:lpstr>Garamond</vt:lpstr>
      <vt:lpstr>REDF1</vt:lpstr>
      <vt:lpstr>Program Training:  CFET Roster, Supportive Services and Intake Forms</vt:lpstr>
      <vt:lpstr>PowerPoint Presentation</vt:lpstr>
      <vt:lpstr>Minimum Supportive Services Required</vt:lpstr>
      <vt:lpstr>Examples of Documenting Lack of Need</vt:lpstr>
      <vt:lpstr>Document Maintenance For All Supportive Services</vt:lpstr>
      <vt:lpstr>Examples of Justifying Necessity</vt:lpstr>
      <vt:lpstr>Necessary?</vt:lpstr>
      <vt:lpstr>Necessary?</vt:lpstr>
      <vt:lpstr>Still Eligible?</vt:lpstr>
      <vt:lpstr>Specific Requirements  Transportation Supportive Services</vt:lpstr>
      <vt:lpstr>Specific Requirements  Transportation Supportive Services Cont’d</vt:lpstr>
      <vt:lpstr>Specific Requirements  Dependent Care</vt:lpstr>
      <vt:lpstr>Proration for Partial Months</vt:lpstr>
      <vt:lpstr>How To Operation-alize Supportive Services</vt:lpstr>
      <vt:lpstr>How To Operation-alize Supportive Services Cont’d</vt:lpstr>
      <vt:lpstr>PowerPoint Presentation</vt:lpstr>
      <vt:lpstr>Sample Supportive Services Forms</vt:lpstr>
      <vt:lpstr>PowerPoint Presentation</vt:lpstr>
      <vt:lpstr>Intake and Participant Communica-tion Forms</vt:lpstr>
      <vt:lpstr>What’s Missing?</vt:lpstr>
      <vt:lpstr>Review:  Additional Tracking Around Time of Intake </vt:lpstr>
      <vt:lpstr>PowerPoint Presentation</vt:lpstr>
      <vt:lpstr>Secure Portal </vt:lpstr>
      <vt:lpstr>Suggested Provider Next Steps</vt:lpstr>
      <vt:lpstr>Our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Youth Employment through Social Enterprise: A Case Example</dc:title>
  <dc:creator>Gordon Chen</dc:creator>
  <cp:lastModifiedBy>Greg Ericksen</cp:lastModifiedBy>
  <cp:revision>1418</cp:revision>
  <cp:lastPrinted>2021-05-04T18:03:01Z</cp:lastPrinted>
  <dcterms:created xsi:type="dcterms:W3CDTF">2013-01-07T21:56:10Z</dcterms:created>
  <dcterms:modified xsi:type="dcterms:W3CDTF">2021-05-27T06:09:15Z</dcterms:modified>
</cp:coreProperties>
</file>