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9" r:id="rId3"/>
    <p:sldId id="278" r:id="rId4"/>
    <p:sldId id="279" r:id="rId5"/>
    <p:sldId id="280" r:id="rId6"/>
    <p:sldId id="281" r:id="rId7"/>
    <p:sldId id="270" r:id="rId8"/>
    <p:sldId id="257" r:id="rId9"/>
    <p:sldId id="258" r:id="rId10"/>
    <p:sldId id="264" r:id="rId11"/>
    <p:sldId id="260" r:id="rId12"/>
    <p:sldId id="261" r:id="rId13"/>
    <p:sldId id="262" r:id="rId14"/>
    <p:sldId id="263" r:id="rId15"/>
    <p:sldId id="265" r:id="rId16"/>
    <p:sldId id="266" r:id="rId17"/>
    <p:sldId id="267" r:id="rId18"/>
    <p:sldId id="268" r:id="rId19"/>
    <p:sldId id="269"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028"/>
    <a:srgbClr val="017941"/>
    <a:srgbClr val="FBFBFF"/>
    <a:srgbClr val="DDDDFF"/>
    <a:srgbClr val="D12028"/>
    <a:srgbClr val="F3A129"/>
    <a:srgbClr val="F1950D"/>
    <a:srgbClr val="EFA620"/>
    <a:srgbClr val="EBEBFF"/>
    <a:srgbClr val="D1D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660"/>
  </p:normalViewPr>
  <p:slideViewPr>
    <p:cSldViewPr snapToGrid="0">
      <p:cViewPr varScale="1">
        <p:scale>
          <a:sx n="100" d="100"/>
          <a:sy n="100" d="100"/>
        </p:scale>
        <p:origin x="405" y="45"/>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E96F5-43FE-40F2-BA4E-65648CF18B02}"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678C0-99AA-4712-BA64-E761E146C1F7}" type="slidenum">
              <a:rPr lang="en-US" smtClean="0"/>
              <a:t>‹#›</a:t>
            </a:fld>
            <a:endParaRPr lang="en-US"/>
          </a:p>
        </p:txBody>
      </p:sp>
    </p:spTree>
    <p:extLst>
      <p:ext uri="{BB962C8B-B14F-4D97-AF65-F5344CB8AC3E}">
        <p14:creationId xmlns:p14="http://schemas.microsoft.com/office/powerpoint/2010/main" val="113218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0CF151-D0C3-4338-996C-548E9FC46EF6}"/>
              </a:ext>
            </a:extLst>
          </p:cNvPr>
          <p:cNvSpPr/>
          <p:nvPr userDrawn="1"/>
        </p:nvSpPr>
        <p:spPr>
          <a:xfrm>
            <a:off x="0" y="0"/>
            <a:ext cx="12192000" cy="5991225"/>
          </a:xfrm>
          <a:prstGeom prst="rect">
            <a:avLst/>
          </a:prstGeom>
          <a:solidFill>
            <a:srgbClr val="F06028"/>
          </a:solidFill>
          <a:ln>
            <a:noFill/>
          </a:ln>
          <a:effectLst>
            <a:outerShdw blurRad="50800" dist="381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9470DE-3AAB-4F26-9228-8B43CC810ACB}"/>
              </a:ext>
            </a:extLst>
          </p:cNvPr>
          <p:cNvSpPr>
            <a:spLocks noGrp="1"/>
          </p:cNvSpPr>
          <p:nvPr>
            <p:ph type="ctrTitle"/>
          </p:nvPr>
        </p:nvSpPr>
        <p:spPr>
          <a:xfrm>
            <a:off x="1102274" y="771525"/>
            <a:ext cx="9896475" cy="2387600"/>
          </a:xfrm>
        </p:spPr>
        <p:txBody>
          <a:bodyPr anchor="b"/>
          <a:lstStyle>
            <a:lvl1pPr algn="ctr">
              <a:defRPr sz="6000">
                <a:solidFill>
                  <a:schemeClr val="bg1"/>
                </a:solidFill>
                <a:latin typeface="Helvetica"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7415DAE8-AB3C-49CA-A5AA-B1A06E894F2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2B23E57D-ED66-4104-A25B-210C8CB42685}"/>
              </a:ext>
            </a:extLst>
          </p:cNvPr>
          <p:cNvPicPr>
            <a:picLocks noChangeAspect="1"/>
          </p:cNvPicPr>
          <p:nvPr userDrawn="1"/>
        </p:nvPicPr>
        <p:blipFill>
          <a:blip r:embed="rId2"/>
          <a:stretch>
            <a:fillRect/>
          </a:stretch>
        </p:blipFill>
        <p:spPr>
          <a:xfrm>
            <a:off x="1080204" y="6055981"/>
            <a:ext cx="2166510" cy="737261"/>
          </a:xfrm>
          <a:prstGeom prst="rect">
            <a:avLst/>
          </a:prstGeom>
        </p:spPr>
      </p:pic>
      <p:cxnSp>
        <p:nvCxnSpPr>
          <p:cNvPr id="10" name="Straight Connector 9">
            <a:extLst>
              <a:ext uri="{FF2B5EF4-FFF2-40B4-BE49-F238E27FC236}">
                <a16:creationId xmlns:a16="http://schemas.microsoft.com/office/drawing/2014/main" id="{5E7FF1F9-DC29-46FC-9AF5-E26C1A3256A5}"/>
              </a:ext>
            </a:extLst>
          </p:cNvPr>
          <p:cNvCxnSpPr/>
          <p:nvPr userDrawn="1"/>
        </p:nvCxnSpPr>
        <p:spPr>
          <a:xfrm>
            <a:off x="970157" y="3356515"/>
            <a:ext cx="10203366" cy="0"/>
          </a:xfrm>
          <a:prstGeom prst="line">
            <a:avLst/>
          </a:prstGeom>
          <a:ln w="63500" cap="rnd">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 calendar&#10;&#10;Description automatically generated">
            <a:extLst>
              <a:ext uri="{FF2B5EF4-FFF2-40B4-BE49-F238E27FC236}">
                <a16:creationId xmlns:a16="http://schemas.microsoft.com/office/drawing/2014/main" id="{8AE2FA9B-A13E-470D-A516-4C6A2F395C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361" y="6010275"/>
            <a:ext cx="838198" cy="838198"/>
          </a:xfrm>
          <a:prstGeom prst="rect">
            <a:avLst/>
          </a:prstGeom>
        </p:spPr>
      </p:pic>
    </p:spTree>
    <p:extLst>
      <p:ext uri="{BB962C8B-B14F-4D97-AF65-F5344CB8AC3E}">
        <p14:creationId xmlns:p14="http://schemas.microsoft.com/office/powerpoint/2010/main" val="1197853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01E8F23-058C-4BEA-95C1-81AA326A3F78}"/>
              </a:ext>
            </a:extLst>
          </p:cNvPr>
          <p:cNvSpPr>
            <a:spLocks noGrp="1"/>
          </p:cNvSpPr>
          <p:nvPr>
            <p:ph type="body" orient="vert" idx="1"/>
          </p:nvPr>
        </p:nvSpPr>
        <p:spPr/>
        <p:txBody>
          <a:bodyPr vert="eaVert">
            <a:normAutofit/>
          </a:bodyPr>
          <a:lstStyle>
            <a:lvl1pPr>
              <a:buClr>
                <a:srgbClr val="F06028"/>
              </a:buClr>
              <a:defRPr sz="2400"/>
            </a:lvl1pPr>
            <a:lvl2pPr>
              <a:buClr>
                <a:srgbClr val="F06028"/>
              </a:buClr>
              <a:defRPr sz="2000"/>
            </a:lvl2pPr>
            <a:lvl3pPr>
              <a:buClr>
                <a:srgbClr val="F06028"/>
              </a:buClr>
              <a:defRPr sz="1800"/>
            </a:lvl3pPr>
            <a:lvl4pPr>
              <a:buClr>
                <a:srgbClr val="F06028"/>
              </a:buClr>
              <a:defRPr sz="1600"/>
            </a:lvl4pPr>
            <a:lvl5pPr>
              <a:buClr>
                <a:srgbClr val="F0602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0D7A5232-2A21-4E36-9084-E9E55CB55EA4}"/>
              </a:ext>
            </a:extLst>
          </p:cNvPr>
          <p:cNvSpPr>
            <a:spLocks noGrp="1"/>
          </p:cNvSpPr>
          <p:nvPr>
            <p:ph type="title"/>
          </p:nvPr>
        </p:nvSpPr>
        <p:spPr>
          <a:xfrm>
            <a:off x="838200" y="390758"/>
            <a:ext cx="10515600" cy="879548"/>
          </a:xfrm>
        </p:spPr>
        <p:txBody>
          <a:bodyPr vert="horz" lIns="91440" tIns="45720" rIns="91440" bIns="45720" rtlCol="0" anchor="ctr">
            <a:normAutofit/>
          </a:bodyPr>
          <a:lstStyle>
            <a:lvl1pPr>
              <a:defRPr lang="en-US" sz="3200" dirty="0">
                <a:solidFill>
                  <a:srgbClr val="F06028"/>
                </a:solidFill>
              </a:defRPr>
            </a:lvl1pPr>
          </a:lstStyle>
          <a:p>
            <a:pPr lvl="0"/>
            <a:r>
              <a:rPr lang="en-US" dirty="0"/>
              <a:t>Click to edit Master title style</a:t>
            </a:r>
          </a:p>
        </p:txBody>
      </p:sp>
      <p:grpSp>
        <p:nvGrpSpPr>
          <p:cNvPr id="26" name="Group 25">
            <a:extLst>
              <a:ext uri="{FF2B5EF4-FFF2-40B4-BE49-F238E27FC236}">
                <a16:creationId xmlns:a16="http://schemas.microsoft.com/office/drawing/2014/main" id="{5452E226-90C4-4730-85F1-E1904734A092}"/>
              </a:ext>
            </a:extLst>
          </p:cNvPr>
          <p:cNvGrpSpPr/>
          <p:nvPr userDrawn="1"/>
        </p:nvGrpSpPr>
        <p:grpSpPr>
          <a:xfrm>
            <a:off x="-1" y="6490901"/>
            <a:ext cx="10078853" cy="367099"/>
            <a:chOff x="-1" y="6490901"/>
            <a:chExt cx="10078853" cy="367099"/>
          </a:xfrm>
        </p:grpSpPr>
        <p:sp>
          <p:nvSpPr>
            <p:cNvPr id="27" name="Rectangle 26">
              <a:extLst>
                <a:ext uri="{FF2B5EF4-FFF2-40B4-BE49-F238E27FC236}">
                  <a16:creationId xmlns:a16="http://schemas.microsoft.com/office/drawing/2014/main" id="{D62D26C4-378C-4257-BAD5-3B25448B7937}"/>
                </a:ext>
              </a:extLst>
            </p:cNvPr>
            <p:cNvSpPr/>
            <p:nvPr userDrawn="1"/>
          </p:nvSpPr>
          <p:spPr>
            <a:xfrm rot="10800000">
              <a:off x="-1" y="6490901"/>
              <a:ext cx="9664629" cy="365124"/>
            </a:xfrm>
            <a:prstGeom prst="rect">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a:extLst>
                <a:ext uri="{FF2B5EF4-FFF2-40B4-BE49-F238E27FC236}">
                  <a16:creationId xmlns:a16="http://schemas.microsoft.com/office/drawing/2014/main" id="{999A84FE-2F92-4637-9D3F-C8111ADF63FA}"/>
                </a:ext>
              </a:extLst>
            </p:cNvPr>
            <p:cNvSpPr/>
            <p:nvPr userDrawn="1"/>
          </p:nvSpPr>
          <p:spPr>
            <a:xfrm>
              <a:off x="9664629" y="6490901"/>
              <a:ext cx="414223" cy="367099"/>
            </a:xfrm>
            <a:prstGeom prst="rtTriangle">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Slide Number Placeholder 5">
            <a:extLst>
              <a:ext uri="{FF2B5EF4-FFF2-40B4-BE49-F238E27FC236}">
                <a16:creationId xmlns:a16="http://schemas.microsoft.com/office/drawing/2014/main" id="{59689A2C-269B-46E0-A9CA-C4A5691CE619}"/>
              </a:ext>
            </a:extLst>
          </p:cNvPr>
          <p:cNvSpPr>
            <a:spLocks noGrp="1"/>
          </p:cNvSpPr>
          <p:nvPr>
            <p:ph type="sldNum" sz="quarter" idx="12"/>
          </p:nvPr>
        </p:nvSpPr>
        <p:spPr>
          <a:xfrm>
            <a:off x="202583" y="6502051"/>
            <a:ext cx="2743200" cy="365125"/>
          </a:xfrm>
        </p:spPr>
        <p:txBody>
          <a:bodyPr/>
          <a:lstStyle>
            <a:lvl1pPr algn="l">
              <a:defRPr>
                <a:solidFill>
                  <a:schemeClr val="bg1"/>
                </a:solidFill>
              </a:defRPr>
            </a:lvl1pPr>
          </a:lstStyle>
          <a:p>
            <a:fld id="{319ED508-A334-4D03-AEFF-E7B6D7C2A7A1}" type="slidenum">
              <a:rPr lang="en-US" smtClean="0"/>
              <a:pPr/>
              <a:t>‹#›</a:t>
            </a:fld>
            <a:endParaRPr lang="en-US"/>
          </a:p>
        </p:txBody>
      </p:sp>
      <p:pic>
        <p:nvPicPr>
          <p:cNvPr id="30" name="Picture 29">
            <a:extLst>
              <a:ext uri="{FF2B5EF4-FFF2-40B4-BE49-F238E27FC236}">
                <a16:creationId xmlns:a16="http://schemas.microsoft.com/office/drawing/2014/main" id="{4E343EAB-25EC-4AE2-A806-156D7783997F}"/>
              </a:ext>
            </a:extLst>
          </p:cNvPr>
          <p:cNvPicPr>
            <a:picLocks noChangeAspect="1"/>
          </p:cNvPicPr>
          <p:nvPr userDrawn="1"/>
        </p:nvPicPr>
        <p:blipFill>
          <a:blip r:embed="rId2"/>
          <a:stretch>
            <a:fillRect/>
          </a:stretch>
        </p:blipFill>
        <p:spPr>
          <a:xfrm>
            <a:off x="10402011" y="6316811"/>
            <a:ext cx="1490207" cy="507116"/>
          </a:xfrm>
          <a:prstGeom prst="rect">
            <a:avLst/>
          </a:prstGeom>
        </p:spPr>
      </p:pic>
      <p:sp>
        <p:nvSpPr>
          <p:cNvPr id="31" name="TextBox 30">
            <a:extLst>
              <a:ext uri="{FF2B5EF4-FFF2-40B4-BE49-F238E27FC236}">
                <a16:creationId xmlns:a16="http://schemas.microsoft.com/office/drawing/2014/main" id="{D91E4BD2-CBF2-4761-A407-632680F8BF5E}"/>
              </a:ext>
            </a:extLst>
          </p:cNvPr>
          <p:cNvSpPr txBox="1"/>
          <p:nvPr userDrawn="1"/>
        </p:nvSpPr>
        <p:spPr>
          <a:xfrm>
            <a:off x="7078004" y="6537403"/>
            <a:ext cx="2653991" cy="276999"/>
          </a:xfrm>
          <a:prstGeom prst="rect">
            <a:avLst/>
          </a:prstGeom>
          <a:noFill/>
        </p:spPr>
        <p:txBody>
          <a:bodyPr wrap="square" rtlCol="0">
            <a:spAutoFit/>
          </a:bodyPr>
          <a:lstStyle/>
          <a:p>
            <a:pPr algn="r"/>
            <a:r>
              <a:rPr lang="en-US" sz="1200" b="1" i="1" spc="40" baseline="0" dirty="0">
                <a:solidFill>
                  <a:srgbClr val="FBFBFF"/>
                </a:solidFill>
                <a:latin typeface="Helvetica" pitchFamily="2" charset="0"/>
              </a:rPr>
              <a:t>Grow. Succeed. Thrive.</a:t>
            </a:r>
          </a:p>
        </p:txBody>
      </p:sp>
    </p:spTree>
    <p:extLst>
      <p:ext uri="{BB962C8B-B14F-4D97-AF65-F5344CB8AC3E}">
        <p14:creationId xmlns:p14="http://schemas.microsoft.com/office/powerpoint/2010/main" val="219103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DF7CB-F98F-482F-A94C-14C5222E35C8}"/>
              </a:ext>
            </a:extLst>
          </p:cNvPr>
          <p:cNvSpPr>
            <a:spLocks noGrp="1"/>
          </p:cNvSpPr>
          <p:nvPr>
            <p:ph type="title" orient="vert"/>
          </p:nvPr>
        </p:nvSpPr>
        <p:spPr>
          <a:xfrm>
            <a:off x="8724900" y="365124"/>
            <a:ext cx="2628900" cy="5032065"/>
          </a:xfrm>
        </p:spPr>
        <p:txBody>
          <a:bodyPr vert="eaVert">
            <a:normAutofit/>
          </a:bodyPr>
          <a:lstStyle>
            <a:lvl1pPr>
              <a:defRPr sz="3200">
                <a:solidFill>
                  <a:srgbClr val="F06028"/>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C7AE770F-112F-4A2F-9BEE-1CEC49FB34FA}"/>
              </a:ext>
            </a:extLst>
          </p:cNvPr>
          <p:cNvSpPr>
            <a:spLocks noGrp="1"/>
          </p:cNvSpPr>
          <p:nvPr>
            <p:ph type="body" orient="vert" idx="1"/>
          </p:nvPr>
        </p:nvSpPr>
        <p:spPr>
          <a:xfrm>
            <a:off x="838200" y="365125"/>
            <a:ext cx="7734300" cy="5811838"/>
          </a:xfrm>
        </p:spPr>
        <p:txBody>
          <a:bodyPr vert="eaVert">
            <a:normAutofit/>
          </a:bodyPr>
          <a:lstStyle>
            <a:lvl1pPr>
              <a:buClr>
                <a:srgbClr val="F06028"/>
              </a:buClr>
              <a:defRPr sz="2400"/>
            </a:lvl1pPr>
            <a:lvl2pPr>
              <a:buClr>
                <a:srgbClr val="F06028"/>
              </a:buClr>
              <a:defRPr sz="2000"/>
            </a:lvl2pPr>
            <a:lvl3pPr>
              <a:buClr>
                <a:srgbClr val="F06028"/>
              </a:buClr>
              <a:defRPr sz="1800"/>
            </a:lvl3pPr>
            <a:lvl4pPr>
              <a:buClr>
                <a:srgbClr val="F06028"/>
              </a:buClr>
              <a:defRPr sz="1600"/>
            </a:lvl4pPr>
            <a:lvl5pPr>
              <a:buClr>
                <a:srgbClr val="F0602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Box 21">
            <a:extLst>
              <a:ext uri="{FF2B5EF4-FFF2-40B4-BE49-F238E27FC236}">
                <a16:creationId xmlns:a16="http://schemas.microsoft.com/office/drawing/2014/main" id="{6810523E-D1E3-4760-B66D-CA33C8EEC439}"/>
              </a:ext>
            </a:extLst>
          </p:cNvPr>
          <p:cNvSpPr txBox="1"/>
          <p:nvPr userDrawn="1"/>
        </p:nvSpPr>
        <p:spPr>
          <a:xfrm>
            <a:off x="7078004" y="6537403"/>
            <a:ext cx="2653991" cy="276999"/>
          </a:xfrm>
          <a:prstGeom prst="rect">
            <a:avLst/>
          </a:prstGeom>
          <a:noFill/>
        </p:spPr>
        <p:txBody>
          <a:bodyPr wrap="square" rtlCol="0">
            <a:spAutoFit/>
          </a:bodyPr>
          <a:lstStyle/>
          <a:p>
            <a:pPr algn="r"/>
            <a:r>
              <a:rPr lang="en-US" sz="1200" b="1" i="1" spc="40" baseline="0" dirty="0">
                <a:solidFill>
                  <a:srgbClr val="FBFBFF"/>
                </a:solidFill>
                <a:latin typeface="Helvetica" pitchFamily="2" charset="0"/>
              </a:rPr>
              <a:t>Grow. Succeed. Thrive.</a:t>
            </a:r>
          </a:p>
        </p:txBody>
      </p:sp>
      <p:grpSp>
        <p:nvGrpSpPr>
          <p:cNvPr id="23" name="Group 22">
            <a:extLst>
              <a:ext uri="{FF2B5EF4-FFF2-40B4-BE49-F238E27FC236}">
                <a16:creationId xmlns:a16="http://schemas.microsoft.com/office/drawing/2014/main" id="{9AF5F19C-C37F-49D7-AC19-3C0CEEDEDEB7}"/>
              </a:ext>
            </a:extLst>
          </p:cNvPr>
          <p:cNvGrpSpPr/>
          <p:nvPr userDrawn="1"/>
        </p:nvGrpSpPr>
        <p:grpSpPr>
          <a:xfrm>
            <a:off x="152399" y="6643301"/>
            <a:ext cx="10078853" cy="367099"/>
            <a:chOff x="-1" y="6490901"/>
            <a:chExt cx="10078853" cy="367099"/>
          </a:xfrm>
        </p:grpSpPr>
        <p:sp>
          <p:nvSpPr>
            <p:cNvPr id="24" name="Rectangle 23">
              <a:extLst>
                <a:ext uri="{FF2B5EF4-FFF2-40B4-BE49-F238E27FC236}">
                  <a16:creationId xmlns:a16="http://schemas.microsoft.com/office/drawing/2014/main" id="{4F173125-F348-4E93-8799-2AA717558660}"/>
                </a:ext>
              </a:extLst>
            </p:cNvPr>
            <p:cNvSpPr/>
            <p:nvPr userDrawn="1"/>
          </p:nvSpPr>
          <p:spPr>
            <a:xfrm rot="10800000">
              <a:off x="-1" y="6490901"/>
              <a:ext cx="9664629" cy="365124"/>
            </a:xfrm>
            <a:prstGeom prst="rect">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0509FE61-E2EE-4982-A010-72F9BB74308C}"/>
                </a:ext>
              </a:extLst>
            </p:cNvPr>
            <p:cNvSpPr/>
            <p:nvPr userDrawn="1"/>
          </p:nvSpPr>
          <p:spPr>
            <a:xfrm>
              <a:off x="9664629" y="6490901"/>
              <a:ext cx="414223" cy="367099"/>
            </a:xfrm>
            <a:prstGeom prst="rtTriangle">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Slide Number Placeholder 5">
            <a:extLst>
              <a:ext uri="{FF2B5EF4-FFF2-40B4-BE49-F238E27FC236}">
                <a16:creationId xmlns:a16="http://schemas.microsoft.com/office/drawing/2014/main" id="{360E9CAA-84E7-4CDF-82FB-2819EC04F25A}"/>
              </a:ext>
            </a:extLst>
          </p:cNvPr>
          <p:cNvSpPr>
            <a:spLocks noGrp="1"/>
          </p:cNvSpPr>
          <p:nvPr>
            <p:ph type="sldNum" sz="quarter" idx="12"/>
          </p:nvPr>
        </p:nvSpPr>
        <p:spPr>
          <a:xfrm>
            <a:off x="354983" y="6654451"/>
            <a:ext cx="2743200" cy="365125"/>
          </a:xfrm>
        </p:spPr>
        <p:txBody>
          <a:bodyPr/>
          <a:lstStyle>
            <a:lvl1pPr algn="l">
              <a:defRPr>
                <a:solidFill>
                  <a:schemeClr val="bg1"/>
                </a:solidFill>
              </a:defRPr>
            </a:lvl1pPr>
          </a:lstStyle>
          <a:p>
            <a:fld id="{319ED508-A334-4D03-AEFF-E7B6D7C2A7A1}" type="slidenum">
              <a:rPr lang="en-US" smtClean="0"/>
              <a:pPr/>
              <a:t>‹#›</a:t>
            </a:fld>
            <a:endParaRPr lang="en-US"/>
          </a:p>
        </p:txBody>
      </p:sp>
      <p:pic>
        <p:nvPicPr>
          <p:cNvPr id="27" name="Picture 26">
            <a:extLst>
              <a:ext uri="{FF2B5EF4-FFF2-40B4-BE49-F238E27FC236}">
                <a16:creationId xmlns:a16="http://schemas.microsoft.com/office/drawing/2014/main" id="{32FE7657-F20B-4036-B334-D5E98D7E5252}"/>
              </a:ext>
            </a:extLst>
          </p:cNvPr>
          <p:cNvPicPr>
            <a:picLocks noChangeAspect="1"/>
          </p:cNvPicPr>
          <p:nvPr userDrawn="1"/>
        </p:nvPicPr>
        <p:blipFill>
          <a:blip r:embed="rId2"/>
          <a:stretch>
            <a:fillRect/>
          </a:stretch>
        </p:blipFill>
        <p:spPr>
          <a:xfrm>
            <a:off x="10554411" y="6469211"/>
            <a:ext cx="1490207" cy="507116"/>
          </a:xfrm>
          <a:prstGeom prst="rect">
            <a:avLst/>
          </a:prstGeom>
        </p:spPr>
      </p:pic>
      <p:sp>
        <p:nvSpPr>
          <p:cNvPr id="28" name="TextBox 27">
            <a:extLst>
              <a:ext uri="{FF2B5EF4-FFF2-40B4-BE49-F238E27FC236}">
                <a16:creationId xmlns:a16="http://schemas.microsoft.com/office/drawing/2014/main" id="{2C210F5C-3DE9-4CE8-BDA1-F20E8E31D227}"/>
              </a:ext>
            </a:extLst>
          </p:cNvPr>
          <p:cNvSpPr txBox="1"/>
          <p:nvPr userDrawn="1"/>
        </p:nvSpPr>
        <p:spPr>
          <a:xfrm>
            <a:off x="7230404" y="6689803"/>
            <a:ext cx="2653991" cy="276999"/>
          </a:xfrm>
          <a:prstGeom prst="rect">
            <a:avLst/>
          </a:prstGeom>
          <a:noFill/>
        </p:spPr>
        <p:txBody>
          <a:bodyPr wrap="square" rtlCol="0">
            <a:spAutoFit/>
          </a:bodyPr>
          <a:lstStyle/>
          <a:p>
            <a:pPr algn="r"/>
            <a:r>
              <a:rPr lang="en-US" sz="1200" b="1" i="1" spc="40" baseline="0" dirty="0">
                <a:solidFill>
                  <a:srgbClr val="FBFBFF"/>
                </a:solidFill>
                <a:latin typeface="Helvetica" pitchFamily="2" charset="0"/>
              </a:rPr>
              <a:t>Grow. Succeed. Thrive.</a:t>
            </a:r>
          </a:p>
        </p:txBody>
      </p:sp>
    </p:spTree>
    <p:extLst>
      <p:ext uri="{BB962C8B-B14F-4D97-AF65-F5344CB8AC3E}">
        <p14:creationId xmlns:p14="http://schemas.microsoft.com/office/powerpoint/2010/main" val="413628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A214-DAAE-488A-8D03-84C54B0E9276}"/>
              </a:ext>
            </a:extLst>
          </p:cNvPr>
          <p:cNvSpPr>
            <a:spLocks noGrp="1"/>
          </p:cNvSpPr>
          <p:nvPr>
            <p:ph type="title"/>
          </p:nvPr>
        </p:nvSpPr>
        <p:spPr>
          <a:xfrm>
            <a:off x="344953" y="353416"/>
            <a:ext cx="11471065" cy="692395"/>
          </a:xfrm>
        </p:spPr>
        <p:txBody>
          <a:bodyPr>
            <a:normAutofit/>
          </a:bodyPr>
          <a:lstStyle>
            <a:lvl1pPr>
              <a:defRPr sz="3200">
                <a:solidFill>
                  <a:srgbClr val="F0602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1207778-9D4D-4B91-81D8-8C41478D9807}"/>
              </a:ext>
            </a:extLst>
          </p:cNvPr>
          <p:cNvSpPr>
            <a:spLocks noGrp="1"/>
          </p:cNvSpPr>
          <p:nvPr>
            <p:ph idx="1"/>
          </p:nvPr>
        </p:nvSpPr>
        <p:spPr>
          <a:xfrm>
            <a:off x="344953" y="1221025"/>
            <a:ext cx="11471065" cy="4989391"/>
          </a:xfrm>
        </p:spPr>
        <p:txBody>
          <a:bodyPr>
            <a:normAutofit/>
          </a:bodyPr>
          <a:lstStyle>
            <a:lvl1pPr>
              <a:buClr>
                <a:srgbClr val="F06028"/>
              </a:buClr>
              <a:defRPr sz="2400"/>
            </a:lvl1pPr>
            <a:lvl2pPr>
              <a:buClr>
                <a:srgbClr val="F06028"/>
              </a:buClr>
              <a:defRPr sz="2000"/>
            </a:lvl2pPr>
            <a:lvl3pPr>
              <a:buClr>
                <a:srgbClr val="F06028"/>
              </a:buClr>
              <a:defRPr sz="1800"/>
            </a:lvl3pPr>
            <a:lvl4pPr>
              <a:buClr>
                <a:srgbClr val="F06028"/>
              </a:buClr>
              <a:defRPr sz="1600"/>
            </a:lvl4pPr>
            <a:lvl5pPr>
              <a:buClr>
                <a:srgbClr val="F0602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AEF88632-37EE-42E3-A255-0FDF70CA8C1A}"/>
              </a:ext>
            </a:extLst>
          </p:cNvPr>
          <p:cNvGrpSpPr/>
          <p:nvPr userDrawn="1"/>
        </p:nvGrpSpPr>
        <p:grpSpPr>
          <a:xfrm>
            <a:off x="-1" y="6490901"/>
            <a:ext cx="10078853" cy="367099"/>
            <a:chOff x="-1" y="6490901"/>
            <a:chExt cx="10078853" cy="367099"/>
          </a:xfrm>
        </p:grpSpPr>
        <p:sp>
          <p:nvSpPr>
            <p:cNvPr id="11" name="Rectangle 10">
              <a:extLst>
                <a:ext uri="{FF2B5EF4-FFF2-40B4-BE49-F238E27FC236}">
                  <a16:creationId xmlns:a16="http://schemas.microsoft.com/office/drawing/2014/main" id="{E003D397-A1AE-4DA5-AD08-5862A3A51B45}"/>
                </a:ext>
              </a:extLst>
            </p:cNvPr>
            <p:cNvSpPr/>
            <p:nvPr userDrawn="1"/>
          </p:nvSpPr>
          <p:spPr>
            <a:xfrm rot="10800000">
              <a:off x="-1" y="6490901"/>
              <a:ext cx="9664629" cy="365124"/>
            </a:xfrm>
            <a:prstGeom prst="rect">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7CB21F21-1802-4B60-9B72-E7FC07CC560D}"/>
                </a:ext>
              </a:extLst>
            </p:cNvPr>
            <p:cNvSpPr/>
            <p:nvPr userDrawn="1"/>
          </p:nvSpPr>
          <p:spPr>
            <a:xfrm>
              <a:off x="9664629" y="6490901"/>
              <a:ext cx="414223" cy="367099"/>
            </a:xfrm>
            <a:prstGeom prst="rtTriangle">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lide Number Placeholder 5">
            <a:extLst>
              <a:ext uri="{FF2B5EF4-FFF2-40B4-BE49-F238E27FC236}">
                <a16:creationId xmlns:a16="http://schemas.microsoft.com/office/drawing/2014/main" id="{24F25608-8894-4D11-B68A-255E175FD48C}"/>
              </a:ext>
            </a:extLst>
          </p:cNvPr>
          <p:cNvSpPr>
            <a:spLocks noGrp="1"/>
          </p:cNvSpPr>
          <p:nvPr userDrawn="1">
            <p:ph type="sldNum" sz="quarter" idx="12"/>
          </p:nvPr>
        </p:nvSpPr>
        <p:spPr>
          <a:xfrm>
            <a:off x="202583" y="6502051"/>
            <a:ext cx="2743200" cy="365125"/>
          </a:xfrm>
        </p:spPr>
        <p:txBody>
          <a:bodyPr/>
          <a:lstStyle>
            <a:lvl1pPr algn="l">
              <a:defRPr>
                <a:solidFill>
                  <a:schemeClr val="bg1"/>
                </a:solidFill>
              </a:defRPr>
            </a:lvl1pPr>
          </a:lstStyle>
          <a:p>
            <a:fld id="{319ED508-A334-4D03-AEFF-E7B6D7C2A7A1}" type="slidenum">
              <a:rPr lang="en-US" smtClean="0"/>
              <a:pPr/>
              <a:t>‹#›</a:t>
            </a:fld>
            <a:endParaRPr lang="en-US"/>
          </a:p>
        </p:txBody>
      </p:sp>
      <p:pic>
        <p:nvPicPr>
          <p:cNvPr id="13" name="Picture 12">
            <a:extLst>
              <a:ext uri="{FF2B5EF4-FFF2-40B4-BE49-F238E27FC236}">
                <a16:creationId xmlns:a16="http://schemas.microsoft.com/office/drawing/2014/main" id="{9E5A0D4C-22CD-43F9-A065-7772B1BF2B87}"/>
              </a:ext>
            </a:extLst>
          </p:cNvPr>
          <p:cNvPicPr>
            <a:picLocks noChangeAspect="1"/>
          </p:cNvPicPr>
          <p:nvPr userDrawn="1"/>
        </p:nvPicPr>
        <p:blipFill>
          <a:blip r:embed="rId2"/>
          <a:stretch>
            <a:fillRect/>
          </a:stretch>
        </p:blipFill>
        <p:spPr>
          <a:xfrm>
            <a:off x="10402011" y="6316811"/>
            <a:ext cx="1490207" cy="507116"/>
          </a:xfrm>
          <a:prstGeom prst="rect">
            <a:avLst/>
          </a:prstGeom>
        </p:spPr>
      </p:pic>
      <p:sp>
        <p:nvSpPr>
          <p:cNvPr id="15" name="TextBox 14">
            <a:extLst>
              <a:ext uri="{FF2B5EF4-FFF2-40B4-BE49-F238E27FC236}">
                <a16:creationId xmlns:a16="http://schemas.microsoft.com/office/drawing/2014/main" id="{4C22DF9E-EA50-4BB1-897C-F18F474CF17E}"/>
              </a:ext>
            </a:extLst>
          </p:cNvPr>
          <p:cNvSpPr txBox="1"/>
          <p:nvPr userDrawn="1"/>
        </p:nvSpPr>
        <p:spPr>
          <a:xfrm>
            <a:off x="7078004" y="6537403"/>
            <a:ext cx="2653991" cy="276999"/>
          </a:xfrm>
          <a:prstGeom prst="rect">
            <a:avLst/>
          </a:prstGeom>
          <a:noFill/>
        </p:spPr>
        <p:txBody>
          <a:bodyPr wrap="square" rtlCol="0">
            <a:spAutoFit/>
          </a:bodyPr>
          <a:lstStyle/>
          <a:p>
            <a:pPr algn="r"/>
            <a:r>
              <a:rPr lang="en-US" sz="1200" b="1" i="1" spc="40" baseline="0" dirty="0">
                <a:solidFill>
                  <a:srgbClr val="FBFBFF"/>
                </a:solidFill>
                <a:latin typeface="Helvetica" pitchFamily="2" charset="0"/>
              </a:rPr>
              <a:t>Grow. Succeed. Thrive.</a:t>
            </a:r>
          </a:p>
        </p:txBody>
      </p:sp>
    </p:spTree>
    <p:extLst>
      <p:ext uri="{BB962C8B-B14F-4D97-AF65-F5344CB8AC3E}">
        <p14:creationId xmlns:p14="http://schemas.microsoft.com/office/powerpoint/2010/main" val="29788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694878-992F-4A03-8A57-EDD103DD3304}"/>
              </a:ext>
            </a:extLst>
          </p:cNvPr>
          <p:cNvSpPr/>
          <p:nvPr userDrawn="1"/>
        </p:nvSpPr>
        <p:spPr>
          <a:xfrm>
            <a:off x="0" y="0"/>
            <a:ext cx="12192000" cy="6858000"/>
          </a:xfrm>
          <a:prstGeom prst="rect">
            <a:avLst/>
          </a:prstGeom>
          <a:solidFill>
            <a:srgbClr val="F060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57A00-3502-4743-9C14-5FBB83AA2684}"/>
              </a:ext>
            </a:extLst>
          </p:cNvPr>
          <p:cNvSpPr>
            <a:spLocks noGrp="1"/>
          </p:cNvSpPr>
          <p:nvPr>
            <p:ph type="title"/>
          </p:nvPr>
        </p:nvSpPr>
        <p:spPr>
          <a:xfrm>
            <a:off x="831850" y="566018"/>
            <a:ext cx="10515600" cy="259339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61EA99E-201F-4C0B-A291-BEA4AB1441B5}"/>
              </a:ext>
            </a:extLst>
          </p:cNvPr>
          <p:cNvSpPr>
            <a:spLocks noGrp="1"/>
          </p:cNvSpPr>
          <p:nvPr>
            <p:ph type="body" idx="1"/>
          </p:nvPr>
        </p:nvSpPr>
        <p:spPr>
          <a:xfrm>
            <a:off x="831850" y="35851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58F2E1E8-C77C-483F-886D-8CD762D560FA}"/>
              </a:ext>
            </a:extLst>
          </p:cNvPr>
          <p:cNvCxnSpPr/>
          <p:nvPr userDrawn="1"/>
        </p:nvCxnSpPr>
        <p:spPr>
          <a:xfrm>
            <a:off x="970157" y="3356515"/>
            <a:ext cx="10203366" cy="0"/>
          </a:xfrm>
          <a:prstGeom prst="line">
            <a:avLst/>
          </a:prstGeom>
          <a:ln w="63500" cap="rnd">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Logo, calendar&#10;&#10;Description automatically generated">
            <a:extLst>
              <a:ext uri="{FF2B5EF4-FFF2-40B4-BE49-F238E27FC236}">
                <a16:creationId xmlns:a16="http://schemas.microsoft.com/office/drawing/2014/main" id="{F209A287-5973-4652-8CD4-CAD5CB3061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641" y="5787483"/>
            <a:ext cx="949934" cy="949934"/>
          </a:xfrm>
          <a:prstGeom prst="rect">
            <a:avLst/>
          </a:prstGeom>
        </p:spPr>
      </p:pic>
      <p:pic>
        <p:nvPicPr>
          <p:cNvPr id="9" name="Picture 8">
            <a:extLst>
              <a:ext uri="{FF2B5EF4-FFF2-40B4-BE49-F238E27FC236}">
                <a16:creationId xmlns:a16="http://schemas.microsoft.com/office/drawing/2014/main" id="{5B8B0F8D-65EC-4EB6-B69D-B70E189B2826}"/>
              </a:ext>
            </a:extLst>
          </p:cNvPr>
          <p:cNvPicPr>
            <a:picLocks noChangeAspect="1"/>
          </p:cNvPicPr>
          <p:nvPr userDrawn="1"/>
        </p:nvPicPr>
        <p:blipFill>
          <a:blip r:embed="rId3"/>
          <a:stretch>
            <a:fillRect/>
          </a:stretch>
        </p:blipFill>
        <p:spPr>
          <a:xfrm>
            <a:off x="9538846" y="5835108"/>
            <a:ext cx="2330032" cy="792906"/>
          </a:xfrm>
          <a:prstGeom prst="rect">
            <a:avLst/>
          </a:prstGeom>
        </p:spPr>
      </p:pic>
    </p:spTree>
    <p:extLst>
      <p:ext uri="{BB962C8B-B14F-4D97-AF65-F5344CB8AC3E}">
        <p14:creationId xmlns:p14="http://schemas.microsoft.com/office/powerpoint/2010/main" val="342112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05D290-8955-4AA3-AD60-754F7F7BD040}"/>
              </a:ext>
            </a:extLst>
          </p:cNvPr>
          <p:cNvSpPr>
            <a:spLocks noGrp="1"/>
          </p:cNvSpPr>
          <p:nvPr>
            <p:ph sz="half" idx="1"/>
          </p:nvPr>
        </p:nvSpPr>
        <p:spPr>
          <a:xfrm>
            <a:off x="838200" y="1237451"/>
            <a:ext cx="5181600" cy="4939512"/>
          </a:xfrm>
        </p:spPr>
        <p:txBody>
          <a:bodyPr>
            <a:normAutofit/>
          </a:bodyPr>
          <a:lstStyle>
            <a:lvl1pPr>
              <a:buClr>
                <a:srgbClr val="F06028"/>
              </a:buClr>
              <a:defRPr sz="2400"/>
            </a:lvl1pPr>
            <a:lvl2pPr>
              <a:buClr>
                <a:srgbClr val="F06028"/>
              </a:buClr>
              <a:defRPr sz="2000"/>
            </a:lvl2pPr>
            <a:lvl3pPr>
              <a:buClr>
                <a:srgbClr val="F06028"/>
              </a:buClr>
              <a:defRPr sz="1800"/>
            </a:lvl3pPr>
            <a:lvl4pPr>
              <a:buClr>
                <a:srgbClr val="F06028"/>
              </a:buClr>
              <a:defRPr sz="1600"/>
            </a:lvl4pPr>
            <a:lvl5pPr>
              <a:buClr>
                <a:srgbClr val="F0602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767D088-072E-4B6E-886A-6AA020BD4DBC}"/>
              </a:ext>
            </a:extLst>
          </p:cNvPr>
          <p:cNvSpPr>
            <a:spLocks noGrp="1"/>
          </p:cNvSpPr>
          <p:nvPr>
            <p:ph sz="half" idx="2"/>
          </p:nvPr>
        </p:nvSpPr>
        <p:spPr>
          <a:xfrm>
            <a:off x="6172200" y="1237451"/>
            <a:ext cx="5181600" cy="4939512"/>
          </a:xfrm>
        </p:spPr>
        <p:txBody>
          <a:bodyPr>
            <a:normAutofit/>
          </a:bodyPr>
          <a:lstStyle>
            <a:lvl1pPr>
              <a:buClr>
                <a:srgbClr val="F06028"/>
              </a:buClr>
              <a:defRPr sz="2400"/>
            </a:lvl1pPr>
            <a:lvl2pPr>
              <a:buClr>
                <a:srgbClr val="F06028"/>
              </a:buClr>
              <a:defRPr sz="2000"/>
            </a:lvl2pPr>
            <a:lvl3pPr>
              <a:buClr>
                <a:srgbClr val="F06028"/>
              </a:buClr>
              <a:defRPr sz="1800"/>
            </a:lvl3pPr>
            <a:lvl4pPr>
              <a:buClr>
                <a:srgbClr val="F06028"/>
              </a:buClr>
              <a:defRPr sz="1600"/>
            </a:lvl4pPr>
            <a:lvl5pPr>
              <a:buClr>
                <a:srgbClr val="F0602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6DAC8D48-1C97-4C73-AFC4-0D30BA21EE41}"/>
              </a:ext>
            </a:extLst>
          </p:cNvPr>
          <p:cNvSpPr>
            <a:spLocks noGrp="1"/>
          </p:cNvSpPr>
          <p:nvPr>
            <p:ph type="title"/>
          </p:nvPr>
        </p:nvSpPr>
        <p:spPr>
          <a:xfrm>
            <a:off x="762000" y="278987"/>
            <a:ext cx="10515600" cy="750397"/>
          </a:xfrm>
        </p:spPr>
        <p:txBody>
          <a:bodyPr vert="horz" lIns="91440" tIns="45720" rIns="91440" bIns="45720" rtlCol="0" anchor="ctr">
            <a:normAutofit/>
          </a:bodyPr>
          <a:lstStyle>
            <a:lvl1pPr>
              <a:defRPr lang="en-US" sz="3200" dirty="0">
                <a:solidFill>
                  <a:srgbClr val="F06028"/>
                </a:solidFill>
              </a:defRPr>
            </a:lvl1pPr>
          </a:lstStyle>
          <a:p>
            <a:pPr lvl="0"/>
            <a:r>
              <a:rPr lang="en-US" dirty="0"/>
              <a:t>Click to edit Master title style</a:t>
            </a:r>
          </a:p>
        </p:txBody>
      </p:sp>
      <p:grpSp>
        <p:nvGrpSpPr>
          <p:cNvPr id="32" name="Group 31">
            <a:extLst>
              <a:ext uri="{FF2B5EF4-FFF2-40B4-BE49-F238E27FC236}">
                <a16:creationId xmlns:a16="http://schemas.microsoft.com/office/drawing/2014/main" id="{A309152A-A537-488D-8855-1CCEC8C9615D}"/>
              </a:ext>
            </a:extLst>
          </p:cNvPr>
          <p:cNvGrpSpPr/>
          <p:nvPr userDrawn="1"/>
        </p:nvGrpSpPr>
        <p:grpSpPr>
          <a:xfrm>
            <a:off x="-1" y="6490901"/>
            <a:ext cx="10078853" cy="367099"/>
            <a:chOff x="-1" y="6490901"/>
            <a:chExt cx="10078853" cy="367099"/>
          </a:xfrm>
        </p:grpSpPr>
        <p:sp>
          <p:nvSpPr>
            <p:cNvPr id="33" name="Rectangle 32">
              <a:extLst>
                <a:ext uri="{FF2B5EF4-FFF2-40B4-BE49-F238E27FC236}">
                  <a16:creationId xmlns:a16="http://schemas.microsoft.com/office/drawing/2014/main" id="{85D807DD-77F5-4FE9-99BA-55356BB3D6D7}"/>
                </a:ext>
              </a:extLst>
            </p:cNvPr>
            <p:cNvSpPr/>
            <p:nvPr userDrawn="1"/>
          </p:nvSpPr>
          <p:spPr>
            <a:xfrm rot="10800000">
              <a:off x="-1" y="6490901"/>
              <a:ext cx="9664629" cy="365124"/>
            </a:xfrm>
            <a:prstGeom prst="rect">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Triangle 33">
              <a:extLst>
                <a:ext uri="{FF2B5EF4-FFF2-40B4-BE49-F238E27FC236}">
                  <a16:creationId xmlns:a16="http://schemas.microsoft.com/office/drawing/2014/main" id="{5372DD70-BA80-4909-BAD7-D0F4440C4EAE}"/>
                </a:ext>
              </a:extLst>
            </p:cNvPr>
            <p:cNvSpPr/>
            <p:nvPr userDrawn="1"/>
          </p:nvSpPr>
          <p:spPr>
            <a:xfrm>
              <a:off x="9664629" y="6490901"/>
              <a:ext cx="414223" cy="367099"/>
            </a:xfrm>
            <a:prstGeom prst="rtTriangle">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Slide Number Placeholder 5">
            <a:extLst>
              <a:ext uri="{FF2B5EF4-FFF2-40B4-BE49-F238E27FC236}">
                <a16:creationId xmlns:a16="http://schemas.microsoft.com/office/drawing/2014/main" id="{A578E14C-E99A-4524-B184-17A27220DB39}"/>
              </a:ext>
            </a:extLst>
          </p:cNvPr>
          <p:cNvSpPr>
            <a:spLocks noGrp="1"/>
          </p:cNvSpPr>
          <p:nvPr>
            <p:ph type="sldNum" sz="quarter" idx="12"/>
          </p:nvPr>
        </p:nvSpPr>
        <p:spPr>
          <a:xfrm>
            <a:off x="202583" y="6502051"/>
            <a:ext cx="2743200" cy="365125"/>
          </a:xfrm>
        </p:spPr>
        <p:txBody>
          <a:bodyPr/>
          <a:lstStyle>
            <a:lvl1pPr algn="l">
              <a:defRPr>
                <a:solidFill>
                  <a:schemeClr val="bg1"/>
                </a:solidFill>
              </a:defRPr>
            </a:lvl1pPr>
          </a:lstStyle>
          <a:p>
            <a:fld id="{319ED508-A334-4D03-AEFF-E7B6D7C2A7A1}" type="slidenum">
              <a:rPr lang="en-US" smtClean="0"/>
              <a:pPr/>
              <a:t>‹#›</a:t>
            </a:fld>
            <a:endParaRPr lang="en-US"/>
          </a:p>
        </p:txBody>
      </p:sp>
      <p:pic>
        <p:nvPicPr>
          <p:cNvPr id="36" name="Picture 35">
            <a:extLst>
              <a:ext uri="{FF2B5EF4-FFF2-40B4-BE49-F238E27FC236}">
                <a16:creationId xmlns:a16="http://schemas.microsoft.com/office/drawing/2014/main" id="{2208ACA6-514F-4AD4-8E69-A7DCA96E885F}"/>
              </a:ext>
            </a:extLst>
          </p:cNvPr>
          <p:cNvPicPr>
            <a:picLocks noChangeAspect="1"/>
          </p:cNvPicPr>
          <p:nvPr userDrawn="1"/>
        </p:nvPicPr>
        <p:blipFill>
          <a:blip r:embed="rId2"/>
          <a:stretch>
            <a:fillRect/>
          </a:stretch>
        </p:blipFill>
        <p:spPr>
          <a:xfrm>
            <a:off x="10402011" y="6316811"/>
            <a:ext cx="1490207" cy="507116"/>
          </a:xfrm>
          <a:prstGeom prst="rect">
            <a:avLst/>
          </a:prstGeom>
        </p:spPr>
      </p:pic>
      <p:sp>
        <p:nvSpPr>
          <p:cNvPr id="37" name="TextBox 36">
            <a:extLst>
              <a:ext uri="{FF2B5EF4-FFF2-40B4-BE49-F238E27FC236}">
                <a16:creationId xmlns:a16="http://schemas.microsoft.com/office/drawing/2014/main" id="{E7A83533-C1D0-4D7B-991A-F830FEB2819A}"/>
              </a:ext>
            </a:extLst>
          </p:cNvPr>
          <p:cNvSpPr txBox="1"/>
          <p:nvPr userDrawn="1"/>
        </p:nvSpPr>
        <p:spPr>
          <a:xfrm>
            <a:off x="7078004" y="6537403"/>
            <a:ext cx="2653991" cy="276999"/>
          </a:xfrm>
          <a:prstGeom prst="rect">
            <a:avLst/>
          </a:prstGeom>
          <a:noFill/>
        </p:spPr>
        <p:txBody>
          <a:bodyPr wrap="square" rtlCol="0">
            <a:spAutoFit/>
          </a:bodyPr>
          <a:lstStyle/>
          <a:p>
            <a:pPr algn="r"/>
            <a:r>
              <a:rPr lang="en-US" sz="1200" b="1" i="1" spc="40" baseline="0" dirty="0">
                <a:solidFill>
                  <a:srgbClr val="FBFBFF"/>
                </a:solidFill>
                <a:latin typeface="Helvetica" pitchFamily="2" charset="0"/>
              </a:rPr>
              <a:t>Grow. Succeed. Thrive.</a:t>
            </a:r>
          </a:p>
        </p:txBody>
      </p:sp>
    </p:spTree>
    <p:extLst>
      <p:ext uri="{BB962C8B-B14F-4D97-AF65-F5344CB8AC3E}">
        <p14:creationId xmlns:p14="http://schemas.microsoft.com/office/powerpoint/2010/main" val="358003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E7092E-BC8C-4D14-8BEC-20B502910C21}"/>
              </a:ext>
            </a:extLst>
          </p:cNvPr>
          <p:cNvSpPr>
            <a:spLocks noGrp="1"/>
          </p:cNvSpPr>
          <p:nvPr>
            <p:ph type="body" idx="1"/>
          </p:nvPr>
        </p:nvSpPr>
        <p:spPr>
          <a:xfrm>
            <a:off x="839788" y="1681163"/>
            <a:ext cx="5157787" cy="823912"/>
          </a:xfrm>
        </p:spPr>
        <p:txBody>
          <a:bodyPr anchor="b"/>
          <a:lstStyle>
            <a:lvl1pPr marL="0" indent="0">
              <a:buNone/>
              <a:defRPr sz="2400" b="1">
                <a:solidFill>
                  <a:srgbClr val="F060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0C81A4F-07F3-484E-BEBA-49B02D28CA84}"/>
              </a:ext>
            </a:extLst>
          </p:cNvPr>
          <p:cNvSpPr>
            <a:spLocks noGrp="1"/>
          </p:cNvSpPr>
          <p:nvPr>
            <p:ph sz="half" idx="2"/>
          </p:nvPr>
        </p:nvSpPr>
        <p:spPr>
          <a:xfrm>
            <a:off x="839788" y="2505075"/>
            <a:ext cx="5157787" cy="3684588"/>
          </a:xfrm>
        </p:spPr>
        <p:txBody>
          <a:bodyPr>
            <a:normAutofit/>
          </a:bodyPr>
          <a:lstStyle>
            <a:lvl1pPr>
              <a:buClr>
                <a:srgbClr val="F06028"/>
              </a:buClr>
              <a:defRPr sz="2400"/>
            </a:lvl1pPr>
            <a:lvl2pPr>
              <a:buClr>
                <a:srgbClr val="F06028"/>
              </a:buClr>
              <a:defRPr sz="2000"/>
            </a:lvl2pPr>
            <a:lvl3pPr>
              <a:buClr>
                <a:srgbClr val="F06028"/>
              </a:buClr>
              <a:defRPr sz="1800"/>
            </a:lvl3pPr>
            <a:lvl4pPr>
              <a:buClr>
                <a:srgbClr val="F06028"/>
              </a:buClr>
              <a:defRPr sz="1600"/>
            </a:lvl4pPr>
            <a:lvl5pPr>
              <a:buClr>
                <a:srgbClr val="F0602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B797D0B-271D-431E-8F9B-97BA43CC2B53}"/>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F060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4F3D9EF-A857-431A-924F-176FE4059AA9}"/>
              </a:ext>
            </a:extLst>
          </p:cNvPr>
          <p:cNvSpPr>
            <a:spLocks noGrp="1"/>
          </p:cNvSpPr>
          <p:nvPr>
            <p:ph sz="quarter" idx="4"/>
          </p:nvPr>
        </p:nvSpPr>
        <p:spPr>
          <a:xfrm>
            <a:off x="6172200" y="2505075"/>
            <a:ext cx="5183188" cy="3684588"/>
          </a:xfrm>
        </p:spPr>
        <p:txBody>
          <a:bodyPr>
            <a:normAutofit/>
          </a:bodyPr>
          <a:lstStyle>
            <a:lvl1pPr>
              <a:buClr>
                <a:srgbClr val="F06028"/>
              </a:buClr>
              <a:defRPr sz="2400"/>
            </a:lvl1pPr>
            <a:lvl2pPr>
              <a:buClr>
                <a:srgbClr val="F06028"/>
              </a:buClr>
              <a:defRPr sz="2000"/>
            </a:lvl2pPr>
            <a:lvl3pPr>
              <a:buClr>
                <a:srgbClr val="F06028"/>
              </a:buClr>
              <a:defRPr sz="1800"/>
            </a:lvl3pPr>
            <a:lvl4pPr>
              <a:buClr>
                <a:srgbClr val="F06028"/>
              </a:buClr>
              <a:defRPr sz="1600"/>
            </a:lvl4pPr>
            <a:lvl5pPr>
              <a:buClr>
                <a:srgbClr val="F0602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a:extLst>
              <a:ext uri="{FF2B5EF4-FFF2-40B4-BE49-F238E27FC236}">
                <a16:creationId xmlns:a16="http://schemas.microsoft.com/office/drawing/2014/main" id="{C8E563E2-7576-47A2-8B86-F6917E7E11B7}"/>
              </a:ext>
            </a:extLst>
          </p:cNvPr>
          <p:cNvSpPr>
            <a:spLocks noGrp="1"/>
          </p:cNvSpPr>
          <p:nvPr>
            <p:ph type="title"/>
          </p:nvPr>
        </p:nvSpPr>
        <p:spPr>
          <a:xfrm>
            <a:off x="368918" y="331942"/>
            <a:ext cx="11244510" cy="735771"/>
          </a:xfrm>
        </p:spPr>
        <p:txBody>
          <a:bodyPr>
            <a:normAutofit/>
          </a:bodyPr>
          <a:lstStyle>
            <a:lvl1pPr>
              <a:defRPr sz="3200">
                <a:solidFill>
                  <a:srgbClr val="F06028"/>
                </a:solidFill>
              </a:defRPr>
            </a:lvl1pPr>
          </a:lstStyle>
          <a:p>
            <a:r>
              <a:rPr lang="en-US" dirty="0"/>
              <a:t>Click to edit Master title style</a:t>
            </a:r>
          </a:p>
        </p:txBody>
      </p:sp>
      <p:grpSp>
        <p:nvGrpSpPr>
          <p:cNvPr id="30" name="Group 29">
            <a:extLst>
              <a:ext uri="{FF2B5EF4-FFF2-40B4-BE49-F238E27FC236}">
                <a16:creationId xmlns:a16="http://schemas.microsoft.com/office/drawing/2014/main" id="{02D526EB-665E-4502-83EE-183D9EF9FA11}"/>
              </a:ext>
            </a:extLst>
          </p:cNvPr>
          <p:cNvGrpSpPr/>
          <p:nvPr userDrawn="1"/>
        </p:nvGrpSpPr>
        <p:grpSpPr>
          <a:xfrm>
            <a:off x="-1" y="6490901"/>
            <a:ext cx="10078853" cy="367099"/>
            <a:chOff x="-1" y="6490901"/>
            <a:chExt cx="10078853" cy="367099"/>
          </a:xfrm>
        </p:grpSpPr>
        <p:sp>
          <p:nvSpPr>
            <p:cNvPr id="31" name="Rectangle 30">
              <a:extLst>
                <a:ext uri="{FF2B5EF4-FFF2-40B4-BE49-F238E27FC236}">
                  <a16:creationId xmlns:a16="http://schemas.microsoft.com/office/drawing/2014/main" id="{7A828012-D55A-4558-A743-BDC9EFB48AED}"/>
                </a:ext>
              </a:extLst>
            </p:cNvPr>
            <p:cNvSpPr/>
            <p:nvPr userDrawn="1"/>
          </p:nvSpPr>
          <p:spPr>
            <a:xfrm rot="10800000">
              <a:off x="-1" y="6490901"/>
              <a:ext cx="9664629" cy="365124"/>
            </a:xfrm>
            <a:prstGeom prst="rect">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Triangle 31">
              <a:extLst>
                <a:ext uri="{FF2B5EF4-FFF2-40B4-BE49-F238E27FC236}">
                  <a16:creationId xmlns:a16="http://schemas.microsoft.com/office/drawing/2014/main" id="{DE5C7FDE-3831-4B66-984C-B643ABB59311}"/>
                </a:ext>
              </a:extLst>
            </p:cNvPr>
            <p:cNvSpPr/>
            <p:nvPr userDrawn="1"/>
          </p:nvSpPr>
          <p:spPr>
            <a:xfrm>
              <a:off x="9664629" y="6490901"/>
              <a:ext cx="414223" cy="367099"/>
            </a:xfrm>
            <a:prstGeom prst="rtTriangle">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Slide Number Placeholder 5">
            <a:extLst>
              <a:ext uri="{FF2B5EF4-FFF2-40B4-BE49-F238E27FC236}">
                <a16:creationId xmlns:a16="http://schemas.microsoft.com/office/drawing/2014/main" id="{27943513-A82C-4F8D-99D6-00230D15AC15}"/>
              </a:ext>
            </a:extLst>
          </p:cNvPr>
          <p:cNvSpPr>
            <a:spLocks noGrp="1"/>
          </p:cNvSpPr>
          <p:nvPr>
            <p:ph type="sldNum" sz="quarter" idx="12"/>
          </p:nvPr>
        </p:nvSpPr>
        <p:spPr>
          <a:xfrm>
            <a:off x="202583" y="6502051"/>
            <a:ext cx="2743200" cy="365125"/>
          </a:xfrm>
        </p:spPr>
        <p:txBody>
          <a:bodyPr/>
          <a:lstStyle>
            <a:lvl1pPr algn="l">
              <a:defRPr>
                <a:solidFill>
                  <a:schemeClr val="bg1"/>
                </a:solidFill>
              </a:defRPr>
            </a:lvl1pPr>
          </a:lstStyle>
          <a:p>
            <a:fld id="{319ED508-A334-4D03-AEFF-E7B6D7C2A7A1}" type="slidenum">
              <a:rPr lang="en-US" smtClean="0"/>
              <a:pPr/>
              <a:t>‹#›</a:t>
            </a:fld>
            <a:endParaRPr lang="en-US"/>
          </a:p>
        </p:txBody>
      </p:sp>
      <p:pic>
        <p:nvPicPr>
          <p:cNvPr id="34" name="Picture 33">
            <a:extLst>
              <a:ext uri="{FF2B5EF4-FFF2-40B4-BE49-F238E27FC236}">
                <a16:creationId xmlns:a16="http://schemas.microsoft.com/office/drawing/2014/main" id="{15246073-3A59-4918-8D94-29A5E45D3F64}"/>
              </a:ext>
            </a:extLst>
          </p:cNvPr>
          <p:cNvPicPr>
            <a:picLocks noChangeAspect="1"/>
          </p:cNvPicPr>
          <p:nvPr userDrawn="1"/>
        </p:nvPicPr>
        <p:blipFill>
          <a:blip r:embed="rId2"/>
          <a:stretch>
            <a:fillRect/>
          </a:stretch>
        </p:blipFill>
        <p:spPr>
          <a:xfrm>
            <a:off x="10402011" y="6316811"/>
            <a:ext cx="1490207" cy="507116"/>
          </a:xfrm>
          <a:prstGeom prst="rect">
            <a:avLst/>
          </a:prstGeom>
        </p:spPr>
      </p:pic>
      <p:sp>
        <p:nvSpPr>
          <p:cNvPr id="35" name="TextBox 34">
            <a:extLst>
              <a:ext uri="{FF2B5EF4-FFF2-40B4-BE49-F238E27FC236}">
                <a16:creationId xmlns:a16="http://schemas.microsoft.com/office/drawing/2014/main" id="{E8660079-E55E-40FE-A3D2-9E7504A94E65}"/>
              </a:ext>
            </a:extLst>
          </p:cNvPr>
          <p:cNvSpPr txBox="1"/>
          <p:nvPr userDrawn="1"/>
        </p:nvSpPr>
        <p:spPr>
          <a:xfrm>
            <a:off x="7078004" y="6537403"/>
            <a:ext cx="2653991" cy="276999"/>
          </a:xfrm>
          <a:prstGeom prst="rect">
            <a:avLst/>
          </a:prstGeom>
          <a:noFill/>
        </p:spPr>
        <p:txBody>
          <a:bodyPr wrap="square" rtlCol="0">
            <a:spAutoFit/>
          </a:bodyPr>
          <a:lstStyle/>
          <a:p>
            <a:pPr algn="r"/>
            <a:r>
              <a:rPr lang="en-US" sz="1200" b="1" i="1" spc="40" baseline="0" dirty="0">
                <a:solidFill>
                  <a:srgbClr val="FBFBFF"/>
                </a:solidFill>
                <a:latin typeface="Helvetica" pitchFamily="2" charset="0"/>
              </a:rPr>
              <a:t>Grow. Succeed. Thrive.</a:t>
            </a:r>
          </a:p>
        </p:txBody>
      </p:sp>
    </p:spTree>
    <p:extLst>
      <p:ext uri="{BB962C8B-B14F-4D97-AF65-F5344CB8AC3E}">
        <p14:creationId xmlns:p14="http://schemas.microsoft.com/office/powerpoint/2010/main" val="370906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43CD3C-A9B4-4FBA-B62E-AA68E6899898}"/>
              </a:ext>
            </a:extLst>
          </p:cNvPr>
          <p:cNvSpPr>
            <a:spLocks noGrp="1"/>
          </p:cNvSpPr>
          <p:nvPr>
            <p:ph type="title"/>
          </p:nvPr>
        </p:nvSpPr>
        <p:spPr>
          <a:xfrm>
            <a:off x="280639" y="443511"/>
            <a:ext cx="10515600" cy="520168"/>
          </a:xfrm>
        </p:spPr>
        <p:txBody>
          <a:bodyPr vert="horz" lIns="91440" tIns="45720" rIns="91440" bIns="45720" rtlCol="0" anchor="ctr">
            <a:normAutofit/>
          </a:bodyPr>
          <a:lstStyle>
            <a:lvl1pPr>
              <a:defRPr lang="en-US" sz="3200" dirty="0">
                <a:solidFill>
                  <a:srgbClr val="F06028"/>
                </a:solidFill>
              </a:defRPr>
            </a:lvl1pPr>
          </a:lstStyle>
          <a:p>
            <a:pPr lvl="0"/>
            <a:r>
              <a:rPr lang="en-US" dirty="0"/>
              <a:t>Click to edit Master title style</a:t>
            </a:r>
          </a:p>
        </p:txBody>
      </p:sp>
      <p:grpSp>
        <p:nvGrpSpPr>
          <p:cNvPr id="25" name="Group 24">
            <a:extLst>
              <a:ext uri="{FF2B5EF4-FFF2-40B4-BE49-F238E27FC236}">
                <a16:creationId xmlns:a16="http://schemas.microsoft.com/office/drawing/2014/main" id="{FC37182B-3A1C-44F6-B0A0-6DE465C18AA8}"/>
              </a:ext>
            </a:extLst>
          </p:cNvPr>
          <p:cNvGrpSpPr/>
          <p:nvPr userDrawn="1"/>
        </p:nvGrpSpPr>
        <p:grpSpPr>
          <a:xfrm>
            <a:off x="-1" y="6490901"/>
            <a:ext cx="10078853" cy="367099"/>
            <a:chOff x="-1" y="6490901"/>
            <a:chExt cx="10078853" cy="367099"/>
          </a:xfrm>
        </p:grpSpPr>
        <p:sp>
          <p:nvSpPr>
            <p:cNvPr id="26" name="Rectangle 25">
              <a:extLst>
                <a:ext uri="{FF2B5EF4-FFF2-40B4-BE49-F238E27FC236}">
                  <a16:creationId xmlns:a16="http://schemas.microsoft.com/office/drawing/2014/main" id="{3596C187-5633-4CD3-8A94-D1BEA44A393A}"/>
                </a:ext>
              </a:extLst>
            </p:cNvPr>
            <p:cNvSpPr/>
            <p:nvPr userDrawn="1"/>
          </p:nvSpPr>
          <p:spPr>
            <a:xfrm rot="10800000">
              <a:off x="-1" y="6490901"/>
              <a:ext cx="9664629" cy="365124"/>
            </a:xfrm>
            <a:prstGeom prst="rect">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Triangle 26">
              <a:extLst>
                <a:ext uri="{FF2B5EF4-FFF2-40B4-BE49-F238E27FC236}">
                  <a16:creationId xmlns:a16="http://schemas.microsoft.com/office/drawing/2014/main" id="{8D1F6F2D-4DA5-41E4-9319-9812048C03A2}"/>
                </a:ext>
              </a:extLst>
            </p:cNvPr>
            <p:cNvSpPr/>
            <p:nvPr userDrawn="1"/>
          </p:nvSpPr>
          <p:spPr>
            <a:xfrm>
              <a:off x="9664629" y="6490901"/>
              <a:ext cx="414223" cy="367099"/>
            </a:xfrm>
            <a:prstGeom prst="rtTriangle">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Slide Number Placeholder 5">
            <a:extLst>
              <a:ext uri="{FF2B5EF4-FFF2-40B4-BE49-F238E27FC236}">
                <a16:creationId xmlns:a16="http://schemas.microsoft.com/office/drawing/2014/main" id="{32F9FF8B-6B27-48E8-9A33-AE0D0BE7BD06}"/>
              </a:ext>
            </a:extLst>
          </p:cNvPr>
          <p:cNvSpPr>
            <a:spLocks noGrp="1"/>
          </p:cNvSpPr>
          <p:nvPr>
            <p:ph type="sldNum" sz="quarter" idx="12"/>
          </p:nvPr>
        </p:nvSpPr>
        <p:spPr>
          <a:xfrm>
            <a:off x="202583" y="6502051"/>
            <a:ext cx="2743200" cy="365125"/>
          </a:xfrm>
        </p:spPr>
        <p:txBody>
          <a:bodyPr/>
          <a:lstStyle>
            <a:lvl1pPr algn="l">
              <a:defRPr>
                <a:solidFill>
                  <a:schemeClr val="bg1"/>
                </a:solidFill>
              </a:defRPr>
            </a:lvl1pPr>
          </a:lstStyle>
          <a:p>
            <a:fld id="{319ED508-A334-4D03-AEFF-E7B6D7C2A7A1}" type="slidenum">
              <a:rPr lang="en-US" smtClean="0"/>
              <a:pPr/>
              <a:t>‹#›</a:t>
            </a:fld>
            <a:endParaRPr lang="en-US"/>
          </a:p>
        </p:txBody>
      </p:sp>
      <p:pic>
        <p:nvPicPr>
          <p:cNvPr id="29" name="Picture 28">
            <a:extLst>
              <a:ext uri="{FF2B5EF4-FFF2-40B4-BE49-F238E27FC236}">
                <a16:creationId xmlns:a16="http://schemas.microsoft.com/office/drawing/2014/main" id="{A3752327-5179-48A2-8DC9-93E94C995A82}"/>
              </a:ext>
            </a:extLst>
          </p:cNvPr>
          <p:cNvPicPr>
            <a:picLocks noChangeAspect="1"/>
          </p:cNvPicPr>
          <p:nvPr userDrawn="1"/>
        </p:nvPicPr>
        <p:blipFill>
          <a:blip r:embed="rId2"/>
          <a:stretch>
            <a:fillRect/>
          </a:stretch>
        </p:blipFill>
        <p:spPr>
          <a:xfrm>
            <a:off x="10402011" y="6316811"/>
            <a:ext cx="1490207" cy="507116"/>
          </a:xfrm>
          <a:prstGeom prst="rect">
            <a:avLst/>
          </a:prstGeom>
        </p:spPr>
      </p:pic>
      <p:sp>
        <p:nvSpPr>
          <p:cNvPr id="30" name="TextBox 29">
            <a:extLst>
              <a:ext uri="{FF2B5EF4-FFF2-40B4-BE49-F238E27FC236}">
                <a16:creationId xmlns:a16="http://schemas.microsoft.com/office/drawing/2014/main" id="{67F881C9-48EA-44B5-907D-C30500F69289}"/>
              </a:ext>
            </a:extLst>
          </p:cNvPr>
          <p:cNvSpPr txBox="1"/>
          <p:nvPr userDrawn="1"/>
        </p:nvSpPr>
        <p:spPr>
          <a:xfrm>
            <a:off x="7078004" y="6537403"/>
            <a:ext cx="2653991" cy="276999"/>
          </a:xfrm>
          <a:prstGeom prst="rect">
            <a:avLst/>
          </a:prstGeom>
          <a:noFill/>
        </p:spPr>
        <p:txBody>
          <a:bodyPr wrap="square" rtlCol="0">
            <a:spAutoFit/>
          </a:bodyPr>
          <a:lstStyle/>
          <a:p>
            <a:pPr algn="r"/>
            <a:r>
              <a:rPr lang="en-US" sz="1200" b="1" i="1" spc="40" baseline="0" dirty="0">
                <a:solidFill>
                  <a:srgbClr val="FBFBFF"/>
                </a:solidFill>
                <a:latin typeface="Helvetica" pitchFamily="2" charset="0"/>
              </a:rPr>
              <a:t>Grow. Succeed. Thrive.</a:t>
            </a:r>
          </a:p>
        </p:txBody>
      </p:sp>
    </p:spTree>
    <p:extLst>
      <p:ext uri="{BB962C8B-B14F-4D97-AF65-F5344CB8AC3E}">
        <p14:creationId xmlns:p14="http://schemas.microsoft.com/office/powerpoint/2010/main" val="28750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C0575D9-2FC7-4EDD-9F70-EF602003C63A}"/>
              </a:ext>
            </a:extLst>
          </p:cNvPr>
          <p:cNvGrpSpPr/>
          <p:nvPr userDrawn="1"/>
        </p:nvGrpSpPr>
        <p:grpSpPr>
          <a:xfrm>
            <a:off x="-1" y="6490901"/>
            <a:ext cx="10078853" cy="367099"/>
            <a:chOff x="-1" y="6490901"/>
            <a:chExt cx="10078853" cy="367099"/>
          </a:xfrm>
        </p:grpSpPr>
        <p:sp>
          <p:nvSpPr>
            <p:cNvPr id="22" name="Rectangle 21">
              <a:extLst>
                <a:ext uri="{FF2B5EF4-FFF2-40B4-BE49-F238E27FC236}">
                  <a16:creationId xmlns:a16="http://schemas.microsoft.com/office/drawing/2014/main" id="{C22E2382-8259-40CB-B391-BBCEF408D372}"/>
                </a:ext>
              </a:extLst>
            </p:cNvPr>
            <p:cNvSpPr/>
            <p:nvPr userDrawn="1"/>
          </p:nvSpPr>
          <p:spPr>
            <a:xfrm rot="10800000">
              <a:off x="-1" y="6490901"/>
              <a:ext cx="9664629" cy="365124"/>
            </a:xfrm>
            <a:prstGeom prst="rect">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id="{C2B048C6-06DA-42C1-ABEC-1BDF39CB4716}"/>
                </a:ext>
              </a:extLst>
            </p:cNvPr>
            <p:cNvSpPr/>
            <p:nvPr userDrawn="1"/>
          </p:nvSpPr>
          <p:spPr>
            <a:xfrm>
              <a:off x="9664629" y="6490901"/>
              <a:ext cx="414223" cy="367099"/>
            </a:xfrm>
            <a:prstGeom prst="rtTriangle">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Slide Number Placeholder 5">
            <a:extLst>
              <a:ext uri="{FF2B5EF4-FFF2-40B4-BE49-F238E27FC236}">
                <a16:creationId xmlns:a16="http://schemas.microsoft.com/office/drawing/2014/main" id="{BD3C31C2-13F2-48E3-B476-041A099FD6F7}"/>
              </a:ext>
            </a:extLst>
          </p:cNvPr>
          <p:cNvSpPr>
            <a:spLocks noGrp="1"/>
          </p:cNvSpPr>
          <p:nvPr>
            <p:ph type="sldNum" sz="quarter" idx="12"/>
          </p:nvPr>
        </p:nvSpPr>
        <p:spPr>
          <a:xfrm>
            <a:off x="202583" y="6502051"/>
            <a:ext cx="2743200" cy="365125"/>
          </a:xfrm>
        </p:spPr>
        <p:txBody>
          <a:bodyPr/>
          <a:lstStyle>
            <a:lvl1pPr algn="l">
              <a:defRPr>
                <a:solidFill>
                  <a:schemeClr val="bg1"/>
                </a:solidFill>
              </a:defRPr>
            </a:lvl1pPr>
          </a:lstStyle>
          <a:p>
            <a:fld id="{319ED508-A334-4D03-AEFF-E7B6D7C2A7A1}" type="slidenum">
              <a:rPr lang="en-US" smtClean="0"/>
              <a:pPr/>
              <a:t>‹#›</a:t>
            </a:fld>
            <a:endParaRPr lang="en-US"/>
          </a:p>
        </p:txBody>
      </p:sp>
      <p:pic>
        <p:nvPicPr>
          <p:cNvPr id="25" name="Picture 24">
            <a:extLst>
              <a:ext uri="{FF2B5EF4-FFF2-40B4-BE49-F238E27FC236}">
                <a16:creationId xmlns:a16="http://schemas.microsoft.com/office/drawing/2014/main" id="{7496ADB2-FF19-4302-881D-882B86D2E7E0}"/>
              </a:ext>
            </a:extLst>
          </p:cNvPr>
          <p:cNvPicPr>
            <a:picLocks noChangeAspect="1"/>
          </p:cNvPicPr>
          <p:nvPr userDrawn="1"/>
        </p:nvPicPr>
        <p:blipFill>
          <a:blip r:embed="rId2"/>
          <a:stretch>
            <a:fillRect/>
          </a:stretch>
        </p:blipFill>
        <p:spPr>
          <a:xfrm>
            <a:off x="10402011" y="6316811"/>
            <a:ext cx="1490207" cy="507116"/>
          </a:xfrm>
          <a:prstGeom prst="rect">
            <a:avLst/>
          </a:prstGeom>
        </p:spPr>
      </p:pic>
      <p:sp>
        <p:nvSpPr>
          <p:cNvPr id="26" name="TextBox 25">
            <a:extLst>
              <a:ext uri="{FF2B5EF4-FFF2-40B4-BE49-F238E27FC236}">
                <a16:creationId xmlns:a16="http://schemas.microsoft.com/office/drawing/2014/main" id="{F47B9197-A882-4B9A-A619-D8BDC3383CE2}"/>
              </a:ext>
            </a:extLst>
          </p:cNvPr>
          <p:cNvSpPr txBox="1"/>
          <p:nvPr userDrawn="1"/>
        </p:nvSpPr>
        <p:spPr>
          <a:xfrm>
            <a:off x="7078004" y="6537403"/>
            <a:ext cx="2653991" cy="276999"/>
          </a:xfrm>
          <a:prstGeom prst="rect">
            <a:avLst/>
          </a:prstGeom>
          <a:noFill/>
        </p:spPr>
        <p:txBody>
          <a:bodyPr wrap="square" rtlCol="0">
            <a:spAutoFit/>
          </a:bodyPr>
          <a:lstStyle/>
          <a:p>
            <a:pPr algn="r"/>
            <a:r>
              <a:rPr lang="en-US" sz="1200" b="1" i="1" spc="40" baseline="0" dirty="0">
                <a:solidFill>
                  <a:srgbClr val="FBFBFF"/>
                </a:solidFill>
                <a:latin typeface="Helvetica" pitchFamily="2" charset="0"/>
              </a:rPr>
              <a:t>Grow. Succeed. Thrive.</a:t>
            </a:r>
          </a:p>
        </p:txBody>
      </p:sp>
    </p:spTree>
    <p:extLst>
      <p:ext uri="{BB962C8B-B14F-4D97-AF65-F5344CB8AC3E}">
        <p14:creationId xmlns:p14="http://schemas.microsoft.com/office/powerpoint/2010/main" val="314465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9CBD6-BA35-4CCF-A64C-403B6BF00891}"/>
              </a:ext>
            </a:extLst>
          </p:cNvPr>
          <p:cNvSpPr>
            <a:spLocks noGrp="1"/>
          </p:cNvSpPr>
          <p:nvPr>
            <p:ph type="title"/>
          </p:nvPr>
        </p:nvSpPr>
        <p:spPr>
          <a:xfrm>
            <a:off x="839788" y="490654"/>
            <a:ext cx="3932237" cy="1566746"/>
          </a:xfrm>
        </p:spPr>
        <p:txBody>
          <a:bodyPr anchor="b"/>
          <a:lstStyle>
            <a:lvl1pPr>
              <a:defRPr sz="3200">
                <a:solidFill>
                  <a:srgbClr val="F0602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6EE105F-1BDC-4A2A-9A78-50984EF609A2}"/>
              </a:ext>
            </a:extLst>
          </p:cNvPr>
          <p:cNvSpPr>
            <a:spLocks noGrp="1"/>
          </p:cNvSpPr>
          <p:nvPr>
            <p:ph idx="1"/>
          </p:nvPr>
        </p:nvSpPr>
        <p:spPr>
          <a:xfrm>
            <a:off x="5183188" y="987425"/>
            <a:ext cx="6172200" cy="4873625"/>
          </a:xfrm>
        </p:spPr>
        <p:txBody>
          <a:bodyPr>
            <a:normAutofit/>
          </a:bodyPr>
          <a:lstStyle>
            <a:lvl1pPr>
              <a:buClr>
                <a:srgbClr val="F06028"/>
              </a:buClr>
              <a:defRPr sz="2400"/>
            </a:lvl1pPr>
            <a:lvl2pPr>
              <a:buClr>
                <a:srgbClr val="F06028"/>
              </a:buClr>
              <a:defRPr sz="2000"/>
            </a:lvl2pPr>
            <a:lvl3pPr>
              <a:buClr>
                <a:srgbClr val="F06028"/>
              </a:buClr>
              <a:defRPr sz="1800"/>
            </a:lvl3pPr>
            <a:lvl4pPr>
              <a:buClr>
                <a:srgbClr val="F06028"/>
              </a:buClr>
              <a:defRPr sz="1600"/>
            </a:lvl4pPr>
            <a:lvl5pPr>
              <a:buClr>
                <a:srgbClr val="F06028"/>
              </a:buCl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BF20626-974C-4487-8FA4-949C484D6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4" name="Group 23">
            <a:extLst>
              <a:ext uri="{FF2B5EF4-FFF2-40B4-BE49-F238E27FC236}">
                <a16:creationId xmlns:a16="http://schemas.microsoft.com/office/drawing/2014/main" id="{A3561C19-3E42-4E70-850B-268162D3D425}"/>
              </a:ext>
            </a:extLst>
          </p:cNvPr>
          <p:cNvGrpSpPr/>
          <p:nvPr userDrawn="1"/>
        </p:nvGrpSpPr>
        <p:grpSpPr>
          <a:xfrm>
            <a:off x="-1" y="6490901"/>
            <a:ext cx="10078853" cy="367099"/>
            <a:chOff x="-1" y="6490901"/>
            <a:chExt cx="10078853" cy="367099"/>
          </a:xfrm>
        </p:grpSpPr>
        <p:sp>
          <p:nvSpPr>
            <p:cNvPr id="25" name="Rectangle 24">
              <a:extLst>
                <a:ext uri="{FF2B5EF4-FFF2-40B4-BE49-F238E27FC236}">
                  <a16:creationId xmlns:a16="http://schemas.microsoft.com/office/drawing/2014/main" id="{FE06F225-2987-4996-A2BB-096D75884097}"/>
                </a:ext>
              </a:extLst>
            </p:cNvPr>
            <p:cNvSpPr/>
            <p:nvPr userDrawn="1"/>
          </p:nvSpPr>
          <p:spPr>
            <a:xfrm rot="10800000">
              <a:off x="-1" y="6490901"/>
              <a:ext cx="9664629" cy="365124"/>
            </a:xfrm>
            <a:prstGeom prst="rect">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BA289B40-DC72-4A24-A181-97B432F34589}"/>
                </a:ext>
              </a:extLst>
            </p:cNvPr>
            <p:cNvSpPr/>
            <p:nvPr userDrawn="1"/>
          </p:nvSpPr>
          <p:spPr>
            <a:xfrm>
              <a:off x="9664629" y="6490901"/>
              <a:ext cx="414223" cy="367099"/>
            </a:xfrm>
            <a:prstGeom prst="rtTriangle">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Slide Number Placeholder 5">
            <a:extLst>
              <a:ext uri="{FF2B5EF4-FFF2-40B4-BE49-F238E27FC236}">
                <a16:creationId xmlns:a16="http://schemas.microsoft.com/office/drawing/2014/main" id="{AB1CFDB0-ACF0-452A-8740-897165A1F63C}"/>
              </a:ext>
            </a:extLst>
          </p:cNvPr>
          <p:cNvSpPr>
            <a:spLocks noGrp="1"/>
          </p:cNvSpPr>
          <p:nvPr>
            <p:ph type="sldNum" sz="quarter" idx="12"/>
          </p:nvPr>
        </p:nvSpPr>
        <p:spPr>
          <a:xfrm>
            <a:off x="202583" y="6502051"/>
            <a:ext cx="2743200" cy="365125"/>
          </a:xfrm>
        </p:spPr>
        <p:txBody>
          <a:bodyPr/>
          <a:lstStyle>
            <a:lvl1pPr algn="l">
              <a:defRPr>
                <a:solidFill>
                  <a:schemeClr val="bg1"/>
                </a:solidFill>
              </a:defRPr>
            </a:lvl1pPr>
          </a:lstStyle>
          <a:p>
            <a:fld id="{319ED508-A334-4D03-AEFF-E7B6D7C2A7A1}" type="slidenum">
              <a:rPr lang="en-US" smtClean="0"/>
              <a:pPr/>
              <a:t>‹#›</a:t>
            </a:fld>
            <a:endParaRPr lang="en-US"/>
          </a:p>
        </p:txBody>
      </p:sp>
      <p:pic>
        <p:nvPicPr>
          <p:cNvPr id="28" name="Picture 27">
            <a:extLst>
              <a:ext uri="{FF2B5EF4-FFF2-40B4-BE49-F238E27FC236}">
                <a16:creationId xmlns:a16="http://schemas.microsoft.com/office/drawing/2014/main" id="{B0A3459E-AA27-4674-B3F3-2089274EECDF}"/>
              </a:ext>
            </a:extLst>
          </p:cNvPr>
          <p:cNvPicPr>
            <a:picLocks noChangeAspect="1"/>
          </p:cNvPicPr>
          <p:nvPr userDrawn="1"/>
        </p:nvPicPr>
        <p:blipFill>
          <a:blip r:embed="rId2"/>
          <a:stretch>
            <a:fillRect/>
          </a:stretch>
        </p:blipFill>
        <p:spPr>
          <a:xfrm>
            <a:off x="10402011" y="6316811"/>
            <a:ext cx="1490207" cy="507116"/>
          </a:xfrm>
          <a:prstGeom prst="rect">
            <a:avLst/>
          </a:prstGeom>
        </p:spPr>
      </p:pic>
      <p:sp>
        <p:nvSpPr>
          <p:cNvPr id="29" name="TextBox 28">
            <a:extLst>
              <a:ext uri="{FF2B5EF4-FFF2-40B4-BE49-F238E27FC236}">
                <a16:creationId xmlns:a16="http://schemas.microsoft.com/office/drawing/2014/main" id="{1EEC44D0-F0D7-4BB4-BCF4-4DEACBDC7F86}"/>
              </a:ext>
            </a:extLst>
          </p:cNvPr>
          <p:cNvSpPr txBox="1"/>
          <p:nvPr userDrawn="1"/>
        </p:nvSpPr>
        <p:spPr>
          <a:xfrm>
            <a:off x="7078004" y="6537403"/>
            <a:ext cx="2653991" cy="276999"/>
          </a:xfrm>
          <a:prstGeom prst="rect">
            <a:avLst/>
          </a:prstGeom>
          <a:noFill/>
        </p:spPr>
        <p:txBody>
          <a:bodyPr wrap="square" rtlCol="0">
            <a:spAutoFit/>
          </a:bodyPr>
          <a:lstStyle/>
          <a:p>
            <a:pPr algn="r"/>
            <a:r>
              <a:rPr lang="en-US" sz="1200" b="1" i="1" spc="40" baseline="0" dirty="0">
                <a:solidFill>
                  <a:srgbClr val="FBFBFF"/>
                </a:solidFill>
                <a:latin typeface="Helvetica" pitchFamily="2" charset="0"/>
              </a:rPr>
              <a:t>Grow. Succeed. Thrive.</a:t>
            </a:r>
          </a:p>
        </p:txBody>
      </p:sp>
    </p:spTree>
    <p:extLst>
      <p:ext uri="{BB962C8B-B14F-4D97-AF65-F5344CB8AC3E}">
        <p14:creationId xmlns:p14="http://schemas.microsoft.com/office/powerpoint/2010/main" val="75008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441B-FE2E-4BAE-A3C1-B69F5D510AF7}"/>
              </a:ext>
            </a:extLst>
          </p:cNvPr>
          <p:cNvSpPr>
            <a:spLocks noGrp="1"/>
          </p:cNvSpPr>
          <p:nvPr>
            <p:ph type="title"/>
          </p:nvPr>
        </p:nvSpPr>
        <p:spPr>
          <a:xfrm>
            <a:off x="839788" y="457200"/>
            <a:ext cx="3932237" cy="1600200"/>
          </a:xfrm>
        </p:spPr>
        <p:txBody>
          <a:bodyPr anchor="b"/>
          <a:lstStyle>
            <a:lvl1pPr>
              <a:defRPr sz="3200">
                <a:solidFill>
                  <a:srgbClr val="F06028"/>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D2FB02EF-52DC-49A3-BCAB-EBC3C221C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72447-52A1-4147-80D9-F57945302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4" name="Group 23">
            <a:extLst>
              <a:ext uri="{FF2B5EF4-FFF2-40B4-BE49-F238E27FC236}">
                <a16:creationId xmlns:a16="http://schemas.microsoft.com/office/drawing/2014/main" id="{6A8AF2AC-7535-4F22-8D9B-2FAF701543FA}"/>
              </a:ext>
            </a:extLst>
          </p:cNvPr>
          <p:cNvGrpSpPr/>
          <p:nvPr userDrawn="1"/>
        </p:nvGrpSpPr>
        <p:grpSpPr>
          <a:xfrm>
            <a:off x="-1" y="6490901"/>
            <a:ext cx="10078853" cy="367099"/>
            <a:chOff x="-1" y="6490901"/>
            <a:chExt cx="10078853" cy="367099"/>
          </a:xfrm>
        </p:grpSpPr>
        <p:sp>
          <p:nvSpPr>
            <p:cNvPr id="25" name="Rectangle 24">
              <a:extLst>
                <a:ext uri="{FF2B5EF4-FFF2-40B4-BE49-F238E27FC236}">
                  <a16:creationId xmlns:a16="http://schemas.microsoft.com/office/drawing/2014/main" id="{F262BE17-6D15-4D7A-BFBE-0FF539A71D39}"/>
                </a:ext>
              </a:extLst>
            </p:cNvPr>
            <p:cNvSpPr/>
            <p:nvPr userDrawn="1"/>
          </p:nvSpPr>
          <p:spPr>
            <a:xfrm rot="10800000">
              <a:off x="-1" y="6490901"/>
              <a:ext cx="9664629" cy="365124"/>
            </a:xfrm>
            <a:prstGeom prst="rect">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FC3F3471-1160-4745-B690-CC56C48660BF}"/>
                </a:ext>
              </a:extLst>
            </p:cNvPr>
            <p:cNvSpPr/>
            <p:nvPr userDrawn="1"/>
          </p:nvSpPr>
          <p:spPr>
            <a:xfrm>
              <a:off x="9664629" y="6490901"/>
              <a:ext cx="414223" cy="367099"/>
            </a:xfrm>
            <a:prstGeom prst="rtTriangle">
              <a:avLst/>
            </a:prstGeom>
            <a:solidFill>
              <a:srgbClr val="F06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Slide Number Placeholder 5">
            <a:extLst>
              <a:ext uri="{FF2B5EF4-FFF2-40B4-BE49-F238E27FC236}">
                <a16:creationId xmlns:a16="http://schemas.microsoft.com/office/drawing/2014/main" id="{F6E259A6-1AE9-4411-81CA-220ADEDB48D6}"/>
              </a:ext>
            </a:extLst>
          </p:cNvPr>
          <p:cNvSpPr>
            <a:spLocks noGrp="1"/>
          </p:cNvSpPr>
          <p:nvPr>
            <p:ph type="sldNum" sz="quarter" idx="12"/>
          </p:nvPr>
        </p:nvSpPr>
        <p:spPr>
          <a:xfrm>
            <a:off x="202583" y="6502051"/>
            <a:ext cx="2743200" cy="365125"/>
          </a:xfrm>
        </p:spPr>
        <p:txBody>
          <a:bodyPr/>
          <a:lstStyle>
            <a:lvl1pPr algn="l">
              <a:defRPr>
                <a:solidFill>
                  <a:schemeClr val="bg1"/>
                </a:solidFill>
              </a:defRPr>
            </a:lvl1pPr>
          </a:lstStyle>
          <a:p>
            <a:fld id="{319ED508-A334-4D03-AEFF-E7B6D7C2A7A1}" type="slidenum">
              <a:rPr lang="en-US" smtClean="0"/>
              <a:pPr/>
              <a:t>‹#›</a:t>
            </a:fld>
            <a:endParaRPr lang="en-US"/>
          </a:p>
        </p:txBody>
      </p:sp>
      <p:pic>
        <p:nvPicPr>
          <p:cNvPr id="28" name="Picture 27">
            <a:extLst>
              <a:ext uri="{FF2B5EF4-FFF2-40B4-BE49-F238E27FC236}">
                <a16:creationId xmlns:a16="http://schemas.microsoft.com/office/drawing/2014/main" id="{06B4AC0B-706B-4138-A6C3-9FAEFD92D724}"/>
              </a:ext>
            </a:extLst>
          </p:cNvPr>
          <p:cNvPicPr>
            <a:picLocks noChangeAspect="1"/>
          </p:cNvPicPr>
          <p:nvPr userDrawn="1"/>
        </p:nvPicPr>
        <p:blipFill>
          <a:blip r:embed="rId2"/>
          <a:stretch>
            <a:fillRect/>
          </a:stretch>
        </p:blipFill>
        <p:spPr>
          <a:xfrm>
            <a:off x="10402011" y="6316811"/>
            <a:ext cx="1490207" cy="507116"/>
          </a:xfrm>
          <a:prstGeom prst="rect">
            <a:avLst/>
          </a:prstGeom>
        </p:spPr>
      </p:pic>
      <p:sp>
        <p:nvSpPr>
          <p:cNvPr id="29" name="TextBox 28">
            <a:extLst>
              <a:ext uri="{FF2B5EF4-FFF2-40B4-BE49-F238E27FC236}">
                <a16:creationId xmlns:a16="http://schemas.microsoft.com/office/drawing/2014/main" id="{78E17F3D-033C-4572-AFF8-939F967EA0EC}"/>
              </a:ext>
            </a:extLst>
          </p:cNvPr>
          <p:cNvSpPr txBox="1"/>
          <p:nvPr userDrawn="1"/>
        </p:nvSpPr>
        <p:spPr>
          <a:xfrm>
            <a:off x="7078004" y="6537403"/>
            <a:ext cx="2653991" cy="276999"/>
          </a:xfrm>
          <a:prstGeom prst="rect">
            <a:avLst/>
          </a:prstGeom>
          <a:noFill/>
        </p:spPr>
        <p:txBody>
          <a:bodyPr wrap="square" rtlCol="0">
            <a:spAutoFit/>
          </a:bodyPr>
          <a:lstStyle/>
          <a:p>
            <a:pPr algn="r"/>
            <a:r>
              <a:rPr lang="en-US" sz="1200" b="1" i="1" spc="40" baseline="0" dirty="0">
                <a:solidFill>
                  <a:srgbClr val="FBFBFF"/>
                </a:solidFill>
                <a:latin typeface="Helvetica" pitchFamily="2" charset="0"/>
              </a:rPr>
              <a:t>Grow. Succeed. Thrive.</a:t>
            </a:r>
          </a:p>
        </p:txBody>
      </p:sp>
    </p:spTree>
    <p:extLst>
      <p:ext uri="{BB962C8B-B14F-4D97-AF65-F5344CB8AC3E}">
        <p14:creationId xmlns:p14="http://schemas.microsoft.com/office/powerpoint/2010/main" val="353394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0F516-633A-4DC7-A062-F6A6647569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1D78D80-4B25-4894-B62F-D7644D68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79387F-A8AD-4FD6-A8F0-AF4406900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F06028"/>
                </a:solidFill>
              </a:defRPr>
            </a:lvl1pPr>
          </a:lstStyle>
          <a:p>
            <a:fld id="{9912AA73-152D-4FA3-867C-4FACB45B19F6}" type="datetime1">
              <a:rPr lang="en-US" smtClean="0"/>
              <a:pPr/>
              <a:t>5/4/2021</a:t>
            </a:fld>
            <a:endParaRPr lang="en-US"/>
          </a:p>
        </p:txBody>
      </p:sp>
      <p:sp>
        <p:nvSpPr>
          <p:cNvPr id="6" name="Slide Number Placeholder 5">
            <a:extLst>
              <a:ext uri="{FF2B5EF4-FFF2-40B4-BE49-F238E27FC236}">
                <a16:creationId xmlns:a16="http://schemas.microsoft.com/office/drawing/2014/main" id="{63B29ED9-E391-4361-BC44-1ED2C69F02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F06028"/>
                </a:solidFill>
              </a:defRPr>
            </a:lvl1pPr>
          </a:lstStyle>
          <a:p>
            <a:fld id="{319ED508-A334-4D03-AEFF-E7B6D7C2A7A1}" type="slidenum">
              <a:rPr lang="en-US" smtClean="0"/>
              <a:pPr/>
              <a:t>‹#›</a:t>
            </a:fld>
            <a:endParaRPr lang="en-US"/>
          </a:p>
        </p:txBody>
      </p:sp>
    </p:spTree>
    <p:extLst>
      <p:ext uri="{BB962C8B-B14F-4D97-AF65-F5344CB8AC3E}">
        <p14:creationId xmlns:p14="http://schemas.microsoft.com/office/powerpoint/2010/main" val="2045312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000" kern="1200">
          <a:solidFill>
            <a:srgbClr val="F06028"/>
          </a:solidFill>
          <a:latin typeface="Helvetica" pitchFamily="2" charset="0"/>
          <a:ea typeface="+mj-ea"/>
          <a:cs typeface="+mj-cs"/>
        </a:defRPr>
      </a:lvl1pPr>
    </p:titleStyle>
    <p:bodyStyle>
      <a:lvl1pPr marL="228600" indent="-228600" algn="l" defTabSz="914400" rtl="0" eaLnBrk="1" latinLnBrk="0" hangingPunct="1">
        <a:lnSpc>
          <a:spcPct val="100000"/>
        </a:lnSpc>
        <a:spcBef>
          <a:spcPts val="1000"/>
        </a:spcBef>
        <a:buClr>
          <a:srgbClr val="F06028"/>
        </a:buClr>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buClr>
          <a:srgbClr val="F06028"/>
        </a:buClr>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buClr>
          <a:srgbClr val="F06028"/>
        </a:buClr>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buClr>
          <a:srgbClr val="F06028"/>
        </a:buClr>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buClr>
          <a:srgbClr val="F06028"/>
        </a:buClr>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B68B-5A21-4F65-B77C-B7575BF5E8D2}"/>
              </a:ext>
            </a:extLst>
          </p:cNvPr>
          <p:cNvSpPr>
            <a:spLocks noGrp="1"/>
          </p:cNvSpPr>
          <p:nvPr>
            <p:ph type="ctrTitle"/>
          </p:nvPr>
        </p:nvSpPr>
        <p:spPr/>
        <p:txBody>
          <a:bodyPr>
            <a:normAutofit/>
          </a:bodyPr>
          <a:lstStyle/>
          <a:p>
            <a:r>
              <a:rPr lang="en-US" sz="4800" dirty="0"/>
              <a:t>Miscellaneous Compliance Issues</a:t>
            </a:r>
          </a:p>
        </p:txBody>
      </p:sp>
      <p:sp>
        <p:nvSpPr>
          <p:cNvPr id="3" name="Subtitle 2">
            <a:extLst>
              <a:ext uri="{FF2B5EF4-FFF2-40B4-BE49-F238E27FC236}">
                <a16:creationId xmlns:a16="http://schemas.microsoft.com/office/drawing/2014/main" id="{6B5F614E-ED12-4F54-9AB4-E91928880824}"/>
              </a:ext>
            </a:extLst>
          </p:cNvPr>
          <p:cNvSpPr>
            <a:spLocks noGrp="1"/>
          </p:cNvSpPr>
          <p:nvPr>
            <p:ph type="subTitle" idx="1"/>
          </p:nvPr>
        </p:nvSpPr>
        <p:spPr/>
        <p:txBody>
          <a:bodyPr/>
          <a:lstStyle/>
          <a:p>
            <a:r>
              <a:rPr lang="en-US" dirty="0"/>
              <a:t>WDACS Contract Compliance Division</a:t>
            </a:r>
          </a:p>
        </p:txBody>
      </p:sp>
      <p:pic>
        <p:nvPicPr>
          <p:cNvPr id="4" name="Picture 3" descr="sub-brand logo">
            <a:extLst>
              <a:ext uri="{FF2B5EF4-FFF2-40B4-BE49-F238E27FC236}">
                <a16:creationId xmlns:a16="http://schemas.microsoft.com/office/drawing/2014/main" id="{4FF8F5E1-7446-4DB3-AA4D-B54099E23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1892" y="6137697"/>
            <a:ext cx="861016" cy="580284"/>
          </a:xfrm>
          <a:prstGeom prst="rect">
            <a:avLst/>
          </a:prstGeom>
        </p:spPr>
      </p:pic>
    </p:spTree>
    <p:extLst>
      <p:ext uri="{BB962C8B-B14F-4D97-AF65-F5344CB8AC3E}">
        <p14:creationId xmlns:p14="http://schemas.microsoft.com/office/powerpoint/2010/main" val="333126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856D-D35A-4431-8CB5-E4400D553F3B}"/>
              </a:ext>
            </a:extLst>
          </p:cNvPr>
          <p:cNvSpPr>
            <a:spLocks noGrp="1"/>
          </p:cNvSpPr>
          <p:nvPr>
            <p:ph type="ctrTitle"/>
          </p:nvPr>
        </p:nvSpPr>
        <p:spPr>
          <a:xfrm>
            <a:off x="1102274" y="699808"/>
            <a:ext cx="10093699" cy="2728258"/>
          </a:xfrm>
        </p:spPr>
        <p:txBody>
          <a:bodyPr>
            <a:normAutofit fontScale="90000"/>
          </a:bodyPr>
          <a:lstStyle/>
          <a:p>
            <a:br>
              <a:rPr lang="en-US" sz="7200" dirty="0">
                <a:latin typeface="Helvetica"/>
                <a:cs typeface="Helvetica"/>
              </a:rPr>
            </a:br>
            <a:br>
              <a:rPr lang="en-US" sz="7200" dirty="0">
                <a:latin typeface="Helvetica"/>
                <a:cs typeface="Helvetica"/>
              </a:rPr>
            </a:br>
            <a:r>
              <a:rPr lang="en-US" sz="7200" dirty="0">
                <a:latin typeface="Helvetica"/>
                <a:cs typeface="Helvetica"/>
              </a:rPr>
              <a:t>Questions?</a:t>
            </a:r>
            <a:endParaRPr lang="en-US" sz="7200" dirty="0">
              <a:cs typeface="Helvetica"/>
            </a:endParaRPr>
          </a:p>
        </p:txBody>
      </p:sp>
    </p:spTree>
    <p:extLst>
      <p:ext uri="{BB962C8B-B14F-4D97-AF65-F5344CB8AC3E}">
        <p14:creationId xmlns:p14="http://schemas.microsoft.com/office/powerpoint/2010/main" val="401729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B68B-5A21-4F65-B77C-B7575BF5E8D2}"/>
              </a:ext>
            </a:extLst>
          </p:cNvPr>
          <p:cNvSpPr>
            <a:spLocks noGrp="1"/>
          </p:cNvSpPr>
          <p:nvPr>
            <p:ph type="ctrTitle"/>
          </p:nvPr>
        </p:nvSpPr>
        <p:spPr/>
        <p:txBody>
          <a:bodyPr/>
          <a:lstStyle/>
          <a:p>
            <a:br>
              <a:rPr lang="en-US" dirty="0"/>
            </a:br>
            <a:r>
              <a:rPr lang="en-US" dirty="0"/>
              <a:t>Civil Rights</a:t>
            </a:r>
          </a:p>
        </p:txBody>
      </p:sp>
      <p:sp>
        <p:nvSpPr>
          <p:cNvPr id="3" name="Subtitle 2">
            <a:extLst>
              <a:ext uri="{FF2B5EF4-FFF2-40B4-BE49-F238E27FC236}">
                <a16:creationId xmlns:a16="http://schemas.microsoft.com/office/drawing/2014/main" id="{6B5F614E-ED12-4F54-9AB4-E91928880824}"/>
              </a:ext>
            </a:extLst>
          </p:cNvPr>
          <p:cNvSpPr>
            <a:spLocks noGrp="1"/>
          </p:cNvSpPr>
          <p:nvPr>
            <p:ph type="subTitle" idx="1"/>
          </p:nvPr>
        </p:nvSpPr>
        <p:spPr/>
        <p:txBody>
          <a:bodyPr/>
          <a:lstStyle/>
          <a:p>
            <a:r>
              <a:rPr lang="en-US" dirty="0"/>
              <a:t>Presented by: Stephanie Maxberry</a:t>
            </a:r>
          </a:p>
          <a:p>
            <a:r>
              <a:rPr lang="en-US" dirty="0"/>
              <a:t>Contract Compliance Division</a:t>
            </a:r>
          </a:p>
        </p:txBody>
      </p:sp>
      <p:pic>
        <p:nvPicPr>
          <p:cNvPr id="4" name="Picture 3" descr="sub-brand logo">
            <a:extLst>
              <a:ext uri="{FF2B5EF4-FFF2-40B4-BE49-F238E27FC236}">
                <a16:creationId xmlns:a16="http://schemas.microsoft.com/office/drawing/2014/main" id="{4FF8F5E1-7446-4DB3-AA4D-B54099E23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1892" y="6137697"/>
            <a:ext cx="861016" cy="580284"/>
          </a:xfrm>
          <a:prstGeom prst="rect">
            <a:avLst/>
          </a:prstGeom>
        </p:spPr>
      </p:pic>
    </p:spTree>
    <p:extLst>
      <p:ext uri="{BB962C8B-B14F-4D97-AF65-F5344CB8AC3E}">
        <p14:creationId xmlns:p14="http://schemas.microsoft.com/office/powerpoint/2010/main" val="271904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FAF2-E84F-485C-8B2A-4C30AF683B0E}"/>
              </a:ext>
            </a:extLst>
          </p:cNvPr>
          <p:cNvSpPr>
            <a:spLocks noGrp="1"/>
          </p:cNvSpPr>
          <p:nvPr>
            <p:ph type="title"/>
          </p:nvPr>
        </p:nvSpPr>
        <p:spPr/>
        <p:txBody>
          <a:bodyPr/>
          <a:lstStyle/>
          <a:p>
            <a:pPr algn="ctr"/>
            <a:r>
              <a:rPr lang="en-US" dirty="0"/>
              <a:t>Overview of Civil Rights Training </a:t>
            </a:r>
          </a:p>
        </p:txBody>
      </p:sp>
      <p:sp>
        <p:nvSpPr>
          <p:cNvPr id="3" name="Content Placeholder 2">
            <a:extLst>
              <a:ext uri="{FF2B5EF4-FFF2-40B4-BE49-F238E27FC236}">
                <a16:creationId xmlns:a16="http://schemas.microsoft.com/office/drawing/2014/main" id="{48641627-9C3F-4ED4-9F0B-7431224235CE}"/>
              </a:ext>
            </a:extLst>
          </p:cNvPr>
          <p:cNvSpPr>
            <a:spLocks noGrp="1"/>
          </p:cNvSpPr>
          <p:nvPr>
            <p:ph idx="1"/>
          </p:nvPr>
        </p:nvSpPr>
        <p:spPr/>
        <p:txBody>
          <a:bodyPr vert="horz" lIns="91440" tIns="45720" rIns="91440" bIns="45720" rtlCol="0" anchor="t">
            <a:normAutofit lnSpcReduction="10000"/>
          </a:bodyPr>
          <a:lstStyle/>
          <a:p>
            <a:endParaRPr lang="en-US" dirty="0"/>
          </a:p>
          <a:p>
            <a:r>
              <a:rPr lang="en-US" dirty="0"/>
              <a:t>Civil Rights Training and certification is</a:t>
            </a:r>
            <a:r>
              <a:rPr lang="en-US" u="sng" dirty="0"/>
              <a:t> mandatory </a:t>
            </a:r>
            <a:r>
              <a:rPr lang="en-US" dirty="0"/>
              <a:t>for all staff that will have contact with the public under CEPP.</a:t>
            </a:r>
          </a:p>
          <a:p>
            <a:endParaRPr lang="en-US" dirty="0"/>
          </a:p>
          <a:p>
            <a:r>
              <a:rPr lang="en-US" dirty="0">
                <a:latin typeface="Helvetica"/>
                <a:cs typeface="Helvetica"/>
              </a:rPr>
              <a:t>Training and certification shall be renewed every two years; however, the California Department of Social Services recommends annual training to keep abreast with updates.  The Certifications must be retained. </a:t>
            </a:r>
            <a:endParaRPr lang="en-US" dirty="0">
              <a:cs typeface="Helvetica"/>
            </a:endParaRPr>
          </a:p>
          <a:p>
            <a:endParaRPr lang="en-US" dirty="0"/>
          </a:p>
          <a:p>
            <a:r>
              <a:rPr lang="en-US" dirty="0">
                <a:latin typeface="Helvetica"/>
                <a:cs typeface="Helvetica"/>
              </a:rPr>
              <a:t>Contracts Compliance Division will monitor to ensure Civil Rights Training is completed as well as ensure the appropriate complaints of discriminatory policies and procedures are developed and implemented pursuant to the Civil Rights Training Handbook. </a:t>
            </a:r>
            <a:endParaRPr lang="en-US" dirty="0"/>
          </a:p>
          <a:p>
            <a:endParaRPr lang="en-US" dirty="0"/>
          </a:p>
        </p:txBody>
      </p:sp>
      <p:sp>
        <p:nvSpPr>
          <p:cNvPr id="4" name="Slide Number Placeholder 3">
            <a:extLst>
              <a:ext uri="{FF2B5EF4-FFF2-40B4-BE49-F238E27FC236}">
                <a16:creationId xmlns:a16="http://schemas.microsoft.com/office/drawing/2014/main" id="{B6AA3C3C-4C98-4C36-97D1-7521A9D2DD90}"/>
              </a:ext>
            </a:extLst>
          </p:cNvPr>
          <p:cNvSpPr>
            <a:spLocks noGrp="1"/>
          </p:cNvSpPr>
          <p:nvPr>
            <p:ph type="sldNum" sz="quarter" idx="12"/>
          </p:nvPr>
        </p:nvSpPr>
        <p:spPr/>
        <p:txBody>
          <a:bodyPr/>
          <a:lstStyle/>
          <a:p>
            <a:fld id="{319ED508-A334-4D03-AEFF-E7B6D7C2A7A1}" type="slidenum">
              <a:rPr lang="en-US" smtClean="0"/>
              <a:pPr/>
              <a:t>12</a:t>
            </a:fld>
            <a:endParaRPr lang="en-US"/>
          </a:p>
        </p:txBody>
      </p:sp>
    </p:spTree>
    <p:extLst>
      <p:ext uri="{BB962C8B-B14F-4D97-AF65-F5344CB8AC3E}">
        <p14:creationId xmlns:p14="http://schemas.microsoft.com/office/powerpoint/2010/main" val="23664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D0FF-A353-4648-AF42-5EECCE948B35}"/>
              </a:ext>
            </a:extLst>
          </p:cNvPr>
          <p:cNvSpPr>
            <a:spLocks noGrp="1"/>
          </p:cNvSpPr>
          <p:nvPr>
            <p:ph type="title"/>
          </p:nvPr>
        </p:nvSpPr>
        <p:spPr/>
        <p:txBody>
          <a:bodyPr/>
          <a:lstStyle/>
          <a:p>
            <a:pPr algn="ctr"/>
            <a:r>
              <a:rPr lang="en-US" dirty="0"/>
              <a:t>Civil Rights Provisions </a:t>
            </a:r>
          </a:p>
        </p:txBody>
      </p:sp>
      <p:sp>
        <p:nvSpPr>
          <p:cNvPr id="3" name="Content Placeholder 2">
            <a:extLst>
              <a:ext uri="{FF2B5EF4-FFF2-40B4-BE49-F238E27FC236}">
                <a16:creationId xmlns:a16="http://schemas.microsoft.com/office/drawing/2014/main" id="{B326E4E5-A056-4B26-965A-7A4D90F9B6F7}"/>
              </a:ext>
            </a:extLst>
          </p:cNvPr>
          <p:cNvSpPr>
            <a:spLocks noGrp="1"/>
          </p:cNvSpPr>
          <p:nvPr>
            <p:ph idx="1"/>
          </p:nvPr>
        </p:nvSpPr>
        <p:spPr/>
        <p:txBody>
          <a:bodyPr vert="horz" lIns="91440" tIns="45720" rIns="91440" bIns="45720" rtlCol="0" anchor="t">
            <a:normAutofit fontScale="92500"/>
          </a:bodyPr>
          <a:lstStyle/>
          <a:p>
            <a:endParaRPr lang="en-US" dirty="0"/>
          </a:p>
          <a:p>
            <a:r>
              <a:rPr lang="en-US" dirty="0">
                <a:latin typeface="Helvetica"/>
                <a:cs typeface="Helvetica"/>
              </a:rPr>
              <a:t>CEPP subrecipients will not discriminate on the basis of race, color, national origin, ancestry, political affiliation, religion, marital status, sex, age, gender or disability, and in compliance with all anti-discrimination laws of the United States of America and the State of California. </a:t>
            </a:r>
            <a:endParaRPr lang="en-US" dirty="0">
              <a:cs typeface="Helvetica"/>
            </a:endParaRPr>
          </a:p>
          <a:p>
            <a:endParaRPr lang="en-US" dirty="0"/>
          </a:p>
          <a:p>
            <a:r>
              <a:rPr lang="en-US" dirty="0">
                <a:latin typeface="Helvetica"/>
                <a:cs typeface="Helvetica"/>
              </a:rPr>
              <a:t>WDACS shall ensure CEPP subrecipients abide by the provisions of Title VI and Title VII of the Federal Civil Rights Act of 1964, Section 504 of the Rehabilitation Act of 1973, as amended, the Age Discrimination Act of 1975, the Food Stamp Act of 1977, Americans with Disabilities Act of 1990, Welfare and Institutions Code (WIC) Section 10000, California Department of Social Services Manual of Policies and Procedures, Division 21, and other applicable federal and State laws to ensure that employment practices and the delivery of social service programs are non-discriminatory. </a:t>
            </a:r>
          </a:p>
          <a:p>
            <a:endParaRPr lang="en-US" dirty="0"/>
          </a:p>
        </p:txBody>
      </p:sp>
      <p:sp>
        <p:nvSpPr>
          <p:cNvPr id="4" name="Slide Number Placeholder 3">
            <a:extLst>
              <a:ext uri="{FF2B5EF4-FFF2-40B4-BE49-F238E27FC236}">
                <a16:creationId xmlns:a16="http://schemas.microsoft.com/office/drawing/2014/main" id="{66C1C826-BEF4-451C-87CA-146CC676E949}"/>
              </a:ext>
            </a:extLst>
          </p:cNvPr>
          <p:cNvSpPr>
            <a:spLocks noGrp="1"/>
          </p:cNvSpPr>
          <p:nvPr>
            <p:ph type="sldNum" sz="quarter" idx="12"/>
          </p:nvPr>
        </p:nvSpPr>
        <p:spPr/>
        <p:txBody>
          <a:bodyPr/>
          <a:lstStyle/>
          <a:p>
            <a:fld id="{319ED508-A334-4D03-AEFF-E7B6D7C2A7A1}" type="slidenum">
              <a:rPr lang="en-US" smtClean="0"/>
              <a:pPr/>
              <a:t>13</a:t>
            </a:fld>
            <a:endParaRPr lang="en-US"/>
          </a:p>
        </p:txBody>
      </p:sp>
    </p:spTree>
    <p:extLst>
      <p:ext uri="{BB962C8B-B14F-4D97-AF65-F5344CB8AC3E}">
        <p14:creationId xmlns:p14="http://schemas.microsoft.com/office/powerpoint/2010/main" val="148026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81E3-63EE-4E02-A96C-5ED88BC0ACE3}"/>
              </a:ext>
            </a:extLst>
          </p:cNvPr>
          <p:cNvSpPr>
            <a:spLocks noGrp="1"/>
          </p:cNvSpPr>
          <p:nvPr>
            <p:ph type="title"/>
          </p:nvPr>
        </p:nvSpPr>
        <p:spPr/>
        <p:txBody>
          <a:bodyPr/>
          <a:lstStyle/>
          <a:p>
            <a:pPr algn="ctr"/>
            <a:r>
              <a:rPr lang="en-US" dirty="0">
                <a:latin typeface="Helvetica"/>
                <a:cs typeface="Helvetica"/>
              </a:rPr>
              <a:t>How Will You and Your Staff Receive Civil Rights Training?</a:t>
            </a:r>
            <a:endParaRPr lang="en-US" dirty="0"/>
          </a:p>
        </p:txBody>
      </p:sp>
      <p:sp>
        <p:nvSpPr>
          <p:cNvPr id="3" name="Content Placeholder 2">
            <a:extLst>
              <a:ext uri="{FF2B5EF4-FFF2-40B4-BE49-F238E27FC236}">
                <a16:creationId xmlns:a16="http://schemas.microsoft.com/office/drawing/2014/main" id="{C79497C9-B165-4DCF-BEE8-B5AB17A99D76}"/>
              </a:ext>
            </a:extLst>
          </p:cNvPr>
          <p:cNvSpPr>
            <a:spLocks noGrp="1"/>
          </p:cNvSpPr>
          <p:nvPr>
            <p:ph idx="1"/>
          </p:nvPr>
        </p:nvSpPr>
        <p:spPr/>
        <p:txBody>
          <a:bodyPr vert="horz" lIns="91440" tIns="45720" rIns="91440" bIns="45720" rtlCol="0" anchor="t">
            <a:normAutofit/>
          </a:bodyPr>
          <a:lstStyle/>
          <a:p>
            <a:r>
              <a:rPr lang="en-US" dirty="0"/>
              <a:t>Civil Rights Training will be delivered on-line through the County’s Learning Net.</a:t>
            </a:r>
          </a:p>
          <a:p>
            <a:endParaRPr lang="en-US" dirty="0"/>
          </a:p>
          <a:p>
            <a:r>
              <a:rPr lang="en-US" dirty="0">
                <a:latin typeface="Helvetica"/>
                <a:cs typeface="Helvetica"/>
              </a:rPr>
              <a:t>You and your staff will complete forms and receive a Contractor’s ID Number which will enable access to the Learning Net.</a:t>
            </a:r>
          </a:p>
          <a:p>
            <a:endParaRPr lang="en-US" dirty="0"/>
          </a:p>
          <a:p>
            <a:r>
              <a:rPr lang="en-US" dirty="0"/>
              <a:t>WDACS staff will be available to coordinate access to the Learning Net.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6D02E8B-9580-4907-B5BF-65268756227C}"/>
              </a:ext>
            </a:extLst>
          </p:cNvPr>
          <p:cNvSpPr>
            <a:spLocks noGrp="1"/>
          </p:cNvSpPr>
          <p:nvPr>
            <p:ph type="sldNum" sz="quarter" idx="12"/>
          </p:nvPr>
        </p:nvSpPr>
        <p:spPr/>
        <p:txBody>
          <a:bodyPr/>
          <a:lstStyle/>
          <a:p>
            <a:fld id="{319ED508-A334-4D03-AEFF-E7B6D7C2A7A1}" type="slidenum">
              <a:rPr lang="en-US" smtClean="0"/>
              <a:pPr/>
              <a:t>14</a:t>
            </a:fld>
            <a:endParaRPr lang="en-US"/>
          </a:p>
        </p:txBody>
      </p:sp>
      <p:sp>
        <p:nvSpPr>
          <p:cNvPr id="6" name="TextBox 5">
            <a:extLst>
              <a:ext uri="{FF2B5EF4-FFF2-40B4-BE49-F238E27FC236}">
                <a16:creationId xmlns:a16="http://schemas.microsoft.com/office/drawing/2014/main" id="{4FD0A1D4-6508-44C0-8C1A-2D74A413BE78}"/>
              </a:ext>
            </a:extLst>
          </p:cNvPr>
          <p:cNvSpPr txBox="1"/>
          <p:nvPr/>
        </p:nvSpPr>
        <p:spPr>
          <a:xfrm>
            <a:off x="3048000" y="3250684"/>
            <a:ext cx="6096000"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2175772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856D-D35A-4431-8CB5-E4400D553F3B}"/>
              </a:ext>
            </a:extLst>
          </p:cNvPr>
          <p:cNvSpPr>
            <a:spLocks noGrp="1"/>
          </p:cNvSpPr>
          <p:nvPr>
            <p:ph type="ctrTitle"/>
          </p:nvPr>
        </p:nvSpPr>
        <p:spPr>
          <a:xfrm>
            <a:off x="1102274" y="699808"/>
            <a:ext cx="10093699" cy="2728258"/>
          </a:xfrm>
        </p:spPr>
        <p:txBody>
          <a:bodyPr>
            <a:normAutofit fontScale="90000"/>
          </a:bodyPr>
          <a:lstStyle/>
          <a:p>
            <a:br>
              <a:rPr lang="en-US" sz="7200" dirty="0">
                <a:latin typeface="Helvetica"/>
                <a:cs typeface="Helvetica"/>
              </a:rPr>
            </a:br>
            <a:br>
              <a:rPr lang="en-US" sz="7200" dirty="0">
                <a:latin typeface="Helvetica"/>
                <a:cs typeface="Helvetica"/>
              </a:rPr>
            </a:br>
            <a:r>
              <a:rPr lang="en-US" sz="7200" dirty="0">
                <a:latin typeface="Helvetica"/>
                <a:cs typeface="Helvetica"/>
              </a:rPr>
              <a:t>Questions?</a:t>
            </a:r>
            <a:endParaRPr lang="en-US" sz="7200" dirty="0">
              <a:cs typeface="Helvetica"/>
            </a:endParaRPr>
          </a:p>
        </p:txBody>
      </p:sp>
      <p:sp>
        <p:nvSpPr>
          <p:cNvPr id="4" name="TextBox 3">
            <a:extLst>
              <a:ext uri="{FF2B5EF4-FFF2-40B4-BE49-F238E27FC236}">
                <a16:creationId xmlns:a16="http://schemas.microsoft.com/office/drawing/2014/main" id="{647591A0-2354-42F6-BF5F-E529320A9BD4}"/>
              </a:ext>
            </a:extLst>
          </p:cNvPr>
          <p:cNvSpPr txBox="1"/>
          <p:nvPr/>
        </p:nvSpPr>
        <p:spPr>
          <a:xfrm>
            <a:off x="3022600" y="3237984"/>
            <a:ext cx="6146800" cy="369332"/>
          </a:xfrm>
          <a:prstGeom prst="rect">
            <a:avLst/>
          </a:prstGeom>
          <a:noFill/>
        </p:spPr>
        <p:txBody>
          <a:bodyPr wrap="square">
            <a:spAutoFit/>
          </a:bodyPr>
          <a:lstStyle/>
          <a:p>
            <a:r>
              <a:rPr lang="en-US" dirty="0"/>
              <a:t> </a:t>
            </a:r>
          </a:p>
        </p:txBody>
      </p:sp>
      <p:sp>
        <p:nvSpPr>
          <p:cNvPr id="6" name="TextBox 5">
            <a:extLst>
              <a:ext uri="{FF2B5EF4-FFF2-40B4-BE49-F238E27FC236}">
                <a16:creationId xmlns:a16="http://schemas.microsoft.com/office/drawing/2014/main" id="{0B6288C0-7A65-4E0F-8C9C-EB904F904543}"/>
              </a:ext>
            </a:extLst>
          </p:cNvPr>
          <p:cNvSpPr txBox="1"/>
          <p:nvPr/>
        </p:nvSpPr>
        <p:spPr>
          <a:xfrm>
            <a:off x="3022600" y="3237984"/>
            <a:ext cx="6146800" cy="369332"/>
          </a:xfrm>
          <a:prstGeom prst="rect">
            <a:avLst/>
          </a:prstGeom>
          <a:noFill/>
        </p:spPr>
        <p:txBody>
          <a:bodyPr wrap="square">
            <a:spAutoFit/>
          </a:bodyPr>
          <a:lstStyle/>
          <a:p>
            <a:r>
              <a:rPr lang="en-US" dirty="0"/>
              <a:t> </a:t>
            </a:r>
          </a:p>
        </p:txBody>
      </p:sp>
      <p:sp>
        <p:nvSpPr>
          <p:cNvPr id="8" name="TextBox 7">
            <a:extLst>
              <a:ext uri="{FF2B5EF4-FFF2-40B4-BE49-F238E27FC236}">
                <a16:creationId xmlns:a16="http://schemas.microsoft.com/office/drawing/2014/main" id="{5179A3C1-DD70-4F12-9500-14381E604654}"/>
              </a:ext>
            </a:extLst>
          </p:cNvPr>
          <p:cNvSpPr txBox="1"/>
          <p:nvPr/>
        </p:nvSpPr>
        <p:spPr>
          <a:xfrm>
            <a:off x="3022600" y="3237984"/>
            <a:ext cx="6146800"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1082905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B68B-5A21-4F65-B77C-B7575BF5E8D2}"/>
              </a:ext>
            </a:extLst>
          </p:cNvPr>
          <p:cNvSpPr>
            <a:spLocks noGrp="1"/>
          </p:cNvSpPr>
          <p:nvPr>
            <p:ph type="ctrTitle"/>
          </p:nvPr>
        </p:nvSpPr>
        <p:spPr/>
        <p:txBody>
          <a:bodyPr/>
          <a:lstStyle/>
          <a:p>
            <a:r>
              <a:rPr lang="en-US" dirty="0"/>
              <a:t>Participant Complaint Process</a:t>
            </a:r>
          </a:p>
        </p:txBody>
      </p:sp>
      <p:sp>
        <p:nvSpPr>
          <p:cNvPr id="3" name="Subtitle 2">
            <a:extLst>
              <a:ext uri="{FF2B5EF4-FFF2-40B4-BE49-F238E27FC236}">
                <a16:creationId xmlns:a16="http://schemas.microsoft.com/office/drawing/2014/main" id="{6B5F614E-ED12-4F54-9AB4-E91928880824}"/>
              </a:ext>
            </a:extLst>
          </p:cNvPr>
          <p:cNvSpPr>
            <a:spLocks noGrp="1"/>
          </p:cNvSpPr>
          <p:nvPr>
            <p:ph type="subTitle" idx="1"/>
          </p:nvPr>
        </p:nvSpPr>
        <p:spPr/>
        <p:txBody>
          <a:bodyPr vert="horz" lIns="91440" tIns="45720" rIns="91440" bIns="45720" rtlCol="0" anchor="t">
            <a:normAutofit/>
          </a:bodyPr>
          <a:lstStyle/>
          <a:p>
            <a:r>
              <a:rPr lang="en-US" dirty="0"/>
              <a:t>Presented by: Stephanie Maxberry</a:t>
            </a:r>
          </a:p>
        </p:txBody>
      </p:sp>
    </p:spTree>
    <p:extLst>
      <p:ext uri="{BB962C8B-B14F-4D97-AF65-F5344CB8AC3E}">
        <p14:creationId xmlns:p14="http://schemas.microsoft.com/office/powerpoint/2010/main" val="1228156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D0FF-A353-4648-AF42-5EECCE948B35}"/>
              </a:ext>
            </a:extLst>
          </p:cNvPr>
          <p:cNvSpPr>
            <a:spLocks noGrp="1"/>
          </p:cNvSpPr>
          <p:nvPr>
            <p:ph type="title"/>
          </p:nvPr>
        </p:nvSpPr>
        <p:spPr/>
        <p:txBody>
          <a:bodyPr>
            <a:normAutofit fontScale="90000"/>
          </a:bodyPr>
          <a:lstStyle/>
          <a:p>
            <a:pPr algn="ctr"/>
            <a:r>
              <a:rPr lang="en-US" dirty="0"/>
              <a:t>Submission of CEPP Participant Complaint Policies</a:t>
            </a:r>
            <a:br>
              <a:rPr lang="en-US" dirty="0"/>
            </a:br>
            <a:r>
              <a:rPr lang="en-US" dirty="0"/>
              <a:t>(Not Civil Rights Complaints)</a:t>
            </a:r>
          </a:p>
        </p:txBody>
      </p:sp>
      <p:sp>
        <p:nvSpPr>
          <p:cNvPr id="3" name="Content Placeholder 2">
            <a:extLst>
              <a:ext uri="{FF2B5EF4-FFF2-40B4-BE49-F238E27FC236}">
                <a16:creationId xmlns:a16="http://schemas.microsoft.com/office/drawing/2014/main" id="{B326E4E5-A056-4B26-965A-7A4D90F9B6F7}"/>
              </a:ext>
            </a:extLst>
          </p:cNvPr>
          <p:cNvSpPr>
            <a:spLocks noGrp="1"/>
          </p:cNvSpPr>
          <p:nvPr>
            <p:ph idx="1"/>
          </p:nvPr>
        </p:nvSpPr>
        <p:spPr/>
        <p:txBody>
          <a:bodyPr>
            <a:normAutofit lnSpcReduction="10000"/>
          </a:bodyPr>
          <a:lstStyle/>
          <a:p>
            <a:r>
              <a:rPr lang="en-US" dirty="0"/>
              <a:t>Subrecipient(s) shall develop, maintain and operate procedures for receiving, investigating and responding to complaints.  </a:t>
            </a:r>
          </a:p>
          <a:p>
            <a:endParaRPr lang="en-US" dirty="0"/>
          </a:p>
          <a:p>
            <a:r>
              <a:rPr lang="en-US" dirty="0"/>
              <a:t>Within 15 business days after Subaward effective date, the Subrecipient shall provide WDACS with its policy for receiving, investigating and responding to CEPP participant complaints. </a:t>
            </a:r>
          </a:p>
          <a:p>
            <a:endParaRPr lang="en-US" dirty="0"/>
          </a:p>
          <a:p>
            <a:r>
              <a:rPr lang="en-US" dirty="0"/>
              <a:t>WDACS will review the Subrecipient’s policy and provide the Subrecipient with approval of said plan or requested changes. </a:t>
            </a:r>
          </a:p>
          <a:p>
            <a:endParaRPr lang="en-US" dirty="0"/>
          </a:p>
          <a:p>
            <a:r>
              <a:rPr lang="en-US" dirty="0"/>
              <a:t>If at any time, the Subrecipient wishes to change its policy, the Subrecipient shall submit proposed changes to WDACS for approval </a:t>
            </a:r>
            <a:r>
              <a:rPr lang="en-US" u="sng" dirty="0"/>
              <a:t>before </a:t>
            </a:r>
            <a:r>
              <a:rPr lang="en-US" dirty="0"/>
              <a:t>implementation.   </a:t>
            </a:r>
          </a:p>
          <a:p>
            <a:endParaRPr lang="en-US" dirty="0"/>
          </a:p>
        </p:txBody>
      </p:sp>
      <p:sp>
        <p:nvSpPr>
          <p:cNvPr id="4" name="Slide Number Placeholder 3">
            <a:extLst>
              <a:ext uri="{FF2B5EF4-FFF2-40B4-BE49-F238E27FC236}">
                <a16:creationId xmlns:a16="http://schemas.microsoft.com/office/drawing/2014/main" id="{66C1C826-BEF4-451C-87CA-146CC676E949}"/>
              </a:ext>
            </a:extLst>
          </p:cNvPr>
          <p:cNvSpPr>
            <a:spLocks noGrp="1"/>
          </p:cNvSpPr>
          <p:nvPr>
            <p:ph type="sldNum" sz="quarter" idx="12"/>
          </p:nvPr>
        </p:nvSpPr>
        <p:spPr/>
        <p:txBody>
          <a:bodyPr/>
          <a:lstStyle/>
          <a:p>
            <a:fld id="{319ED508-A334-4D03-AEFF-E7B6D7C2A7A1}" type="slidenum">
              <a:rPr lang="en-US" smtClean="0"/>
              <a:pPr/>
              <a:t>17</a:t>
            </a:fld>
            <a:endParaRPr lang="en-US" dirty="0"/>
          </a:p>
        </p:txBody>
      </p:sp>
    </p:spTree>
    <p:extLst>
      <p:ext uri="{BB962C8B-B14F-4D97-AF65-F5344CB8AC3E}">
        <p14:creationId xmlns:p14="http://schemas.microsoft.com/office/powerpoint/2010/main" val="4246239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224A-956A-452B-94EA-D135CA3F2AFE}"/>
              </a:ext>
            </a:extLst>
          </p:cNvPr>
          <p:cNvSpPr>
            <a:spLocks noGrp="1"/>
          </p:cNvSpPr>
          <p:nvPr>
            <p:ph type="title"/>
          </p:nvPr>
        </p:nvSpPr>
        <p:spPr/>
        <p:txBody>
          <a:bodyPr/>
          <a:lstStyle/>
          <a:p>
            <a:pPr algn="ctr"/>
            <a:r>
              <a:rPr lang="en-US" dirty="0"/>
              <a:t>CEPP Participant Complaint Process</a:t>
            </a:r>
          </a:p>
        </p:txBody>
      </p:sp>
      <p:sp>
        <p:nvSpPr>
          <p:cNvPr id="3" name="Content Placeholder 2">
            <a:extLst>
              <a:ext uri="{FF2B5EF4-FFF2-40B4-BE49-F238E27FC236}">
                <a16:creationId xmlns:a16="http://schemas.microsoft.com/office/drawing/2014/main" id="{931E874F-4738-443C-91CE-A39BFC15E1FE}"/>
              </a:ext>
            </a:extLst>
          </p:cNvPr>
          <p:cNvSpPr>
            <a:spLocks noGrp="1"/>
          </p:cNvSpPr>
          <p:nvPr>
            <p:ph idx="1"/>
          </p:nvPr>
        </p:nvSpPr>
        <p:spPr/>
        <p:txBody>
          <a:bodyPr vert="horz" lIns="91440" tIns="45720" rIns="91440" bIns="45720" rtlCol="0" anchor="t">
            <a:normAutofit/>
          </a:bodyPr>
          <a:lstStyle/>
          <a:p>
            <a:endParaRPr lang="en-US" dirty="0"/>
          </a:p>
          <a:p>
            <a:r>
              <a:rPr lang="en-US" dirty="0">
                <a:latin typeface="Helvetica"/>
                <a:cs typeface="Helvetica"/>
              </a:rPr>
              <a:t>The Subrecipient shall investigate and resolve participant complaints and notify WDACS of the status of the investigation within five (5) business days of (a) receiving/registering the complaint; and (b) being unable to resolve the complaint. </a:t>
            </a:r>
            <a:endParaRPr lang="en-US" dirty="0"/>
          </a:p>
          <a:p>
            <a:r>
              <a:rPr lang="en-US" dirty="0">
                <a:latin typeface="Helvetica"/>
                <a:cs typeface="Helvetica"/>
              </a:rPr>
              <a:t>Copies of all written responses to participants shall be sent to WDACS within three (3) business days of transmission to the participant.  </a:t>
            </a:r>
          </a:p>
          <a:p>
            <a:r>
              <a:rPr lang="en-US" dirty="0">
                <a:latin typeface="Helvetica"/>
                <a:cs typeface="Helvetica"/>
              </a:rPr>
              <a:t>A log should be kept of all complaints as they are registered.</a:t>
            </a:r>
            <a:endParaRPr lang="en-US" dirty="0">
              <a:cs typeface="Helvetica"/>
            </a:endParaRPr>
          </a:p>
          <a:p>
            <a:endParaRPr lang="en-US" dirty="0"/>
          </a:p>
          <a:p>
            <a:endParaRPr lang="en-US" dirty="0"/>
          </a:p>
        </p:txBody>
      </p:sp>
      <p:sp>
        <p:nvSpPr>
          <p:cNvPr id="4" name="Slide Number Placeholder 3">
            <a:extLst>
              <a:ext uri="{FF2B5EF4-FFF2-40B4-BE49-F238E27FC236}">
                <a16:creationId xmlns:a16="http://schemas.microsoft.com/office/drawing/2014/main" id="{E809923A-D538-479D-8D04-F06D67D84B74}"/>
              </a:ext>
            </a:extLst>
          </p:cNvPr>
          <p:cNvSpPr>
            <a:spLocks noGrp="1"/>
          </p:cNvSpPr>
          <p:nvPr>
            <p:ph type="sldNum" sz="quarter" idx="12"/>
          </p:nvPr>
        </p:nvSpPr>
        <p:spPr/>
        <p:txBody>
          <a:bodyPr/>
          <a:lstStyle/>
          <a:p>
            <a:fld id="{319ED508-A334-4D03-AEFF-E7B6D7C2A7A1}" type="slidenum">
              <a:rPr lang="en-US" smtClean="0"/>
              <a:pPr/>
              <a:t>18</a:t>
            </a:fld>
            <a:endParaRPr lang="en-US" dirty="0"/>
          </a:p>
        </p:txBody>
      </p:sp>
    </p:spTree>
    <p:extLst>
      <p:ext uri="{BB962C8B-B14F-4D97-AF65-F5344CB8AC3E}">
        <p14:creationId xmlns:p14="http://schemas.microsoft.com/office/powerpoint/2010/main" val="3909358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C929-9FF6-4339-84DB-0C6939444F66}"/>
              </a:ext>
            </a:extLst>
          </p:cNvPr>
          <p:cNvSpPr>
            <a:spLocks noGrp="1"/>
          </p:cNvSpPr>
          <p:nvPr>
            <p:ph type="ctrTitle"/>
          </p:nvPr>
        </p:nvSpPr>
        <p:spPr/>
        <p:txBody>
          <a:bodyPr>
            <a:normAutofit/>
          </a:bodyPr>
          <a:lstStyle/>
          <a:p>
            <a:r>
              <a:rPr lang="en-US" sz="7200" dirty="0">
                <a:latin typeface="Helvetica"/>
                <a:cs typeface="Helvetica"/>
              </a:rPr>
              <a:t>QUESTIONS?</a:t>
            </a:r>
            <a:endParaRPr lang="en-US" sz="7200" dirty="0">
              <a:cs typeface="Helvetica"/>
            </a:endParaRPr>
          </a:p>
        </p:txBody>
      </p:sp>
      <p:sp>
        <p:nvSpPr>
          <p:cNvPr id="3" name="Subtitle 2">
            <a:extLst>
              <a:ext uri="{FF2B5EF4-FFF2-40B4-BE49-F238E27FC236}">
                <a16:creationId xmlns:a16="http://schemas.microsoft.com/office/drawing/2014/main" id="{B8A090FF-4C6D-460A-BCBC-46AC0BB07D03}"/>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82500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B68B-5A21-4F65-B77C-B7575BF5E8D2}"/>
              </a:ext>
            </a:extLst>
          </p:cNvPr>
          <p:cNvSpPr>
            <a:spLocks noGrp="1"/>
          </p:cNvSpPr>
          <p:nvPr>
            <p:ph type="ctrTitle"/>
          </p:nvPr>
        </p:nvSpPr>
        <p:spPr/>
        <p:txBody>
          <a:bodyPr/>
          <a:lstStyle/>
          <a:p>
            <a:r>
              <a:rPr lang="en-US" dirty="0"/>
              <a:t>Contract Monitoring Plan</a:t>
            </a:r>
          </a:p>
        </p:txBody>
      </p:sp>
      <p:sp>
        <p:nvSpPr>
          <p:cNvPr id="3" name="Subtitle 2">
            <a:extLst>
              <a:ext uri="{FF2B5EF4-FFF2-40B4-BE49-F238E27FC236}">
                <a16:creationId xmlns:a16="http://schemas.microsoft.com/office/drawing/2014/main" id="{6B5F614E-ED12-4F54-9AB4-E91928880824}"/>
              </a:ext>
            </a:extLst>
          </p:cNvPr>
          <p:cNvSpPr>
            <a:spLocks noGrp="1"/>
          </p:cNvSpPr>
          <p:nvPr>
            <p:ph type="subTitle" idx="1"/>
          </p:nvPr>
        </p:nvSpPr>
        <p:spPr/>
        <p:txBody>
          <a:bodyPr/>
          <a:lstStyle/>
          <a:p>
            <a:r>
              <a:rPr lang="en-US" dirty="0"/>
              <a:t>Presented by: Sandra Woodward and Deborah Croom</a:t>
            </a:r>
          </a:p>
          <a:p>
            <a:r>
              <a:rPr lang="en-US" dirty="0"/>
              <a:t>Contract Compliance Division</a:t>
            </a:r>
          </a:p>
        </p:txBody>
      </p:sp>
      <p:pic>
        <p:nvPicPr>
          <p:cNvPr id="4" name="Picture 3" descr="sub-brand logo">
            <a:extLst>
              <a:ext uri="{FF2B5EF4-FFF2-40B4-BE49-F238E27FC236}">
                <a16:creationId xmlns:a16="http://schemas.microsoft.com/office/drawing/2014/main" id="{4FF8F5E1-7446-4DB3-AA4D-B54099E23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1892" y="6137697"/>
            <a:ext cx="861016" cy="580284"/>
          </a:xfrm>
          <a:prstGeom prst="rect">
            <a:avLst/>
          </a:prstGeom>
        </p:spPr>
      </p:pic>
    </p:spTree>
    <p:extLst>
      <p:ext uri="{BB962C8B-B14F-4D97-AF65-F5344CB8AC3E}">
        <p14:creationId xmlns:p14="http://schemas.microsoft.com/office/powerpoint/2010/main" val="292634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D0FF-A353-4648-AF42-5EECCE948B35}"/>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B326E4E5-A056-4B26-965A-7A4D90F9B6F7}"/>
              </a:ext>
            </a:extLst>
          </p:cNvPr>
          <p:cNvSpPr>
            <a:spLocks noGrp="1"/>
          </p:cNvSpPr>
          <p:nvPr>
            <p:ph idx="1"/>
          </p:nvPr>
        </p:nvSpPr>
        <p:spPr>
          <a:xfrm>
            <a:off x="268297" y="2348967"/>
            <a:ext cx="11471065" cy="4989391"/>
          </a:xfrm>
        </p:spPr>
        <p:txBody>
          <a:bodyPr>
            <a:normAutofit/>
          </a:bodyPr>
          <a:lstStyle/>
          <a:p>
            <a:pPr marL="0" indent="0" algn="ctr">
              <a:buNone/>
            </a:pPr>
            <a:r>
              <a:rPr lang="en-US" sz="8000" dirty="0"/>
              <a:t>THANK YOU!</a:t>
            </a:r>
          </a:p>
        </p:txBody>
      </p:sp>
      <p:sp>
        <p:nvSpPr>
          <p:cNvPr id="4" name="Slide Number Placeholder 3">
            <a:extLst>
              <a:ext uri="{FF2B5EF4-FFF2-40B4-BE49-F238E27FC236}">
                <a16:creationId xmlns:a16="http://schemas.microsoft.com/office/drawing/2014/main" id="{66C1C826-BEF4-451C-87CA-146CC676E949}"/>
              </a:ext>
            </a:extLst>
          </p:cNvPr>
          <p:cNvSpPr>
            <a:spLocks noGrp="1"/>
          </p:cNvSpPr>
          <p:nvPr>
            <p:ph type="sldNum" sz="quarter" idx="12"/>
          </p:nvPr>
        </p:nvSpPr>
        <p:spPr/>
        <p:txBody>
          <a:bodyPr/>
          <a:lstStyle/>
          <a:p>
            <a:fld id="{319ED508-A334-4D03-AEFF-E7B6D7C2A7A1}" type="slidenum">
              <a:rPr lang="en-US" smtClean="0"/>
              <a:pPr/>
              <a:t>20</a:t>
            </a:fld>
            <a:endParaRPr lang="en-US"/>
          </a:p>
        </p:txBody>
      </p:sp>
    </p:spTree>
    <p:extLst>
      <p:ext uri="{BB962C8B-B14F-4D97-AF65-F5344CB8AC3E}">
        <p14:creationId xmlns:p14="http://schemas.microsoft.com/office/powerpoint/2010/main" val="210972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D0FF-A353-4648-AF42-5EECCE948B35}"/>
              </a:ext>
            </a:extLst>
          </p:cNvPr>
          <p:cNvSpPr>
            <a:spLocks noGrp="1"/>
          </p:cNvSpPr>
          <p:nvPr>
            <p:ph type="title"/>
          </p:nvPr>
        </p:nvSpPr>
        <p:spPr/>
        <p:txBody>
          <a:bodyPr>
            <a:normAutofit/>
          </a:bodyPr>
          <a:lstStyle/>
          <a:p>
            <a:r>
              <a:rPr lang="en-US" dirty="0"/>
              <a:t>Overview</a:t>
            </a:r>
          </a:p>
        </p:txBody>
      </p:sp>
      <p:sp>
        <p:nvSpPr>
          <p:cNvPr id="3" name="Content Placeholder 2">
            <a:extLst>
              <a:ext uri="{FF2B5EF4-FFF2-40B4-BE49-F238E27FC236}">
                <a16:creationId xmlns:a16="http://schemas.microsoft.com/office/drawing/2014/main" id="{B326E4E5-A056-4B26-965A-7A4D90F9B6F7}"/>
              </a:ext>
            </a:extLst>
          </p:cNvPr>
          <p:cNvSpPr>
            <a:spLocks noGrp="1"/>
          </p:cNvSpPr>
          <p:nvPr>
            <p:ph idx="1"/>
          </p:nvPr>
        </p:nvSpPr>
        <p:spPr/>
        <p:txBody>
          <a:bodyPr/>
          <a:lstStyle/>
          <a:p>
            <a:endParaRPr lang="en-US" dirty="0"/>
          </a:p>
          <a:p>
            <a:endParaRPr lang="en-US" dirty="0"/>
          </a:p>
          <a:p>
            <a:endParaRPr lang="en-US" sz="2000" dirty="0"/>
          </a:p>
          <a:p>
            <a:r>
              <a:rPr lang="en-US" sz="2800" dirty="0"/>
              <a:t>This presentation will cover the following:</a:t>
            </a:r>
          </a:p>
          <a:p>
            <a:pPr lvl="1"/>
            <a:r>
              <a:rPr lang="en-US" sz="2800" dirty="0"/>
              <a:t>Monitoring planning and schedule</a:t>
            </a:r>
          </a:p>
          <a:p>
            <a:pPr lvl="1"/>
            <a:r>
              <a:rPr lang="en-US" sz="2800" dirty="0"/>
              <a:t>Monitoring reports and corrective action plans (CAPs)</a:t>
            </a:r>
          </a:p>
          <a:p>
            <a:pPr marL="457200" lvl="1" indent="0">
              <a:buNone/>
            </a:pPr>
            <a:endParaRPr lang="en-US" dirty="0"/>
          </a:p>
        </p:txBody>
      </p:sp>
      <p:sp>
        <p:nvSpPr>
          <p:cNvPr id="4" name="Slide Number Placeholder 3">
            <a:extLst>
              <a:ext uri="{FF2B5EF4-FFF2-40B4-BE49-F238E27FC236}">
                <a16:creationId xmlns:a16="http://schemas.microsoft.com/office/drawing/2014/main" id="{66C1C826-BEF4-451C-87CA-146CC676E949}"/>
              </a:ext>
            </a:extLst>
          </p:cNvPr>
          <p:cNvSpPr>
            <a:spLocks noGrp="1"/>
          </p:cNvSpPr>
          <p:nvPr>
            <p:ph type="sldNum" sz="quarter" idx="12"/>
          </p:nvPr>
        </p:nvSpPr>
        <p:spPr/>
        <p:txBody>
          <a:bodyPr/>
          <a:lstStyle/>
          <a:p>
            <a:fld id="{319ED508-A334-4D03-AEFF-E7B6D7C2A7A1}" type="slidenum">
              <a:rPr lang="en-US" smtClean="0"/>
              <a:pPr/>
              <a:t>3</a:t>
            </a:fld>
            <a:endParaRPr lang="en-US"/>
          </a:p>
        </p:txBody>
      </p:sp>
    </p:spTree>
    <p:extLst>
      <p:ext uri="{BB962C8B-B14F-4D97-AF65-F5344CB8AC3E}">
        <p14:creationId xmlns:p14="http://schemas.microsoft.com/office/powerpoint/2010/main" val="76436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D0FF-A353-4648-AF42-5EECCE948B35}"/>
              </a:ext>
            </a:extLst>
          </p:cNvPr>
          <p:cNvSpPr>
            <a:spLocks noGrp="1"/>
          </p:cNvSpPr>
          <p:nvPr>
            <p:ph type="title"/>
          </p:nvPr>
        </p:nvSpPr>
        <p:spPr/>
        <p:txBody>
          <a:bodyPr/>
          <a:lstStyle/>
          <a:p>
            <a:r>
              <a:rPr lang="en-US" dirty="0"/>
              <a:t>Monitoring &amp; Planning Schedule</a:t>
            </a:r>
          </a:p>
        </p:txBody>
      </p:sp>
      <p:sp>
        <p:nvSpPr>
          <p:cNvPr id="3" name="Content Placeholder 2">
            <a:extLst>
              <a:ext uri="{FF2B5EF4-FFF2-40B4-BE49-F238E27FC236}">
                <a16:creationId xmlns:a16="http://schemas.microsoft.com/office/drawing/2014/main" id="{B326E4E5-A056-4B26-965A-7A4D90F9B6F7}"/>
              </a:ext>
            </a:extLst>
          </p:cNvPr>
          <p:cNvSpPr>
            <a:spLocks noGrp="1"/>
          </p:cNvSpPr>
          <p:nvPr>
            <p:ph idx="1"/>
          </p:nvPr>
        </p:nvSpPr>
        <p:spPr>
          <a:xfrm>
            <a:off x="344953" y="956733"/>
            <a:ext cx="11471065" cy="5431367"/>
          </a:xfrm>
        </p:spPr>
        <p:txBody>
          <a:bodyPr>
            <a:normAutofit fontScale="25000" lnSpcReduction="20000"/>
          </a:bodyPr>
          <a:lstStyle/>
          <a:p>
            <a:r>
              <a:rPr lang="en-US" sz="7200" dirty="0"/>
              <a:t>WDACS Monitoring Team will facilitate the monitoring visits</a:t>
            </a:r>
          </a:p>
          <a:p>
            <a:r>
              <a:rPr lang="en-US" sz="7200" dirty="0"/>
              <a:t>Prior to monitoring, the following activities occur:</a:t>
            </a:r>
          </a:p>
          <a:p>
            <a:pPr lvl="1"/>
            <a:r>
              <a:rPr lang="en-US" sz="7200" dirty="0"/>
              <a:t>Review prior monitoring reports and corrective action plans (CAPs)</a:t>
            </a:r>
          </a:p>
          <a:p>
            <a:pPr lvl="1"/>
            <a:r>
              <a:rPr lang="en-US" sz="7200" dirty="0"/>
              <a:t>Determine if providers need a full site visit or if they can satisfy their monitoring requirement by completing a self-assessment based on their risk assessment</a:t>
            </a:r>
          </a:p>
          <a:p>
            <a:pPr lvl="1"/>
            <a:r>
              <a:rPr lang="en-US" sz="7200" dirty="0"/>
              <a:t>Create a monitoring and self-assessment schedule</a:t>
            </a:r>
          </a:p>
          <a:p>
            <a:pPr lvl="1"/>
            <a:r>
              <a:rPr lang="en-US" sz="7200" dirty="0"/>
              <a:t>Create or update monitoring tools as needed</a:t>
            </a:r>
          </a:p>
          <a:p>
            <a:pPr lvl="1"/>
            <a:r>
              <a:rPr lang="en-US" sz="7200" dirty="0"/>
              <a:t>Conduct  informal monitoring 3-4 months into program implementation</a:t>
            </a:r>
          </a:p>
          <a:p>
            <a:r>
              <a:rPr lang="en-US" sz="7200" dirty="0"/>
              <a:t>Schedule a date with Subrecipients.  Once the date has been agreed, prepare for a visit by conducting the following:</a:t>
            </a:r>
          </a:p>
          <a:p>
            <a:pPr lvl="1"/>
            <a:r>
              <a:rPr lang="en-US" sz="7200" dirty="0"/>
              <a:t>Send formal notification via email</a:t>
            </a:r>
          </a:p>
          <a:p>
            <a:pPr lvl="1"/>
            <a:r>
              <a:rPr lang="en-US" sz="7200" dirty="0"/>
              <a:t>Review past performance</a:t>
            </a:r>
          </a:p>
          <a:p>
            <a:pPr lvl="1"/>
            <a:r>
              <a:rPr lang="en-US" sz="7200" dirty="0"/>
              <a:t>Prepare documents (desk review checklist and questionnaires, </a:t>
            </a:r>
            <a:r>
              <a:rPr lang="en-US" sz="7200" dirty="0" err="1"/>
              <a:t>etc</a:t>
            </a:r>
            <a:r>
              <a:rPr lang="en-US" sz="7200" dirty="0"/>
              <a:t>)</a:t>
            </a:r>
          </a:p>
          <a:p>
            <a:r>
              <a:rPr lang="en-US" sz="7200" dirty="0"/>
              <a:t>The contract monitoring process consists of the following:</a:t>
            </a:r>
          </a:p>
          <a:p>
            <a:pPr lvl="1"/>
            <a:r>
              <a:rPr lang="en-US" sz="7200" dirty="0"/>
              <a:t>Monitoring review</a:t>
            </a:r>
            <a:endParaRPr lang="en-US" sz="7200" dirty="0">
              <a:highlight>
                <a:srgbClr val="FFFF00"/>
              </a:highlight>
            </a:endParaRPr>
          </a:p>
          <a:p>
            <a:pPr lvl="1"/>
            <a:r>
              <a:rPr lang="en-US" sz="7200" dirty="0"/>
              <a:t>Entrance interview</a:t>
            </a:r>
          </a:p>
          <a:p>
            <a:pPr lvl="1"/>
            <a:r>
              <a:rPr lang="en-US" sz="7200" dirty="0"/>
              <a:t>Use of monitoring tools (desk review checklists and questionnaires)</a:t>
            </a:r>
          </a:p>
          <a:p>
            <a:pPr lvl="1"/>
            <a:r>
              <a:rPr lang="en-US" sz="7200" dirty="0"/>
              <a:t>Exit interview</a:t>
            </a:r>
          </a:p>
          <a:p>
            <a:pPr lvl="1"/>
            <a:r>
              <a:rPr lang="en-US" sz="7200" dirty="0"/>
              <a:t>Technical assistance when needed</a:t>
            </a:r>
          </a:p>
          <a:p>
            <a:pPr marL="457200" lvl="1" indent="0">
              <a:buNone/>
            </a:pPr>
            <a:endParaRPr lang="en-US" dirty="0"/>
          </a:p>
        </p:txBody>
      </p:sp>
      <p:sp>
        <p:nvSpPr>
          <p:cNvPr id="4" name="Slide Number Placeholder 3">
            <a:extLst>
              <a:ext uri="{FF2B5EF4-FFF2-40B4-BE49-F238E27FC236}">
                <a16:creationId xmlns:a16="http://schemas.microsoft.com/office/drawing/2014/main" id="{66C1C826-BEF4-451C-87CA-146CC676E949}"/>
              </a:ext>
            </a:extLst>
          </p:cNvPr>
          <p:cNvSpPr>
            <a:spLocks noGrp="1"/>
          </p:cNvSpPr>
          <p:nvPr>
            <p:ph type="sldNum" sz="quarter" idx="12"/>
          </p:nvPr>
        </p:nvSpPr>
        <p:spPr/>
        <p:txBody>
          <a:bodyPr/>
          <a:lstStyle/>
          <a:p>
            <a:fld id="{319ED508-A334-4D03-AEFF-E7B6D7C2A7A1}" type="slidenum">
              <a:rPr lang="en-US" smtClean="0"/>
              <a:pPr/>
              <a:t>4</a:t>
            </a:fld>
            <a:endParaRPr lang="en-US"/>
          </a:p>
        </p:txBody>
      </p:sp>
    </p:spTree>
    <p:extLst>
      <p:ext uri="{BB962C8B-B14F-4D97-AF65-F5344CB8AC3E}">
        <p14:creationId xmlns:p14="http://schemas.microsoft.com/office/powerpoint/2010/main" val="52534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D0FF-A353-4648-AF42-5EECCE948B35}"/>
              </a:ext>
            </a:extLst>
          </p:cNvPr>
          <p:cNvSpPr>
            <a:spLocks noGrp="1"/>
          </p:cNvSpPr>
          <p:nvPr>
            <p:ph type="title"/>
          </p:nvPr>
        </p:nvSpPr>
        <p:spPr/>
        <p:txBody>
          <a:bodyPr/>
          <a:lstStyle/>
          <a:p>
            <a:r>
              <a:rPr lang="en-US" dirty="0"/>
              <a:t>Monitoring Reports and Corrective Action Plans (CAPs)</a:t>
            </a:r>
          </a:p>
        </p:txBody>
      </p:sp>
      <p:sp>
        <p:nvSpPr>
          <p:cNvPr id="3" name="Content Placeholder 2">
            <a:extLst>
              <a:ext uri="{FF2B5EF4-FFF2-40B4-BE49-F238E27FC236}">
                <a16:creationId xmlns:a16="http://schemas.microsoft.com/office/drawing/2014/main" id="{B326E4E5-A056-4B26-965A-7A4D90F9B6F7}"/>
              </a:ext>
            </a:extLst>
          </p:cNvPr>
          <p:cNvSpPr>
            <a:spLocks noGrp="1"/>
          </p:cNvSpPr>
          <p:nvPr>
            <p:ph idx="1"/>
          </p:nvPr>
        </p:nvSpPr>
        <p:spPr/>
        <p:txBody>
          <a:bodyPr>
            <a:normAutofit fontScale="92500"/>
          </a:bodyPr>
          <a:lstStyle/>
          <a:p>
            <a:r>
              <a:rPr lang="en-US" dirty="0"/>
              <a:t>WDACS will create monitoring reports after each monitoring visit (in-person or virtual)</a:t>
            </a:r>
          </a:p>
          <a:p>
            <a:pPr lvl="1"/>
            <a:r>
              <a:rPr lang="en-US" sz="2400" dirty="0"/>
              <a:t>The process includes:</a:t>
            </a:r>
          </a:p>
          <a:p>
            <a:pPr lvl="2"/>
            <a:r>
              <a:rPr lang="en-US" sz="2400" dirty="0"/>
              <a:t>Drafting the reports to include whom the monitoring team interviewed, an overview of monitoring that explains what was reviewed, identification of any findings subject to corrective action, a list observations or concerns and a calling out of best practices</a:t>
            </a:r>
          </a:p>
          <a:p>
            <a:pPr lvl="3"/>
            <a:r>
              <a:rPr lang="en-US" sz="2200" dirty="0"/>
              <a:t>An example of a finding would be claiming items that are not eligible on invoices</a:t>
            </a:r>
          </a:p>
          <a:p>
            <a:pPr lvl="2"/>
            <a:r>
              <a:rPr lang="en-US" sz="2400" dirty="0"/>
              <a:t>Complete internal reviews</a:t>
            </a:r>
          </a:p>
          <a:p>
            <a:pPr lvl="2"/>
            <a:r>
              <a:rPr lang="en-US" sz="2400" dirty="0"/>
              <a:t>Send a copy of the final monitoring report to Subrecipient and DPSS</a:t>
            </a:r>
          </a:p>
          <a:p>
            <a:pPr lvl="1"/>
            <a:r>
              <a:rPr lang="en-US" sz="2400" dirty="0"/>
              <a:t>Subrecipients who are required to complete a CAP must submit the CAP to WDACS within 30 days after they receive the monitoring report.  Any corrective actions must be completed before the end of the current contract period</a:t>
            </a:r>
          </a:p>
        </p:txBody>
      </p:sp>
      <p:sp>
        <p:nvSpPr>
          <p:cNvPr id="4" name="Slide Number Placeholder 3">
            <a:extLst>
              <a:ext uri="{FF2B5EF4-FFF2-40B4-BE49-F238E27FC236}">
                <a16:creationId xmlns:a16="http://schemas.microsoft.com/office/drawing/2014/main" id="{66C1C826-BEF4-451C-87CA-146CC676E949}"/>
              </a:ext>
            </a:extLst>
          </p:cNvPr>
          <p:cNvSpPr>
            <a:spLocks noGrp="1"/>
          </p:cNvSpPr>
          <p:nvPr>
            <p:ph type="sldNum" sz="quarter" idx="12"/>
          </p:nvPr>
        </p:nvSpPr>
        <p:spPr/>
        <p:txBody>
          <a:bodyPr/>
          <a:lstStyle/>
          <a:p>
            <a:fld id="{319ED508-A334-4D03-AEFF-E7B6D7C2A7A1}" type="slidenum">
              <a:rPr lang="en-US" smtClean="0"/>
              <a:pPr/>
              <a:t>5</a:t>
            </a:fld>
            <a:endParaRPr lang="en-US"/>
          </a:p>
        </p:txBody>
      </p:sp>
    </p:spTree>
    <p:extLst>
      <p:ext uri="{BB962C8B-B14F-4D97-AF65-F5344CB8AC3E}">
        <p14:creationId xmlns:p14="http://schemas.microsoft.com/office/powerpoint/2010/main" val="144501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C929-9FF6-4339-84DB-0C6939444F66}"/>
              </a:ext>
            </a:extLst>
          </p:cNvPr>
          <p:cNvSpPr>
            <a:spLocks noGrp="1"/>
          </p:cNvSpPr>
          <p:nvPr>
            <p:ph type="ctrTitle"/>
          </p:nvPr>
        </p:nvSpPr>
        <p:spPr/>
        <p:txBody>
          <a:bodyPr>
            <a:normAutofit/>
          </a:bodyPr>
          <a:lstStyle/>
          <a:p>
            <a:r>
              <a:rPr lang="en-US" sz="7200" dirty="0">
                <a:latin typeface="Helvetica"/>
                <a:cs typeface="Helvetica"/>
              </a:rPr>
              <a:t>QUESTIONS?</a:t>
            </a:r>
            <a:endParaRPr lang="en-US" sz="7200" dirty="0">
              <a:cs typeface="Helvetica"/>
            </a:endParaRPr>
          </a:p>
        </p:txBody>
      </p:sp>
      <p:sp>
        <p:nvSpPr>
          <p:cNvPr id="3" name="Subtitle 2">
            <a:extLst>
              <a:ext uri="{FF2B5EF4-FFF2-40B4-BE49-F238E27FC236}">
                <a16:creationId xmlns:a16="http://schemas.microsoft.com/office/drawing/2014/main" id="{B8A090FF-4C6D-460A-BCBC-46AC0BB07D03}"/>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51731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B68B-5A21-4F65-B77C-B7575BF5E8D2}"/>
              </a:ext>
            </a:extLst>
          </p:cNvPr>
          <p:cNvSpPr>
            <a:spLocks noGrp="1"/>
          </p:cNvSpPr>
          <p:nvPr>
            <p:ph type="ctrTitle"/>
          </p:nvPr>
        </p:nvSpPr>
        <p:spPr/>
        <p:txBody>
          <a:bodyPr/>
          <a:lstStyle/>
          <a:p>
            <a:br>
              <a:rPr lang="en-US" dirty="0"/>
            </a:br>
            <a:r>
              <a:rPr lang="en-US" dirty="0"/>
              <a:t>Internal Controls</a:t>
            </a:r>
          </a:p>
        </p:txBody>
      </p:sp>
      <p:sp>
        <p:nvSpPr>
          <p:cNvPr id="3" name="Subtitle 2">
            <a:extLst>
              <a:ext uri="{FF2B5EF4-FFF2-40B4-BE49-F238E27FC236}">
                <a16:creationId xmlns:a16="http://schemas.microsoft.com/office/drawing/2014/main" id="{6B5F614E-ED12-4F54-9AB4-E91928880824}"/>
              </a:ext>
            </a:extLst>
          </p:cNvPr>
          <p:cNvSpPr>
            <a:spLocks noGrp="1"/>
          </p:cNvSpPr>
          <p:nvPr>
            <p:ph type="subTitle" idx="1"/>
          </p:nvPr>
        </p:nvSpPr>
        <p:spPr/>
        <p:txBody>
          <a:bodyPr/>
          <a:lstStyle/>
          <a:p>
            <a:r>
              <a:rPr lang="en-US" dirty="0"/>
              <a:t>Presented by: Syed M. Uraizee</a:t>
            </a:r>
          </a:p>
          <a:p>
            <a:r>
              <a:rPr lang="en-US" dirty="0"/>
              <a:t>Contract Compliance Division</a:t>
            </a:r>
          </a:p>
        </p:txBody>
      </p:sp>
      <p:pic>
        <p:nvPicPr>
          <p:cNvPr id="4" name="Picture 3" descr="sub-brand logo">
            <a:extLst>
              <a:ext uri="{FF2B5EF4-FFF2-40B4-BE49-F238E27FC236}">
                <a16:creationId xmlns:a16="http://schemas.microsoft.com/office/drawing/2014/main" id="{4FF8F5E1-7446-4DB3-AA4D-B54099E23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1892" y="6137697"/>
            <a:ext cx="861016" cy="580284"/>
          </a:xfrm>
          <a:prstGeom prst="rect">
            <a:avLst/>
          </a:prstGeom>
        </p:spPr>
      </p:pic>
    </p:spTree>
    <p:extLst>
      <p:ext uri="{BB962C8B-B14F-4D97-AF65-F5344CB8AC3E}">
        <p14:creationId xmlns:p14="http://schemas.microsoft.com/office/powerpoint/2010/main" val="289539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D0FF-A353-4648-AF42-5EECCE948B35}"/>
              </a:ext>
            </a:extLst>
          </p:cNvPr>
          <p:cNvSpPr>
            <a:spLocks noGrp="1"/>
          </p:cNvSpPr>
          <p:nvPr>
            <p:ph type="title"/>
          </p:nvPr>
        </p:nvSpPr>
        <p:spPr/>
        <p:txBody>
          <a:bodyPr/>
          <a:lstStyle/>
          <a:p>
            <a:r>
              <a:rPr lang="en-US" dirty="0"/>
              <a:t>What is the Purpose of Internal Controls?</a:t>
            </a:r>
          </a:p>
        </p:txBody>
      </p:sp>
      <p:sp>
        <p:nvSpPr>
          <p:cNvPr id="3" name="Content Placeholder 2">
            <a:extLst>
              <a:ext uri="{FF2B5EF4-FFF2-40B4-BE49-F238E27FC236}">
                <a16:creationId xmlns:a16="http://schemas.microsoft.com/office/drawing/2014/main" id="{B326E4E5-A056-4B26-965A-7A4D90F9B6F7}"/>
              </a:ext>
            </a:extLst>
          </p:cNvPr>
          <p:cNvSpPr>
            <a:spLocks noGrp="1"/>
          </p:cNvSpPr>
          <p:nvPr>
            <p:ph idx="1"/>
          </p:nvPr>
        </p:nvSpPr>
        <p:spPr/>
        <p:txBody>
          <a:bodyPr>
            <a:normAutofit lnSpcReduction="10000"/>
          </a:bodyPr>
          <a:lstStyle/>
          <a:p>
            <a:pPr algn="just"/>
            <a:r>
              <a:rPr lang="en-US" b="0" i="0" dirty="0">
                <a:solidFill>
                  <a:srgbClr val="000000"/>
                </a:solidFill>
                <a:effectLst/>
                <a:latin typeface="Times New Roman" panose="02020603050405020304" pitchFamily="18" charset="0"/>
              </a:rPr>
              <a:t>Internal controls safeguard the Contractor’s assets from misappropriations, misstatements or misuse. Each Contractor shall prepare necessary written procedures establishing internal controls for its personnel’s use. The Contractor shall instruct all of its personnel in these procedures and continuously monitor operations to ensure compliance with them.</a:t>
            </a:r>
          </a:p>
          <a:p>
            <a:pPr algn="just"/>
            <a:r>
              <a:rPr lang="en-US" b="0" i="0" dirty="0">
                <a:solidFill>
                  <a:srgbClr val="000000"/>
                </a:solidFill>
                <a:effectLst/>
                <a:latin typeface="Times New Roman" panose="02020603050405020304" pitchFamily="18" charset="0"/>
              </a:rPr>
              <a:t>Listed below are some examples of internal controls and </a:t>
            </a:r>
            <a:r>
              <a:rPr lang="en-US" dirty="0">
                <a:solidFill>
                  <a:srgbClr val="000000"/>
                </a:solidFill>
                <a:latin typeface="Times New Roman" panose="02020603050405020304" pitchFamily="18" charset="0"/>
              </a:rPr>
              <a:t>are</a:t>
            </a:r>
            <a:r>
              <a:rPr lang="en-US" b="0" i="0" dirty="0">
                <a:solidFill>
                  <a:srgbClr val="000000"/>
                </a:solidFill>
                <a:effectLst/>
                <a:latin typeface="Times New Roman" panose="02020603050405020304" pitchFamily="18" charset="0"/>
              </a:rPr>
              <a:t> not all inclusive. Details are in Section B of the </a:t>
            </a:r>
            <a:r>
              <a:rPr lang="en-US" b="0" i="1" dirty="0">
                <a:solidFill>
                  <a:schemeClr val="accent5">
                    <a:lumMod val="50000"/>
                  </a:schemeClr>
                </a:solidFill>
                <a:effectLst/>
                <a:latin typeface="Times New Roman" panose="02020603050405020304" pitchFamily="18" charset="0"/>
              </a:rPr>
              <a:t>Auditor-Controller Contract Accounting and Administration Handbook.</a:t>
            </a:r>
          </a:p>
          <a:p>
            <a:pPr lvl="1" algn="just">
              <a:buFont typeface="Wingdings" panose="05000000000000000000" pitchFamily="2" charset="2"/>
              <a:buChar char="Ø"/>
            </a:pPr>
            <a:r>
              <a:rPr lang="en-US" b="0" i="0" u="sng" dirty="0">
                <a:solidFill>
                  <a:schemeClr val="accent5">
                    <a:lumMod val="50000"/>
                  </a:schemeClr>
                </a:solidFill>
                <a:effectLst/>
                <a:latin typeface="Times New Roman" panose="02020603050405020304" pitchFamily="18" charset="0"/>
              </a:rPr>
              <a:t>Separation of Duties</a:t>
            </a:r>
            <a:r>
              <a:rPr lang="en-US" b="0" i="0" dirty="0">
                <a:solidFill>
                  <a:schemeClr val="accent5">
                    <a:lumMod val="50000"/>
                  </a:schemeClr>
                </a:solidFill>
                <a:effectLst/>
                <a:latin typeface="Times New Roman" panose="02020603050405020304" pitchFamily="18" charset="0"/>
              </a:rPr>
              <a:t>: </a:t>
            </a:r>
            <a:r>
              <a:rPr lang="en-US" b="0" i="0" dirty="0">
                <a:solidFill>
                  <a:srgbClr val="000000"/>
                </a:solidFill>
                <a:effectLst/>
                <a:latin typeface="Times New Roman" panose="02020603050405020304" pitchFamily="18" charset="0"/>
              </a:rPr>
              <a:t>An employee who </a:t>
            </a:r>
            <a:r>
              <a:rPr lang="en-US" b="0" i="0" u="sng" dirty="0">
                <a:solidFill>
                  <a:srgbClr val="000000"/>
                </a:solidFill>
                <a:effectLst/>
                <a:latin typeface="Times New Roman" panose="02020603050405020304" pitchFamily="18" charset="0"/>
              </a:rPr>
              <a:t>does not</a:t>
            </a:r>
            <a:r>
              <a:rPr lang="en-US" b="0" i="0" dirty="0">
                <a:solidFill>
                  <a:srgbClr val="000000"/>
                </a:solidFill>
                <a:effectLst/>
                <a:latin typeface="Times New Roman" panose="02020603050405020304" pitchFamily="18" charset="0"/>
              </a:rPr>
              <a:t> handle cash shall record all cash or check receipts in the Contractor’s accounting records.</a:t>
            </a:r>
          </a:p>
          <a:p>
            <a:pPr lvl="1" algn="just">
              <a:buFont typeface="Wingdings" panose="05000000000000000000" pitchFamily="2" charset="2"/>
              <a:buChar char="Ø"/>
            </a:pPr>
            <a:r>
              <a:rPr lang="en-US" b="0" i="0" u="sng" dirty="0">
                <a:solidFill>
                  <a:schemeClr val="accent5">
                    <a:lumMod val="50000"/>
                  </a:schemeClr>
                </a:solidFill>
                <a:effectLst/>
                <a:latin typeface="Times New Roman" panose="02020603050405020304" pitchFamily="18" charset="0"/>
              </a:rPr>
              <a:t>Bank Reconciliations</a:t>
            </a:r>
            <a:r>
              <a:rPr lang="en-US" b="0" i="0" dirty="0">
                <a:solidFill>
                  <a:schemeClr val="accent5">
                    <a:lumMod val="50000"/>
                  </a:schemeClr>
                </a:solidFill>
                <a:effectLst/>
                <a:latin typeface="Times New Roman" panose="02020603050405020304" pitchFamily="18" charset="0"/>
              </a:rPr>
              <a:t>: </a:t>
            </a:r>
            <a:r>
              <a:rPr lang="en-US" b="0" i="0" dirty="0">
                <a:solidFill>
                  <a:srgbClr val="000000"/>
                </a:solidFill>
                <a:effectLst/>
                <a:latin typeface="Times New Roman" panose="02020603050405020304" pitchFamily="18" charset="0"/>
              </a:rPr>
              <a:t>Bank statements should be received and reconciled by someone with no cash handling, or check writing responsibilities.</a:t>
            </a:r>
          </a:p>
          <a:p>
            <a:pPr lvl="1" algn="just">
              <a:buFont typeface="Wingdings" panose="05000000000000000000" pitchFamily="2" charset="2"/>
              <a:buChar char="Ø"/>
            </a:pPr>
            <a:r>
              <a:rPr lang="en-US" b="0" i="0" u="sng" dirty="0">
                <a:solidFill>
                  <a:schemeClr val="accent5">
                    <a:lumMod val="50000"/>
                  </a:schemeClr>
                </a:solidFill>
                <a:effectLst/>
                <a:latin typeface="Times New Roman" panose="02020603050405020304" pitchFamily="18" charset="0"/>
              </a:rPr>
              <a:t>Petty Cash</a:t>
            </a:r>
            <a:r>
              <a:rPr lang="en-US" b="0" i="0" dirty="0">
                <a:solidFill>
                  <a:schemeClr val="accent5">
                    <a:lumMod val="50000"/>
                  </a:schemeClr>
                </a:solidFill>
                <a:effectLst/>
                <a:latin typeface="Times New Roman" panose="02020603050405020304" pitchFamily="18" charset="0"/>
              </a:rPr>
              <a:t>: </a:t>
            </a:r>
            <a:r>
              <a:rPr lang="en-US" b="0" i="0" dirty="0">
                <a:solidFill>
                  <a:srgbClr val="000000"/>
                </a:solidFill>
                <a:effectLst/>
                <a:latin typeface="Times New Roman" panose="02020603050405020304" pitchFamily="18" charset="0"/>
              </a:rPr>
              <a:t>A petty cash fund up to $500 may be maintained for payment of small incidental expenses incurred by the Contractor (e.g., postage due, small purchases of office supply items, etc.). The Contractor must obtain written approval from the County to establish a petty cash fund greater than $500.</a:t>
            </a:r>
          </a:p>
          <a:p>
            <a:pPr marL="457200" lvl="1" indent="0">
              <a:buNone/>
            </a:pPr>
            <a:endParaRPr lang="en-US" b="0" i="0" dirty="0">
              <a:solidFill>
                <a:srgbClr val="000000"/>
              </a:solidFill>
              <a:effectLst/>
              <a:latin typeface="Times New Roman" panose="02020603050405020304" pitchFamily="18" charset="0"/>
            </a:endParaRPr>
          </a:p>
          <a:p>
            <a:pPr lvl="1">
              <a:buFont typeface="Wingdings" panose="05000000000000000000" pitchFamily="2" charset="2"/>
              <a:buChar char="Ø"/>
            </a:pPr>
            <a:endParaRPr lang="en-US" b="0" i="0" dirty="0">
              <a:solidFill>
                <a:srgbClr val="000000"/>
              </a:solidFill>
              <a:effectLst/>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6C1C826-BEF4-451C-87CA-146CC676E949}"/>
              </a:ext>
            </a:extLst>
          </p:cNvPr>
          <p:cNvSpPr>
            <a:spLocks noGrp="1"/>
          </p:cNvSpPr>
          <p:nvPr>
            <p:ph type="sldNum" sz="quarter" idx="12"/>
          </p:nvPr>
        </p:nvSpPr>
        <p:spPr/>
        <p:txBody>
          <a:bodyPr/>
          <a:lstStyle/>
          <a:p>
            <a:fld id="{319ED508-A334-4D03-AEFF-E7B6D7C2A7A1}" type="slidenum">
              <a:rPr lang="en-US" smtClean="0"/>
              <a:pPr/>
              <a:t>8</a:t>
            </a:fld>
            <a:endParaRPr lang="en-US"/>
          </a:p>
        </p:txBody>
      </p:sp>
    </p:spTree>
    <p:extLst>
      <p:ext uri="{BB962C8B-B14F-4D97-AF65-F5344CB8AC3E}">
        <p14:creationId xmlns:p14="http://schemas.microsoft.com/office/powerpoint/2010/main" val="190973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A8D7-B4E0-4A83-935B-1A2B3029A411}"/>
              </a:ext>
            </a:extLst>
          </p:cNvPr>
          <p:cNvSpPr>
            <a:spLocks noGrp="1"/>
          </p:cNvSpPr>
          <p:nvPr>
            <p:ph type="title"/>
          </p:nvPr>
        </p:nvSpPr>
        <p:spPr/>
        <p:txBody>
          <a:bodyPr/>
          <a:lstStyle/>
          <a:p>
            <a:r>
              <a:rPr lang="en-US" dirty="0"/>
              <a:t>Internal Controls							continued...</a:t>
            </a:r>
          </a:p>
        </p:txBody>
      </p:sp>
      <p:sp>
        <p:nvSpPr>
          <p:cNvPr id="3" name="Content Placeholder 2">
            <a:extLst>
              <a:ext uri="{FF2B5EF4-FFF2-40B4-BE49-F238E27FC236}">
                <a16:creationId xmlns:a16="http://schemas.microsoft.com/office/drawing/2014/main" id="{036C3898-313F-4246-AF1F-986E665E96F9}"/>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en-US" sz="2000" b="0" i="0" u="sng" dirty="0">
                <a:solidFill>
                  <a:schemeClr val="accent5">
                    <a:lumMod val="50000"/>
                  </a:schemeClr>
                </a:solidFill>
                <a:effectLst/>
                <a:latin typeface="Times New Roman" panose="02020603050405020304" pitchFamily="18" charset="0"/>
              </a:rPr>
              <a:t>Timecards</a:t>
            </a:r>
            <a:r>
              <a:rPr lang="en-US" sz="2000" b="0" i="0" dirty="0">
                <a:solidFill>
                  <a:schemeClr val="accent5">
                    <a:lumMod val="50000"/>
                  </a:schemeClr>
                </a:solidFill>
                <a:effectLst/>
                <a:latin typeface="Times New Roman" panose="02020603050405020304" pitchFamily="18" charset="0"/>
              </a:rPr>
              <a:t>: </a:t>
            </a:r>
            <a:r>
              <a:rPr lang="en-US" sz="2000" b="0" i="0" dirty="0">
                <a:solidFill>
                  <a:srgbClr val="000000"/>
                </a:solidFill>
                <a:effectLst/>
                <a:latin typeface="Times New Roman" panose="02020603050405020304" pitchFamily="18" charset="0"/>
              </a:rPr>
              <a:t>Timecards or time reports must be prepared for each pay period. Timecards or time reports must indicate total hours worked each day by program and total hours charged to each of the Contractor’s programs. Time estimates do not qualify as support for payroll expenditures and will be disallowed upon audit.</a:t>
            </a:r>
          </a:p>
          <a:p>
            <a:pPr algn="just">
              <a:buFont typeface="Wingdings" panose="05000000000000000000" pitchFamily="2" charset="2"/>
              <a:buChar char="Ø"/>
            </a:pPr>
            <a:r>
              <a:rPr lang="en-US" sz="2000" b="0" i="0" u="sng" dirty="0">
                <a:solidFill>
                  <a:schemeClr val="accent5">
                    <a:lumMod val="50000"/>
                  </a:schemeClr>
                </a:solidFill>
                <a:effectLst/>
                <a:latin typeface="Times New Roman" panose="02020603050405020304" pitchFamily="18" charset="0"/>
              </a:rPr>
              <a:t>Personnel and Payroll Records</a:t>
            </a:r>
            <a:r>
              <a:rPr lang="en-US" sz="2000" b="0" i="0" dirty="0">
                <a:solidFill>
                  <a:srgbClr val="000000"/>
                </a:solidFill>
                <a:effectLst/>
                <a:latin typeface="Times New Roman" panose="02020603050405020304" pitchFamily="18" charset="0"/>
              </a:rPr>
              <a:t>: Adequate security must be maintained over personnel and payroll records with access restricted to authorized individuals. Any automated personnel and payroll records which contain confidential information such as employee addresses, medical condition information, etc. should be adequately encrypted to prevent unauthorized access and use using the latest encryption standards.</a:t>
            </a:r>
          </a:p>
          <a:p>
            <a:pPr algn="l">
              <a:buFont typeface="Wingdings" panose="05000000000000000000" pitchFamily="2" charset="2"/>
              <a:buChar char="Ø"/>
            </a:pPr>
            <a:r>
              <a:rPr lang="en-US" sz="2000" b="0" i="0" u="sng" dirty="0">
                <a:solidFill>
                  <a:schemeClr val="accent5">
                    <a:lumMod val="50000"/>
                  </a:schemeClr>
                </a:solidFill>
                <a:effectLst/>
                <a:latin typeface="Times New Roman" panose="02020603050405020304" pitchFamily="18" charset="0"/>
              </a:rPr>
              <a:t>Asset Identification and Inventory</a:t>
            </a:r>
            <a:r>
              <a:rPr lang="en-US" sz="2000" b="0" i="0" dirty="0">
                <a:solidFill>
                  <a:schemeClr val="accent5">
                    <a:lumMod val="50000"/>
                  </a:schemeClr>
                </a:solidFill>
                <a:effectLst/>
                <a:latin typeface="Times New Roman" panose="02020603050405020304" pitchFamily="18" charset="0"/>
              </a:rPr>
              <a:t>: </a:t>
            </a:r>
            <a:r>
              <a:rPr lang="en-US" sz="2000" b="0" i="0" dirty="0">
                <a:solidFill>
                  <a:srgbClr val="000000"/>
                </a:solidFill>
                <a:effectLst/>
                <a:latin typeface="Times New Roman" panose="02020603050405020304" pitchFamily="18" charset="0"/>
              </a:rPr>
              <a:t>All fixed assets including capital and non-capital asset equipment, purchased with Contract funds are to be used solely for the benefit of the Contract and should be appropriately tagged.</a:t>
            </a:r>
          </a:p>
          <a:p>
            <a:pPr algn="l">
              <a:buFont typeface="Wingdings" panose="05000000000000000000" pitchFamily="2" charset="2"/>
              <a:buChar char="Ø"/>
            </a:pPr>
            <a:r>
              <a:rPr lang="en-US" sz="2000" b="0" i="0" u="sng" dirty="0">
                <a:solidFill>
                  <a:schemeClr val="accent5">
                    <a:lumMod val="50000"/>
                  </a:schemeClr>
                </a:solidFill>
                <a:effectLst/>
                <a:latin typeface="Times New Roman" panose="02020603050405020304" pitchFamily="18" charset="0"/>
              </a:rPr>
              <a:t>Property Management</a:t>
            </a:r>
            <a:r>
              <a:rPr lang="en-US" sz="2000" b="0" i="0" dirty="0">
                <a:solidFill>
                  <a:schemeClr val="accent5">
                    <a:lumMod val="50000"/>
                  </a:schemeClr>
                </a:solidFill>
                <a:effectLst/>
                <a:latin typeface="Times New Roman" panose="02020603050405020304" pitchFamily="18" charset="0"/>
              </a:rPr>
              <a:t>: </a:t>
            </a:r>
            <a:r>
              <a:rPr lang="en-US" sz="2000" b="0" i="0" dirty="0">
                <a:solidFill>
                  <a:srgbClr val="000000"/>
                </a:solidFill>
                <a:effectLst/>
                <a:latin typeface="Times New Roman" panose="02020603050405020304" pitchFamily="18" charset="0"/>
              </a:rPr>
              <a:t>The Contractor shall assume responsibility and accountability for the maintenance of all fixed assets purchased, leased, or rented with Contract funds.</a:t>
            </a:r>
          </a:p>
          <a:p>
            <a:pPr>
              <a:buFont typeface="Wingdings" panose="05000000000000000000" pitchFamily="2" charset="2"/>
              <a:buChar char="Ø"/>
            </a:pPr>
            <a:r>
              <a:rPr lang="en-US" sz="2000" b="0" i="0" u="sng" dirty="0">
                <a:solidFill>
                  <a:schemeClr val="accent5">
                    <a:lumMod val="50000"/>
                  </a:schemeClr>
                </a:solidFill>
                <a:effectLst/>
                <a:latin typeface="Times New Roman" panose="02020603050405020304" pitchFamily="18" charset="0"/>
              </a:rPr>
              <a:t>Bonding</a:t>
            </a:r>
            <a:r>
              <a:rPr lang="en-US" sz="2000" b="0" i="0" dirty="0">
                <a:solidFill>
                  <a:schemeClr val="accent5">
                    <a:lumMod val="50000"/>
                  </a:schemeClr>
                </a:solidFill>
                <a:effectLst/>
                <a:latin typeface="Times New Roman" panose="02020603050405020304" pitchFamily="18" charset="0"/>
              </a:rPr>
              <a:t>: </a:t>
            </a:r>
            <a:r>
              <a:rPr lang="en-US" sz="2000" b="0" i="0" dirty="0">
                <a:solidFill>
                  <a:srgbClr val="000000"/>
                </a:solidFill>
                <a:effectLst/>
                <a:latin typeface="Times New Roman" panose="02020603050405020304" pitchFamily="18" charset="0"/>
              </a:rPr>
              <a:t>All officers, employees, and contractors who handle cash or have access to the contractor's funds (e.g., prepare checks, etc.) shall be bonded.</a:t>
            </a:r>
          </a:p>
          <a:p>
            <a:pPr algn="l"/>
            <a:endParaRPr lang="en-US" sz="1200" b="0" i="0" dirty="0">
              <a:solidFill>
                <a:srgbClr val="000000"/>
              </a:solidFill>
              <a:effectLst/>
              <a:latin typeface="Times New Roman" panose="02020603050405020304" pitchFamily="18" charset="0"/>
            </a:endParaRPr>
          </a:p>
          <a:p>
            <a:pPr algn="l"/>
            <a:endParaRPr lang="en-US" sz="1600" b="0" i="0" dirty="0">
              <a:solidFill>
                <a:srgbClr val="000000"/>
              </a:solidFill>
              <a:effectLst/>
              <a:latin typeface="Times New Roman" panose="02020603050405020304" pitchFamily="18" charset="0"/>
            </a:endParaRPr>
          </a:p>
          <a:p>
            <a:pPr algn="just">
              <a:buFont typeface="Wingdings" panose="05000000000000000000" pitchFamily="2" charset="2"/>
              <a:buChar char="Ø"/>
            </a:pPr>
            <a:endParaRPr lang="en-US" sz="2000" b="0" i="0" dirty="0">
              <a:solidFill>
                <a:srgbClr val="000000"/>
              </a:solidFill>
              <a:effectLst/>
              <a:latin typeface="Times New Roman" panose="02020603050405020304" pitchFamily="18" charset="0"/>
            </a:endParaRPr>
          </a:p>
          <a:p>
            <a:pPr>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57195B29-7131-4E64-B74D-E4C76C4CB2B1}"/>
              </a:ext>
            </a:extLst>
          </p:cNvPr>
          <p:cNvSpPr>
            <a:spLocks noGrp="1"/>
          </p:cNvSpPr>
          <p:nvPr>
            <p:ph type="sldNum" sz="quarter" idx="12"/>
          </p:nvPr>
        </p:nvSpPr>
        <p:spPr/>
        <p:txBody>
          <a:bodyPr/>
          <a:lstStyle/>
          <a:p>
            <a:fld id="{319ED508-A334-4D03-AEFF-E7B6D7C2A7A1}" type="slidenum">
              <a:rPr lang="en-US" smtClean="0"/>
              <a:pPr/>
              <a:t>9</a:t>
            </a:fld>
            <a:endParaRPr lang="en-US"/>
          </a:p>
        </p:txBody>
      </p:sp>
    </p:spTree>
    <p:extLst>
      <p:ext uri="{BB962C8B-B14F-4D97-AF65-F5344CB8AC3E}">
        <p14:creationId xmlns:p14="http://schemas.microsoft.com/office/powerpoint/2010/main" val="418069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2351</TotalTime>
  <Words>1312</Words>
  <Application>Microsoft Office PowerPoint</Application>
  <PresentationFormat>Widescreen</PresentationFormat>
  <Paragraphs>116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Helvetica</vt:lpstr>
      <vt:lpstr>Times New Roman</vt:lpstr>
      <vt:lpstr>Wingdings</vt:lpstr>
      <vt:lpstr>Office Theme</vt:lpstr>
      <vt:lpstr>Miscellaneous Compliance Issues</vt:lpstr>
      <vt:lpstr>Contract Monitoring Plan</vt:lpstr>
      <vt:lpstr>Overview</vt:lpstr>
      <vt:lpstr>Monitoring &amp; Planning Schedule</vt:lpstr>
      <vt:lpstr>Monitoring Reports and Corrective Action Plans (CAPs)</vt:lpstr>
      <vt:lpstr>QUESTIONS?</vt:lpstr>
      <vt:lpstr> Internal Controls</vt:lpstr>
      <vt:lpstr>What is the Purpose of Internal Controls?</vt:lpstr>
      <vt:lpstr>Internal Controls       continued...</vt:lpstr>
      <vt:lpstr>  Questions?</vt:lpstr>
      <vt:lpstr> Civil Rights</vt:lpstr>
      <vt:lpstr>Overview of Civil Rights Training </vt:lpstr>
      <vt:lpstr>Civil Rights Provisions </vt:lpstr>
      <vt:lpstr>How Will You and Your Staff Receive Civil Rights Training?</vt:lpstr>
      <vt:lpstr>  Questions?</vt:lpstr>
      <vt:lpstr>Participant Complaint Process</vt:lpstr>
      <vt:lpstr>Submission of CEPP Participant Complaint Policies (Not Civil Rights Complaints)</vt:lpstr>
      <vt:lpstr>CEPP Participant Complaint Process</vt:lpstr>
      <vt:lpstr>QUESTIONS?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Richman</dc:creator>
  <cp:lastModifiedBy>Aimee Chitayat</cp:lastModifiedBy>
  <cp:revision>44</cp:revision>
  <dcterms:created xsi:type="dcterms:W3CDTF">2020-10-27T16:53:21Z</dcterms:created>
  <dcterms:modified xsi:type="dcterms:W3CDTF">2021-05-04T22:21:03Z</dcterms:modified>
</cp:coreProperties>
</file>