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57" r:id="rId4"/>
    <p:sldId id="333" r:id="rId5"/>
    <p:sldId id="358" r:id="rId6"/>
    <p:sldId id="290" r:id="rId7"/>
    <p:sldId id="361" r:id="rId8"/>
    <p:sldId id="365" r:id="rId9"/>
    <p:sldId id="324" r:id="rId10"/>
    <p:sldId id="362" r:id="rId11"/>
    <p:sldId id="366" r:id="rId12"/>
    <p:sldId id="326" r:id="rId13"/>
    <p:sldId id="309" r:id="rId14"/>
    <p:sldId id="315" r:id="rId15"/>
    <p:sldId id="323" r:id="rId16"/>
    <p:sldId id="367" r:id="rId17"/>
    <p:sldId id="342" r:id="rId18"/>
    <p:sldId id="363" r:id="rId19"/>
    <p:sldId id="364" r:id="rId20"/>
    <p:sldId id="368" r:id="rId21"/>
    <p:sldId id="334" r:id="rId22"/>
  </p:sldIdLst>
  <p:sldSz cx="9144000" cy="6858000" type="screen4x3"/>
  <p:notesSz cx="9388475" cy="71024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0E63E7-17E3-4C67-8E3F-C59188E68912}">
          <p14:sldIdLst>
            <p14:sldId id="256"/>
            <p14:sldId id="314"/>
            <p14:sldId id="357"/>
            <p14:sldId id="333"/>
            <p14:sldId id="358"/>
            <p14:sldId id="290"/>
            <p14:sldId id="361"/>
            <p14:sldId id="365"/>
            <p14:sldId id="324"/>
            <p14:sldId id="362"/>
            <p14:sldId id="366"/>
            <p14:sldId id="326"/>
            <p14:sldId id="309"/>
            <p14:sldId id="315"/>
            <p14:sldId id="323"/>
            <p14:sldId id="367"/>
            <p14:sldId id="342"/>
            <p14:sldId id="363"/>
            <p14:sldId id="364"/>
            <p14:sldId id="368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ider" initials="s" lastIdx="1" clrIdx="0"/>
  <p:cmAuthor id="1" name="Carla Javits" initials="CJ" lastIdx="19" clrIdx="1"/>
  <p:cmAuthor id="2" name="Leeann Alameda" initials="" lastIdx="43" clrIdx="2"/>
  <p:cmAuthor id="3" name="Lori Warren" initials="LW" lastIdx="2" clrIdx="3"/>
  <p:cmAuthor id="4" name="Aimee Chitayat" initials="AC" lastIdx="4" clrIdx="4">
    <p:extLst>
      <p:ext uri="{19B8F6BF-5375-455C-9EA6-DF929625EA0E}">
        <p15:presenceInfo xmlns:p15="http://schemas.microsoft.com/office/powerpoint/2012/main" userId="Aimee Chitayat" providerId="None"/>
      </p:ext>
    </p:extLst>
  </p:cmAuthor>
  <p:cmAuthor id="5" name="Aimee" initials="A" lastIdx="2" clrIdx="5">
    <p:extLst>
      <p:ext uri="{19B8F6BF-5375-455C-9EA6-DF929625EA0E}">
        <p15:presenceInfo xmlns:p15="http://schemas.microsoft.com/office/powerpoint/2012/main" userId="Aim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70"/>
    <a:srgbClr val="3F4037"/>
    <a:srgbClr val="000000"/>
    <a:srgbClr val="FF6600"/>
    <a:srgbClr val="59574B"/>
    <a:srgbClr val="006E96"/>
    <a:srgbClr val="00A1DF"/>
    <a:srgbClr val="716760"/>
    <a:srgbClr val="7C9FBF"/>
    <a:srgbClr val="7D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2382" autoAdjust="0"/>
  </p:normalViewPr>
  <p:slideViewPr>
    <p:cSldViewPr snapToGrid="0" showGuides="1">
      <p:cViewPr varScale="1">
        <p:scale>
          <a:sx n="72" d="100"/>
          <a:sy n="72" d="100"/>
        </p:scale>
        <p:origin x="2539" y="29"/>
      </p:cViewPr>
      <p:guideLst>
        <p:guide orient="horz" pos="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424"/>
    </p:cViewPr>
  </p:sorterViewPr>
  <p:notesViewPr>
    <p:cSldViewPr snapToGrid="0" showGuides="1">
      <p:cViewPr varScale="1">
        <p:scale>
          <a:sx n="97" d="100"/>
          <a:sy n="97" d="100"/>
        </p:scale>
        <p:origin x="2208" y="3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6" y="0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300"/>
            </a:lvl1pPr>
          </a:lstStyle>
          <a:p>
            <a:fld id="{909C6A81-BED4-B042-B6C3-022CE5188CD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746119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6" y="6746119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300"/>
            </a:lvl1pPr>
          </a:lstStyle>
          <a:p>
            <a:fld id="{C6E69387-2FBA-A34E-A6C1-39D5A588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4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6" y="0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300"/>
            </a:lvl1pPr>
          </a:lstStyle>
          <a:p>
            <a:fld id="{8AB99714-DE87-4869-A0BE-9E4BD734C4B2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7700" y="573088"/>
            <a:ext cx="5346700" cy="4011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399" y="4582980"/>
            <a:ext cx="7535227" cy="1986810"/>
          </a:xfrm>
          <a:prstGeom prst="rect">
            <a:avLst/>
          </a:prstGeom>
        </p:spPr>
        <p:txBody>
          <a:bodyPr vert="horz" lIns="94213" tIns="47107" rIns="94213" bIns="4710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746119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6" y="6746119"/>
            <a:ext cx="4068339" cy="3551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300"/>
            </a:lvl1pPr>
          </a:lstStyle>
          <a:p>
            <a:fld id="{D888760D-E80C-4D08-8BE0-68FD5A910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4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643967"/>
            <a:ext cx="7611429" cy="19258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573088"/>
            <a:ext cx="4759325" cy="3570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399" y="4207938"/>
            <a:ext cx="7535227" cy="23618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01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9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573088"/>
            <a:ext cx="4759325" cy="3570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399" y="4207938"/>
            <a:ext cx="7535227" cy="23618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01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643967"/>
            <a:ext cx="7611429" cy="19258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0470" y="4582980"/>
            <a:ext cx="7679161" cy="198681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1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643967"/>
            <a:ext cx="7611429" cy="19258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573088"/>
            <a:ext cx="5346700" cy="401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643967"/>
            <a:ext cx="7611429" cy="19258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600" r="5004" b="3248"/>
          <a:stretch/>
        </p:blipFill>
        <p:spPr>
          <a:xfrm>
            <a:off x="0" y="5976"/>
            <a:ext cx="9777506" cy="686099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722880" y="118872"/>
            <a:ext cx="4157706" cy="66294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943472" y="5474680"/>
            <a:ext cx="2475667" cy="1273592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Verlag Bold" pitchFamily="2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228974" y="6556372"/>
            <a:ext cx="12107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1264636"/>
            <a:r>
              <a:rPr lang="en-US" sz="900" b="0" i="0" dirty="0">
                <a:solidFill>
                  <a:srgbClr val="8C8976"/>
                </a:solidFill>
                <a:latin typeface="Arial"/>
                <a:cs typeface="Arial"/>
              </a:rPr>
              <a:t>© REDF 2018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32688" y="206188"/>
            <a:ext cx="2427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REDF</a:t>
            </a:r>
            <a:r>
              <a:rPr lang="en-US" sz="2800" b="1" i="0" dirty="0">
                <a:solidFill>
                  <a:srgbClr val="59574B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workshop</a:t>
            </a:r>
          </a:p>
        </p:txBody>
      </p:sp>
      <p:sp>
        <p:nvSpPr>
          <p:cNvPr id="200" name="Title 6"/>
          <p:cNvSpPr>
            <a:spLocks noGrp="1"/>
          </p:cNvSpPr>
          <p:nvPr>
            <p:ph type="title"/>
          </p:nvPr>
        </p:nvSpPr>
        <p:spPr>
          <a:xfrm>
            <a:off x="4992558" y="614363"/>
            <a:ext cx="3747405" cy="48603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341921-084F-6A47-90BF-B39DF8FFF5D4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4557937" y="5460611"/>
            <a:ext cx="44875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-464" r="73760" b="464"/>
          <a:stretch/>
        </p:blipFill>
        <p:spPr>
          <a:xfrm>
            <a:off x="-1" y="-35856"/>
            <a:ext cx="1613647" cy="68938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7E3061-ADDD-6A4D-8C0E-EC2A5BE59D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EA4BF-2C37-344C-AD46-BA77F899170F}"/>
              </a:ext>
            </a:extLst>
          </p:cNvPr>
          <p:cNvSpPr/>
          <p:nvPr userDrawn="1"/>
        </p:nvSpPr>
        <p:spPr bwMode="auto">
          <a:xfrm>
            <a:off x="166815" y="508687"/>
            <a:ext cx="1219073" cy="5840627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AB93D86-96F5-2E48-8F07-AC097E751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6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86385" y="0"/>
            <a:ext cx="3429000" cy="611946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50000"/>
              </a:lnSpc>
              <a:buClrTx/>
              <a:buFont typeface="Arial"/>
              <a:buNone/>
              <a:defRPr sz="1600" b="1" i="0"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1685919" y="0"/>
            <a:ext cx="3429000" cy="611946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ClrTx/>
              <a:buFont typeface="Arial"/>
              <a:buNone/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0963E-C7B9-C441-B282-89B23965F236}"/>
              </a:ext>
            </a:extLst>
          </p:cNvPr>
          <p:cNvSpPr/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8099AA89-B367-F84F-A7CD-3367B89C1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119465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315" y="890437"/>
            <a:ext cx="8562423" cy="7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1709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773873" y="6564830"/>
            <a:ext cx="12107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1264636"/>
            <a:r>
              <a:rPr lang="en-US" sz="900" b="0" i="0" dirty="0">
                <a:solidFill>
                  <a:srgbClr val="8C8976"/>
                </a:solidFill>
                <a:latin typeface="Verlag Book" pitchFamily="50" charset="0"/>
                <a:cs typeface="Arial"/>
              </a:rPr>
              <a:t>© REDF 2018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10244" y="6464802"/>
            <a:ext cx="152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rgbClr val="FF6600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REDF</a:t>
            </a:r>
            <a:r>
              <a:rPr lang="en-US" sz="1600" b="1" i="0" dirty="0">
                <a:solidFill>
                  <a:srgbClr val="59574B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7" r:id="rId4"/>
  </p:sldLayoutIdLst>
  <p:hf sldNum="0" hdr="0" dt="0"/>
  <p:txStyles>
    <p:titleStyle>
      <a:lvl1pPr algn="l" defTabSz="914005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 pitchFamily="2" charset="0"/>
          <a:ea typeface="Sentinel Medium" pitchFamily="2" charset="0"/>
          <a:cs typeface="Sentinel Medium" pitchFamily="2" charset="0"/>
        </a:defRPr>
      </a:lvl1pPr>
      <a:lvl2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2pPr>
      <a:lvl3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3pPr>
      <a:lvl4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4pPr>
      <a:lvl5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5pPr>
      <a:lvl6pPr marL="567313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6pPr>
      <a:lvl7pPr marL="1134626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7pPr>
      <a:lvl8pPr marL="1701941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8pPr>
      <a:lvl9pPr marL="2269254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9pPr>
    </p:titleStyle>
    <p:bodyStyle>
      <a:lvl1pPr marL="141828" indent="-141828" algn="l" defTabSz="914005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1800" b="1" i="0">
          <a:solidFill>
            <a:srgbClr val="59574B"/>
          </a:solidFill>
          <a:latin typeface="Verlag Bold" pitchFamily="2" charset="0"/>
          <a:ea typeface="Verlag Bold" pitchFamily="2" charset="0"/>
          <a:cs typeface="Verlag Bold" pitchFamily="2" charset="0"/>
        </a:defRPr>
      </a:lvl1pPr>
      <a:lvl2pPr marL="425486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–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2pPr>
      <a:lvl3pPr marL="709142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3pPr>
      <a:lvl4pPr marL="992799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–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4pPr>
      <a:lvl5pPr marL="1276455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»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5pPr>
      <a:lvl6pPr marL="1843769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6pPr>
      <a:lvl7pPr marL="2411083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7pPr>
      <a:lvl8pPr marL="2978396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8pPr>
      <a:lvl9pPr marL="3545711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7313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626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94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925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67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88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119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38508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12.thoughtfullearning.com/minilesson/asking-and-answering-5-ws-and-h-question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Los%20Angeles%20County/WDACS-SP%20Contracts/CEPP%20Provider%20Invoice%20Template%20FY%202021%20Final%20(5.2.21)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CEPP%20Program%20Training%20Slides%205-4-21%20-%20Miscellaneous%20Compliance.pptx" TargetMode="External"/><Relationship Id="rId4" Type="http://schemas.openxmlformats.org/officeDocument/2006/relationships/hyperlink" Target="https://k12.thoughtfullearning.com/minilesson/asking-and-answering-5-ws-and-h-question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EPP%20Sample%20Time%20Records%20Workbook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614363"/>
            <a:ext cx="3819378" cy="4843462"/>
          </a:xfrm>
        </p:spPr>
        <p:txBody>
          <a:bodyPr>
            <a:normAutofit/>
          </a:bodyPr>
          <a:lstStyle/>
          <a:p>
            <a:r>
              <a:rPr lang="en-US" sz="4000" dirty="0"/>
              <a:t>Program Training: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Time Records and Communications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51504" y="5674704"/>
            <a:ext cx="4060498" cy="771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4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3431721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472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October 1 2021: Start collecting timesheets for all clients whose wages are billed to CFET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Use actual hours timesheet method, following same guidance as for staff: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Ensure funding for wages/benefits is from allowable funding sources listed in CFET Proposal and meet other program rules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any paid client hours are spent on unallowable activities such as purchasing client meals or attending celebrations (with the exception of graduations), eliminate these hours from CEPP invoices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Document client wages/benefits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Staff vs. client wages: Different invoice line-items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" y="0"/>
            <a:ext cx="1525577" cy="6472238"/>
          </a:xfrm>
        </p:spPr>
        <p:txBody>
          <a:bodyPr/>
          <a:lstStyle/>
          <a:p>
            <a:r>
              <a:rPr lang="en-US" sz="2000" dirty="0"/>
              <a:t>Timesheets for Clients in Subsidized Employment</a:t>
            </a:r>
          </a:p>
        </p:txBody>
      </p:sp>
    </p:spTree>
    <p:extLst>
      <p:ext uri="{BB962C8B-B14F-4D97-AF65-F5344CB8AC3E}">
        <p14:creationId xmlns:p14="http://schemas.microsoft.com/office/powerpoint/2010/main" val="103766612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458A09-BB3F-4B7C-A03D-BE83AE953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808915"/>
              </p:ext>
            </p:extLst>
          </p:nvPr>
        </p:nvGraphicFramePr>
        <p:xfrm>
          <a:off x="1814514" y="563419"/>
          <a:ext cx="710088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962">
                  <a:extLst>
                    <a:ext uri="{9D8B030D-6E8A-4147-A177-3AD203B41FA5}">
                      <a16:colId xmlns:a16="http://schemas.microsoft.com/office/drawing/2014/main" val="3101734425"/>
                    </a:ext>
                  </a:extLst>
                </a:gridCol>
                <a:gridCol w="2366962">
                  <a:extLst>
                    <a:ext uri="{9D8B030D-6E8A-4147-A177-3AD203B41FA5}">
                      <a16:colId xmlns:a16="http://schemas.microsoft.com/office/drawing/2014/main" val="2401487585"/>
                    </a:ext>
                  </a:extLst>
                </a:gridCol>
                <a:gridCol w="2366962">
                  <a:extLst>
                    <a:ext uri="{9D8B030D-6E8A-4147-A177-3AD203B41FA5}">
                      <a16:colId xmlns:a16="http://schemas.microsoft.com/office/drawing/2014/main" val="300747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0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58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CEPP Client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300/400 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5/25 (20%)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5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Billed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1387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40BA0A-8480-42CD-AE2C-5CC45EF5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41564"/>
            <a:ext cx="1321233" cy="6472238"/>
          </a:xfrm>
        </p:spPr>
        <p:txBody>
          <a:bodyPr/>
          <a:lstStyle/>
          <a:p>
            <a:r>
              <a:rPr lang="en-US" dirty="0"/>
              <a:t>Client Ratio by Program Revisited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687AF-CD94-429D-A211-2F53F813B950}"/>
              </a:ext>
            </a:extLst>
          </p:cNvPr>
          <p:cNvSpPr txBox="1"/>
          <p:nvPr/>
        </p:nvSpPr>
        <p:spPr>
          <a:xfrm>
            <a:off x="1768764" y="2766291"/>
            <a:ext cx="7146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Billed costs Program A + Program B:  		$380,000</a:t>
            </a:r>
          </a:p>
          <a:p>
            <a:endParaRPr lang="en-US" sz="2400" dirty="0">
              <a:solidFill>
                <a:srgbClr val="716760"/>
              </a:solidFill>
              <a:latin typeface="Sentinel Book" charset="0"/>
              <a:ea typeface="Sentinel Book" charset="0"/>
              <a:cs typeface="Sentinel Book" charset="0"/>
            </a:endParaRPr>
          </a:p>
          <a:p>
            <a:r>
              <a:rPr lang="en-US" sz="24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Billed costs combined client ratio (305/425): $574,118</a:t>
            </a:r>
          </a:p>
          <a:p>
            <a:endParaRPr lang="en-US" sz="2400" dirty="0">
              <a:solidFill>
                <a:srgbClr val="716760"/>
              </a:solidFill>
              <a:latin typeface="Sentinel Book" charset="0"/>
              <a:ea typeface="Sentinel Book" charset="0"/>
              <a:cs typeface="Sentinel Book" charset="0"/>
            </a:endParaRPr>
          </a:p>
          <a:p>
            <a:r>
              <a:rPr lang="en-US" sz="24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Difference between two methods:  		$194,118</a:t>
            </a:r>
          </a:p>
          <a:p>
            <a:endParaRPr lang="en-US" sz="2400" dirty="0">
              <a:solidFill>
                <a:srgbClr val="716760"/>
              </a:solidFill>
              <a:latin typeface="Sentinel Book" charset="0"/>
              <a:ea typeface="Sentinel Book" charset="0"/>
              <a:cs typeface="Sentinel Book" charset="0"/>
            </a:endParaRPr>
          </a:p>
          <a:p>
            <a:pPr algn="ctr"/>
            <a:r>
              <a:rPr lang="en-US" sz="3200" b="1" dirty="0">
                <a:solidFill>
                  <a:schemeClr val="accent1"/>
                </a:solidFill>
                <a:latin typeface="Sentinel Book" charset="0"/>
                <a:ea typeface="Sentinel Book" charset="0"/>
                <a:cs typeface="Sentinel Book" charset="0"/>
              </a:rPr>
              <a:t>Difference is 24% of program costs</a:t>
            </a:r>
          </a:p>
          <a:p>
            <a:r>
              <a:rPr lang="en-US" sz="24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9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book, picture frame&#10;&#10;Description automatically generated">
            <a:extLst>
              <a:ext uri="{FF2B5EF4-FFF2-40B4-BE49-F238E27FC236}">
                <a16:creationId xmlns:a16="http://schemas.microsoft.com/office/drawing/2014/main" id="{00AACFCF-5F40-4956-B8D9-A4A7296F1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93" y="0"/>
            <a:ext cx="4948565" cy="64722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0"/>
            <a:ext cx="1522980" cy="6472238"/>
          </a:xfrm>
        </p:spPr>
        <p:txBody>
          <a:bodyPr/>
          <a:lstStyle/>
          <a:p>
            <a:r>
              <a:rPr lang="en-US" sz="2400" dirty="0"/>
              <a:t>Recording Time</a:t>
            </a:r>
          </a:p>
        </p:txBody>
      </p:sp>
    </p:spTree>
    <p:extLst>
      <p:ext uri="{BB962C8B-B14F-4D97-AF65-F5344CB8AC3E}">
        <p14:creationId xmlns:p14="http://schemas.microsoft.com/office/powerpoint/2010/main" val="214712327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A243BF84-7857-4E71-933C-5C91A9C40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4756" y="1731169"/>
            <a:ext cx="2857500" cy="3009900"/>
          </a:xfrm>
        </p:spPr>
      </p:pic>
    </p:spTree>
    <p:extLst>
      <p:ext uri="{BB962C8B-B14F-4D97-AF65-F5344CB8AC3E}">
        <p14:creationId xmlns:p14="http://schemas.microsoft.com/office/powerpoint/2010/main" val="103471200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95179-9F35-4E35-8264-E6CD8623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Invoice Template</a:t>
            </a:r>
          </a:p>
        </p:txBody>
      </p:sp>
    </p:spTree>
    <p:extLst>
      <p:ext uri="{BB962C8B-B14F-4D97-AF65-F5344CB8AC3E}">
        <p14:creationId xmlns:p14="http://schemas.microsoft.com/office/powerpoint/2010/main" val="124355815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982" y="0"/>
            <a:ext cx="1416132" cy="6472238"/>
          </a:xfrm>
        </p:spPr>
        <p:txBody>
          <a:bodyPr/>
          <a:lstStyle/>
          <a:p>
            <a:r>
              <a:rPr lang="en-US" sz="2400" dirty="0"/>
              <a:t>CFET Funding Basics</a:t>
            </a:r>
            <a:br>
              <a:rPr lang="en-US" sz="2400" dirty="0"/>
            </a:br>
            <a:r>
              <a:rPr lang="en-US" sz="2400" dirty="0"/>
              <a:t>for CEPP Providers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3969" y="3365981"/>
            <a:ext cx="2561673" cy="1430837"/>
          </a:xfrm>
          <a:prstGeom prst="rect">
            <a:avLst/>
          </a:prstGeom>
          <a:solidFill>
            <a:srgbClr val="006E96"/>
          </a:solidFill>
          <a:ln>
            <a:solidFill>
              <a:srgbClr val="595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CFET Reimbursement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(45%)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5477" y="1676322"/>
            <a:ext cx="2560724" cy="3120497"/>
          </a:xfrm>
          <a:prstGeom prst="rect">
            <a:avLst/>
          </a:prstGeom>
          <a:solidFill>
            <a:srgbClr val="FF6600"/>
          </a:solidFill>
          <a:ln>
            <a:solidFill>
              <a:srgbClr val="595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Agency Funds</a:t>
            </a:r>
            <a:endParaRPr lang="en-US" i="1" dirty="0">
              <a:solidFill>
                <a:schemeClr val="bg1"/>
              </a:solidFill>
              <a:effectLst/>
              <a:latin typeface="Verlag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36201" y="4086080"/>
            <a:ext cx="853891" cy="1"/>
          </a:xfrm>
          <a:prstGeom prst="straightConnector1">
            <a:avLst/>
          </a:prstGeom>
          <a:ln w="57150">
            <a:solidFill>
              <a:srgbClr val="595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E02555-04D8-4965-A961-F6C50249234B}"/>
              </a:ext>
            </a:extLst>
          </p:cNvPr>
          <p:cNvSpPr txBox="1"/>
          <p:nvPr/>
        </p:nvSpPr>
        <p:spPr>
          <a:xfrm>
            <a:off x="2300140" y="5181678"/>
            <a:ext cx="212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Provider Invoice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50714-FD0B-4B86-A124-89BFF274361D}"/>
              </a:ext>
            </a:extLst>
          </p:cNvPr>
          <p:cNvSpPr/>
          <p:nvPr/>
        </p:nvSpPr>
        <p:spPr>
          <a:xfrm>
            <a:off x="5146387" y="1219820"/>
            <a:ext cx="3016836" cy="1550513"/>
          </a:xfrm>
          <a:prstGeom prst="rect">
            <a:avLst/>
          </a:prstGeom>
          <a:solidFill>
            <a:schemeClr val="lt1"/>
          </a:solidFill>
          <a:ln w="38100">
            <a:noFill/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WDACS Hold Back =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5% of Qualified Agency Funds (10% of Federal Share)</a:t>
            </a:r>
            <a:endParaRPr lang="en-US" dirty="0">
              <a:effectLst/>
              <a:latin typeface="Verlag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EAE69-2FB1-480F-B03E-1C5DBE6DB278}"/>
              </a:ext>
            </a:extLst>
          </p:cNvPr>
          <p:cNvSpPr/>
          <p:nvPr/>
        </p:nvSpPr>
        <p:spPr>
          <a:xfrm>
            <a:off x="5375263" y="3114057"/>
            <a:ext cx="2561673" cy="2303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595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Verlag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WDACS Hold Back (5%)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DD72F-DF29-462C-93C0-DAEF4B1B076D}"/>
              </a:ext>
            </a:extLst>
          </p:cNvPr>
          <p:cNvSpPr txBox="1"/>
          <p:nvPr/>
        </p:nvSpPr>
        <p:spPr>
          <a:xfrm>
            <a:off x="8234065" y="2878031"/>
            <a:ext cx="492443" cy="21602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solidFill>
                  <a:srgbClr val="716760"/>
                </a:solidFill>
                <a:latin typeface="Verlag Book"/>
                <a:ea typeface="Sentinel Book" charset="0"/>
                <a:cs typeface="Aharoni" panose="020B0604020202020204" pitchFamily="2" charset="-79"/>
              </a:rPr>
              <a:t>Federal Share (50%)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06D737F-531A-40B8-B03F-B60DE4A0F160}"/>
              </a:ext>
            </a:extLst>
          </p:cNvPr>
          <p:cNvSpPr/>
          <p:nvPr/>
        </p:nvSpPr>
        <p:spPr bwMode="auto">
          <a:xfrm>
            <a:off x="7935642" y="3229236"/>
            <a:ext cx="336382" cy="1465311"/>
          </a:xfrm>
          <a:prstGeom prst="rightBrace">
            <a:avLst/>
          </a:prstGeom>
          <a:noFill/>
          <a:ln w="34925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A06EAD5-F919-4CD2-AF10-05476A391F8A}"/>
              </a:ext>
            </a:extLst>
          </p:cNvPr>
          <p:cNvSpPr/>
          <p:nvPr/>
        </p:nvSpPr>
        <p:spPr bwMode="auto">
          <a:xfrm rot="16200000">
            <a:off x="6499627" y="2170291"/>
            <a:ext cx="336382" cy="1465311"/>
          </a:xfrm>
          <a:prstGeom prst="rightBrace">
            <a:avLst>
              <a:gd name="adj1" fmla="val 8333"/>
              <a:gd name="adj2" fmla="val 50000"/>
            </a:avLst>
          </a:prstGeom>
          <a:noFill/>
          <a:ln w="34925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41F20-E020-4E02-B217-6FBD7A1E0315}"/>
              </a:ext>
            </a:extLst>
          </p:cNvPr>
          <p:cNvSpPr txBox="1"/>
          <p:nvPr/>
        </p:nvSpPr>
        <p:spPr>
          <a:xfrm>
            <a:off x="5854039" y="5205138"/>
            <a:ext cx="182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Check-Cutting</a:t>
            </a:r>
          </a:p>
        </p:txBody>
      </p:sp>
      <p:sp>
        <p:nvSpPr>
          <p:cNvPr id="5" name="Arrow: Right 4">
            <a:hlinkClick r:id="rId3" action="ppaction://hlinkfile"/>
            <a:extLst>
              <a:ext uri="{FF2B5EF4-FFF2-40B4-BE49-F238E27FC236}">
                <a16:creationId xmlns:a16="http://schemas.microsoft.com/office/drawing/2014/main" id="{EF95A843-5940-4DB8-8298-C2ACFED15D0B}"/>
              </a:ext>
            </a:extLst>
          </p:cNvPr>
          <p:cNvSpPr/>
          <p:nvPr/>
        </p:nvSpPr>
        <p:spPr bwMode="auto">
          <a:xfrm>
            <a:off x="7439891" y="5878945"/>
            <a:ext cx="923636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602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95179-9F35-4E35-8264-E6CD8623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0753135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8452C-423C-40C4-ADB6-CE7BC696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617" y="498763"/>
            <a:ext cx="7100893" cy="5751802"/>
          </a:xfrm>
        </p:spPr>
        <p:txBody>
          <a:bodyPr>
            <a:normAutofit fontScale="25000" lnSpcReduction="20000"/>
          </a:bodyPr>
          <a:lstStyle/>
          <a:p>
            <a:pPr marL="201168" lvl="1">
              <a:lnSpc>
                <a:spcPct val="110000"/>
              </a:lnSpc>
              <a:spcBef>
                <a:spcPts val="1800"/>
              </a:spcBef>
              <a:buChar char="•"/>
            </a:pPr>
            <a:r>
              <a:rPr lang="en-US" sz="8800" b="1" dirty="0">
                <a:latin typeface="Verlag Bold" pitchFamily="2" charset="0"/>
              </a:rPr>
              <a:t>Promote the program in one snappy sentence or tagline</a:t>
            </a:r>
          </a:p>
          <a:p>
            <a:pPr marL="201168" lvl="1">
              <a:lnSpc>
                <a:spcPct val="110000"/>
              </a:lnSpc>
              <a:spcBef>
                <a:spcPts val="1800"/>
              </a:spcBef>
              <a:buChar char="•"/>
            </a:pPr>
            <a:r>
              <a:rPr lang="en-US" sz="8800" b="1" dirty="0">
                <a:latin typeface="Verlag Bold" pitchFamily="2" charset="0"/>
              </a:rPr>
              <a:t>Promote a vision, not a vocation:</a:t>
            </a:r>
          </a:p>
          <a:p>
            <a:pPr marL="736767" lvl="3">
              <a:lnSpc>
                <a:spcPct val="110000"/>
              </a:lnSpc>
            </a:pPr>
            <a:r>
              <a:rPr lang="en-US" sz="8800" dirty="0">
                <a:latin typeface="Verlag Bold" pitchFamily="2" charset="0"/>
              </a:rPr>
              <a:t>Aspiration- the audience wants something and you can help them envision it</a:t>
            </a:r>
          </a:p>
          <a:p>
            <a:pPr marL="736767" lvl="3">
              <a:lnSpc>
                <a:spcPct val="110000"/>
              </a:lnSpc>
            </a:pPr>
            <a:r>
              <a:rPr lang="en-US" sz="8800" dirty="0">
                <a:latin typeface="Verlag Bold" pitchFamily="2" charset="0"/>
              </a:rPr>
              <a:t>The power of real success stories (share with WDACS)</a:t>
            </a:r>
          </a:p>
          <a:p>
            <a:pPr marL="201168" lvl="1">
              <a:lnSpc>
                <a:spcPct val="110000"/>
              </a:lnSpc>
              <a:spcBef>
                <a:spcPts val="1800"/>
              </a:spcBef>
              <a:buChar char="•"/>
            </a:pPr>
            <a:r>
              <a:rPr lang="en-US" sz="8800" b="1" dirty="0">
                <a:latin typeface="Verlag Bold" pitchFamily="2" charset="0"/>
              </a:rPr>
              <a:t>Promote a feeling with a face attached to it:</a:t>
            </a:r>
          </a:p>
          <a:p>
            <a:pPr marL="736767" lvl="3">
              <a:lnSpc>
                <a:spcPct val="110000"/>
              </a:lnSpc>
            </a:pPr>
            <a:r>
              <a:rPr lang="en-US" sz="8800" dirty="0">
                <a:latin typeface="Verlag Bold" pitchFamily="2" charset="0"/>
              </a:rPr>
              <a:t>“Support your family/Pride/You can do it!” </a:t>
            </a:r>
          </a:p>
          <a:p>
            <a:pPr marL="736767" lvl="3">
              <a:lnSpc>
                <a:spcPct val="110000"/>
              </a:lnSpc>
            </a:pPr>
            <a:r>
              <a:rPr lang="en-US" sz="8800" dirty="0">
                <a:latin typeface="Verlag Bold" pitchFamily="2" charset="0"/>
              </a:rPr>
              <a:t>“Be a rebel/maverick/non-conformist”</a:t>
            </a:r>
          </a:p>
          <a:p>
            <a:pPr marL="736767" lvl="3">
              <a:lnSpc>
                <a:spcPct val="110000"/>
              </a:lnSpc>
            </a:pPr>
            <a:r>
              <a:rPr lang="en-US" sz="8800" dirty="0">
                <a:latin typeface="Verlag Bold" pitchFamily="2" charset="0"/>
              </a:rPr>
              <a:t>“Get a real job: More job satisfaction/ avoidance of unpleasant work/in-demand career with a future”</a:t>
            </a:r>
          </a:p>
          <a:p>
            <a:pPr marL="201168" lvl="1">
              <a:lnSpc>
                <a:spcPct val="110000"/>
              </a:lnSpc>
              <a:spcBef>
                <a:spcPts val="1800"/>
              </a:spcBef>
              <a:buChar char="•"/>
            </a:pPr>
            <a:r>
              <a:rPr lang="en-US" sz="8800" b="1" dirty="0">
                <a:latin typeface="Verlag Bold" pitchFamily="2" charset="0"/>
              </a:rPr>
              <a:t>Avoid stigma</a:t>
            </a:r>
          </a:p>
          <a:p>
            <a:pPr marL="201168" lvl="1">
              <a:lnSpc>
                <a:spcPct val="110000"/>
              </a:lnSpc>
              <a:spcBef>
                <a:spcPts val="1800"/>
              </a:spcBef>
              <a:buChar char="•"/>
            </a:pPr>
            <a:r>
              <a:rPr lang="en-US" sz="8800" b="1" dirty="0">
                <a:latin typeface="Verlag Bold" pitchFamily="2" charset="0"/>
              </a:rPr>
              <a:t>Describe opportunity for supportive services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6400" i="1" dirty="0">
                <a:latin typeface="Verlag Bold" pitchFamily="2" charset="0"/>
              </a:rPr>
              <a:t>*from Kendall Merry, Alaska Division of Public Assistance, Snap to Skills Learning Academy presentation,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2CCF-DF89-4236-85AF-5E72FC0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0"/>
            <a:ext cx="1537854" cy="6472238"/>
          </a:xfrm>
        </p:spPr>
        <p:txBody>
          <a:bodyPr/>
          <a:lstStyle/>
          <a:p>
            <a:r>
              <a:rPr lang="en-US" dirty="0"/>
              <a:t>Best Practices in Client Messaging</a:t>
            </a:r>
          </a:p>
        </p:txBody>
      </p:sp>
    </p:spTree>
    <p:extLst>
      <p:ext uri="{BB962C8B-B14F-4D97-AF65-F5344CB8AC3E}">
        <p14:creationId xmlns:p14="http://schemas.microsoft.com/office/powerpoint/2010/main" val="240690245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" y="0"/>
            <a:ext cx="1598448" cy="6472238"/>
          </a:xfrm>
        </p:spPr>
        <p:txBody>
          <a:bodyPr/>
          <a:lstStyle/>
          <a:p>
            <a:r>
              <a:rPr lang="en-US" sz="2400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D724D-A2C2-4107-BDB9-FB926DF54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4974" y="0"/>
            <a:ext cx="5533644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758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8025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Recommend sharing content with WDACS in advance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Content should reflect program vision and language</a:t>
            </a:r>
          </a:p>
          <a:p>
            <a:pPr marL="201168" lvl="1">
              <a:lnSpc>
                <a:spcPct val="100000"/>
              </a:lnSpc>
              <a:spcBef>
                <a:spcPts val="2400"/>
              </a:spcBef>
              <a:buChar char="•"/>
            </a:pPr>
            <a:r>
              <a:rPr lang="en-US" sz="4000" b="1" dirty="0">
                <a:latin typeface="Verlag Bold" pitchFamily="2" charset="0"/>
              </a:rPr>
              <a:t>Must use CDSS CalFresh E&amp;T Logo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Black/white or color versions in handout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4000" dirty="0"/>
          </a:p>
          <a:p>
            <a:pPr marL="256032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4000" dirty="0"/>
          </a:p>
          <a:p>
            <a:pPr marL="201168" lvl="1">
              <a:lnSpc>
                <a:spcPct val="100000"/>
              </a:lnSpc>
              <a:spcBef>
                <a:spcPts val="2400"/>
              </a:spcBef>
              <a:buChar char="•"/>
            </a:pPr>
            <a:r>
              <a:rPr lang="en-US" sz="4000" b="1" dirty="0">
                <a:latin typeface="Verlag Bold" pitchFamily="2" charset="0"/>
              </a:rPr>
              <a:t>Must use FNS Funding and Non-Discrimination Statements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See Handbook Communications Section; long and short versions</a:t>
            </a:r>
          </a:p>
          <a:p>
            <a:pPr marL="256032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/>
          </a:p>
          <a:p>
            <a:pPr marL="256032" lvl="1" indent="0" defTabSz="914400" eaLnBrk="0" hangingPunct="0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9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CEPP is funded in part by the United States Department of Agriculture. </a:t>
            </a:r>
            <a:endParaRPr kumimoji="0" lang="en-US" altLang="en-US" sz="7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256032" lvl="1" indent="0" defTabSz="914400" eaLnBrk="0" hangingPunct="0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9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is an equal opportunity provider, employer, and lender.</a:t>
            </a:r>
            <a:endParaRPr kumimoji="0" lang="en-US" altLang="en-US" sz="69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" y="0"/>
            <a:ext cx="1598448" cy="6472238"/>
          </a:xfrm>
        </p:spPr>
        <p:txBody>
          <a:bodyPr/>
          <a:lstStyle/>
          <a:p>
            <a:r>
              <a:rPr lang="en-US" sz="2400" dirty="0"/>
              <a:t>Web Pages, Brochures, and Any Materials for Public View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957421-1A41-412F-B879-F0665338E7E1}"/>
              </a:ext>
            </a:extLst>
          </p:cNvPr>
          <p:cNvPicPr/>
          <p:nvPr/>
        </p:nvPicPr>
        <p:blipFill>
          <a:blip r:embed="rId3">
            <a:extLst>
              <a:ext uri="{FF2B5EF4-FFF2-40B4-BE49-F238E27FC236}">
                <a16:creationId xmlns:lc="http://schemas.openxmlformats.org/drawingml/2006/lockedCanvas" xmlns:a16="http://schemas.microsoft.com/office/drawing/2014/main" xmlns:dgm="http://schemas.openxmlformats.org/drawingml/2006/diagram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B3AB4AF4-7492-4A2C-905C-C6EBB818C076}"/>
              </a:ext>
            </a:extLst>
          </a:blip>
          <a:stretch>
            <a:fillRect/>
          </a:stretch>
        </p:blipFill>
        <p:spPr>
          <a:xfrm>
            <a:off x="3241501" y="3081251"/>
            <a:ext cx="1927225" cy="8432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CABFC89-77CA-4023-9B8D-ADDA3BA2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343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95179-9F35-4E35-8264-E6CD8623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Basic Rules for Time Records</a:t>
            </a:r>
          </a:p>
        </p:txBody>
      </p:sp>
    </p:spTree>
    <p:extLst>
      <p:ext uri="{BB962C8B-B14F-4D97-AF65-F5344CB8AC3E}">
        <p14:creationId xmlns:p14="http://schemas.microsoft.com/office/powerpoint/2010/main" val="32639754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A243BF84-7857-4E71-933C-5C91A9C40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32978"/>
            <a:ext cx="9144000" cy="7354873"/>
          </a:xfrm>
        </p:spPr>
      </p:pic>
      <p:sp>
        <p:nvSpPr>
          <p:cNvPr id="2" name="Arrow: Right 1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D6FBB7AA-FBA9-4919-9C78-B71B13BCD33A}"/>
              </a:ext>
            </a:extLst>
          </p:cNvPr>
          <p:cNvSpPr/>
          <p:nvPr/>
        </p:nvSpPr>
        <p:spPr bwMode="auto">
          <a:xfrm>
            <a:off x="6676465" y="5856194"/>
            <a:ext cx="1129553" cy="4101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4612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97534-B101-479D-A7A9-7ACD461D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894" y="572369"/>
            <a:ext cx="7100893" cy="611760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Make decisions related to these training topics (see Handbook Appendix D or Google Doc)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Develop time record forms, train staff on their use as they begin CEPP, and complete/sign them for all staff time for prior months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If desired, draft a brochure or web page describing CEPP using the appropriate logo/USDA language and share with WDACS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Schedule training in Civil Rights and Equal Opportunity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Prepare language to be shared with clients around participant complaints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Complete steps from previous training agendas if still needed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97DEB-D9A0-4D77-8247-35823730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" y="0"/>
            <a:ext cx="1494264" cy="6472238"/>
          </a:xfrm>
        </p:spPr>
        <p:txBody>
          <a:bodyPr/>
          <a:lstStyle/>
          <a:p>
            <a:r>
              <a:rPr lang="en-US" dirty="0"/>
              <a:t>Suggested Provider Next Steps</a:t>
            </a:r>
          </a:p>
        </p:txBody>
      </p:sp>
    </p:spTree>
    <p:extLst>
      <p:ext uri="{BB962C8B-B14F-4D97-AF65-F5344CB8AC3E}">
        <p14:creationId xmlns:p14="http://schemas.microsoft.com/office/powerpoint/2010/main" val="24350052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8452C-423C-40C4-ADB6-CE7BC696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331265" cy="64722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Must track hours and bill accordingly</a:t>
            </a:r>
          </a:p>
          <a:p>
            <a:pPr marL="201168" lvl="1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3200" b="1" dirty="0">
                <a:latin typeface="Verlag Bold" pitchFamily="2" charset="0"/>
              </a:rPr>
              <a:t>Timesheets option: track every hour</a:t>
            </a:r>
            <a:endParaRPr lang="en-US" sz="3200" dirty="0"/>
          </a:p>
          <a:p>
            <a:pPr marL="201168" lvl="1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3200" b="1" dirty="0">
                <a:latin typeface="Verlag Bold" pitchFamily="2" charset="0"/>
              </a:rPr>
              <a:t>Random Moment Time Study option: track random hours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2CCF-DF89-4236-85AF-5E72FC0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5" y="0"/>
            <a:ext cx="1487053" cy="6472238"/>
          </a:xfrm>
        </p:spPr>
        <p:txBody>
          <a:bodyPr/>
          <a:lstStyle/>
          <a:p>
            <a:r>
              <a:rPr lang="en-US" dirty="0"/>
              <a:t>Time Records</a:t>
            </a:r>
          </a:p>
        </p:txBody>
      </p:sp>
    </p:spTree>
    <p:extLst>
      <p:ext uri="{BB962C8B-B14F-4D97-AF65-F5344CB8AC3E}">
        <p14:creationId xmlns:p14="http://schemas.microsoft.com/office/powerpoint/2010/main" val="40546002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8452C-423C-40C4-ADB6-CE7BC696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853" y="457200"/>
            <a:ext cx="7100893" cy="6472238"/>
          </a:xfrm>
        </p:spPr>
        <p:txBody>
          <a:bodyPr>
            <a:normAutofit fontScale="92500"/>
          </a:bodyPr>
          <a:lstStyle/>
          <a:p>
            <a:pPr marL="201168" lvl="1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3200" b="1" dirty="0">
                <a:latin typeface="Verlag Bold" pitchFamily="2" charset="0"/>
              </a:rPr>
              <a:t>Track hours within a given day or week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 Each timesheet should be for a month (or less)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Hours vary in each timesheet as allowable activities and CEPP clients vary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If you want to charge for PTO, also track total hours worked and paid time off (vacation, holidays, sick leave)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Prorate PTO by CEPP hours to total worked hours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Track hours up to a standard work day for salaried staff – don’t go beyond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2CCF-DF89-4236-85AF-5E72FC0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" y="0"/>
            <a:ext cx="1560944" cy="6472238"/>
          </a:xfrm>
        </p:spPr>
        <p:txBody>
          <a:bodyPr/>
          <a:lstStyle/>
          <a:p>
            <a:r>
              <a:rPr lang="en-US" sz="2400" dirty="0"/>
              <a:t>Timesheets: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What to Track</a:t>
            </a:r>
          </a:p>
        </p:txBody>
      </p:sp>
    </p:spTree>
    <p:extLst>
      <p:ext uri="{BB962C8B-B14F-4D97-AF65-F5344CB8AC3E}">
        <p14:creationId xmlns:p14="http://schemas.microsoft.com/office/powerpoint/2010/main" val="198964928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8452C-423C-40C4-ADB6-CE7BC696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518474"/>
            <a:ext cx="7100893" cy="638194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9500" dirty="0"/>
              <a:t> Code staff time just to bill for full costs, not to assign reimbursement funds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dirty="0"/>
              <a:t>May use a second coding system to assign reimbursement funds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9600" dirty="0"/>
              <a:t>Only bill for allowable activities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9600" dirty="0"/>
              <a:t>Not general organizational costs like strategic planning, general fundraising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9600" dirty="0"/>
              <a:t>Provide staff with a list of allowable and unallowable activities to best complete timesheets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2CCF-DF89-4236-85AF-5E72FC0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" y="0"/>
            <a:ext cx="1531807" cy="6472238"/>
          </a:xfrm>
        </p:spPr>
        <p:txBody>
          <a:bodyPr/>
          <a:lstStyle/>
          <a:p>
            <a:r>
              <a:rPr lang="en-US" sz="2400" dirty="0"/>
              <a:t>Counting Staff Time</a:t>
            </a:r>
          </a:p>
        </p:txBody>
      </p:sp>
    </p:spTree>
    <p:extLst>
      <p:ext uri="{BB962C8B-B14F-4D97-AF65-F5344CB8AC3E}">
        <p14:creationId xmlns:p14="http://schemas.microsoft.com/office/powerpoint/2010/main" val="232020280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6384" y="-379706"/>
            <a:ext cx="3582125" cy="6704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Client Ratio Method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Tracks allowable activities for both CEPP- and non-CEPP clients, prorated on back end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when actual hours is more complicated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Easiest approach for staff within a service program: tracking each hour spent on CEPP clients vs. non-CEPP clients isn’t necessary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337982" cy="6119465"/>
          </a:xfrm>
        </p:spPr>
        <p:txBody>
          <a:bodyPr/>
          <a:lstStyle/>
          <a:p>
            <a:r>
              <a:rPr lang="en-US" sz="2400" dirty="0"/>
              <a:t>Two Timesheet Options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F820DC-108B-43F8-8093-7BB645E7592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66582" y="-134468"/>
            <a:ext cx="3548343" cy="6294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Actual Hours Method</a:t>
            </a:r>
            <a:endParaRPr lang="en-US" sz="28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Tracks actual hours of allowable activities on behalf of CEPP clients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when proration is more complicated or you want to capture every hour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Easiest approach for staff outside of a service program, such as planners, IT, data, grants/contracts, upper management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6A63717-36FE-4F3D-BEAE-1A7BD4E0C4BB}"/>
              </a:ext>
            </a:extLst>
          </p:cNvPr>
          <p:cNvSpPr/>
          <p:nvPr/>
        </p:nvSpPr>
        <p:spPr bwMode="auto">
          <a:xfrm rot="16200000">
            <a:off x="4835902" y="3706352"/>
            <a:ext cx="695886" cy="3671046"/>
          </a:xfrm>
          <a:prstGeom prst="leftBrace">
            <a:avLst>
              <a:gd name="adj1" fmla="val 0"/>
              <a:gd name="adj2" fmla="val 52829"/>
            </a:avLst>
          </a:prstGeom>
          <a:noFill/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1D269-28B4-4AF4-9B5A-D10F09165BB1}"/>
              </a:ext>
            </a:extLst>
          </p:cNvPr>
          <p:cNvSpPr txBox="1"/>
          <p:nvPr/>
        </p:nvSpPr>
        <p:spPr>
          <a:xfrm>
            <a:off x="1681019" y="5919410"/>
            <a:ext cx="7361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Verlag Bold" pitchFamily="2" charset="0"/>
              </a:rPr>
              <a:t>Can use both methods but use only one method per program</a:t>
            </a:r>
          </a:p>
        </p:txBody>
      </p:sp>
    </p:spTree>
    <p:extLst>
      <p:ext uri="{BB962C8B-B14F-4D97-AF65-F5344CB8AC3E}">
        <p14:creationId xmlns:p14="http://schemas.microsoft.com/office/powerpoint/2010/main" val="23661957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5532" y="-234975"/>
            <a:ext cx="3429000" cy="670441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Client Ratio Method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Need to track all staff in program to maximize $, not just those focusing on CEPP clients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x"/>
            </a:pPr>
            <a:r>
              <a:rPr lang="en-US" sz="2400" dirty="0"/>
              <a:t>May need to define a client ratio for different programs/ components/sites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Works well for “pending status” and staff where actual hours are hard to account for (e.g., regularly work with groups or don’t track time with clients) 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0"/>
            <a:ext cx="1441891" cy="6119465"/>
          </a:xfrm>
        </p:spPr>
        <p:txBody>
          <a:bodyPr/>
          <a:lstStyle/>
          <a:p>
            <a:r>
              <a:rPr lang="en-US" sz="2400" dirty="0"/>
              <a:t>Two Timesheet Options</a:t>
            </a:r>
            <a:br>
              <a:rPr lang="en-US" sz="2400" dirty="0"/>
            </a:br>
            <a:r>
              <a:rPr lang="en-US" sz="2400" dirty="0"/>
              <a:t>Cont’d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F820DC-108B-43F8-8093-7BB645E7592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66582" y="652181"/>
            <a:ext cx="3548343" cy="585759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Actual Hours Method</a:t>
            </a:r>
            <a:endParaRPr lang="en-US" sz="2800" b="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Must be able to track hours spent for CEPP clients and explain how non-CEPP client hours are excluded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"/>
            </a:pPr>
            <a:r>
              <a:rPr lang="en-US" sz="2400" dirty="0"/>
              <a:t>Can still prorate some staff time for “mixed” hours but harder to do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"/>
            </a:pPr>
            <a:r>
              <a:rPr lang="en-US" sz="2400" dirty="0"/>
              <a:t>Harder to capture hours for clients in “pending status”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No need for client ratio calculations at all if no mixed hours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4" name="Arrow: Right 3">
            <a:hlinkClick r:id="rId3" action="ppaction://hlinkfile"/>
            <a:extLst>
              <a:ext uri="{FF2B5EF4-FFF2-40B4-BE49-F238E27FC236}">
                <a16:creationId xmlns:a16="http://schemas.microsoft.com/office/drawing/2014/main" id="{A6D02ACC-D3B1-43C1-8AFC-D43EE01A2FC7}"/>
              </a:ext>
            </a:extLst>
          </p:cNvPr>
          <p:cNvSpPr/>
          <p:nvPr/>
        </p:nvSpPr>
        <p:spPr bwMode="auto">
          <a:xfrm>
            <a:off x="8081679" y="5991451"/>
            <a:ext cx="709027" cy="3017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0531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472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A case manager provides an hour of service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Actual hours method:  </a:t>
            </a:r>
            <a:r>
              <a:rPr lang="en-US" sz="2400" dirty="0"/>
              <a:t>Ensure the client is on CEPP, then count the hour.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Client ratio method:  </a:t>
            </a:r>
            <a:r>
              <a:rPr lang="en-US" sz="2400" dirty="0"/>
              <a:t>Prorate all hours spent on allowable activities on the back end using a program-wide ratio.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A trainer plans and hosts a graduation event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Actual hours method:  </a:t>
            </a:r>
            <a:r>
              <a:rPr lang="en-US" sz="2400" dirty="0"/>
              <a:t>Once the event happens, collect an attendance sheet and apply a client ratio just for that activity.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Client ratio method:  </a:t>
            </a:r>
            <a:r>
              <a:rPr lang="en-US" sz="2400" dirty="0"/>
              <a:t>Prorate all hours on allowable activities on the back end using a program-wide ratio.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" y="0"/>
            <a:ext cx="1598448" cy="6472238"/>
          </a:xfrm>
        </p:spPr>
        <p:txBody>
          <a:bodyPr/>
          <a:lstStyle/>
          <a:p>
            <a:r>
              <a:rPr lang="en-US" sz="2400" dirty="0"/>
              <a:t>Staff Timesheet Examples</a:t>
            </a:r>
          </a:p>
        </p:txBody>
      </p:sp>
    </p:spTree>
    <p:extLst>
      <p:ext uri="{BB962C8B-B14F-4D97-AF65-F5344CB8AC3E}">
        <p14:creationId xmlns:p14="http://schemas.microsoft.com/office/powerpoint/2010/main" val="53382712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4722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A supervisor sells products to vendors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Exclude their sales time no matter what method is used</a:t>
            </a:r>
          </a:p>
          <a:p>
            <a:pPr marL="201168" lvl="1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3400" b="1" dirty="0">
                <a:latin typeface="Verlag Bold" pitchFamily="2" charset="0"/>
              </a:rPr>
              <a:t>An Employment Specialist works in both work experience and supervised job search components, which have very different client ratios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If client ratio method is used for both components, complete separate time sheets for each component for purposes of applying different client ratios</a:t>
            </a:r>
          </a:p>
          <a:p>
            <a:pPr marL="201168" lvl="1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3400" b="1" dirty="0">
                <a:latin typeface="Verlag Bold" pitchFamily="2" charset="0"/>
              </a:rPr>
              <a:t>An Executive Director works an hour in oversight and a CEPP Program Manager works 40 hours on a component that uses the client ratio method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Use the actual hours method for the ED and the client ratio method for the CEPP Program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0"/>
            <a:ext cx="1518362" cy="6472238"/>
          </a:xfrm>
        </p:spPr>
        <p:txBody>
          <a:bodyPr/>
          <a:lstStyle/>
          <a:p>
            <a:r>
              <a:rPr lang="en-US" sz="2400" dirty="0"/>
              <a:t>Staff Timesheet Examples</a:t>
            </a:r>
            <a:br>
              <a:rPr lang="en-US" sz="2400" dirty="0"/>
            </a:br>
            <a:r>
              <a:rPr lang="en-US" sz="2400" dirty="0"/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689681820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2&quot;&gt;&lt;elem m_fUsage=&quot;1.71000000000000000000E+000&quot;&gt;&lt;m_msothmcolidx val=&quot;0&quot;/&gt;&lt;m_rgb r=&quot;ff&quot; g=&quot;66&quot; b=&quot;0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ff&quot; g=&quot;cc&quot; b=&quot;aa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REDF1">
  <a:themeElements>
    <a:clrScheme name="REDF Web Colors">
      <a:dk1>
        <a:srgbClr val="59574B"/>
      </a:dk1>
      <a:lt1>
        <a:srgbClr val="FFFFFF"/>
      </a:lt1>
      <a:dk2>
        <a:srgbClr val="59574B"/>
      </a:dk2>
      <a:lt2>
        <a:srgbClr val="808080"/>
      </a:lt2>
      <a:accent1>
        <a:srgbClr val="F55D07"/>
      </a:accent1>
      <a:accent2>
        <a:srgbClr val="006E96"/>
      </a:accent2>
      <a:accent3>
        <a:srgbClr val="FFFFFF"/>
      </a:accent3>
      <a:accent4>
        <a:srgbClr val="00A1DF"/>
      </a:accent4>
      <a:accent5>
        <a:srgbClr val="AAADB8"/>
      </a:accent5>
      <a:accent6>
        <a:srgbClr val="001970"/>
      </a:accent6>
      <a:hlink>
        <a:srgbClr val="F55D07"/>
      </a:hlink>
      <a:folHlink>
        <a:srgbClr val="006E96"/>
      </a:folHlink>
    </a:clrScheme>
    <a:fontScheme name="Office Theme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716760"/>
            </a:solidFill>
            <a:latin typeface="Sentinel Book" charset="0"/>
            <a:ea typeface="Sentinel Book" charset="0"/>
            <a:cs typeface="Sentinel Book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8080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060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80808"/>
        </a:dk1>
        <a:lt1>
          <a:srgbClr val="FFFFFF"/>
        </a:lt1>
        <a:dk2>
          <a:srgbClr val="080808"/>
        </a:dk2>
        <a:lt2>
          <a:srgbClr val="808080"/>
        </a:lt2>
        <a:accent1>
          <a:srgbClr val="003366"/>
        </a:accent1>
        <a:accent2>
          <a:srgbClr val="008080"/>
        </a:accent2>
        <a:accent3>
          <a:srgbClr val="FFFFFF"/>
        </a:accent3>
        <a:accent4>
          <a:srgbClr val="060606"/>
        </a:accent4>
        <a:accent5>
          <a:srgbClr val="AAADB8"/>
        </a:accent5>
        <a:accent6>
          <a:srgbClr val="007373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44684</TotalTime>
  <Words>1182</Words>
  <Application>Microsoft Office PowerPoint</Application>
  <PresentationFormat>On-screen Show (4:3)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.AppleSystemUIFont</vt:lpstr>
      <vt:lpstr>Arial</vt:lpstr>
      <vt:lpstr>Calibri</vt:lpstr>
      <vt:lpstr>Franklin Gothic Book</vt:lpstr>
      <vt:lpstr>Garamond</vt:lpstr>
      <vt:lpstr>Sentinel Book</vt:lpstr>
      <vt:lpstr>Sentinel Medium</vt:lpstr>
      <vt:lpstr>Trade Gothic Bold No. 2</vt:lpstr>
      <vt:lpstr>Verlag Bold</vt:lpstr>
      <vt:lpstr>Verlag Book</vt:lpstr>
      <vt:lpstr>Wingdings</vt:lpstr>
      <vt:lpstr>REDF1</vt:lpstr>
      <vt:lpstr>Program Training:  Time Records and Communications Sections</vt:lpstr>
      <vt:lpstr>PowerPoint Presentation</vt:lpstr>
      <vt:lpstr>Time Records</vt:lpstr>
      <vt:lpstr>Timesheets:   What to Track</vt:lpstr>
      <vt:lpstr>Counting Staff Time</vt:lpstr>
      <vt:lpstr>Two Timesheet Options</vt:lpstr>
      <vt:lpstr>Two Timesheet Options Cont’d</vt:lpstr>
      <vt:lpstr>Staff Timesheet Examples</vt:lpstr>
      <vt:lpstr>Staff Timesheet Examples Cont’d</vt:lpstr>
      <vt:lpstr>Timesheets for Clients in Subsidized Employment</vt:lpstr>
      <vt:lpstr>Client Ratio by Program Revisited</vt:lpstr>
      <vt:lpstr>Recording Time</vt:lpstr>
      <vt:lpstr>PowerPoint Presentation</vt:lpstr>
      <vt:lpstr>PowerPoint Presentation</vt:lpstr>
      <vt:lpstr>CFET Funding Basics for CEPP Providers </vt:lpstr>
      <vt:lpstr>PowerPoint Presentation</vt:lpstr>
      <vt:lpstr>Best Practices in Client Messaging</vt:lpstr>
      <vt:lpstr>Example</vt:lpstr>
      <vt:lpstr>Web Pages, Brochures, and Any Materials for Public View</vt:lpstr>
      <vt:lpstr>PowerPoint Presentation</vt:lpstr>
      <vt:lpstr>Suggested Provider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Youth Employment through Social Enterprise: A Case Example</dc:title>
  <dc:creator>Gordon Chen</dc:creator>
  <cp:lastModifiedBy>Aimee Chitayat</cp:lastModifiedBy>
  <cp:revision>1356</cp:revision>
  <cp:lastPrinted>2021-05-04T18:03:01Z</cp:lastPrinted>
  <dcterms:created xsi:type="dcterms:W3CDTF">2013-01-07T21:56:10Z</dcterms:created>
  <dcterms:modified xsi:type="dcterms:W3CDTF">2021-05-04T22:29:27Z</dcterms:modified>
</cp:coreProperties>
</file>