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99" r:id="rId4"/>
    <p:sldId id="288" r:id="rId5"/>
    <p:sldId id="275" r:id="rId6"/>
    <p:sldId id="266" r:id="rId7"/>
    <p:sldId id="298" r:id="rId8"/>
    <p:sldId id="262" r:id="rId9"/>
    <p:sldId id="301" r:id="rId10"/>
    <p:sldId id="269" r:id="rId11"/>
    <p:sldId id="289" r:id="rId12"/>
    <p:sldId id="300" r:id="rId13"/>
    <p:sldId id="302" r:id="rId14"/>
    <p:sldId id="297" r:id="rId15"/>
    <p:sldId id="261" r:id="rId16"/>
    <p:sldId id="309" r:id="rId17"/>
    <p:sldId id="306" r:id="rId18"/>
    <p:sldId id="279" r:id="rId19"/>
    <p:sldId id="310" r:id="rId20"/>
    <p:sldId id="291" r:id="rId21"/>
    <p:sldId id="292" r:id="rId22"/>
    <p:sldId id="308" r:id="rId23"/>
    <p:sldId id="303" r:id="rId24"/>
    <p:sldId id="293" r:id="rId25"/>
    <p:sldId id="272" r:id="rId26"/>
    <p:sldId id="311" r:id="rId27"/>
    <p:sldId id="287" r:id="rId28"/>
    <p:sldId id="312" r:id="rId29"/>
  </p:sldIdLst>
  <p:sldSz cx="9144000" cy="6858000" type="screen4x3"/>
  <p:notesSz cx="9388475" cy="7102475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0E63E7-17E3-4C67-8E3F-C59188E68912}">
          <p14:sldIdLst>
            <p14:sldId id="256"/>
            <p14:sldId id="260"/>
            <p14:sldId id="299"/>
            <p14:sldId id="288"/>
            <p14:sldId id="275"/>
            <p14:sldId id="266"/>
            <p14:sldId id="298"/>
            <p14:sldId id="262"/>
            <p14:sldId id="301"/>
            <p14:sldId id="269"/>
            <p14:sldId id="289"/>
            <p14:sldId id="300"/>
            <p14:sldId id="302"/>
            <p14:sldId id="297"/>
            <p14:sldId id="261"/>
            <p14:sldId id="309"/>
            <p14:sldId id="306"/>
            <p14:sldId id="279"/>
            <p14:sldId id="310"/>
            <p14:sldId id="291"/>
            <p14:sldId id="292"/>
            <p14:sldId id="308"/>
            <p14:sldId id="303"/>
            <p14:sldId id="293"/>
            <p14:sldId id="272"/>
            <p14:sldId id="311"/>
            <p14:sldId id="287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ider" initials="s" lastIdx="1" clrIdx="0"/>
  <p:cmAuthor id="1" name="Carla Javits" initials="CJ" lastIdx="19" clrIdx="1"/>
  <p:cmAuthor id="2" name="Leeann Alameda" initials="" lastIdx="43" clrIdx="2"/>
  <p:cmAuthor id="3" name="Lori Warren" initials="LW" lastIdx="2" clrIdx="3"/>
  <p:cmAuthor id="4" name="Aimee Chitayat" initials="AC" lastIdx="3" clrIdx="4">
    <p:extLst>
      <p:ext uri="{19B8F6BF-5375-455C-9EA6-DF929625EA0E}">
        <p15:presenceInfo xmlns:p15="http://schemas.microsoft.com/office/powerpoint/2012/main" userId="Aimee Chitayat" providerId="None"/>
      </p:ext>
    </p:extLst>
  </p:cmAuthor>
  <p:cmAuthor id="5" name="Aimee" initials="A" lastIdx="2" clrIdx="5">
    <p:extLst>
      <p:ext uri="{19B8F6BF-5375-455C-9EA6-DF929625EA0E}">
        <p15:presenceInfo xmlns:p15="http://schemas.microsoft.com/office/powerpoint/2012/main" userId="Aim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70"/>
    <a:srgbClr val="3F4037"/>
    <a:srgbClr val="000000"/>
    <a:srgbClr val="FF6600"/>
    <a:srgbClr val="59574B"/>
    <a:srgbClr val="006E96"/>
    <a:srgbClr val="00A1DF"/>
    <a:srgbClr val="716760"/>
    <a:srgbClr val="7C9FBF"/>
    <a:srgbClr val="7DA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5405" autoAdjust="0"/>
  </p:normalViewPr>
  <p:slideViewPr>
    <p:cSldViewPr snapToGrid="0" showGuides="1">
      <p:cViewPr varScale="1">
        <p:scale>
          <a:sx n="95" d="100"/>
          <a:sy n="95" d="100"/>
        </p:scale>
        <p:origin x="183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"/>
    </p:cViewPr>
  </p:sorterViewPr>
  <p:notesViewPr>
    <p:cSldViewPr snapToGrid="0" showGuides="1">
      <p:cViewPr>
        <p:scale>
          <a:sx n="150" d="100"/>
          <a:sy n="150" d="100"/>
        </p:scale>
        <p:origin x="635" y="-240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D643A-97EF-4C6E-A35A-5184A7F4E12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1CBBA-11C7-498F-AC36-6DA43B7372E2}">
      <dgm:prSet phldrT="[Text]" custT="1"/>
      <dgm:spPr>
        <a:solidFill>
          <a:srgbClr val="001970">
            <a:alpha val="56863"/>
          </a:srgbClr>
        </a:solidFill>
      </dgm:spPr>
      <dgm:t>
        <a:bodyPr/>
        <a:lstStyle/>
        <a:p>
          <a:r>
            <a:rPr lang="en-US" sz="2400" b="1" dirty="0">
              <a:latin typeface="Verlag Book" pitchFamily="50" charset="0"/>
            </a:rPr>
            <a:t>CalFresh (CF)</a:t>
          </a:r>
        </a:p>
      </dgm:t>
    </dgm:pt>
    <dgm:pt modelId="{FD2E89A9-FA09-43FE-96B5-66C5349568B2}" type="parTrans" cxnId="{92A491A3-1169-4E15-A8B9-EBAA31164E8F}">
      <dgm:prSet/>
      <dgm:spPr/>
      <dgm:t>
        <a:bodyPr/>
        <a:lstStyle/>
        <a:p>
          <a:endParaRPr lang="en-US"/>
        </a:p>
      </dgm:t>
    </dgm:pt>
    <dgm:pt modelId="{F89C49ED-A12D-4D4F-96F8-C10032C44055}" type="sibTrans" cxnId="{92A491A3-1169-4E15-A8B9-EBAA31164E8F}">
      <dgm:prSet/>
      <dgm:spPr/>
      <dgm:t>
        <a:bodyPr/>
        <a:lstStyle/>
        <a:p>
          <a:endParaRPr lang="en-US"/>
        </a:p>
      </dgm:t>
    </dgm:pt>
    <dgm:pt modelId="{4857D929-FBDE-4C2A-AB1F-0F3F7E257B59}">
      <dgm:prSet phldrT="[Text]" custT="1"/>
      <dgm:spPr>
        <a:solidFill>
          <a:srgbClr val="006E96"/>
        </a:solidFill>
      </dgm:spPr>
      <dgm:t>
        <a:bodyPr/>
        <a:lstStyle/>
        <a:p>
          <a:r>
            <a:rPr lang="en-US" sz="2400" b="1" dirty="0">
              <a:latin typeface="Verlag Book" pitchFamily="50" charset="0"/>
            </a:rPr>
            <a:t>CFET</a:t>
          </a:r>
          <a:endParaRPr lang="en-US" sz="2000" b="1" dirty="0">
            <a:latin typeface="Verlag Book" pitchFamily="50" charset="0"/>
          </a:endParaRPr>
        </a:p>
      </dgm:t>
    </dgm:pt>
    <dgm:pt modelId="{37EBA000-E619-45D8-93FF-AF0E6D388AB0}" type="parTrans" cxnId="{6FE66385-FB9B-4B34-BBF4-4D93CAB99AF9}">
      <dgm:prSet/>
      <dgm:spPr/>
      <dgm:t>
        <a:bodyPr/>
        <a:lstStyle/>
        <a:p>
          <a:endParaRPr lang="en-US"/>
        </a:p>
      </dgm:t>
    </dgm:pt>
    <dgm:pt modelId="{010964FB-7245-499C-A6AC-77937B4FF5E1}" type="sibTrans" cxnId="{6FE66385-FB9B-4B34-BBF4-4D93CAB99AF9}">
      <dgm:prSet/>
      <dgm:spPr/>
      <dgm:t>
        <a:bodyPr/>
        <a:lstStyle/>
        <a:p>
          <a:endParaRPr lang="en-US"/>
        </a:p>
      </dgm:t>
    </dgm:pt>
    <dgm:pt modelId="{424A9883-FA8A-4D5B-B756-7585BC4C9B9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1" dirty="0">
              <a:latin typeface="Verlag Book" pitchFamily="50" charset="0"/>
            </a:rPr>
            <a:t>CEPP</a:t>
          </a:r>
        </a:p>
      </dgm:t>
    </dgm:pt>
    <dgm:pt modelId="{47B2DB1E-64E8-4CB5-9AC3-71F463DB4513}" type="parTrans" cxnId="{E38363A0-DE3A-450B-8777-5BC0FBEC8F64}">
      <dgm:prSet/>
      <dgm:spPr/>
      <dgm:t>
        <a:bodyPr/>
        <a:lstStyle/>
        <a:p>
          <a:endParaRPr lang="en-US"/>
        </a:p>
      </dgm:t>
    </dgm:pt>
    <dgm:pt modelId="{22F036AA-526C-4D9F-8826-83D2BDC38823}" type="sibTrans" cxnId="{E38363A0-DE3A-450B-8777-5BC0FBEC8F64}">
      <dgm:prSet/>
      <dgm:spPr/>
      <dgm:t>
        <a:bodyPr/>
        <a:lstStyle/>
        <a:p>
          <a:endParaRPr lang="en-US"/>
        </a:p>
      </dgm:t>
    </dgm:pt>
    <dgm:pt modelId="{A6E37004-4CB3-4227-A0EB-215A2A78AC52}" type="pres">
      <dgm:prSet presAssocID="{FE6D643A-97EF-4C6E-A35A-5184A7F4E126}" presName="Name0" presStyleCnt="0">
        <dgm:presLayoutVars>
          <dgm:chMax val="7"/>
          <dgm:resizeHandles val="exact"/>
        </dgm:presLayoutVars>
      </dgm:prSet>
      <dgm:spPr/>
    </dgm:pt>
    <dgm:pt modelId="{83E36C17-67CE-416F-988D-E3A71098CB08}" type="pres">
      <dgm:prSet presAssocID="{FE6D643A-97EF-4C6E-A35A-5184A7F4E126}" presName="comp1" presStyleCnt="0"/>
      <dgm:spPr/>
    </dgm:pt>
    <dgm:pt modelId="{9AF0FCB4-E6FF-42D4-8C5F-ECF4143BCA0B}" type="pres">
      <dgm:prSet presAssocID="{FE6D643A-97EF-4C6E-A35A-5184A7F4E126}" presName="circle1" presStyleLbl="node1" presStyleIdx="0" presStyleCnt="3"/>
      <dgm:spPr/>
    </dgm:pt>
    <dgm:pt modelId="{3BC09E58-4CFE-4608-8806-3A5F41CA768E}" type="pres">
      <dgm:prSet presAssocID="{FE6D643A-97EF-4C6E-A35A-5184A7F4E126}" presName="c1text" presStyleLbl="node1" presStyleIdx="0" presStyleCnt="3">
        <dgm:presLayoutVars>
          <dgm:bulletEnabled val="1"/>
        </dgm:presLayoutVars>
      </dgm:prSet>
      <dgm:spPr/>
    </dgm:pt>
    <dgm:pt modelId="{D4468F83-C6C0-468A-A173-BF0CE5ACA21E}" type="pres">
      <dgm:prSet presAssocID="{FE6D643A-97EF-4C6E-A35A-5184A7F4E126}" presName="comp2" presStyleCnt="0"/>
      <dgm:spPr/>
    </dgm:pt>
    <dgm:pt modelId="{6DC16C28-DE2D-4474-AE6A-8E65B9A53C2B}" type="pres">
      <dgm:prSet presAssocID="{FE6D643A-97EF-4C6E-A35A-5184A7F4E126}" presName="circle2" presStyleLbl="node1" presStyleIdx="1" presStyleCnt="3"/>
      <dgm:spPr/>
    </dgm:pt>
    <dgm:pt modelId="{69E41C53-44DD-48B3-8E36-3F469F4BB0E7}" type="pres">
      <dgm:prSet presAssocID="{FE6D643A-97EF-4C6E-A35A-5184A7F4E126}" presName="c2text" presStyleLbl="node1" presStyleIdx="1" presStyleCnt="3">
        <dgm:presLayoutVars>
          <dgm:bulletEnabled val="1"/>
        </dgm:presLayoutVars>
      </dgm:prSet>
      <dgm:spPr/>
    </dgm:pt>
    <dgm:pt modelId="{2CB6371F-0608-4102-BFA2-3A55B5D3B98A}" type="pres">
      <dgm:prSet presAssocID="{FE6D643A-97EF-4C6E-A35A-5184A7F4E126}" presName="comp3" presStyleCnt="0"/>
      <dgm:spPr/>
    </dgm:pt>
    <dgm:pt modelId="{51DF66EF-4D5A-48D4-BB2E-9651D1A985A8}" type="pres">
      <dgm:prSet presAssocID="{FE6D643A-97EF-4C6E-A35A-5184A7F4E126}" presName="circle3" presStyleLbl="node1" presStyleIdx="2" presStyleCnt="3" custScaleX="101684" custLinFactNeighborX="1724"/>
      <dgm:spPr/>
    </dgm:pt>
    <dgm:pt modelId="{E7266714-07C7-427A-B498-A6845B8F9757}" type="pres">
      <dgm:prSet presAssocID="{FE6D643A-97EF-4C6E-A35A-5184A7F4E126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A101336-1801-45E9-B476-5BB6AA3EB8D6}" type="presOf" srcId="{F801CBBA-11C7-498F-AC36-6DA43B7372E2}" destId="{3BC09E58-4CFE-4608-8806-3A5F41CA768E}" srcOrd="1" destOrd="0" presId="urn:microsoft.com/office/officeart/2005/8/layout/venn2"/>
    <dgm:cxn modelId="{C8FF1D3C-4202-4567-AE00-9781DDD6305E}" type="presOf" srcId="{FE6D643A-97EF-4C6E-A35A-5184A7F4E126}" destId="{A6E37004-4CB3-4227-A0EB-215A2A78AC52}" srcOrd="0" destOrd="0" presId="urn:microsoft.com/office/officeart/2005/8/layout/venn2"/>
    <dgm:cxn modelId="{6FE66385-FB9B-4B34-BBF4-4D93CAB99AF9}" srcId="{FE6D643A-97EF-4C6E-A35A-5184A7F4E126}" destId="{4857D929-FBDE-4C2A-AB1F-0F3F7E257B59}" srcOrd="1" destOrd="0" parTransId="{37EBA000-E619-45D8-93FF-AF0E6D388AB0}" sibTransId="{010964FB-7245-499C-A6AC-77937B4FF5E1}"/>
    <dgm:cxn modelId="{E46FB99D-3F06-41D9-9271-B97C0B2A062F}" type="presOf" srcId="{F801CBBA-11C7-498F-AC36-6DA43B7372E2}" destId="{9AF0FCB4-E6FF-42D4-8C5F-ECF4143BCA0B}" srcOrd="0" destOrd="0" presId="urn:microsoft.com/office/officeart/2005/8/layout/venn2"/>
    <dgm:cxn modelId="{E38363A0-DE3A-450B-8777-5BC0FBEC8F64}" srcId="{FE6D643A-97EF-4C6E-A35A-5184A7F4E126}" destId="{424A9883-FA8A-4D5B-B756-7585BC4C9B9E}" srcOrd="2" destOrd="0" parTransId="{47B2DB1E-64E8-4CB5-9AC3-71F463DB4513}" sibTransId="{22F036AA-526C-4D9F-8826-83D2BDC38823}"/>
    <dgm:cxn modelId="{92A491A3-1169-4E15-A8B9-EBAA31164E8F}" srcId="{FE6D643A-97EF-4C6E-A35A-5184A7F4E126}" destId="{F801CBBA-11C7-498F-AC36-6DA43B7372E2}" srcOrd="0" destOrd="0" parTransId="{FD2E89A9-FA09-43FE-96B5-66C5349568B2}" sibTransId="{F89C49ED-A12D-4D4F-96F8-C10032C44055}"/>
    <dgm:cxn modelId="{1CF246C0-17D6-4B99-BEA9-37AC9664349C}" type="presOf" srcId="{4857D929-FBDE-4C2A-AB1F-0F3F7E257B59}" destId="{69E41C53-44DD-48B3-8E36-3F469F4BB0E7}" srcOrd="1" destOrd="0" presId="urn:microsoft.com/office/officeart/2005/8/layout/venn2"/>
    <dgm:cxn modelId="{5EB313E1-7A79-468A-811B-B3B955F56D0D}" type="presOf" srcId="{424A9883-FA8A-4D5B-B756-7585BC4C9B9E}" destId="{51DF66EF-4D5A-48D4-BB2E-9651D1A985A8}" srcOrd="0" destOrd="0" presId="urn:microsoft.com/office/officeart/2005/8/layout/venn2"/>
    <dgm:cxn modelId="{1F8C70EB-8FC3-4A19-BCC9-4A5D70AAFAAB}" type="presOf" srcId="{4857D929-FBDE-4C2A-AB1F-0F3F7E257B59}" destId="{6DC16C28-DE2D-4474-AE6A-8E65B9A53C2B}" srcOrd="0" destOrd="0" presId="urn:microsoft.com/office/officeart/2005/8/layout/venn2"/>
    <dgm:cxn modelId="{7C869AFD-8BD2-48C3-A417-23E39858C92C}" type="presOf" srcId="{424A9883-FA8A-4D5B-B756-7585BC4C9B9E}" destId="{E7266714-07C7-427A-B498-A6845B8F9757}" srcOrd="1" destOrd="0" presId="urn:microsoft.com/office/officeart/2005/8/layout/venn2"/>
    <dgm:cxn modelId="{A260E2B0-DE58-42DB-9A55-F48547A17A28}" type="presParOf" srcId="{A6E37004-4CB3-4227-A0EB-215A2A78AC52}" destId="{83E36C17-67CE-416F-988D-E3A71098CB08}" srcOrd="0" destOrd="0" presId="urn:microsoft.com/office/officeart/2005/8/layout/venn2"/>
    <dgm:cxn modelId="{E7AA7C43-EE5A-4FA7-97A1-1DBCC85722F1}" type="presParOf" srcId="{83E36C17-67CE-416F-988D-E3A71098CB08}" destId="{9AF0FCB4-E6FF-42D4-8C5F-ECF4143BCA0B}" srcOrd="0" destOrd="0" presId="urn:microsoft.com/office/officeart/2005/8/layout/venn2"/>
    <dgm:cxn modelId="{DC9BFAB4-3C3A-4B3B-AB90-9DF32A7286C0}" type="presParOf" srcId="{83E36C17-67CE-416F-988D-E3A71098CB08}" destId="{3BC09E58-4CFE-4608-8806-3A5F41CA768E}" srcOrd="1" destOrd="0" presId="urn:microsoft.com/office/officeart/2005/8/layout/venn2"/>
    <dgm:cxn modelId="{8B192FA4-1141-4653-8EBC-012A4E4F603D}" type="presParOf" srcId="{A6E37004-4CB3-4227-A0EB-215A2A78AC52}" destId="{D4468F83-C6C0-468A-A173-BF0CE5ACA21E}" srcOrd="1" destOrd="0" presId="urn:microsoft.com/office/officeart/2005/8/layout/venn2"/>
    <dgm:cxn modelId="{CDFBFBF5-90D0-482C-8351-FC959F823E3F}" type="presParOf" srcId="{D4468F83-C6C0-468A-A173-BF0CE5ACA21E}" destId="{6DC16C28-DE2D-4474-AE6A-8E65B9A53C2B}" srcOrd="0" destOrd="0" presId="urn:microsoft.com/office/officeart/2005/8/layout/venn2"/>
    <dgm:cxn modelId="{9185F2BC-634A-4249-8D5C-7B1DD4128E65}" type="presParOf" srcId="{D4468F83-C6C0-468A-A173-BF0CE5ACA21E}" destId="{69E41C53-44DD-48B3-8E36-3F469F4BB0E7}" srcOrd="1" destOrd="0" presId="urn:microsoft.com/office/officeart/2005/8/layout/venn2"/>
    <dgm:cxn modelId="{2A8F931F-EA0B-4236-B74F-FBB92A055301}" type="presParOf" srcId="{A6E37004-4CB3-4227-A0EB-215A2A78AC52}" destId="{2CB6371F-0608-4102-BFA2-3A55B5D3B98A}" srcOrd="2" destOrd="0" presId="urn:microsoft.com/office/officeart/2005/8/layout/venn2"/>
    <dgm:cxn modelId="{1CB82FD4-AEF1-4E2F-82B1-4236F3EE63F9}" type="presParOf" srcId="{2CB6371F-0608-4102-BFA2-3A55B5D3B98A}" destId="{51DF66EF-4D5A-48D4-BB2E-9651D1A985A8}" srcOrd="0" destOrd="0" presId="urn:microsoft.com/office/officeart/2005/8/layout/venn2"/>
    <dgm:cxn modelId="{343A75D1-0B39-4F24-92A7-8ECD761CE5A7}" type="presParOf" srcId="{2CB6371F-0608-4102-BFA2-3A55B5D3B98A}" destId="{E7266714-07C7-427A-B498-A6845B8F9757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CEB55-784B-44DE-A294-C1150392E77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D0DD1-FE97-45F0-B755-C94CF18460CF}">
      <dgm:prSet phldrT="[Text]" custT="1"/>
      <dgm:spPr/>
      <dgm:t>
        <a:bodyPr/>
        <a:lstStyle/>
        <a:p>
          <a:pPr algn="ctr"/>
          <a:r>
            <a:rPr lang="en-US" sz="1800" b="1" dirty="0">
              <a:latin typeface="Verlag Book" pitchFamily="50" charset="0"/>
            </a:rPr>
            <a:t>On CalFresh?</a:t>
          </a:r>
          <a:endParaRPr lang="en-US" sz="1500" b="1" dirty="0">
            <a:latin typeface="Verlag Book" pitchFamily="50" charset="0"/>
          </a:endParaRPr>
        </a:p>
      </dgm:t>
    </dgm:pt>
    <dgm:pt modelId="{3E7FBE7F-4366-4A47-803A-A65AE9ACDFCA}" type="par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762E3CBA-60E7-44ED-8D0F-944A38AA8D80}" type="sib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EB70CD76-C4B9-446C-B8F9-EA79528C3336}">
      <dgm:prSet phldrT="[Text]" custT="1"/>
      <dgm:spPr/>
      <dgm:t>
        <a:bodyPr/>
        <a:lstStyle/>
        <a:p>
          <a:pPr algn="ctr"/>
          <a:r>
            <a:rPr lang="en-US" sz="1800" b="1" dirty="0">
              <a:latin typeface="Verlag Book" pitchFamily="50" charset="0"/>
            </a:rPr>
            <a:t>Willing to Apply?</a:t>
          </a:r>
          <a:endParaRPr lang="en-US" sz="1500" b="1" dirty="0">
            <a:latin typeface="Verlag Book" pitchFamily="50" charset="0"/>
          </a:endParaRPr>
        </a:p>
      </dgm:t>
    </dgm:pt>
    <dgm:pt modelId="{E85F6B4F-95BF-4B25-B8E9-2702EA0DC187}" type="parTrans" cxnId="{FD6A5085-3704-4CCF-BBFD-1A6E46B997A5}">
      <dgm:prSet/>
      <dgm:spPr/>
      <dgm:t>
        <a:bodyPr/>
        <a:lstStyle/>
        <a:p>
          <a:pPr algn="ctr"/>
          <a:endParaRPr lang="en-US" b="1"/>
        </a:p>
      </dgm:t>
    </dgm:pt>
    <dgm:pt modelId="{79E677B8-4F7C-4E5C-98C4-6C9CC25DB900}" type="sibTrans" cxnId="{FD6A5085-3704-4CCF-BBFD-1A6E46B997A5}">
      <dgm:prSet/>
      <dgm:spPr/>
      <dgm:t>
        <a:bodyPr/>
        <a:lstStyle/>
        <a:p>
          <a:pPr algn="ctr"/>
          <a:endParaRPr lang="en-US" b="1"/>
        </a:p>
      </dgm:t>
    </dgm:pt>
    <dgm:pt modelId="{800B256C-2C0A-45AE-A19F-D4A5E65A9247}">
      <dgm:prSet phldrT="[Text]" custT="1"/>
      <dgm:spPr/>
      <dgm:t>
        <a:bodyPr/>
        <a:lstStyle/>
        <a:p>
          <a:pPr algn="ctr"/>
          <a:r>
            <a:rPr lang="en-US" sz="1800" b="1" dirty="0">
              <a:latin typeface="Verlag Book" pitchFamily="50" charset="0"/>
            </a:rPr>
            <a:t>Likely Eligible?</a:t>
          </a:r>
          <a:endParaRPr lang="en-US" sz="1500" b="1" dirty="0">
            <a:latin typeface="Verlag Book" pitchFamily="50" charset="0"/>
          </a:endParaRPr>
        </a:p>
      </dgm:t>
    </dgm:pt>
    <dgm:pt modelId="{17CE3DD5-9D94-49D5-95D6-D9C8E8F6B6F6}" type="par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06A85A7-5E21-4CD5-A4FF-C08EBC8C7A99}" type="sib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A096AE5-0758-4393-A04D-F173776CD843}">
      <dgm:prSet phldrT="[Text]" custT="1"/>
      <dgm:spPr/>
      <dgm:t>
        <a:bodyPr/>
        <a:lstStyle/>
        <a:p>
          <a:pPr algn="ctr"/>
          <a:r>
            <a:rPr lang="en-US" sz="1800" b="1" dirty="0">
              <a:latin typeface="Verlag Book" pitchFamily="50" charset="0"/>
            </a:rPr>
            <a:t>Need Assistance?</a:t>
          </a:r>
        </a:p>
      </dgm:t>
    </dgm:pt>
    <dgm:pt modelId="{57D57342-4FC7-49E5-BE6B-EA90672E1F27}" type="par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2BBF1F5E-8D66-4184-A14B-D82C9A2EB7CC}" type="sib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BB4E8DCF-E184-40E0-A743-386CD9637468}" type="pres">
      <dgm:prSet presAssocID="{5CDCEB55-784B-44DE-A294-C1150392E775}" presName="Name0" presStyleCnt="0">
        <dgm:presLayoutVars>
          <dgm:dir/>
          <dgm:resizeHandles val="exact"/>
        </dgm:presLayoutVars>
      </dgm:prSet>
      <dgm:spPr/>
    </dgm:pt>
    <dgm:pt modelId="{1ACB4846-BC6E-43CE-8AB4-4D1DC05E3DF6}" type="pres">
      <dgm:prSet presAssocID="{E5BD0DD1-FE97-45F0-B755-C94CF18460CF}" presName="node" presStyleLbl="node1" presStyleIdx="0" presStyleCnt="4">
        <dgm:presLayoutVars>
          <dgm:bulletEnabled val="1"/>
        </dgm:presLayoutVars>
      </dgm:prSet>
      <dgm:spPr/>
    </dgm:pt>
    <dgm:pt modelId="{6DEC3F16-1A8A-47D3-A1CC-6D208232BACB}" type="pres">
      <dgm:prSet presAssocID="{762E3CBA-60E7-44ED-8D0F-944A38AA8D80}" presName="sibTrans" presStyleLbl="sibTrans1D1" presStyleIdx="0" presStyleCnt="3"/>
      <dgm:spPr/>
    </dgm:pt>
    <dgm:pt modelId="{24AC2D27-F7D2-4552-B1E4-82AAF32EE981}" type="pres">
      <dgm:prSet presAssocID="{762E3CBA-60E7-44ED-8D0F-944A38AA8D80}" presName="connectorText" presStyleLbl="sibTrans1D1" presStyleIdx="0" presStyleCnt="3"/>
      <dgm:spPr/>
    </dgm:pt>
    <dgm:pt modelId="{77451CDA-069C-4BDF-AA09-1DE586C68028}" type="pres">
      <dgm:prSet presAssocID="{EB70CD76-C4B9-446C-B8F9-EA79528C3336}" presName="node" presStyleLbl="node1" presStyleIdx="1" presStyleCnt="4">
        <dgm:presLayoutVars>
          <dgm:bulletEnabled val="1"/>
        </dgm:presLayoutVars>
      </dgm:prSet>
      <dgm:spPr/>
    </dgm:pt>
    <dgm:pt modelId="{4C865AFA-846D-4FFC-8973-B04660451582}" type="pres">
      <dgm:prSet presAssocID="{79E677B8-4F7C-4E5C-98C4-6C9CC25DB900}" presName="sibTrans" presStyleLbl="sibTrans1D1" presStyleIdx="1" presStyleCnt="3"/>
      <dgm:spPr/>
    </dgm:pt>
    <dgm:pt modelId="{5C36088D-B191-4FDA-8758-95DAFB2646CD}" type="pres">
      <dgm:prSet presAssocID="{79E677B8-4F7C-4E5C-98C4-6C9CC25DB900}" presName="connectorText" presStyleLbl="sibTrans1D1" presStyleIdx="1" presStyleCnt="3"/>
      <dgm:spPr/>
    </dgm:pt>
    <dgm:pt modelId="{3D807E0C-1A4E-466C-9799-90CA5DB68CF7}" type="pres">
      <dgm:prSet presAssocID="{800B256C-2C0A-45AE-A19F-D4A5E65A9247}" presName="node" presStyleLbl="node1" presStyleIdx="2" presStyleCnt="4">
        <dgm:presLayoutVars>
          <dgm:bulletEnabled val="1"/>
        </dgm:presLayoutVars>
      </dgm:prSet>
      <dgm:spPr/>
    </dgm:pt>
    <dgm:pt modelId="{03CF0201-0C30-4E94-BC2C-01FB8E6FFD41}" type="pres">
      <dgm:prSet presAssocID="{B06A85A7-5E21-4CD5-A4FF-C08EBC8C7A99}" presName="sibTrans" presStyleLbl="sibTrans1D1" presStyleIdx="2" presStyleCnt="3"/>
      <dgm:spPr/>
    </dgm:pt>
    <dgm:pt modelId="{6868613D-3428-4818-A39E-A9EE7C597E7C}" type="pres">
      <dgm:prSet presAssocID="{B06A85A7-5E21-4CD5-A4FF-C08EBC8C7A99}" presName="connectorText" presStyleLbl="sibTrans1D1" presStyleIdx="2" presStyleCnt="3"/>
      <dgm:spPr/>
    </dgm:pt>
    <dgm:pt modelId="{AF7861C7-58A8-469F-9F69-01FCCEE4FA74}" type="pres">
      <dgm:prSet presAssocID="{BA096AE5-0758-4393-A04D-F173776CD843}" presName="node" presStyleLbl="node1" presStyleIdx="3" presStyleCnt="4">
        <dgm:presLayoutVars>
          <dgm:bulletEnabled val="1"/>
        </dgm:presLayoutVars>
      </dgm:prSet>
      <dgm:spPr/>
    </dgm:pt>
  </dgm:ptLst>
  <dgm:cxnLst>
    <dgm:cxn modelId="{71D6C128-A82C-4933-8714-5F2ACA54E09F}" srcId="{5CDCEB55-784B-44DE-A294-C1150392E775}" destId="{800B256C-2C0A-45AE-A19F-D4A5E65A9247}" srcOrd="2" destOrd="0" parTransId="{17CE3DD5-9D94-49D5-95D6-D9C8E8F6B6F6}" sibTransId="{B06A85A7-5E21-4CD5-A4FF-C08EBC8C7A99}"/>
    <dgm:cxn modelId="{A12AB63E-E669-4CEF-BBFA-97ED46F508EB}" type="presOf" srcId="{EB70CD76-C4B9-446C-B8F9-EA79528C3336}" destId="{77451CDA-069C-4BDF-AA09-1DE586C68028}" srcOrd="0" destOrd="0" presId="urn:microsoft.com/office/officeart/2005/8/layout/bProcess3"/>
    <dgm:cxn modelId="{DC420B49-BD5F-4C59-B1AD-99125D7424C5}" type="presOf" srcId="{B06A85A7-5E21-4CD5-A4FF-C08EBC8C7A99}" destId="{03CF0201-0C30-4E94-BC2C-01FB8E6FFD41}" srcOrd="0" destOrd="0" presId="urn:microsoft.com/office/officeart/2005/8/layout/bProcess3"/>
    <dgm:cxn modelId="{3CB73C4D-46BB-48E0-A024-80808CED9513}" srcId="{5CDCEB55-784B-44DE-A294-C1150392E775}" destId="{BA096AE5-0758-4393-A04D-F173776CD843}" srcOrd="3" destOrd="0" parTransId="{57D57342-4FC7-49E5-BE6B-EA90672E1F27}" sibTransId="{2BBF1F5E-8D66-4184-A14B-D82C9A2EB7CC}"/>
    <dgm:cxn modelId="{C4990D76-921D-4321-9C4F-C76C1ECEF70B}" type="presOf" srcId="{B06A85A7-5E21-4CD5-A4FF-C08EBC8C7A99}" destId="{6868613D-3428-4818-A39E-A9EE7C597E7C}" srcOrd="1" destOrd="0" presId="urn:microsoft.com/office/officeart/2005/8/layout/bProcess3"/>
    <dgm:cxn modelId="{FD6A5085-3704-4CCF-BBFD-1A6E46B997A5}" srcId="{5CDCEB55-784B-44DE-A294-C1150392E775}" destId="{EB70CD76-C4B9-446C-B8F9-EA79528C3336}" srcOrd="1" destOrd="0" parTransId="{E85F6B4F-95BF-4B25-B8E9-2702EA0DC187}" sibTransId="{79E677B8-4F7C-4E5C-98C4-6C9CC25DB900}"/>
    <dgm:cxn modelId="{BBE4678F-0FC4-428F-8F00-9BC41528B3B2}" type="presOf" srcId="{762E3CBA-60E7-44ED-8D0F-944A38AA8D80}" destId="{24AC2D27-F7D2-4552-B1E4-82AAF32EE981}" srcOrd="1" destOrd="0" presId="urn:microsoft.com/office/officeart/2005/8/layout/bProcess3"/>
    <dgm:cxn modelId="{12A0659C-123A-4075-A5A5-97E982C1D05E}" type="presOf" srcId="{BA096AE5-0758-4393-A04D-F173776CD843}" destId="{AF7861C7-58A8-469F-9F69-01FCCEE4FA74}" srcOrd="0" destOrd="0" presId="urn:microsoft.com/office/officeart/2005/8/layout/bProcess3"/>
    <dgm:cxn modelId="{8563439E-4A77-4C1B-B725-5D82E70E4799}" type="presOf" srcId="{79E677B8-4F7C-4E5C-98C4-6C9CC25DB900}" destId="{5C36088D-B191-4FDA-8758-95DAFB2646CD}" srcOrd="1" destOrd="0" presId="urn:microsoft.com/office/officeart/2005/8/layout/bProcess3"/>
    <dgm:cxn modelId="{EC691BB5-F379-4B26-9D24-CCD767947304}" type="presOf" srcId="{79E677B8-4F7C-4E5C-98C4-6C9CC25DB900}" destId="{4C865AFA-846D-4FFC-8973-B04660451582}" srcOrd="0" destOrd="0" presId="urn:microsoft.com/office/officeart/2005/8/layout/bProcess3"/>
    <dgm:cxn modelId="{64CC7CBC-46F1-42FE-9443-783D16ED2B6A}" srcId="{5CDCEB55-784B-44DE-A294-C1150392E775}" destId="{E5BD0DD1-FE97-45F0-B755-C94CF18460CF}" srcOrd="0" destOrd="0" parTransId="{3E7FBE7F-4366-4A47-803A-A65AE9ACDFCA}" sibTransId="{762E3CBA-60E7-44ED-8D0F-944A38AA8D80}"/>
    <dgm:cxn modelId="{C02BE9BF-F063-4A65-83CE-2552106848E7}" type="presOf" srcId="{800B256C-2C0A-45AE-A19F-D4A5E65A9247}" destId="{3D807E0C-1A4E-466C-9799-90CA5DB68CF7}" srcOrd="0" destOrd="0" presId="urn:microsoft.com/office/officeart/2005/8/layout/bProcess3"/>
    <dgm:cxn modelId="{2C9457CF-C4D8-4B8F-A23A-7A28CF672E65}" type="presOf" srcId="{E5BD0DD1-FE97-45F0-B755-C94CF18460CF}" destId="{1ACB4846-BC6E-43CE-8AB4-4D1DC05E3DF6}" srcOrd="0" destOrd="0" presId="urn:microsoft.com/office/officeart/2005/8/layout/bProcess3"/>
    <dgm:cxn modelId="{4174B8F7-26AC-4514-A472-F16CA40F6215}" type="presOf" srcId="{5CDCEB55-784B-44DE-A294-C1150392E775}" destId="{BB4E8DCF-E184-40E0-A743-386CD9637468}" srcOrd="0" destOrd="0" presId="urn:microsoft.com/office/officeart/2005/8/layout/bProcess3"/>
    <dgm:cxn modelId="{BEA88EF9-8150-424F-BA60-98E7B3DDB856}" type="presOf" srcId="{762E3CBA-60E7-44ED-8D0F-944A38AA8D80}" destId="{6DEC3F16-1A8A-47D3-A1CC-6D208232BACB}" srcOrd="0" destOrd="0" presId="urn:microsoft.com/office/officeart/2005/8/layout/bProcess3"/>
    <dgm:cxn modelId="{06D8D97D-FD0A-4B08-ACB6-BC5D778C64C1}" type="presParOf" srcId="{BB4E8DCF-E184-40E0-A743-386CD9637468}" destId="{1ACB4846-BC6E-43CE-8AB4-4D1DC05E3DF6}" srcOrd="0" destOrd="0" presId="urn:microsoft.com/office/officeart/2005/8/layout/bProcess3"/>
    <dgm:cxn modelId="{BDD64D49-22B9-4D14-9E4C-48559A22C009}" type="presParOf" srcId="{BB4E8DCF-E184-40E0-A743-386CD9637468}" destId="{6DEC3F16-1A8A-47D3-A1CC-6D208232BACB}" srcOrd="1" destOrd="0" presId="urn:microsoft.com/office/officeart/2005/8/layout/bProcess3"/>
    <dgm:cxn modelId="{D10539ED-FEA1-4E14-9B44-32BA385BB370}" type="presParOf" srcId="{6DEC3F16-1A8A-47D3-A1CC-6D208232BACB}" destId="{24AC2D27-F7D2-4552-B1E4-82AAF32EE981}" srcOrd="0" destOrd="0" presId="urn:microsoft.com/office/officeart/2005/8/layout/bProcess3"/>
    <dgm:cxn modelId="{23AD9D6B-0716-48F6-B897-48C10E0C06C8}" type="presParOf" srcId="{BB4E8DCF-E184-40E0-A743-386CD9637468}" destId="{77451CDA-069C-4BDF-AA09-1DE586C68028}" srcOrd="2" destOrd="0" presId="urn:microsoft.com/office/officeart/2005/8/layout/bProcess3"/>
    <dgm:cxn modelId="{18A6C7DA-F25E-4C50-8638-225D19020CA0}" type="presParOf" srcId="{BB4E8DCF-E184-40E0-A743-386CD9637468}" destId="{4C865AFA-846D-4FFC-8973-B04660451582}" srcOrd="3" destOrd="0" presId="urn:microsoft.com/office/officeart/2005/8/layout/bProcess3"/>
    <dgm:cxn modelId="{7C3F5EC7-5CF9-4050-8BF6-CB5EB1B38428}" type="presParOf" srcId="{4C865AFA-846D-4FFC-8973-B04660451582}" destId="{5C36088D-B191-4FDA-8758-95DAFB2646CD}" srcOrd="0" destOrd="0" presId="urn:microsoft.com/office/officeart/2005/8/layout/bProcess3"/>
    <dgm:cxn modelId="{561D52D2-149A-42C0-B5E2-5440D471C04F}" type="presParOf" srcId="{BB4E8DCF-E184-40E0-A743-386CD9637468}" destId="{3D807E0C-1A4E-466C-9799-90CA5DB68CF7}" srcOrd="4" destOrd="0" presId="urn:microsoft.com/office/officeart/2005/8/layout/bProcess3"/>
    <dgm:cxn modelId="{0D8B3B6B-4AEB-4B58-AD68-B54A1EE0BD89}" type="presParOf" srcId="{BB4E8DCF-E184-40E0-A743-386CD9637468}" destId="{03CF0201-0C30-4E94-BC2C-01FB8E6FFD41}" srcOrd="5" destOrd="0" presId="urn:microsoft.com/office/officeart/2005/8/layout/bProcess3"/>
    <dgm:cxn modelId="{3F3ED138-9446-46CE-916D-56C07822DF68}" type="presParOf" srcId="{03CF0201-0C30-4E94-BC2C-01FB8E6FFD41}" destId="{6868613D-3428-4818-A39E-A9EE7C597E7C}" srcOrd="0" destOrd="0" presId="urn:microsoft.com/office/officeart/2005/8/layout/bProcess3"/>
    <dgm:cxn modelId="{84617617-9129-4A5C-A3AB-FCDB1AF51D19}" type="presParOf" srcId="{BB4E8DCF-E184-40E0-A743-386CD9637468}" destId="{AF7861C7-58A8-469F-9F69-01FCCEE4FA7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16F9C2-7C96-44AA-9E1B-1708E61048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F24AD-9C31-4990-8E0D-9A88C264516F}">
      <dgm:prSet phldrT="[Text]"/>
      <dgm:spPr/>
      <dgm:t>
        <a:bodyPr/>
        <a:lstStyle/>
        <a:p>
          <a:r>
            <a:rPr lang="en-US" dirty="0"/>
            <a:t>Orientation</a:t>
          </a:r>
        </a:p>
      </dgm:t>
    </dgm:pt>
    <dgm:pt modelId="{E848D4E7-4B09-46EB-ADCF-750B03985D06}" type="parTrans" cxnId="{FD529509-D0EA-4C44-A299-CD38826C9571}">
      <dgm:prSet/>
      <dgm:spPr/>
      <dgm:t>
        <a:bodyPr/>
        <a:lstStyle/>
        <a:p>
          <a:endParaRPr lang="en-US"/>
        </a:p>
      </dgm:t>
    </dgm:pt>
    <dgm:pt modelId="{6FACB3A4-3B0B-4405-872A-4CD8930052A3}" type="sibTrans" cxnId="{FD529509-D0EA-4C44-A299-CD38826C9571}">
      <dgm:prSet/>
      <dgm:spPr/>
      <dgm:t>
        <a:bodyPr/>
        <a:lstStyle/>
        <a:p>
          <a:endParaRPr lang="en-US"/>
        </a:p>
      </dgm:t>
    </dgm:pt>
    <dgm:pt modelId="{76BF8EA4-AEAF-42C4-8793-FCB249E21D1C}">
      <dgm:prSet phldrT="[Text]"/>
      <dgm:spPr/>
      <dgm:t>
        <a:bodyPr/>
        <a:lstStyle/>
        <a:p>
          <a:r>
            <a:rPr lang="en-US" dirty="0"/>
            <a:t>Excite about opportunity</a:t>
          </a:r>
        </a:p>
      </dgm:t>
    </dgm:pt>
    <dgm:pt modelId="{2AB9063B-A261-4810-9AD6-A8FE1BDDCDBB}" type="parTrans" cxnId="{BB19CD3E-18AC-4816-95E4-65ED042B13BA}">
      <dgm:prSet/>
      <dgm:spPr/>
      <dgm:t>
        <a:bodyPr/>
        <a:lstStyle/>
        <a:p>
          <a:endParaRPr lang="en-US"/>
        </a:p>
      </dgm:t>
    </dgm:pt>
    <dgm:pt modelId="{6B4A2C7D-533A-4E01-8D54-1A25DE33A14A}" type="sibTrans" cxnId="{BB19CD3E-18AC-4816-95E4-65ED042B13BA}">
      <dgm:prSet/>
      <dgm:spPr/>
      <dgm:t>
        <a:bodyPr/>
        <a:lstStyle/>
        <a:p>
          <a:endParaRPr lang="en-US"/>
        </a:p>
      </dgm:t>
    </dgm:pt>
    <dgm:pt modelId="{6E665915-DD52-441E-A4E4-41E1ED8824A9}">
      <dgm:prSet phldrT="[Text]"/>
      <dgm:spPr/>
      <dgm:t>
        <a:bodyPr/>
        <a:lstStyle/>
        <a:p>
          <a:r>
            <a:rPr lang="en-US" dirty="0"/>
            <a:t>Intake</a:t>
          </a:r>
        </a:p>
      </dgm:t>
    </dgm:pt>
    <dgm:pt modelId="{3C4E5B07-B2C7-4EF9-8CAF-A8A351EB41AB}" type="parTrans" cxnId="{B76563B6-93AF-406D-A066-D3F108B8FD3D}">
      <dgm:prSet/>
      <dgm:spPr/>
      <dgm:t>
        <a:bodyPr/>
        <a:lstStyle/>
        <a:p>
          <a:endParaRPr lang="en-US"/>
        </a:p>
      </dgm:t>
    </dgm:pt>
    <dgm:pt modelId="{A0F1C302-D90E-4E66-AFB1-5D9359979D24}" type="sibTrans" cxnId="{B76563B6-93AF-406D-A066-D3F108B8FD3D}">
      <dgm:prSet/>
      <dgm:spPr/>
      <dgm:t>
        <a:bodyPr/>
        <a:lstStyle/>
        <a:p>
          <a:endParaRPr lang="en-US"/>
        </a:p>
      </dgm:t>
    </dgm:pt>
    <dgm:pt modelId="{30D239C6-2E9B-4B0E-B88A-96A7D677DC17}">
      <dgm:prSet phldrT="[Text]"/>
      <dgm:spPr/>
      <dgm:t>
        <a:bodyPr/>
        <a:lstStyle/>
        <a:p>
          <a:r>
            <a:rPr lang="en-US" dirty="0"/>
            <a:t>Collect/review basic info</a:t>
          </a:r>
        </a:p>
      </dgm:t>
    </dgm:pt>
    <dgm:pt modelId="{34DB9ED9-ECB0-4B58-A335-B33889EE6DF3}" type="parTrans" cxnId="{2D6475DE-FF13-4B9A-9B58-CF7C9ABF7544}">
      <dgm:prSet/>
      <dgm:spPr/>
      <dgm:t>
        <a:bodyPr/>
        <a:lstStyle/>
        <a:p>
          <a:endParaRPr lang="en-US"/>
        </a:p>
      </dgm:t>
    </dgm:pt>
    <dgm:pt modelId="{3F375A98-833A-49F8-B4DD-9F6801FB39FC}" type="sibTrans" cxnId="{2D6475DE-FF13-4B9A-9B58-CF7C9ABF7544}">
      <dgm:prSet/>
      <dgm:spPr/>
      <dgm:t>
        <a:bodyPr/>
        <a:lstStyle/>
        <a:p>
          <a:endParaRPr lang="en-US"/>
        </a:p>
      </dgm:t>
    </dgm:pt>
    <dgm:pt modelId="{8E09608A-9250-4AFF-974B-FD09B0F74096}">
      <dgm:prSet phldrT="[Text]"/>
      <dgm:spPr/>
      <dgm:t>
        <a:bodyPr/>
        <a:lstStyle/>
        <a:p>
          <a:r>
            <a:rPr lang="en-US" dirty="0"/>
            <a:t>Collect client signatures</a:t>
          </a:r>
        </a:p>
      </dgm:t>
    </dgm:pt>
    <dgm:pt modelId="{62918DD2-CB2D-4E07-A159-8E9128F9B4CE}" type="parTrans" cxnId="{48F42908-99C9-4BA4-B1D4-58F3B2944EC6}">
      <dgm:prSet/>
      <dgm:spPr/>
      <dgm:t>
        <a:bodyPr/>
        <a:lstStyle/>
        <a:p>
          <a:endParaRPr lang="en-US"/>
        </a:p>
      </dgm:t>
    </dgm:pt>
    <dgm:pt modelId="{74745F2D-B0F0-4033-BA9F-6DF0386A319C}" type="sibTrans" cxnId="{48F42908-99C9-4BA4-B1D4-58F3B2944EC6}">
      <dgm:prSet/>
      <dgm:spPr/>
      <dgm:t>
        <a:bodyPr/>
        <a:lstStyle/>
        <a:p>
          <a:endParaRPr lang="en-US"/>
        </a:p>
      </dgm:t>
    </dgm:pt>
    <dgm:pt modelId="{C1665B39-4EE4-4F28-A158-5C35D11175EC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A9E3F35B-DDB2-4CB4-A0EA-0A53619F0E14}" type="parTrans" cxnId="{C1EA31AD-7D6E-4A29-9240-91EB880ADE8D}">
      <dgm:prSet/>
      <dgm:spPr/>
      <dgm:t>
        <a:bodyPr/>
        <a:lstStyle/>
        <a:p>
          <a:endParaRPr lang="en-US"/>
        </a:p>
      </dgm:t>
    </dgm:pt>
    <dgm:pt modelId="{2939B982-606C-4A4F-B991-2661BFC8D4CC}" type="sibTrans" cxnId="{C1EA31AD-7D6E-4A29-9240-91EB880ADE8D}">
      <dgm:prSet/>
      <dgm:spPr/>
      <dgm:t>
        <a:bodyPr/>
        <a:lstStyle/>
        <a:p>
          <a:endParaRPr lang="en-US"/>
        </a:p>
      </dgm:t>
    </dgm:pt>
    <dgm:pt modelId="{C59FBBA0-C977-4ECD-8255-FA4EC30D52F4}">
      <dgm:prSet phldrT="[Text]"/>
      <dgm:spPr/>
      <dgm:t>
        <a:bodyPr/>
        <a:lstStyle/>
        <a:p>
          <a:r>
            <a:rPr lang="en-US" dirty="0"/>
            <a:t>Assess client interest, skills and capacity</a:t>
          </a:r>
        </a:p>
      </dgm:t>
    </dgm:pt>
    <dgm:pt modelId="{09946B50-D402-4115-8C9D-2936E5C5B3AC}" type="parTrans" cxnId="{DB1109B4-37D7-40E1-8AFC-0371EB1749A1}">
      <dgm:prSet/>
      <dgm:spPr/>
      <dgm:t>
        <a:bodyPr/>
        <a:lstStyle/>
        <a:p>
          <a:endParaRPr lang="en-US"/>
        </a:p>
      </dgm:t>
    </dgm:pt>
    <dgm:pt modelId="{5A2C6377-CC73-4DC8-9999-9C5473044B4C}" type="sibTrans" cxnId="{DB1109B4-37D7-40E1-8AFC-0371EB1749A1}">
      <dgm:prSet/>
      <dgm:spPr/>
      <dgm:t>
        <a:bodyPr/>
        <a:lstStyle/>
        <a:p>
          <a:endParaRPr lang="en-US"/>
        </a:p>
      </dgm:t>
    </dgm:pt>
    <dgm:pt modelId="{DFF81544-F386-48C6-B33D-DFFC5672154C}">
      <dgm:prSet phldrT="[Text]"/>
      <dgm:spPr/>
      <dgm:t>
        <a:bodyPr/>
        <a:lstStyle/>
        <a:p>
          <a:r>
            <a:rPr lang="en-US" dirty="0"/>
            <a:t>Describe provider services, CEPP eligibility/</a:t>
          </a:r>
          <a:r>
            <a:rPr lang="en-US" dirty="0" err="1"/>
            <a:t>reqs</a:t>
          </a:r>
          <a:r>
            <a:rPr lang="en-US" dirty="0"/>
            <a:t>/benefits</a:t>
          </a:r>
        </a:p>
      </dgm:t>
    </dgm:pt>
    <dgm:pt modelId="{A85CAEAC-CD80-4DF3-8FB7-29B0AA96424E}" type="parTrans" cxnId="{A97F1A7E-4969-452E-BEDB-EEE61487A221}">
      <dgm:prSet/>
      <dgm:spPr/>
      <dgm:t>
        <a:bodyPr/>
        <a:lstStyle/>
        <a:p>
          <a:endParaRPr lang="en-US"/>
        </a:p>
      </dgm:t>
    </dgm:pt>
    <dgm:pt modelId="{589BC0CC-A8AF-46D3-9357-04C070579675}" type="sibTrans" cxnId="{A97F1A7E-4969-452E-BEDB-EEE61487A221}">
      <dgm:prSet/>
      <dgm:spPr/>
      <dgm:t>
        <a:bodyPr/>
        <a:lstStyle/>
        <a:p>
          <a:endParaRPr lang="en-US"/>
        </a:p>
      </dgm:t>
    </dgm:pt>
    <dgm:pt modelId="{A162E94F-22DC-4C08-82C0-314616909CF7}">
      <dgm:prSet phldrT="[Text]"/>
      <dgm:spPr/>
      <dgm:t>
        <a:bodyPr/>
        <a:lstStyle/>
        <a:p>
          <a:r>
            <a:rPr lang="en-US" dirty="0"/>
            <a:t>Review </a:t>
          </a:r>
          <a:r>
            <a:rPr lang="en-US" dirty="0" err="1"/>
            <a:t>addl</a:t>
          </a:r>
          <a:r>
            <a:rPr lang="en-US" dirty="0"/>
            <a:t> eligibility factors</a:t>
          </a:r>
        </a:p>
      </dgm:t>
    </dgm:pt>
    <dgm:pt modelId="{87CD8B57-F5A5-45FB-80E6-671F3A39E039}" type="parTrans" cxnId="{4E3FE305-C09F-46EB-AD7D-360BB20D20D2}">
      <dgm:prSet/>
      <dgm:spPr/>
      <dgm:t>
        <a:bodyPr/>
        <a:lstStyle/>
        <a:p>
          <a:endParaRPr lang="en-US"/>
        </a:p>
      </dgm:t>
    </dgm:pt>
    <dgm:pt modelId="{8E8FA931-1309-42E4-8588-135719DCE8E2}" type="sibTrans" cxnId="{4E3FE305-C09F-46EB-AD7D-360BB20D20D2}">
      <dgm:prSet/>
      <dgm:spPr/>
      <dgm:t>
        <a:bodyPr/>
        <a:lstStyle/>
        <a:p>
          <a:endParaRPr lang="en-US"/>
        </a:p>
      </dgm:t>
    </dgm:pt>
    <dgm:pt modelId="{EDCDB96D-1B55-47BE-B624-8D33BF50C73F}" type="pres">
      <dgm:prSet presAssocID="{E116F9C2-7C96-44AA-9E1B-1708E6104819}" presName="Name0" presStyleCnt="0">
        <dgm:presLayoutVars>
          <dgm:dir/>
          <dgm:animLvl val="lvl"/>
          <dgm:resizeHandles val="exact"/>
        </dgm:presLayoutVars>
      </dgm:prSet>
      <dgm:spPr/>
    </dgm:pt>
    <dgm:pt modelId="{B21AAA9C-5E80-4B86-A09A-A6DA89D60511}" type="pres">
      <dgm:prSet presAssocID="{4AAF24AD-9C31-4990-8E0D-9A88C264516F}" presName="linNode" presStyleCnt="0"/>
      <dgm:spPr/>
    </dgm:pt>
    <dgm:pt modelId="{566B212D-80B6-4EF9-B80C-343DB53E8024}" type="pres">
      <dgm:prSet presAssocID="{4AAF24AD-9C31-4990-8E0D-9A88C264516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73DA43E-D999-4B06-8BE7-6D5A40512963}" type="pres">
      <dgm:prSet presAssocID="{4AAF24AD-9C31-4990-8E0D-9A88C264516F}" presName="descendantText" presStyleLbl="alignAccFollowNode1" presStyleIdx="0" presStyleCnt="3">
        <dgm:presLayoutVars>
          <dgm:bulletEnabled val="1"/>
        </dgm:presLayoutVars>
      </dgm:prSet>
      <dgm:spPr/>
    </dgm:pt>
    <dgm:pt modelId="{F7DE66A0-2621-445F-9F6F-34B28F954826}" type="pres">
      <dgm:prSet presAssocID="{6FACB3A4-3B0B-4405-872A-4CD8930052A3}" presName="sp" presStyleCnt="0"/>
      <dgm:spPr/>
    </dgm:pt>
    <dgm:pt modelId="{78D58C00-1861-469F-B8D4-61451E74613B}" type="pres">
      <dgm:prSet presAssocID="{6E665915-DD52-441E-A4E4-41E1ED8824A9}" presName="linNode" presStyleCnt="0"/>
      <dgm:spPr/>
    </dgm:pt>
    <dgm:pt modelId="{3EAB7F54-9CFA-4CF2-B86B-9E7A18BA0887}" type="pres">
      <dgm:prSet presAssocID="{6E665915-DD52-441E-A4E4-41E1ED8824A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727A47C-A5BC-4EEE-AB52-08DFAB3D7587}" type="pres">
      <dgm:prSet presAssocID="{6E665915-DD52-441E-A4E4-41E1ED8824A9}" presName="descendantText" presStyleLbl="alignAccFollowNode1" presStyleIdx="1" presStyleCnt="3">
        <dgm:presLayoutVars>
          <dgm:bulletEnabled val="1"/>
        </dgm:presLayoutVars>
      </dgm:prSet>
      <dgm:spPr/>
    </dgm:pt>
    <dgm:pt modelId="{AE08D029-E37D-4AD6-A9E2-3060CE9402A6}" type="pres">
      <dgm:prSet presAssocID="{A0F1C302-D90E-4E66-AFB1-5D9359979D24}" presName="sp" presStyleCnt="0"/>
      <dgm:spPr/>
    </dgm:pt>
    <dgm:pt modelId="{79AF513C-F0C4-4EB6-BA51-C0BB54D461BD}" type="pres">
      <dgm:prSet presAssocID="{C1665B39-4EE4-4F28-A158-5C35D11175EC}" presName="linNode" presStyleCnt="0"/>
      <dgm:spPr/>
    </dgm:pt>
    <dgm:pt modelId="{7F3873D1-9A86-4E3B-B8B7-D7D6FC5FC304}" type="pres">
      <dgm:prSet presAssocID="{C1665B39-4EE4-4F28-A158-5C35D11175E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CE8CD9A-5FCE-4E28-8489-D1F4535136ED}" type="pres">
      <dgm:prSet presAssocID="{C1665B39-4EE4-4F28-A158-5C35D11175E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6A68404-492C-4589-8079-60B572A015D0}" type="presOf" srcId="{C1665B39-4EE4-4F28-A158-5C35D11175EC}" destId="{7F3873D1-9A86-4E3B-B8B7-D7D6FC5FC304}" srcOrd="0" destOrd="0" presId="urn:microsoft.com/office/officeart/2005/8/layout/vList5"/>
    <dgm:cxn modelId="{4E3FE305-C09F-46EB-AD7D-360BB20D20D2}" srcId="{C1665B39-4EE4-4F28-A158-5C35D11175EC}" destId="{A162E94F-22DC-4C08-82C0-314616909CF7}" srcOrd="1" destOrd="0" parTransId="{87CD8B57-F5A5-45FB-80E6-671F3A39E039}" sibTransId="{8E8FA931-1309-42E4-8588-135719DCE8E2}"/>
    <dgm:cxn modelId="{48F42908-99C9-4BA4-B1D4-58F3B2944EC6}" srcId="{6E665915-DD52-441E-A4E4-41E1ED8824A9}" destId="{8E09608A-9250-4AFF-974B-FD09B0F74096}" srcOrd="1" destOrd="0" parTransId="{62918DD2-CB2D-4E07-A159-8E9128F9B4CE}" sibTransId="{74745F2D-B0F0-4033-BA9F-6DF0386A319C}"/>
    <dgm:cxn modelId="{FD529509-D0EA-4C44-A299-CD38826C9571}" srcId="{E116F9C2-7C96-44AA-9E1B-1708E6104819}" destId="{4AAF24AD-9C31-4990-8E0D-9A88C264516F}" srcOrd="0" destOrd="0" parTransId="{E848D4E7-4B09-46EB-ADCF-750B03985D06}" sibTransId="{6FACB3A4-3B0B-4405-872A-4CD8930052A3}"/>
    <dgm:cxn modelId="{39B22934-7491-4855-B351-FC78AC7642D0}" type="presOf" srcId="{76BF8EA4-AEAF-42C4-8793-FCB249E21D1C}" destId="{F73DA43E-D999-4B06-8BE7-6D5A40512963}" srcOrd="0" destOrd="1" presId="urn:microsoft.com/office/officeart/2005/8/layout/vList5"/>
    <dgm:cxn modelId="{8B69663C-A6DF-480D-8CDA-1CEC8BDE529B}" type="presOf" srcId="{30D239C6-2E9B-4B0E-B88A-96A7D677DC17}" destId="{1727A47C-A5BC-4EEE-AB52-08DFAB3D7587}" srcOrd="0" destOrd="0" presId="urn:microsoft.com/office/officeart/2005/8/layout/vList5"/>
    <dgm:cxn modelId="{BB19CD3E-18AC-4816-95E4-65ED042B13BA}" srcId="{4AAF24AD-9C31-4990-8E0D-9A88C264516F}" destId="{76BF8EA4-AEAF-42C4-8793-FCB249E21D1C}" srcOrd="1" destOrd="0" parTransId="{2AB9063B-A261-4810-9AD6-A8FE1BDDCDBB}" sibTransId="{6B4A2C7D-533A-4E01-8D54-1A25DE33A14A}"/>
    <dgm:cxn modelId="{54CC1146-AF3E-48E5-9E64-174E93B33D29}" type="presOf" srcId="{C59FBBA0-C977-4ECD-8255-FA4EC30D52F4}" destId="{ACE8CD9A-5FCE-4E28-8489-D1F4535136ED}" srcOrd="0" destOrd="0" presId="urn:microsoft.com/office/officeart/2005/8/layout/vList5"/>
    <dgm:cxn modelId="{01BC754E-4B40-4434-A27E-323E71EEE652}" type="presOf" srcId="{E116F9C2-7C96-44AA-9E1B-1708E6104819}" destId="{EDCDB96D-1B55-47BE-B624-8D33BF50C73F}" srcOrd="0" destOrd="0" presId="urn:microsoft.com/office/officeart/2005/8/layout/vList5"/>
    <dgm:cxn modelId="{28756572-3394-479A-9D8F-3A7CE1CA7BB0}" type="presOf" srcId="{A162E94F-22DC-4C08-82C0-314616909CF7}" destId="{ACE8CD9A-5FCE-4E28-8489-D1F4535136ED}" srcOrd="0" destOrd="1" presId="urn:microsoft.com/office/officeart/2005/8/layout/vList5"/>
    <dgm:cxn modelId="{41644174-168D-45B7-972A-D25E8B92326A}" type="presOf" srcId="{6E665915-DD52-441E-A4E4-41E1ED8824A9}" destId="{3EAB7F54-9CFA-4CF2-B86B-9E7A18BA0887}" srcOrd="0" destOrd="0" presId="urn:microsoft.com/office/officeart/2005/8/layout/vList5"/>
    <dgm:cxn modelId="{A97F1A7E-4969-452E-BEDB-EEE61487A221}" srcId="{4AAF24AD-9C31-4990-8E0D-9A88C264516F}" destId="{DFF81544-F386-48C6-B33D-DFFC5672154C}" srcOrd="0" destOrd="0" parTransId="{A85CAEAC-CD80-4DF3-8FB7-29B0AA96424E}" sibTransId="{589BC0CC-A8AF-46D3-9357-04C070579675}"/>
    <dgm:cxn modelId="{96C88DAA-E657-4698-98DB-69FA8A931F4D}" type="presOf" srcId="{DFF81544-F386-48C6-B33D-DFFC5672154C}" destId="{F73DA43E-D999-4B06-8BE7-6D5A40512963}" srcOrd="0" destOrd="0" presId="urn:microsoft.com/office/officeart/2005/8/layout/vList5"/>
    <dgm:cxn modelId="{C1EA31AD-7D6E-4A29-9240-91EB880ADE8D}" srcId="{E116F9C2-7C96-44AA-9E1B-1708E6104819}" destId="{C1665B39-4EE4-4F28-A158-5C35D11175EC}" srcOrd="2" destOrd="0" parTransId="{A9E3F35B-DDB2-4CB4-A0EA-0A53619F0E14}" sibTransId="{2939B982-606C-4A4F-B991-2661BFC8D4CC}"/>
    <dgm:cxn modelId="{DB1109B4-37D7-40E1-8AFC-0371EB1749A1}" srcId="{C1665B39-4EE4-4F28-A158-5C35D11175EC}" destId="{C59FBBA0-C977-4ECD-8255-FA4EC30D52F4}" srcOrd="0" destOrd="0" parTransId="{09946B50-D402-4115-8C9D-2936E5C5B3AC}" sibTransId="{5A2C6377-CC73-4DC8-9999-9C5473044B4C}"/>
    <dgm:cxn modelId="{B76563B6-93AF-406D-A066-D3F108B8FD3D}" srcId="{E116F9C2-7C96-44AA-9E1B-1708E6104819}" destId="{6E665915-DD52-441E-A4E4-41E1ED8824A9}" srcOrd="1" destOrd="0" parTransId="{3C4E5B07-B2C7-4EF9-8CAF-A8A351EB41AB}" sibTransId="{A0F1C302-D90E-4E66-AFB1-5D9359979D24}"/>
    <dgm:cxn modelId="{2D6475DE-FF13-4B9A-9B58-CF7C9ABF7544}" srcId="{6E665915-DD52-441E-A4E4-41E1ED8824A9}" destId="{30D239C6-2E9B-4B0E-B88A-96A7D677DC17}" srcOrd="0" destOrd="0" parTransId="{34DB9ED9-ECB0-4B58-A335-B33889EE6DF3}" sibTransId="{3F375A98-833A-49F8-B4DD-9F6801FB39FC}"/>
    <dgm:cxn modelId="{25E608E5-9085-4AB0-A281-BF2BCF1800B0}" type="presOf" srcId="{8E09608A-9250-4AFF-974B-FD09B0F74096}" destId="{1727A47C-A5BC-4EEE-AB52-08DFAB3D7587}" srcOrd="0" destOrd="1" presId="urn:microsoft.com/office/officeart/2005/8/layout/vList5"/>
    <dgm:cxn modelId="{D3D774E6-F185-4F6B-AB19-7617490146F5}" type="presOf" srcId="{4AAF24AD-9C31-4990-8E0D-9A88C264516F}" destId="{566B212D-80B6-4EF9-B80C-343DB53E8024}" srcOrd="0" destOrd="0" presId="urn:microsoft.com/office/officeart/2005/8/layout/vList5"/>
    <dgm:cxn modelId="{3BFDBB11-9B00-4DBC-AEB0-80A2FBEB96A9}" type="presParOf" srcId="{EDCDB96D-1B55-47BE-B624-8D33BF50C73F}" destId="{B21AAA9C-5E80-4B86-A09A-A6DA89D60511}" srcOrd="0" destOrd="0" presId="urn:microsoft.com/office/officeart/2005/8/layout/vList5"/>
    <dgm:cxn modelId="{6CA09ACA-F5BE-435C-AAB7-3A6CE85D0E32}" type="presParOf" srcId="{B21AAA9C-5E80-4B86-A09A-A6DA89D60511}" destId="{566B212D-80B6-4EF9-B80C-343DB53E8024}" srcOrd="0" destOrd="0" presId="urn:microsoft.com/office/officeart/2005/8/layout/vList5"/>
    <dgm:cxn modelId="{E2563671-B2E5-4C58-84E3-124864C80A7B}" type="presParOf" srcId="{B21AAA9C-5E80-4B86-A09A-A6DA89D60511}" destId="{F73DA43E-D999-4B06-8BE7-6D5A40512963}" srcOrd="1" destOrd="0" presId="urn:microsoft.com/office/officeart/2005/8/layout/vList5"/>
    <dgm:cxn modelId="{FCCC9A78-70B5-4F00-901D-1C6225FBCE5E}" type="presParOf" srcId="{EDCDB96D-1B55-47BE-B624-8D33BF50C73F}" destId="{F7DE66A0-2621-445F-9F6F-34B28F954826}" srcOrd="1" destOrd="0" presId="urn:microsoft.com/office/officeart/2005/8/layout/vList5"/>
    <dgm:cxn modelId="{F4578669-BF73-4F4D-A1A7-CEBCE0C61209}" type="presParOf" srcId="{EDCDB96D-1B55-47BE-B624-8D33BF50C73F}" destId="{78D58C00-1861-469F-B8D4-61451E74613B}" srcOrd="2" destOrd="0" presId="urn:microsoft.com/office/officeart/2005/8/layout/vList5"/>
    <dgm:cxn modelId="{3F486D7A-816B-4907-BE29-D753472016DD}" type="presParOf" srcId="{78D58C00-1861-469F-B8D4-61451E74613B}" destId="{3EAB7F54-9CFA-4CF2-B86B-9E7A18BA0887}" srcOrd="0" destOrd="0" presId="urn:microsoft.com/office/officeart/2005/8/layout/vList5"/>
    <dgm:cxn modelId="{E0955D2A-E8DC-4508-8BD4-4DA305B4247C}" type="presParOf" srcId="{78D58C00-1861-469F-B8D4-61451E74613B}" destId="{1727A47C-A5BC-4EEE-AB52-08DFAB3D7587}" srcOrd="1" destOrd="0" presId="urn:microsoft.com/office/officeart/2005/8/layout/vList5"/>
    <dgm:cxn modelId="{F9DB2B53-025F-4796-90F7-74D7561DD0AF}" type="presParOf" srcId="{EDCDB96D-1B55-47BE-B624-8D33BF50C73F}" destId="{AE08D029-E37D-4AD6-A9E2-3060CE9402A6}" srcOrd="3" destOrd="0" presId="urn:microsoft.com/office/officeart/2005/8/layout/vList5"/>
    <dgm:cxn modelId="{CA83814C-D6B7-482F-9728-E4A9C7ADB84A}" type="presParOf" srcId="{EDCDB96D-1B55-47BE-B624-8D33BF50C73F}" destId="{79AF513C-F0C4-4EB6-BA51-C0BB54D461BD}" srcOrd="4" destOrd="0" presId="urn:microsoft.com/office/officeart/2005/8/layout/vList5"/>
    <dgm:cxn modelId="{BBA8F618-D69B-414D-869B-75547E1E4E92}" type="presParOf" srcId="{79AF513C-F0C4-4EB6-BA51-C0BB54D461BD}" destId="{7F3873D1-9A86-4E3B-B8B7-D7D6FC5FC304}" srcOrd="0" destOrd="0" presId="urn:microsoft.com/office/officeart/2005/8/layout/vList5"/>
    <dgm:cxn modelId="{93221F9D-7F28-4FC3-97B5-DA5B93641979}" type="presParOf" srcId="{79AF513C-F0C4-4EB6-BA51-C0BB54D461BD}" destId="{ACE8CD9A-5FCE-4E28-8489-D1F4535136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16F9C2-7C96-44AA-9E1B-1708E61048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F24AD-9C31-4990-8E0D-9A88C264516F}">
      <dgm:prSet phldrT="[Text]"/>
      <dgm:spPr/>
      <dgm:t>
        <a:bodyPr/>
        <a:lstStyle/>
        <a:p>
          <a:r>
            <a:rPr lang="en-US" dirty="0"/>
            <a:t>On CalFresh Non-CalWORKs</a:t>
          </a:r>
        </a:p>
      </dgm:t>
    </dgm:pt>
    <dgm:pt modelId="{E848D4E7-4B09-46EB-ADCF-750B03985D06}" type="parTrans" cxnId="{FD529509-D0EA-4C44-A299-CD38826C9571}">
      <dgm:prSet/>
      <dgm:spPr/>
      <dgm:t>
        <a:bodyPr/>
        <a:lstStyle/>
        <a:p>
          <a:endParaRPr lang="en-US"/>
        </a:p>
      </dgm:t>
    </dgm:pt>
    <dgm:pt modelId="{6FACB3A4-3B0B-4405-872A-4CD8930052A3}" type="sibTrans" cxnId="{FD529509-D0EA-4C44-A299-CD38826C9571}">
      <dgm:prSet/>
      <dgm:spPr/>
      <dgm:t>
        <a:bodyPr/>
        <a:lstStyle/>
        <a:p>
          <a:endParaRPr lang="en-US"/>
        </a:p>
      </dgm:t>
    </dgm:pt>
    <dgm:pt modelId="{6E665915-DD52-441E-A4E4-41E1ED8824A9}">
      <dgm:prSet phldrT="[Text]"/>
      <dgm:spPr/>
      <dgm:t>
        <a:bodyPr/>
        <a:lstStyle/>
        <a:p>
          <a:r>
            <a:rPr lang="en-US" dirty="0"/>
            <a:t>Pending Status</a:t>
          </a:r>
        </a:p>
      </dgm:t>
    </dgm:pt>
    <dgm:pt modelId="{3C4E5B07-B2C7-4EF9-8CAF-A8A351EB41AB}" type="parTrans" cxnId="{B76563B6-93AF-406D-A066-D3F108B8FD3D}">
      <dgm:prSet/>
      <dgm:spPr/>
      <dgm:t>
        <a:bodyPr/>
        <a:lstStyle/>
        <a:p>
          <a:endParaRPr lang="en-US"/>
        </a:p>
      </dgm:t>
    </dgm:pt>
    <dgm:pt modelId="{A0F1C302-D90E-4E66-AFB1-5D9359979D24}" type="sibTrans" cxnId="{B76563B6-93AF-406D-A066-D3F108B8FD3D}">
      <dgm:prSet/>
      <dgm:spPr/>
      <dgm:t>
        <a:bodyPr/>
        <a:lstStyle/>
        <a:p>
          <a:endParaRPr lang="en-US"/>
        </a:p>
      </dgm:t>
    </dgm:pt>
    <dgm:pt modelId="{30D239C6-2E9B-4B0E-B88A-96A7D677DC17}">
      <dgm:prSet phldrT="[Text]"/>
      <dgm:spPr/>
      <dgm:t>
        <a:bodyPr/>
        <a:lstStyle/>
        <a:p>
          <a:r>
            <a:rPr lang="en-US" dirty="0"/>
            <a:t>Enroll in CEPP effective today (or the date the approved CalFresh application was started, whichever is later) pending confirmation</a:t>
          </a:r>
        </a:p>
      </dgm:t>
    </dgm:pt>
    <dgm:pt modelId="{34DB9ED9-ECB0-4B58-A335-B33889EE6DF3}" type="parTrans" cxnId="{2D6475DE-FF13-4B9A-9B58-CF7C9ABF7544}">
      <dgm:prSet/>
      <dgm:spPr/>
      <dgm:t>
        <a:bodyPr/>
        <a:lstStyle/>
        <a:p>
          <a:endParaRPr lang="en-US"/>
        </a:p>
      </dgm:t>
    </dgm:pt>
    <dgm:pt modelId="{3F375A98-833A-49F8-B4DD-9F6801FB39FC}" type="sibTrans" cxnId="{2D6475DE-FF13-4B9A-9B58-CF7C9ABF7544}">
      <dgm:prSet/>
      <dgm:spPr/>
      <dgm:t>
        <a:bodyPr/>
        <a:lstStyle/>
        <a:p>
          <a:endParaRPr lang="en-US"/>
        </a:p>
      </dgm:t>
    </dgm:pt>
    <dgm:pt modelId="{C1665B39-4EE4-4F28-A158-5C35D11175EC}">
      <dgm:prSet phldrT="[Text]"/>
      <dgm:spPr/>
      <dgm:t>
        <a:bodyPr/>
        <a:lstStyle/>
        <a:p>
          <a:r>
            <a:rPr lang="en-US" dirty="0"/>
            <a:t>Non-Pending Status</a:t>
          </a:r>
        </a:p>
      </dgm:t>
    </dgm:pt>
    <dgm:pt modelId="{A9E3F35B-DDB2-4CB4-A0EA-0A53619F0E14}" type="parTrans" cxnId="{C1EA31AD-7D6E-4A29-9240-91EB880ADE8D}">
      <dgm:prSet/>
      <dgm:spPr/>
      <dgm:t>
        <a:bodyPr/>
        <a:lstStyle/>
        <a:p>
          <a:endParaRPr lang="en-US"/>
        </a:p>
      </dgm:t>
    </dgm:pt>
    <dgm:pt modelId="{2939B982-606C-4A4F-B991-2661BFC8D4CC}" type="sibTrans" cxnId="{C1EA31AD-7D6E-4A29-9240-91EB880ADE8D}">
      <dgm:prSet/>
      <dgm:spPr/>
      <dgm:t>
        <a:bodyPr/>
        <a:lstStyle/>
        <a:p>
          <a:endParaRPr lang="en-US"/>
        </a:p>
      </dgm:t>
    </dgm:pt>
    <dgm:pt modelId="{C59FBBA0-C977-4ECD-8255-FA4EC30D52F4}">
      <dgm:prSet phldrT="[Text]"/>
      <dgm:spPr/>
      <dgm:t>
        <a:bodyPr/>
        <a:lstStyle/>
        <a:p>
          <a:r>
            <a:rPr lang="en-US" dirty="0"/>
            <a:t>Enroll in CEPP effective the date of confirmation of CalFresh non-CalWORKs status (likely weeks from today)</a:t>
          </a:r>
        </a:p>
      </dgm:t>
    </dgm:pt>
    <dgm:pt modelId="{09946B50-D402-4115-8C9D-2936E5C5B3AC}" type="parTrans" cxnId="{DB1109B4-37D7-40E1-8AFC-0371EB1749A1}">
      <dgm:prSet/>
      <dgm:spPr/>
      <dgm:t>
        <a:bodyPr/>
        <a:lstStyle/>
        <a:p>
          <a:endParaRPr lang="en-US"/>
        </a:p>
      </dgm:t>
    </dgm:pt>
    <dgm:pt modelId="{5A2C6377-CC73-4DC8-9999-9C5473044B4C}" type="sibTrans" cxnId="{DB1109B4-37D7-40E1-8AFC-0371EB1749A1}">
      <dgm:prSet/>
      <dgm:spPr/>
      <dgm:t>
        <a:bodyPr/>
        <a:lstStyle/>
        <a:p>
          <a:endParaRPr lang="en-US"/>
        </a:p>
      </dgm:t>
    </dgm:pt>
    <dgm:pt modelId="{DFF81544-F386-48C6-B33D-DFFC5672154C}">
      <dgm:prSet phldrT="[Text]"/>
      <dgm:spPr/>
      <dgm:t>
        <a:bodyPr/>
        <a:lstStyle/>
        <a:p>
          <a:r>
            <a:rPr lang="en-US" dirty="0"/>
            <a:t>Enroll in CEPP effective today</a:t>
          </a:r>
        </a:p>
      </dgm:t>
    </dgm:pt>
    <dgm:pt modelId="{A85CAEAC-CD80-4DF3-8FB7-29B0AA96424E}" type="parTrans" cxnId="{A97F1A7E-4969-452E-BEDB-EEE61487A221}">
      <dgm:prSet/>
      <dgm:spPr/>
      <dgm:t>
        <a:bodyPr/>
        <a:lstStyle/>
        <a:p>
          <a:endParaRPr lang="en-US"/>
        </a:p>
      </dgm:t>
    </dgm:pt>
    <dgm:pt modelId="{589BC0CC-A8AF-46D3-9357-04C070579675}" type="sibTrans" cxnId="{A97F1A7E-4969-452E-BEDB-EEE61487A221}">
      <dgm:prSet/>
      <dgm:spPr/>
      <dgm:t>
        <a:bodyPr/>
        <a:lstStyle/>
        <a:p>
          <a:endParaRPr lang="en-US"/>
        </a:p>
      </dgm:t>
    </dgm:pt>
    <dgm:pt modelId="{EDCDB96D-1B55-47BE-B624-8D33BF50C73F}" type="pres">
      <dgm:prSet presAssocID="{E116F9C2-7C96-44AA-9E1B-1708E6104819}" presName="Name0" presStyleCnt="0">
        <dgm:presLayoutVars>
          <dgm:dir/>
          <dgm:animLvl val="lvl"/>
          <dgm:resizeHandles val="exact"/>
        </dgm:presLayoutVars>
      </dgm:prSet>
      <dgm:spPr/>
    </dgm:pt>
    <dgm:pt modelId="{B21AAA9C-5E80-4B86-A09A-A6DA89D60511}" type="pres">
      <dgm:prSet presAssocID="{4AAF24AD-9C31-4990-8E0D-9A88C264516F}" presName="linNode" presStyleCnt="0"/>
      <dgm:spPr/>
    </dgm:pt>
    <dgm:pt modelId="{566B212D-80B6-4EF9-B80C-343DB53E8024}" type="pres">
      <dgm:prSet presAssocID="{4AAF24AD-9C31-4990-8E0D-9A88C264516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73DA43E-D999-4B06-8BE7-6D5A40512963}" type="pres">
      <dgm:prSet presAssocID="{4AAF24AD-9C31-4990-8E0D-9A88C264516F}" presName="descendantText" presStyleLbl="alignAccFollowNode1" presStyleIdx="0" presStyleCnt="3" custLinFactNeighborX="0">
        <dgm:presLayoutVars>
          <dgm:bulletEnabled val="1"/>
        </dgm:presLayoutVars>
      </dgm:prSet>
      <dgm:spPr/>
    </dgm:pt>
    <dgm:pt modelId="{F7DE66A0-2621-445F-9F6F-34B28F954826}" type="pres">
      <dgm:prSet presAssocID="{6FACB3A4-3B0B-4405-872A-4CD8930052A3}" presName="sp" presStyleCnt="0"/>
      <dgm:spPr/>
    </dgm:pt>
    <dgm:pt modelId="{79AF513C-F0C4-4EB6-BA51-C0BB54D461BD}" type="pres">
      <dgm:prSet presAssocID="{C1665B39-4EE4-4F28-A158-5C35D11175EC}" presName="linNode" presStyleCnt="0"/>
      <dgm:spPr/>
    </dgm:pt>
    <dgm:pt modelId="{7F3873D1-9A86-4E3B-B8B7-D7D6FC5FC304}" type="pres">
      <dgm:prSet presAssocID="{C1665B39-4EE4-4F28-A158-5C35D11175EC}" presName="parentText" presStyleLbl="node1" presStyleIdx="1" presStyleCnt="3" custLinFactNeighborX="-107">
        <dgm:presLayoutVars>
          <dgm:chMax val="1"/>
          <dgm:bulletEnabled val="1"/>
        </dgm:presLayoutVars>
      </dgm:prSet>
      <dgm:spPr/>
    </dgm:pt>
    <dgm:pt modelId="{ACE8CD9A-5FCE-4E28-8489-D1F4535136ED}" type="pres">
      <dgm:prSet presAssocID="{C1665B39-4EE4-4F28-A158-5C35D11175EC}" presName="descendantText" presStyleLbl="alignAccFollowNode1" presStyleIdx="1" presStyleCnt="3" custLinFactNeighborX="380" custLinFactNeighborY="0">
        <dgm:presLayoutVars>
          <dgm:bulletEnabled val="1"/>
        </dgm:presLayoutVars>
      </dgm:prSet>
      <dgm:spPr/>
    </dgm:pt>
    <dgm:pt modelId="{51B4C9AB-67DF-4E77-B796-52DCD7E65F65}" type="pres">
      <dgm:prSet presAssocID="{2939B982-606C-4A4F-B991-2661BFC8D4CC}" presName="sp" presStyleCnt="0"/>
      <dgm:spPr/>
    </dgm:pt>
    <dgm:pt modelId="{78D58C00-1861-469F-B8D4-61451E74613B}" type="pres">
      <dgm:prSet presAssocID="{6E665915-DD52-441E-A4E4-41E1ED8824A9}" presName="linNode" presStyleCnt="0"/>
      <dgm:spPr/>
    </dgm:pt>
    <dgm:pt modelId="{3EAB7F54-9CFA-4CF2-B86B-9E7A18BA0887}" type="pres">
      <dgm:prSet presAssocID="{6E665915-DD52-441E-A4E4-41E1ED8824A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727A47C-A5BC-4EEE-AB52-08DFAB3D7587}" type="pres">
      <dgm:prSet presAssocID="{6E665915-DD52-441E-A4E4-41E1ED8824A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D529509-D0EA-4C44-A299-CD38826C9571}" srcId="{E116F9C2-7C96-44AA-9E1B-1708E6104819}" destId="{4AAF24AD-9C31-4990-8E0D-9A88C264516F}" srcOrd="0" destOrd="0" parTransId="{E848D4E7-4B09-46EB-ADCF-750B03985D06}" sibTransId="{6FACB3A4-3B0B-4405-872A-4CD8930052A3}"/>
    <dgm:cxn modelId="{F1177D3D-A0B8-4919-80E3-B05CA723DDDB}" type="presOf" srcId="{C1665B39-4EE4-4F28-A158-5C35D11175EC}" destId="{7F3873D1-9A86-4E3B-B8B7-D7D6FC5FC304}" srcOrd="0" destOrd="0" presId="urn:microsoft.com/office/officeart/2005/8/layout/vList5"/>
    <dgm:cxn modelId="{01BC754E-4B40-4434-A27E-323E71EEE652}" type="presOf" srcId="{E116F9C2-7C96-44AA-9E1B-1708E6104819}" destId="{EDCDB96D-1B55-47BE-B624-8D33BF50C73F}" srcOrd="0" destOrd="0" presId="urn:microsoft.com/office/officeart/2005/8/layout/vList5"/>
    <dgm:cxn modelId="{A058E44E-FBB5-41C0-80A6-AF84BF6596EA}" type="presOf" srcId="{6E665915-DD52-441E-A4E4-41E1ED8824A9}" destId="{3EAB7F54-9CFA-4CF2-B86B-9E7A18BA0887}" srcOrd="0" destOrd="0" presId="urn:microsoft.com/office/officeart/2005/8/layout/vList5"/>
    <dgm:cxn modelId="{A97F1A7E-4969-452E-BEDB-EEE61487A221}" srcId="{4AAF24AD-9C31-4990-8E0D-9A88C264516F}" destId="{DFF81544-F386-48C6-B33D-DFFC5672154C}" srcOrd="0" destOrd="0" parTransId="{A85CAEAC-CD80-4DF3-8FB7-29B0AA96424E}" sibTransId="{589BC0CC-A8AF-46D3-9357-04C070579675}"/>
    <dgm:cxn modelId="{AAA36A96-2684-47FB-8C6C-9B72C261724B}" type="presOf" srcId="{30D239C6-2E9B-4B0E-B88A-96A7D677DC17}" destId="{1727A47C-A5BC-4EEE-AB52-08DFAB3D7587}" srcOrd="0" destOrd="0" presId="urn:microsoft.com/office/officeart/2005/8/layout/vList5"/>
    <dgm:cxn modelId="{C111E7A1-DDBE-42F4-954C-804F5FA3D271}" type="presOf" srcId="{C59FBBA0-C977-4ECD-8255-FA4EC30D52F4}" destId="{ACE8CD9A-5FCE-4E28-8489-D1F4535136ED}" srcOrd="0" destOrd="0" presId="urn:microsoft.com/office/officeart/2005/8/layout/vList5"/>
    <dgm:cxn modelId="{C1EA31AD-7D6E-4A29-9240-91EB880ADE8D}" srcId="{E116F9C2-7C96-44AA-9E1B-1708E6104819}" destId="{C1665B39-4EE4-4F28-A158-5C35D11175EC}" srcOrd="1" destOrd="0" parTransId="{A9E3F35B-DDB2-4CB4-A0EA-0A53619F0E14}" sibTransId="{2939B982-606C-4A4F-B991-2661BFC8D4CC}"/>
    <dgm:cxn modelId="{DB1109B4-37D7-40E1-8AFC-0371EB1749A1}" srcId="{C1665B39-4EE4-4F28-A158-5C35D11175EC}" destId="{C59FBBA0-C977-4ECD-8255-FA4EC30D52F4}" srcOrd="0" destOrd="0" parTransId="{09946B50-D402-4115-8C9D-2936E5C5B3AC}" sibTransId="{5A2C6377-CC73-4DC8-9999-9C5473044B4C}"/>
    <dgm:cxn modelId="{B76563B6-93AF-406D-A066-D3F108B8FD3D}" srcId="{E116F9C2-7C96-44AA-9E1B-1708E6104819}" destId="{6E665915-DD52-441E-A4E4-41E1ED8824A9}" srcOrd="2" destOrd="0" parTransId="{3C4E5B07-B2C7-4EF9-8CAF-A8A351EB41AB}" sibTransId="{A0F1C302-D90E-4E66-AFB1-5D9359979D24}"/>
    <dgm:cxn modelId="{D6301CC3-C712-457D-9E75-B018315C0EB0}" type="presOf" srcId="{DFF81544-F386-48C6-B33D-DFFC5672154C}" destId="{F73DA43E-D999-4B06-8BE7-6D5A40512963}" srcOrd="0" destOrd="0" presId="urn:microsoft.com/office/officeart/2005/8/layout/vList5"/>
    <dgm:cxn modelId="{0D9656C3-D3A3-4F01-8223-63103E4082F6}" type="presOf" srcId="{4AAF24AD-9C31-4990-8E0D-9A88C264516F}" destId="{566B212D-80B6-4EF9-B80C-343DB53E8024}" srcOrd="0" destOrd="0" presId="urn:microsoft.com/office/officeart/2005/8/layout/vList5"/>
    <dgm:cxn modelId="{2D6475DE-FF13-4B9A-9B58-CF7C9ABF7544}" srcId="{6E665915-DD52-441E-A4E4-41E1ED8824A9}" destId="{30D239C6-2E9B-4B0E-B88A-96A7D677DC17}" srcOrd="0" destOrd="0" parTransId="{34DB9ED9-ECB0-4B58-A335-B33889EE6DF3}" sibTransId="{3F375A98-833A-49F8-B4DD-9F6801FB39FC}"/>
    <dgm:cxn modelId="{9260983D-6D1D-44FC-ADDD-4C545BCE5787}" type="presParOf" srcId="{EDCDB96D-1B55-47BE-B624-8D33BF50C73F}" destId="{B21AAA9C-5E80-4B86-A09A-A6DA89D60511}" srcOrd="0" destOrd="0" presId="urn:microsoft.com/office/officeart/2005/8/layout/vList5"/>
    <dgm:cxn modelId="{77AEAB00-D295-401D-8232-11550CB39C21}" type="presParOf" srcId="{B21AAA9C-5E80-4B86-A09A-A6DA89D60511}" destId="{566B212D-80B6-4EF9-B80C-343DB53E8024}" srcOrd="0" destOrd="0" presId="urn:microsoft.com/office/officeart/2005/8/layout/vList5"/>
    <dgm:cxn modelId="{A327535A-D802-4B44-9C0B-A4D370CB9BE5}" type="presParOf" srcId="{B21AAA9C-5E80-4B86-A09A-A6DA89D60511}" destId="{F73DA43E-D999-4B06-8BE7-6D5A40512963}" srcOrd="1" destOrd="0" presId="urn:microsoft.com/office/officeart/2005/8/layout/vList5"/>
    <dgm:cxn modelId="{2DB74946-2431-4B2A-9571-3A02155A95A4}" type="presParOf" srcId="{EDCDB96D-1B55-47BE-B624-8D33BF50C73F}" destId="{F7DE66A0-2621-445F-9F6F-34B28F954826}" srcOrd="1" destOrd="0" presId="urn:microsoft.com/office/officeart/2005/8/layout/vList5"/>
    <dgm:cxn modelId="{0B06C3BF-3D6C-4CED-9383-8BE016FE62E6}" type="presParOf" srcId="{EDCDB96D-1B55-47BE-B624-8D33BF50C73F}" destId="{79AF513C-F0C4-4EB6-BA51-C0BB54D461BD}" srcOrd="2" destOrd="0" presId="urn:microsoft.com/office/officeart/2005/8/layout/vList5"/>
    <dgm:cxn modelId="{B75B5167-A9E4-4BD5-AD76-D4A9A8864995}" type="presParOf" srcId="{79AF513C-F0C4-4EB6-BA51-C0BB54D461BD}" destId="{7F3873D1-9A86-4E3B-B8B7-D7D6FC5FC304}" srcOrd="0" destOrd="0" presId="urn:microsoft.com/office/officeart/2005/8/layout/vList5"/>
    <dgm:cxn modelId="{A2C360A3-CDB7-4A5A-8BFE-7EFF6DFEFF8C}" type="presParOf" srcId="{79AF513C-F0C4-4EB6-BA51-C0BB54D461BD}" destId="{ACE8CD9A-5FCE-4E28-8489-D1F4535136ED}" srcOrd="1" destOrd="0" presId="urn:microsoft.com/office/officeart/2005/8/layout/vList5"/>
    <dgm:cxn modelId="{3365726D-8394-435D-92DB-F2E5D2518F34}" type="presParOf" srcId="{EDCDB96D-1B55-47BE-B624-8D33BF50C73F}" destId="{51B4C9AB-67DF-4E77-B796-52DCD7E65F65}" srcOrd="3" destOrd="0" presId="urn:microsoft.com/office/officeart/2005/8/layout/vList5"/>
    <dgm:cxn modelId="{BB402FDA-50E0-4C85-8CF3-64CE864E17E1}" type="presParOf" srcId="{EDCDB96D-1B55-47BE-B624-8D33BF50C73F}" destId="{78D58C00-1861-469F-B8D4-61451E74613B}" srcOrd="4" destOrd="0" presId="urn:microsoft.com/office/officeart/2005/8/layout/vList5"/>
    <dgm:cxn modelId="{EED996CE-9117-481A-9899-80CDC11B3092}" type="presParOf" srcId="{78D58C00-1861-469F-B8D4-61451E74613B}" destId="{3EAB7F54-9CFA-4CF2-B86B-9E7A18BA0887}" srcOrd="0" destOrd="0" presId="urn:microsoft.com/office/officeart/2005/8/layout/vList5"/>
    <dgm:cxn modelId="{F696B18B-8B8C-4768-A6A2-5E7825C6FCD3}" type="presParOf" srcId="{78D58C00-1861-469F-B8D4-61451E74613B}" destId="{1727A47C-A5BC-4EEE-AB52-08DFAB3D75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CEB55-784B-44DE-A294-C1150392E7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D0DD1-FE97-45F0-B755-C94CF18460CF}">
      <dgm:prSet phldrT="[Text]" custT="1"/>
      <dgm:spPr/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Confirm CalFresh Non-CW Status</a:t>
          </a:r>
          <a:endParaRPr lang="en-US" sz="1400" b="1" dirty="0">
            <a:latin typeface="Verlag Book" pitchFamily="50" charset="0"/>
          </a:endParaRPr>
        </a:p>
      </dgm:t>
    </dgm:pt>
    <dgm:pt modelId="{3E7FBE7F-4366-4A47-803A-A65AE9ACDFCA}" type="par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762E3CBA-60E7-44ED-8D0F-944A38AA8D80}" type="sib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EB70CD76-C4B9-446C-B8F9-EA79528C3336}">
      <dgm:prSet phldrT="[Text]"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Make CEPP Enrollment Decision</a:t>
          </a:r>
          <a:endParaRPr lang="en-US" sz="1400" b="1" dirty="0">
            <a:latin typeface="Verlag Book" pitchFamily="50" charset="0"/>
          </a:endParaRPr>
        </a:p>
      </dgm:t>
    </dgm:pt>
    <dgm:pt modelId="{E85F6B4F-95BF-4B25-B8E9-2702EA0DC187}" type="parTrans" cxnId="{FD6A5085-3704-4CCF-BBFD-1A6E46B997A5}">
      <dgm:prSet/>
      <dgm:spPr/>
      <dgm:t>
        <a:bodyPr/>
        <a:lstStyle/>
        <a:p>
          <a:pPr algn="ctr"/>
          <a:endParaRPr lang="en-US" b="1"/>
        </a:p>
      </dgm:t>
    </dgm:pt>
    <dgm:pt modelId="{79E677B8-4F7C-4E5C-98C4-6C9CC25DB900}" type="sibTrans" cxnId="{FD6A5085-3704-4CCF-BBFD-1A6E46B997A5}">
      <dgm:prSet/>
      <dgm:spPr/>
      <dgm:t>
        <a:bodyPr/>
        <a:lstStyle/>
        <a:p>
          <a:pPr algn="ctr"/>
          <a:endParaRPr lang="en-US" b="1"/>
        </a:p>
      </dgm:t>
    </dgm:pt>
    <dgm:pt modelId="{800B256C-2C0A-45AE-A19F-D4A5E65A924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CEPP Effective Date</a:t>
          </a:r>
          <a:endParaRPr lang="en-US" sz="1400" b="1" dirty="0">
            <a:latin typeface="Verlag Book" pitchFamily="50" charset="0"/>
          </a:endParaRPr>
        </a:p>
      </dgm:t>
    </dgm:pt>
    <dgm:pt modelId="{17CE3DD5-9D94-49D5-95D6-D9C8E8F6B6F6}" type="par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06A85A7-5E21-4CD5-A4FF-C08EBC8C7A99}" type="sib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A096AE5-0758-4393-A04D-F173776CD843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Inform Client/Enter in Roster</a:t>
          </a:r>
        </a:p>
      </dgm:t>
    </dgm:pt>
    <dgm:pt modelId="{57D57342-4FC7-49E5-BE6B-EA90672E1F27}" type="par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2BBF1F5E-8D66-4184-A14B-D82C9A2EB7CC}" type="sib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0CAF1794-FBCE-4AE1-B067-1EC0B776016A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Start </a:t>
          </a:r>
          <a:r>
            <a:rPr lang="en-US" sz="1600" b="1" dirty="0" err="1">
              <a:latin typeface="Verlag Book" pitchFamily="50" charset="0"/>
            </a:rPr>
            <a:t>Svcs</a:t>
          </a:r>
          <a:r>
            <a:rPr lang="en-US" sz="1600" b="1" dirty="0">
              <a:latin typeface="Verlag Book" pitchFamily="50" charset="0"/>
            </a:rPr>
            <a:t>, Tracking, Billing</a:t>
          </a:r>
        </a:p>
      </dgm:t>
    </dgm:pt>
    <dgm:pt modelId="{F4F7B271-7119-4E5D-9F77-4EA0772ED37D}" type="parTrans" cxnId="{0BC12B4C-D76F-4C7C-BF31-DFC937831399}">
      <dgm:prSet/>
      <dgm:spPr/>
      <dgm:t>
        <a:bodyPr/>
        <a:lstStyle/>
        <a:p>
          <a:endParaRPr lang="en-US"/>
        </a:p>
      </dgm:t>
    </dgm:pt>
    <dgm:pt modelId="{045CCEF0-8BFF-4217-9071-8369CE8EA3B6}" type="sibTrans" cxnId="{0BC12B4C-D76F-4C7C-BF31-DFC937831399}">
      <dgm:prSet/>
      <dgm:spPr/>
      <dgm:t>
        <a:bodyPr/>
        <a:lstStyle/>
        <a:p>
          <a:endParaRPr lang="en-US"/>
        </a:p>
      </dgm:t>
    </dgm:pt>
    <dgm:pt modelId="{583EC8D6-0002-4C12-AFF1-0F388C8C6C41}" type="pres">
      <dgm:prSet presAssocID="{5CDCEB55-784B-44DE-A294-C1150392E775}" presName="CompostProcess" presStyleCnt="0">
        <dgm:presLayoutVars>
          <dgm:dir/>
          <dgm:resizeHandles val="exact"/>
        </dgm:presLayoutVars>
      </dgm:prSet>
      <dgm:spPr/>
    </dgm:pt>
    <dgm:pt modelId="{80F26F7C-A8A8-46B9-A1ED-3A08D05EEF5A}" type="pres">
      <dgm:prSet presAssocID="{5CDCEB55-784B-44DE-A294-C1150392E775}" presName="arrow" presStyleLbl="bgShp" presStyleIdx="0" presStyleCnt="1" custLinFactNeighborY="-457"/>
      <dgm:spPr/>
    </dgm:pt>
    <dgm:pt modelId="{09C3CD7B-5763-40A2-A6E6-E2F5E5D10D01}" type="pres">
      <dgm:prSet presAssocID="{5CDCEB55-784B-44DE-A294-C1150392E775}" presName="linearProcess" presStyleCnt="0"/>
      <dgm:spPr/>
    </dgm:pt>
    <dgm:pt modelId="{0D552ED5-35FA-499B-B195-AAACA6626F2B}" type="pres">
      <dgm:prSet presAssocID="{E5BD0DD1-FE97-45F0-B755-C94CF18460CF}" presName="textNode" presStyleLbl="node1" presStyleIdx="0" presStyleCnt="5">
        <dgm:presLayoutVars>
          <dgm:bulletEnabled val="1"/>
        </dgm:presLayoutVars>
      </dgm:prSet>
      <dgm:spPr/>
    </dgm:pt>
    <dgm:pt modelId="{38E7EEBC-EDE3-4EF2-9586-D68574B46965}" type="pres">
      <dgm:prSet presAssocID="{762E3CBA-60E7-44ED-8D0F-944A38AA8D80}" presName="sibTrans" presStyleCnt="0"/>
      <dgm:spPr/>
    </dgm:pt>
    <dgm:pt modelId="{CD22EAB1-2D5A-482F-8795-3DFF0A37F03C}" type="pres">
      <dgm:prSet presAssocID="{EB70CD76-C4B9-446C-B8F9-EA79528C3336}" presName="textNode" presStyleLbl="node1" presStyleIdx="1" presStyleCnt="5">
        <dgm:presLayoutVars>
          <dgm:bulletEnabled val="1"/>
        </dgm:presLayoutVars>
      </dgm:prSet>
      <dgm:spPr/>
    </dgm:pt>
    <dgm:pt modelId="{3126E529-38EE-487F-8C39-18BD75F05BDB}" type="pres">
      <dgm:prSet presAssocID="{79E677B8-4F7C-4E5C-98C4-6C9CC25DB900}" presName="sibTrans" presStyleCnt="0"/>
      <dgm:spPr/>
    </dgm:pt>
    <dgm:pt modelId="{61404A2F-A75F-4E49-AA4E-1D30921AF28B}" type="pres">
      <dgm:prSet presAssocID="{800B256C-2C0A-45AE-A19F-D4A5E65A9247}" presName="textNode" presStyleLbl="node1" presStyleIdx="2" presStyleCnt="5">
        <dgm:presLayoutVars>
          <dgm:bulletEnabled val="1"/>
        </dgm:presLayoutVars>
      </dgm:prSet>
      <dgm:spPr/>
    </dgm:pt>
    <dgm:pt modelId="{701372D1-88D7-43F6-A488-E97BB338F6E4}" type="pres">
      <dgm:prSet presAssocID="{B06A85A7-5E21-4CD5-A4FF-C08EBC8C7A99}" presName="sibTrans" presStyleCnt="0"/>
      <dgm:spPr/>
    </dgm:pt>
    <dgm:pt modelId="{35FBDE94-54F9-4648-8F11-BEC79E25F793}" type="pres">
      <dgm:prSet presAssocID="{BA096AE5-0758-4393-A04D-F173776CD843}" presName="textNode" presStyleLbl="node1" presStyleIdx="3" presStyleCnt="5">
        <dgm:presLayoutVars>
          <dgm:bulletEnabled val="1"/>
        </dgm:presLayoutVars>
      </dgm:prSet>
      <dgm:spPr/>
    </dgm:pt>
    <dgm:pt modelId="{DC64C9FD-E562-47A7-8EA6-8B8D73E8F00D}" type="pres">
      <dgm:prSet presAssocID="{2BBF1F5E-8D66-4184-A14B-D82C9A2EB7CC}" presName="sibTrans" presStyleCnt="0"/>
      <dgm:spPr/>
    </dgm:pt>
    <dgm:pt modelId="{13882801-5862-45B1-942B-C2A88FA6793F}" type="pres">
      <dgm:prSet presAssocID="{0CAF1794-FBCE-4AE1-B067-1EC0B776016A}" presName="textNode" presStyleLbl="node1" presStyleIdx="4" presStyleCnt="5" custLinFactNeighborX="997">
        <dgm:presLayoutVars>
          <dgm:bulletEnabled val="1"/>
        </dgm:presLayoutVars>
      </dgm:prSet>
      <dgm:spPr/>
    </dgm:pt>
  </dgm:ptLst>
  <dgm:cxnLst>
    <dgm:cxn modelId="{71D6C128-A82C-4933-8714-5F2ACA54E09F}" srcId="{5CDCEB55-784B-44DE-A294-C1150392E775}" destId="{800B256C-2C0A-45AE-A19F-D4A5E65A9247}" srcOrd="2" destOrd="0" parTransId="{17CE3DD5-9D94-49D5-95D6-D9C8E8F6B6F6}" sibTransId="{B06A85A7-5E21-4CD5-A4FF-C08EBC8C7A99}"/>
    <dgm:cxn modelId="{181CE53E-E10D-4630-9BF1-F341741EC1C9}" type="presOf" srcId="{800B256C-2C0A-45AE-A19F-D4A5E65A9247}" destId="{61404A2F-A75F-4E49-AA4E-1D30921AF28B}" srcOrd="0" destOrd="0" presId="urn:microsoft.com/office/officeart/2005/8/layout/hProcess9"/>
    <dgm:cxn modelId="{BFC8235B-2878-4B2B-8D55-186944C9B5E0}" type="presOf" srcId="{0CAF1794-FBCE-4AE1-B067-1EC0B776016A}" destId="{13882801-5862-45B1-942B-C2A88FA6793F}" srcOrd="0" destOrd="0" presId="urn:microsoft.com/office/officeart/2005/8/layout/hProcess9"/>
    <dgm:cxn modelId="{0BC12B4C-D76F-4C7C-BF31-DFC937831399}" srcId="{5CDCEB55-784B-44DE-A294-C1150392E775}" destId="{0CAF1794-FBCE-4AE1-B067-1EC0B776016A}" srcOrd="4" destOrd="0" parTransId="{F4F7B271-7119-4E5D-9F77-4EA0772ED37D}" sibTransId="{045CCEF0-8BFF-4217-9071-8369CE8EA3B6}"/>
    <dgm:cxn modelId="{3CB73C4D-46BB-48E0-A024-80808CED9513}" srcId="{5CDCEB55-784B-44DE-A294-C1150392E775}" destId="{BA096AE5-0758-4393-A04D-F173776CD843}" srcOrd="3" destOrd="0" parTransId="{57D57342-4FC7-49E5-BE6B-EA90672E1F27}" sibTransId="{2BBF1F5E-8D66-4184-A14B-D82C9A2EB7CC}"/>
    <dgm:cxn modelId="{FD6A5085-3704-4CCF-BBFD-1A6E46B997A5}" srcId="{5CDCEB55-784B-44DE-A294-C1150392E775}" destId="{EB70CD76-C4B9-446C-B8F9-EA79528C3336}" srcOrd="1" destOrd="0" parTransId="{E85F6B4F-95BF-4B25-B8E9-2702EA0DC187}" sibTransId="{79E677B8-4F7C-4E5C-98C4-6C9CC25DB900}"/>
    <dgm:cxn modelId="{44D776A5-376C-4379-B1A5-92973508E5B0}" type="presOf" srcId="{5CDCEB55-784B-44DE-A294-C1150392E775}" destId="{583EC8D6-0002-4C12-AFF1-0F388C8C6C41}" srcOrd="0" destOrd="0" presId="urn:microsoft.com/office/officeart/2005/8/layout/hProcess9"/>
    <dgm:cxn modelId="{3B25C5A9-06BC-425B-BE8B-A503F29F111C}" type="presOf" srcId="{EB70CD76-C4B9-446C-B8F9-EA79528C3336}" destId="{CD22EAB1-2D5A-482F-8795-3DFF0A37F03C}" srcOrd="0" destOrd="0" presId="urn:microsoft.com/office/officeart/2005/8/layout/hProcess9"/>
    <dgm:cxn modelId="{72DBF8AE-9E8C-401C-8553-47B2CDA04824}" type="presOf" srcId="{E5BD0DD1-FE97-45F0-B755-C94CF18460CF}" destId="{0D552ED5-35FA-499B-B195-AAACA6626F2B}" srcOrd="0" destOrd="0" presId="urn:microsoft.com/office/officeart/2005/8/layout/hProcess9"/>
    <dgm:cxn modelId="{64CC7CBC-46F1-42FE-9443-783D16ED2B6A}" srcId="{5CDCEB55-784B-44DE-A294-C1150392E775}" destId="{E5BD0DD1-FE97-45F0-B755-C94CF18460CF}" srcOrd="0" destOrd="0" parTransId="{3E7FBE7F-4366-4A47-803A-A65AE9ACDFCA}" sibTransId="{762E3CBA-60E7-44ED-8D0F-944A38AA8D80}"/>
    <dgm:cxn modelId="{D1814FCB-AD82-479A-A521-347BB5D42B44}" type="presOf" srcId="{BA096AE5-0758-4393-A04D-F173776CD843}" destId="{35FBDE94-54F9-4648-8F11-BEC79E25F793}" srcOrd="0" destOrd="0" presId="urn:microsoft.com/office/officeart/2005/8/layout/hProcess9"/>
    <dgm:cxn modelId="{D85F1D0B-E8C6-4122-B864-4831D3F1363E}" type="presParOf" srcId="{583EC8D6-0002-4C12-AFF1-0F388C8C6C41}" destId="{80F26F7C-A8A8-46B9-A1ED-3A08D05EEF5A}" srcOrd="0" destOrd="0" presId="urn:microsoft.com/office/officeart/2005/8/layout/hProcess9"/>
    <dgm:cxn modelId="{24810A21-93C3-4E6D-B0C7-1619C5F7A779}" type="presParOf" srcId="{583EC8D6-0002-4C12-AFF1-0F388C8C6C41}" destId="{09C3CD7B-5763-40A2-A6E6-E2F5E5D10D01}" srcOrd="1" destOrd="0" presId="urn:microsoft.com/office/officeart/2005/8/layout/hProcess9"/>
    <dgm:cxn modelId="{A33AB62B-20A1-4AEC-938F-83EFACA99184}" type="presParOf" srcId="{09C3CD7B-5763-40A2-A6E6-E2F5E5D10D01}" destId="{0D552ED5-35FA-499B-B195-AAACA6626F2B}" srcOrd="0" destOrd="0" presId="urn:microsoft.com/office/officeart/2005/8/layout/hProcess9"/>
    <dgm:cxn modelId="{1E453254-6CE2-4840-AC07-0F28FA1A1A4C}" type="presParOf" srcId="{09C3CD7B-5763-40A2-A6E6-E2F5E5D10D01}" destId="{38E7EEBC-EDE3-4EF2-9586-D68574B46965}" srcOrd="1" destOrd="0" presId="urn:microsoft.com/office/officeart/2005/8/layout/hProcess9"/>
    <dgm:cxn modelId="{6BB17D0A-8C3A-4310-B059-AC790F697D32}" type="presParOf" srcId="{09C3CD7B-5763-40A2-A6E6-E2F5E5D10D01}" destId="{CD22EAB1-2D5A-482F-8795-3DFF0A37F03C}" srcOrd="2" destOrd="0" presId="urn:microsoft.com/office/officeart/2005/8/layout/hProcess9"/>
    <dgm:cxn modelId="{2E593582-FB6B-49EA-9E62-69E6099C89D4}" type="presParOf" srcId="{09C3CD7B-5763-40A2-A6E6-E2F5E5D10D01}" destId="{3126E529-38EE-487F-8C39-18BD75F05BDB}" srcOrd="3" destOrd="0" presId="urn:microsoft.com/office/officeart/2005/8/layout/hProcess9"/>
    <dgm:cxn modelId="{55829A52-62F8-4ABF-898A-263087A8E4DA}" type="presParOf" srcId="{09C3CD7B-5763-40A2-A6E6-E2F5E5D10D01}" destId="{61404A2F-A75F-4E49-AA4E-1D30921AF28B}" srcOrd="4" destOrd="0" presId="urn:microsoft.com/office/officeart/2005/8/layout/hProcess9"/>
    <dgm:cxn modelId="{639FA0EA-E7EC-4700-8A8A-443AB7DF76BF}" type="presParOf" srcId="{09C3CD7B-5763-40A2-A6E6-E2F5E5D10D01}" destId="{701372D1-88D7-43F6-A488-E97BB338F6E4}" srcOrd="5" destOrd="0" presId="urn:microsoft.com/office/officeart/2005/8/layout/hProcess9"/>
    <dgm:cxn modelId="{A861C065-4086-4608-8484-D3BA75E03657}" type="presParOf" srcId="{09C3CD7B-5763-40A2-A6E6-E2F5E5D10D01}" destId="{35FBDE94-54F9-4648-8F11-BEC79E25F793}" srcOrd="6" destOrd="0" presId="urn:microsoft.com/office/officeart/2005/8/layout/hProcess9"/>
    <dgm:cxn modelId="{EC179321-2ACA-4078-9B36-C28CFFF8CDB2}" type="presParOf" srcId="{09C3CD7B-5763-40A2-A6E6-E2F5E5D10D01}" destId="{DC64C9FD-E562-47A7-8EA6-8B8D73E8F00D}" srcOrd="7" destOrd="0" presId="urn:microsoft.com/office/officeart/2005/8/layout/hProcess9"/>
    <dgm:cxn modelId="{D8FFF88B-886F-4AAB-B87B-07F74CAEBB54}" type="presParOf" srcId="{09C3CD7B-5763-40A2-A6E6-E2F5E5D10D01}" destId="{13882801-5862-45B1-942B-C2A88FA6793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DCEB55-784B-44DE-A294-C1150392E7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D0DD1-FE97-45F0-B755-C94CF18460CF}">
      <dgm:prSet phldrT="[Text]"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Make CEPP Enrollment Decision</a:t>
          </a:r>
          <a:endParaRPr lang="en-US" sz="1400" b="1" dirty="0">
            <a:latin typeface="Verlag Book" pitchFamily="50" charset="0"/>
          </a:endParaRPr>
        </a:p>
      </dgm:t>
    </dgm:pt>
    <dgm:pt modelId="{3E7FBE7F-4366-4A47-803A-A65AE9ACDFCA}" type="par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762E3CBA-60E7-44ED-8D0F-944A38AA8D80}" type="sib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800B256C-2C0A-45AE-A19F-D4A5E65A924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CEPP Effective Date</a:t>
          </a:r>
          <a:endParaRPr lang="en-US" sz="1400" b="1" dirty="0">
            <a:latin typeface="Verlag Book" pitchFamily="50" charset="0"/>
          </a:endParaRPr>
        </a:p>
      </dgm:t>
    </dgm:pt>
    <dgm:pt modelId="{17CE3DD5-9D94-49D5-95D6-D9C8E8F6B6F6}" type="par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06A85A7-5E21-4CD5-A4FF-C08EBC8C7A99}" type="sib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A096AE5-0758-4393-A04D-F173776CD843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Inform Client/Enter in Roster</a:t>
          </a:r>
        </a:p>
      </dgm:t>
    </dgm:pt>
    <dgm:pt modelId="{57D57342-4FC7-49E5-BE6B-EA90672E1F27}" type="par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2BBF1F5E-8D66-4184-A14B-D82C9A2EB7CC}" type="sib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0CAF1794-FBCE-4AE1-B067-1EC0B776016A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Start </a:t>
          </a:r>
          <a:r>
            <a:rPr lang="en-US" sz="1600" b="1" dirty="0" err="1">
              <a:latin typeface="Verlag Book" pitchFamily="50" charset="0"/>
            </a:rPr>
            <a:t>Svcs</a:t>
          </a:r>
          <a:r>
            <a:rPr lang="en-US" sz="1600" b="1" dirty="0">
              <a:latin typeface="Verlag Book" pitchFamily="50" charset="0"/>
            </a:rPr>
            <a:t>, Tracking, Billing</a:t>
          </a:r>
        </a:p>
      </dgm:t>
    </dgm:pt>
    <dgm:pt modelId="{F4F7B271-7119-4E5D-9F77-4EA0772ED37D}" type="parTrans" cxnId="{0BC12B4C-D76F-4C7C-BF31-DFC937831399}">
      <dgm:prSet/>
      <dgm:spPr/>
      <dgm:t>
        <a:bodyPr/>
        <a:lstStyle/>
        <a:p>
          <a:endParaRPr lang="en-US"/>
        </a:p>
      </dgm:t>
    </dgm:pt>
    <dgm:pt modelId="{045CCEF0-8BFF-4217-9071-8369CE8EA3B6}" type="sibTrans" cxnId="{0BC12B4C-D76F-4C7C-BF31-DFC937831399}">
      <dgm:prSet/>
      <dgm:spPr/>
      <dgm:t>
        <a:bodyPr/>
        <a:lstStyle/>
        <a:p>
          <a:endParaRPr lang="en-US"/>
        </a:p>
      </dgm:t>
    </dgm:pt>
    <dgm:pt modelId="{C3BC9A91-2347-4F92-A596-3F877E81EBAA}">
      <dgm:prSet phldrT="[Text]" custT="1"/>
      <dgm:spPr/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Confirm CalFresh Non-CW Status</a:t>
          </a:r>
          <a:endParaRPr lang="en-US" sz="1400" b="1" dirty="0">
            <a:latin typeface="Verlag Book" pitchFamily="50" charset="0"/>
          </a:endParaRPr>
        </a:p>
      </dgm:t>
    </dgm:pt>
    <dgm:pt modelId="{E0419691-818D-49FA-8F81-3BA27ED2842F}" type="parTrans" cxnId="{65C7CA29-2BD9-43AC-A820-FA5D99FC2384}">
      <dgm:prSet/>
      <dgm:spPr/>
      <dgm:t>
        <a:bodyPr/>
        <a:lstStyle/>
        <a:p>
          <a:endParaRPr lang="en-US"/>
        </a:p>
      </dgm:t>
    </dgm:pt>
    <dgm:pt modelId="{B7FCCF81-B990-4A3F-A346-C605DAF55961}" type="sibTrans" cxnId="{65C7CA29-2BD9-43AC-A820-FA5D99FC2384}">
      <dgm:prSet/>
      <dgm:spPr/>
      <dgm:t>
        <a:bodyPr/>
        <a:lstStyle/>
        <a:p>
          <a:endParaRPr lang="en-US"/>
        </a:p>
      </dgm:t>
    </dgm:pt>
    <dgm:pt modelId="{583EC8D6-0002-4C12-AFF1-0F388C8C6C41}" type="pres">
      <dgm:prSet presAssocID="{5CDCEB55-784B-44DE-A294-C1150392E775}" presName="CompostProcess" presStyleCnt="0">
        <dgm:presLayoutVars>
          <dgm:dir/>
          <dgm:resizeHandles val="exact"/>
        </dgm:presLayoutVars>
      </dgm:prSet>
      <dgm:spPr/>
    </dgm:pt>
    <dgm:pt modelId="{80F26F7C-A8A8-46B9-A1ED-3A08D05EEF5A}" type="pres">
      <dgm:prSet presAssocID="{5CDCEB55-784B-44DE-A294-C1150392E775}" presName="arrow" presStyleLbl="bgShp" presStyleIdx="0" presStyleCnt="1"/>
      <dgm:spPr/>
    </dgm:pt>
    <dgm:pt modelId="{09C3CD7B-5763-40A2-A6E6-E2F5E5D10D01}" type="pres">
      <dgm:prSet presAssocID="{5CDCEB55-784B-44DE-A294-C1150392E775}" presName="linearProcess" presStyleCnt="0"/>
      <dgm:spPr/>
    </dgm:pt>
    <dgm:pt modelId="{0D552ED5-35FA-499B-B195-AAACA6626F2B}" type="pres">
      <dgm:prSet presAssocID="{E5BD0DD1-FE97-45F0-B755-C94CF18460CF}" presName="textNode" presStyleLbl="node1" presStyleIdx="0" presStyleCnt="5" custLinFactNeighborX="-30508" custLinFactNeighborY="137">
        <dgm:presLayoutVars>
          <dgm:bulletEnabled val="1"/>
        </dgm:presLayoutVars>
      </dgm:prSet>
      <dgm:spPr/>
    </dgm:pt>
    <dgm:pt modelId="{38E7EEBC-EDE3-4EF2-9586-D68574B46965}" type="pres">
      <dgm:prSet presAssocID="{762E3CBA-60E7-44ED-8D0F-944A38AA8D80}" presName="sibTrans" presStyleCnt="0"/>
      <dgm:spPr/>
    </dgm:pt>
    <dgm:pt modelId="{ECF8B310-C1FD-4DA2-AB08-B2EC526B2C44}" type="pres">
      <dgm:prSet presAssocID="{C3BC9A91-2347-4F92-A596-3F877E81EBAA}" presName="textNode" presStyleLbl="node1" presStyleIdx="1" presStyleCnt="5" custLinFactNeighborX="-10684">
        <dgm:presLayoutVars>
          <dgm:bulletEnabled val="1"/>
        </dgm:presLayoutVars>
      </dgm:prSet>
      <dgm:spPr/>
    </dgm:pt>
    <dgm:pt modelId="{4FA57D64-AA10-4B64-8695-2995313C75D7}" type="pres">
      <dgm:prSet presAssocID="{B7FCCF81-B990-4A3F-A346-C605DAF55961}" presName="sibTrans" presStyleCnt="0"/>
      <dgm:spPr/>
    </dgm:pt>
    <dgm:pt modelId="{61404A2F-A75F-4E49-AA4E-1D30921AF28B}" type="pres">
      <dgm:prSet presAssocID="{800B256C-2C0A-45AE-A19F-D4A5E65A9247}" presName="textNode" presStyleLbl="node1" presStyleIdx="2" presStyleCnt="5" custLinFactNeighborX="-14846">
        <dgm:presLayoutVars>
          <dgm:bulletEnabled val="1"/>
        </dgm:presLayoutVars>
      </dgm:prSet>
      <dgm:spPr/>
    </dgm:pt>
    <dgm:pt modelId="{701372D1-88D7-43F6-A488-E97BB338F6E4}" type="pres">
      <dgm:prSet presAssocID="{B06A85A7-5E21-4CD5-A4FF-C08EBC8C7A99}" presName="sibTrans" presStyleCnt="0"/>
      <dgm:spPr/>
    </dgm:pt>
    <dgm:pt modelId="{35FBDE94-54F9-4648-8F11-BEC79E25F793}" type="pres">
      <dgm:prSet presAssocID="{BA096AE5-0758-4393-A04D-F173776CD843}" presName="textNode" presStyleLbl="node1" presStyleIdx="3" presStyleCnt="5" custLinFactNeighborX="-14810">
        <dgm:presLayoutVars>
          <dgm:bulletEnabled val="1"/>
        </dgm:presLayoutVars>
      </dgm:prSet>
      <dgm:spPr/>
    </dgm:pt>
    <dgm:pt modelId="{DC64C9FD-E562-47A7-8EA6-8B8D73E8F00D}" type="pres">
      <dgm:prSet presAssocID="{2BBF1F5E-8D66-4184-A14B-D82C9A2EB7CC}" presName="sibTrans" presStyleCnt="0"/>
      <dgm:spPr/>
    </dgm:pt>
    <dgm:pt modelId="{13882801-5862-45B1-942B-C2A88FA6793F}" type="pres">
      <dgm:prSet presAssocID="{0CAF1794-FBCE-4AE1-B067-1EC0B776016A}" presName="textNode" presStyleLbl="node1" presStyleIdx="4" presStyleCnt="5" custLinFactNeighborX="-24299">
        <dgm:presLayoutVars>
          <dgm:bulletEnabled val="1"/>
        </dgm:presLayoutVars>
      </dgm:prSet>
      <dgm:spPr/>
    </dgm:pt>
  </dgm:ptLst>
  <dgm:cxnLst>
    <dgm:cxn modelId="{71D6C128-A82C-4933-8714-5F2ACA54E09F}" srcId="{5CDCEB55-784B-44DE-A294-C1150392E775}" destId="{800B256C-2C0A-45AE-A19F-D4A5E65A9247}" srcOrd="2" destOrd="0" parTransId="{17CE3DD5-9D94-49D5-95D6-D9C8E8F6B6F6}" sibTransId="{B06A85A7-5E21-4CD5-A4FF-C08EBC8C7A99}"/>
    <dgm:cxn modelId="{65C7CA29-2BD9-43AC-A820-FA5D99FC2384}" srcId="{5CDCEB55-784B-44DE-A294-C1150392E775}" destId="{C3BC9A91-2347-4F92-A596-3F877E81EBAA}" srcOrd="1" destOrd="0" parTransId="{E0419691-818D-49FA-8F81-3BA27ED2842F}" sibTransId="{B7FCCF81-B990-4A3F-A346-C605DAF55961}"/>
    <dgm:cxn modelId="{181CE53E-E10D-4630-9BF1-F341741EC1C9}" type="presOf" srcId="{800B256C-2C0A-45AE-A19F-D4A5E65A9247}" destId="{61404A2F-A75F-4E49-AA4E-1D30921AF28B}" srcOrd="0" destOrd="0" presId="urn:microsoft.com/office/officeart/2005/8/layout/hProcess9"/>
    <dgm:cxn modelId="{BFC8235B-2878-4B2B-8D55-186944C9B5E0}" type="presOf" srcId="{0CAF1794-FBCE-4AE1-B067-1EC0B776016A}" destId="{13882801-5862-45B1-942B-C2A88FA6793F}" srcOrd="0" destOrd="0" presId="urn:microsoft.com/office/officeart/2005/8/layout/hProcess9"/>
    <dgm:cxn modelId="{0BC12B4C-D76F-4C7C-BF31-DFC937831399}" srcId="{5CDCEB55-784B-44DE-A294-C1150392E775}" destId="{0CAF1794-FBCE-4AE1-B067-1EC0B776016A}" srcOrd="4" destOrd="0" parTransId="{F4F7B271-7119-4E5D-9F77-4EA0772ED37D}" sibTransId="{045CCEF0-8BFF-4217-9071-8369CE8EA3B6}"/>
    <dgm:cxn modelId="{3CB73C4D-46BB-48E0-A024-80808CED9513}" srcId="{5CDCEB55-784B-44DE-A294-C1150392E775}" destId="{BA096AE5-0758-4393-A04D-F173776CD843}" srcOrd="3" destOrd="0" parTransId="{57D57342-4FC7-49E5-BE6B-EA90672E1F27}" sibTransId="{2BBF1F5E-8D66-4184-A14B-D82C9A2EB7CC}"/>
    <dgm:cxn modelId="{1965627E-FDDF-4275-9CCE-DA03AAA0094C}" type="presOf" srcId="{C3BC9A91-2347-4F92-A596-3F877E81EBAA}" destId="{ECF8B310-C1FD-4DA2-AB08-B2EC526B2C44}" srcOrd="0" destOrd="0" presId="urn:microsoft.com/office/officeart/2005/8/layout/hProcess9"/>
    <dgm:cxn modelId="{44D776A5-376C-4379-B1A5-92973508E5B0}" type="presOf" srcId="{5CDCEB55-784B-44DE-A294-C1150392E775}" destId="{583EC8D6-0002-4C12-AFF1-0F388C8C6C41}" srcOrd="0" destOrd="0" presId="urn:microsoft.com/office/officeart/2005/8/layout/hProcess9"/>
    <dgm:cxn modelId="{72DBF8AE-9E8C-401C-8553-47B2CDA04824}" type="presOf" srcId="{E5BD0DD1-FE97-45F0-B755-C94CF18460CF}" destId="{0D552ED5-35FA-499B-B195-AAACA6626F2B}" srcOrd="0" destOrd="0" presId="urn:microsoft.com/office/officeart/2005/8/layout/hProcess9"/>
    <dgm:cxn modelId="{64CC7CBC-46F1-42FE-9443-783D16ED2B6A}" srcId="{5CDCEB55-784B-44DE-A294-C1150392E775}" destId="{E5BD0DD1-FE97-45F0-B755-C94CF18460CF}" srcOrd="0" destOrd="0" parTransId="{3E7FBE7F-4366-4A47-803A-A65AE9ACDFCA}" sibTransId="{762E3CBA-60E7-44ED-8D0F-944A38AA8D80}"/>
    <dgm:cxn modelId="{D1814FCB-AD82-479A-A521-347BB5D42B44}" type="presOf" srcId="{BA096AE5-0758-4393-A04D-F173776CD843}" destId="{35FBDE94-54F9-4648-8F11-BEC79E25F793}" srcOrd="0" destOrd="0" presId="urn:microsoft.com/office/officeart/2005/8/layout/hProcess9"/>
    <dgm:cxn modelId="{D85F1D0B-E8C6-4122-B864-4831D3F1363E}" type="presParOf" srcId="{583EC8D6-0002-4C12-AFF1-0F388C8C6C41}" destId="{80F26F7C-A8A8-46B9-A1ED-3A08D05EEF5A}" srcOrd="0" destOrd="0" presId="urn:microsoft.com/office/officeart/2005/8/layout/hProcess9"/>
    <dgm:cxn modelId="{24810A21-93C3-4E6D-B0C7-1619C5F7A779}" type="presParOf" srcId="{583EC8D6-0002-4C12-AFF1-0F388C8C6C41}" destId="{09C3CD7B-5763-40A2-A6E6-E2F5E5D10D01}" srcOrd="1" destOrd="0" presId="urn:microsoft.com/office/officeart/2005/8/layout/hProcess9"/>
    <dgm:cxn modelId="{A33AB62B-20A1-4AEC-938F-83EFACA99184}" type="presParOf" srcId="{09C3CD7B-5763-40A2-A6E6-E2F5E5D10D01}" destId="{0D552ED5-35FA-499B-B195-AAACA6626F2B}" srcOrd="0" destOrd="0" presId="urn:microsoft.com/office/officeart/2005/8/layout/hProcess9"/>
    <dgm:cxn modelId="{1E453254-6CE2-4840-AC07-0F28FA1A1A4C}" type="presParOf" srcId="{09C3CD7B-5763-40A2-A6E6-E2F5E5D10D01}" destId="{38E7EEBC-EDE3-4EF2-9586-D68574B46965}" srcOrd="1" destOrd="0" presId="urn:microsoft.com/office/officeart/2005/8/layout/hProcess9"/>
    <dgm:cxn modelId="{0D3E23C6-6FC1-43B2-BF61-615C6C12B074}" type="presParOf" srcId="{09C3CD7B-5763-40A2-A6E6-E2F5E5D10D01}" destId="{ECF8B310-C1FD-4DA2-AB08-B2EC526B2C44}" srcOrd="2" destOrd="0" presId="urn:microsoft.com/office/officeart/2005/8/layout/hProcess9"/>
    <dgm:cxn modelId="{EAFD3902-54B4-4BDF-A4EE-7D9F35DDAE7A}" type="presParOf" srcId="{09C3CD7B-5763-40A2-A6E6-E2F5E5D10D01}" destId="{4FA57D64-AA10-4B64-8695-2995313C75D7}" srcOrd="3" destOrd="0" presId="urn:microsoft.com/office/officeart/2005/8/layout/hProcess9"/>
    <dgm:cxn modelId="{55829A52-62F8-4ABF-898A-263087A8E4DA}" type="presParOf" srcId="{09C3CD7B-5763-40A2-A6E6-E2F5E5D10D01}" destId="{61404A2F-A75F-4E49-AA4E-1D30921AF28B}" srcOrd="4" destOrd="0" presId="urn:microsoft.com/office/officeart/2005/8/layout/hProcess9"/>
    <dgm:cxn modelId="{639FA0EA-E7EC-4700-8A8A-443AB7DF76BF}" type="presParOf" srcId="{09C3CD7B-5763-40A2-A6E6-E2F5E5D10D01}" destId="{701372D1-88D7-43F6-A488-E97BB338F6E4}" srcOrd="5" destOrd="0" presId="urn:microsoft.com/office/officeart/2005/8/layout/hProcess9"/>
    <dgm:cxn modelId="{A861C065-4086-4608-8484-D3BA75E03657}" type="presParOf" srcId="{09C3CD7B-5763-40A2-A6E6-E2F5E5D10D01}" destId="{35FBDE94-54F9-4648-8F11-BEC79E25F793}" srcOrd="6" destOrd="0" presId="urn:microsoft.com/office/officeart/2005/8/layout/hProcess9"/>
    <dgm:cxn modelId="{EC179321-2ACA-4078-9B36-C28CFFF8CDB2}" type="presParOf" srcId="{09C3CD7B-5763-40A2-A6E6-E2F5E5D10D01}" destId="{DC64C9FD-E562-47A7-8EA6-8B8D73E8F00D}" srcOrd="7" destOrd="0" presId="urn:microsoft.com/office/officeart/2005/8/layout/hProcess9"/>
    <dgm:cxn modelId="{D8FFF88B-886F-4AAB-B87B-07F74CAEBB54}" type="presParOf" srcId="{09C3CD7B-5763-40A2-A6E6-E2F5E5D10D01}" destId="{13882801-5862-45B1-942B-C2A88FA6793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DCEB55-784B-44DE-A294-C1150392E7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D0DD1-FE97-45F0-B755-C94CF18460CF}">
      <dgm:prSet phldrT="[Text]" custT="1"/>
      <dgm:spPr/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Confirm CalFresh Non-CW Status</a:t>
          </a:r>
          <a:endParaRPr lang="en-US" sz="1400" b="1" dirty="0">
            <a:latin typeface="Verlag Book" pitchFamily="50" charset="0"/>
          </a:endParaRPr>
        </a:p>
      </dgm:t>
    </dgm:pt>
    <dgm:pt modelId="{3E7FBE7F-4366-4A47-803A-A65AE9ACDFCA}" type="par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762E3CBA-60E7-44ED-8D0F-944A38AA8D80}" type="sibTrans" cxnId="{64CC7CBC-46F1-42FE-9443-783D16ED2B6A}">
      <dgm:prSet/>
      <dgm:spPr/>
      <dgm:t>
        <a:bodyPr/>
        <a:lstStyle/>
        <a:p>
          <a:pPr algn="ctr"/>
          <a:endParaRPr lang="en-US" b="1"/>
        </a:p>
      </dgm:t>
    </dgm:pt>
    <dgm:pt modelId="{EB70CD76-C4B9-446C-B8F9-EA79528C3336}">
      <dgm:prSet phldrT="[Text]"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Make CEPP Enrollment Decision</a:t>
          </a:r>
          <a:endParaRPr lang="en-US" sz="1400" b="1" dirty="0">
            <a:latin typeface="Verlag Book" pitchFamily="50" charset="0"/>
          </a:endParaRPr>
        </a:p>
      </dgm:t>
    </dgm:pt>
    <dgm:pt modelId="{E85F6B4F-95BF-4B25-B8E9-2702EA0DC187}" type="parTrans" cxnId="{FD6A5085-3704-4CCF-BBFD-1A6E46B997A5}">
      <dgm:prSet/>
      <dgm:spPr/>
      <dgm:t>
        <a:bodyPr/>
        <a:lstStyle/>
        <a:p>
          <a:pPr algn="ctr"/>
          <a:endParaRPr lang="en-US" b="1"/>
        </a:p>
      </dgm:t>
    </dgm:pt>
    <dgm:pt modelId="{79E677B8-4F7C-4E5C-98C4-6C9CC25DB900}" type="sibTrans" cxnId="{FD6A5085-3704-4CCF-BBFD-1A6E46B997A5}">
      <dgm:prSet/>
      <dgm:spPr/>
      <dgm:t>
        <a:bodyPr/>
        <a:lstStyle/>
        <a:p>
          <a:pPr algn="ctr"/>
          <a:endParaRPr lang="en-US" b="1"/>
        </a:p>
      </dgm:t>
    </dgm:pt>
    <dgm:pt modelId="{800B256C-2C0A-45AE-A19F-D4A5E65A924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CEPP Effective Date (Pending)</a:t>
          </a:r>
          <a:endParaRPr lang="en-US" sz="1400" b="1" dirty="0">
            <a:latin typeface="Verlag Book" pitchFamily="50" charset="0"/>
          </a:endParaRPr>
        </a:p>
      </dgm:t>
    </dgm:pt>
    <dgm:pt modelId="{17CE3DD5-9D94-49D5-95D6-D9C8E8F6B6F6}" type="par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06A85A7-5E21-4CD5-A4FF-C08EBC8C7A99}" type="sibTrans" cxnId="{71D6C128-A82C-4933-8714-5F2ACA54E09F}">
      <dgm:prSet/>
      <dgm:spPr/>
      <dgm:t>
        <a:bodyPr/>
        <a:lstStyle/>
        <a:p>
          <a:pPr algn="ctr"/>
          <a:endParaRPr lang="en-US" b="1"/>
        </a:p>
      </dgm:t>
    </dgm:pt>
    <dgm:pt modelId="{BA096AE5-0758-4393-A04D-F173776CD843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Inform Client/Enter in Roster</a:t>
          </a:r>
        </a:p>
      </dgm:t>
    </dgm:pt>
    <dgm:pt modelId="{57D57342-4FC7-49E5-BE6B-EA90672E1F27}" type="par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2BBF1F5E-8D66-4184-A14B-D82C9A2EB7CC}" type="sibTrans" cxnId="{3CB73C4D-46BB-48E0-A024-80808CED9513}">
      <dgm:prSet/>
      <dgm:spPr/>
      <dgm:t>
        <a:bodyPr/>
        <a:lstStyle/>
        <a:p>
          <a:pPr algn="ctr"/>
          <a:endParaRPr lang="en-US" b="1"/>
        </a:p>
      </dgm:t>
    </dgm:pt>
    <dgm:pt modelId="{0CAF1794-FBCE-4AE1-B067-1EC0B776016A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en-US" sz="1600" b="1" dirty="0">
              <a:latin typeface="Verlag Book" pitchFamily="50" charset="0"/>
            </a:rPr>
            <a:t>Start </a:t>
          </a:r>
          <a:r>
            <a:rPr lang="en-US" sz="1600" b="1" dirty="0" err="1">
              <a:latin typeface="Verlag Book" pitchFamily="50" charset="0"/>
            </a:rPr>
            <a:t>Svcs</a:t>
          </a:r>
          <a:r>
            <a:rPr lang="en-US" sz="1600" b="1" dirty="0">
              <a:latin typeface="Verlag Book" pitchFamily="50" charset="0"/>
            </a:rPr>
            <a:t>, Tracking, Billing</a:t>
          </a:r>
        </a:p>
      </dgm:t>
    </dgm:pt>
    <dgm:pt modelId="{F4F7B271-7119-4E5D-9F77-4EA0772ED37D}" type="parTrans" cxnId="{0BC12B4C-D76F-4C7C-BF31-DFC937831399}">
      <dgm:prSet/>
      <dgm:spPr/>
      <dgm:t>
        <a:bodyPr/>
        <a:lstStyle/>
        <a:p>
          <a:endParaRPr lang="en-US"/>
        </a:p>
      </dgm:t>
    </dgm:pt>
    <dgm:pt modelId="{045CCEF0-8BFF-4217-9071-8369CE8EA3B6}" type="sibTrans" cxnId="{0BC12B4C-D76F-4C7C-BF31-DFC937831399}">
      <dgm:prSet/>
      <dgm:spPr/>
      <dgm:t>
        <a:bodyPr/>
        <a:lstStyle/>
        <a:p>
          <a:endParaRPr lang="en-US"/>
        </a:p>
      </dgm:t>
    </dgm:pt>
    <dgm:pt modelId="{583EC8D6-0002-4C12-AFF1-0F388C8C6C41}" type="pres">
      <dgm:prSet presAssocID="{5CDCEB55-784B-44DE-A294-C1150392E775}" presName="CompostProcess" presStyleCnt="0">
        <dgm:presLayoutVars>
          <dgm:dir/>
          <dgm:resizeHandles val="exact"/>
        </dgm:presLayoutVars>
      </dgm:prSet>
      <dgm:spPr/>
    </dgm:pt>
    <dgm:pt modelId="{80F26F7C-A8A8-46B9-A1ED-3A08D05EEF5A}" type="pres">
      <dgm:prSet presAssocID="{5CDCEB55-784B-44DE-A294-C1150392E775}" presName="arrow" presStyleLbl="bgShp" presStyleIdx="0" presStyleCnt="1" custLinFactNeighborY="-457"/>
      <dgm:spPr/>
    </dgm:pt>
    <dgm:pt modelId="{09C3CD7B-5763-40A2-A6E6-E2F5E5D10D01}" type="pres">
      <dgm:prSet presAssocID="{5CDCEB55-784B-44DE-A294-C1150392E775}" presName="linearProcess" presStyleCnt="0"/>
      <dgm:spPr/>
    </dgm:pt>
    <dgm:pt modelId="{61404A2F-A75F-4E49-AA4E-1D30921AF28B}" type="pres">
      <dgm:prSet presAssocID="{800B256C-2C0A-45AE-A19F-D4A5E65A9247}" presName="textNode" presStyleLbl="node1" presStyleIdx="0" presStyleCnt="5" custLinFactX="99972" custLinFactNeighborX="100000" custLinFactNeighborY="929">
        <dgm:presLayoutVars>
          <dgm:bulletEnabled val="1"/>
        </dgm:presLayoutVars>
      </dgm:prSet>
      <dgm:spPr/>
    </dgm:pt>
    <dgm:pt modelId="{701372D1-88D7-43F6-A488-E97BB338F6E4}" type="pres">
      <dgm:prSet presAssocID="{B06A85A7-5E21-4CD5-A4FF-C08EBC8C7A99}" presName="sibTrans" presStyleCnt="0"/>
      <dgm:spPr/>
    </dgm:pt>
    <dgm:pt modelId="{CD22EAB1-2D5A-482F-8795-3DFF0A37F03C}" type="pres">
      <dgm:prSet presAssocID="{EB70CD76-C4B9-446C-B8F9-EA79528C3336}" presName="textNode" presStyleLbl="node1" presStyleIdx="1" presStyleCnt="5" custLinFactX="-98758" custLinFactNeighborX="-100000" custLinFactNeighborY="466">
        <dgm:presLayoutVars>
          <dgm:bulletEnabled val="1"/>
        </dgm:presLayoutVars>
      </dgm:prSet>
      <dgm:spPr/>
    </dgm:pt>
    <dgm:pt modelId="{3126E529-38EE-487F-8C39-18BD75F05BDB}" type="pres">
      <dgm:prSet presAssocID="{79E677B8-4F7C-4E5C-98C4-6C9CC25DB900}" presName="sibTrans" presStyleCnt="0"/>
      <dgm:spPr/>
    </dgm:pt>
    <dgm:pt modelId="{0D552ED5-35FA-499B-B195-AAACA6626F2B}" type="pres">
      <dgm:prSet presAssocID="{E5BD0DD1-FE97-45F0-B755-C94CF18460CF}" presName="textNode" presStyleLbl="node1" presStyleIdx="2" presStyleCnt="5" custLinFactX="100000" custLinFactNeighborX="103274" custLinFactNeighborY="812">
        <dgm:presLayoutVars>
          <dgm:bulletEnabled val="1"/>
        </dgm:presLayoutVars>
      </dgm:prSet>
      <dgm:spPr/>
    </dgm:pt>
    <dgm:pt modelId="{38E7EEBC-EDE3-4EF2-9586-D68574B46965}" type="pres">
      <dgm:prSet presAssocID="{762E3CBA-60E7-44ED-8D0F-944A38AA8D80}" presName="sibTrans" presStyleCnt="0"/>
      <dgm:spPr/>
    </dgm:pt>
    <dgm:pt modelId="{35FBDE94-54F9-4648-8F11-BEC79E25F793}" type="pres">
      <dgm:prSet presAssocID="{BA096AE5-0758-4393-A04D-F173776CD843}" presName="textNode" presStyleLbl="node1" presStyleIdx="3" presStyleCnt="5" custLinFactX="100000" custLinFactNeighborX="100997" custLinFactNeighborY="2138">
        <dgm:presLayoutVars>
          <dgm:bulletEnabled val="1"/>
        </dgm:presLayoutVars>
      </dgm:prSet>
      <dgm:spPr/>
    </dgm:pt>
    <dgm:pt modelId="{DC64C9FD-E562-47A7-8EA6-8B8D73E8F00D}" type="pres">
      <dgm:prSet presAssocID="{2BBF1F5E-8D66-4184-A14B-D82C9A2EB7CC}" presName="sibTrans" presStyleCnt="0"/>
      <dgm:spPr/>
    </dgm:pt>
    <dgm:pt modelId="{13882801-5862-45B1-942B-C2A88FA6793F}" type="pres">
      <dgm:prSet presAssocID="{0CAF1794-FBCE-4AE1-B067-1EC0B776016A}" presName="textNode" presStyleLbl="node1" presStyleIdx="4" presStyleCnt="5" custLinFactX="-199294" custLinFactNeighborX="-200000" custLinFactNeighborY="135">
        <dgm:presLayoutVars>
          <dgm:bulletEnabled val="1"/>
        </dgm:presLayoutVars>
      </dgm:prSet>
      <dgm:spPr/>
    </dgm:pt>
  </dgm:ptLst>
  <dgm:cxnLst>
    <dgm:cxn modelId="{4750DD05-E0E0-412C-943B-55814F4EBEF2}" type="presOf" srcId="{0CAF1794-FBCE-4AE1-B067-1EC0B776016A}" destId="{13882801-5862-45B1-942B-C2A88FA6793F}" srcOrd="0" destOrd="0" presId="urn:microsoft.com/office/officeart/2005/8/layout/hProcess9"/>
    <dgm:cxn modelId="{2AEB2D26-B4F7-47A7-BB65-B38CFE57F83E}" type="presOf" srcId="{EB70CD76-C4B9-446C-B8F9-EA79528C3336}" destId="{CD22EAB1-2D5A-482F-8795-3DFF0A37F03C}" srcOrd="0" destOrd="0" presId="urn:microsoft.com/office/officeart/2005/8/layout/hProcess9"/>
    <dgm:cxn modelId="{71D6C128-A82C-4933-8714-5F2ACA54E09F}" srcId="{5CDCEB55-784B-44DE-A294-C1150392E775}" destId="{800B256C-2C0A-45AE-A19F-D4A5E65A9247}" srcOrd="0" destOrd="0" parTransId="{17CE3DD5-9D94-49D5-95D6-D9C8E8F6B6F6}" sibTransId="{B06A85A7-5E21-4CD5-A4FF-C08EBC8C7A99}"/>
    <dgm:cxn modelId="{88A6D837-3EDE-4DAA-8FB1-567ED8370C12}" type="presOf" srcId="{800B256C-2C0A-45AE-A19F-D4A5E65A9247}" destId="{61404A2F-A75F-4E49-AA4E-1D30921AF28B}" srcOrd="0" destOrd="0" presId="urn:microsoft.com/office/officeart/2005/8/layout/hProcess9"/>
    <dgm:cxn modelId="{0EAC673D-AF5F-4BE4-97C5-6596E4E27748}" type="presOf" srcId="{BA096AE5-0758-4393-A04D-F173776CD843}" destId="{35FBDE94-54F9-4648-8F11-BEC79E25F793}" srcOrd="0" destOrd="0" presId="urn:microsoft.com/office/officeart/2005/8/layout/hProcess9"/>
    <dgm:cxn modelId="{0BC12B4C-D76F-4C7C-BF31-DFC937831399}" srcId="{5CDCEB55-784B-44DE-A294-C1150392E775}" destId="{0CAF1794-FBCE-4AE1-B067-1EC0B776016A}" srcOrd="4" destOrd="0" parTransId="{F4F7B271-7119-4E5D-9F77-4EA0772ED37D}" sibTransId="{045CCEF0-8BFF-4217-9071-8369CE8EA3B6}"/>
    <dgm:cxn modelId="{3CB73C4D-46BB-48E0-A024-80808CED9513}" srcId="{5CDCEB55-784B-44DE-A294-C1150392E775}" destId="{BA096AE5-0758-4393-A04D-F173776CD843}" srcOrd="3" destOrd="0" parTransId="{57D57342-4FC7-49E5-BE6B-EA90672E1F27}" sibTransId="{2BBF1F5E-8D66-4184-A14B-D82C9A2EB7CC}"/>
    <dgm:cxn modelId="{FD6A5085-3704-4CCF-BBFD-1A6E46B997A5}" srcId="{5CDCEB55-784B-44DE-A294-C1150392E775}" destId="{EB70CD76-C4B9-446C-B8F9-EA79528C3336}" srcOrd="1" destOrd="0" parTransId="{E85F6B4F-95BF-4B25-B8E9-2702EA0DC187}" sibTransId="{79E677B8-4F7C-4E5C-98C4-6C9CC25DB900}"/>
    <dgm:cxn modelId="{44D776A5-376C-4379-B1A5-92973508E5B0}" type="presOf" srcId="{5CDCEB55-784B-44DE-A294-C1150392E775}" destId="{583EC8D6-0002-4C12-AFF1-0F388C8C6C41}" srcOrd="0" destOrd="0" presId="urn:microsoft.com/office/officeart/2005/8/layout/hProcess9"/>
    <dgm:cxn modelId="{64CC7CBC-46F1-42FE-9443-783D16ED2B6A}" srcId="{5CDCEB55-784B-44DE-A294-C1150392E775}" destId="{E5BD0DD1-FE97-45F0-B755-C94CF18460CF}" srcOrd="2" destOrd="0" parTransId="{3E7FBE7F-4366-4A47-803A-A65AE9ACDFCA}" sibTransId="{762E3CBA-60E7-44ED-8D0F-944A38AA8D80}"/>
    <dgm:cxn modelId="{20553DEB-1BAF-4FDB-9ADE-F8C65242A542}" type="presOf" srcId="{E5BD0DD1-FE97-45F0-B755-C94CF18460CF}" destId="{0D552ED5-35FA-499B-B195-AAACA6626F2B}" srcOrd="0" destOrd="0" presId="urn:microsoft.com/office/officeart/2005/8/layout/hProcess9"/>
    <dgm:cxn modelId="{412DB9A0-58A7-48A7-8985-1DFF3F6BA514}" type="presParOf" srcId="{583EC8D6-0002-4C12-AFF1-0F388C8C6C41}" destId="{80F26F7C-A8A8-46B9-A1ED-3A08D05EEF5A}" srcOrd="0" destOrd="0" presId="urn:microsoft.com/office/officeart/2005/8/layout/hProcess9"/>
    <dgm:cxn modelId="{482D6DD4-8424-4877-9143-84BC1367B703}" type="presParOf" srcId="{583EC8D6-0002-4C12-AFF1-0F388C8C6C41}" destId="{09C3CD7B-5763-40A2-A6E6-E2F5E5D10D01}" srcOrd="1" destOrd="0" presId="urn:microsoft.com/office/officeart/2005/8/layout/hProcess9"/>
    <dgm:cxn modelId="{124FFEED-0507-403F-8B40-D65D144F0D78}" type="presParOf" srcId="{09C3CD7B-5763-40A2-A6E6-E2F5E5D10D01}" destId="{61404A2F-A75F-4E49-AA4E-1D30921AF28B}" srcOrd="0" destOrd="0" presId="urn:microsoft.com/office/officeart/2005/8/layout/hProcess9"/>
    <dgm:cxn modelId="{B4D3F2B5-C7B4-4CA6-B180-3850AEB5682A}" type="presParOf" srcId="{09C3CD7B-5763-40A2-A6E6-E2F5E5D10D01}" destId="{701372D1-88D7-43F6-A488-E97BB338F6E4}" srcOrd="1" destOrd="0" presId="urn:microsoft.com/office/officeart/2005/8/layout/hProcess9"/>
    <dgm:cxn modelId="{BC4D6686-F4AC-4158-9DEE-9A53E6A91AB9}" type="presParOf" srcId="{09C3CD7B-5763-40A2-A6E6-E2F5E5D10D01}" destId="{CD22EAB1-2D5A-482F-8795-3DFF0A37F03C}" srcOrd="2" destOrd="0" presId="urn:microsoft.com/office/officeart/2005/8/layout/hProcess9"/>
    <dgm:cxn modelId="{58C15C3A-5CF9-4857-A2FC-2DC197CC5929}" type="presParOf" srcId="{09C3CD7B-5763-40A2-A6E6-E2F5E5D10D01}" destId="{3126E529-38EE-487F-8C39-18BD75F05BDB}" srcOrd="3" destOrd="0" presId="urn:microsoft.com/office/officeart/2005/8/layout/hProcess9"/>
    <dgm:cxn modelId="{8946C971-D443-4633-B6BB-E1A862663CFF}" type="presParOf" srcId="{09C3CD7B-5763-40A2-A6E6-E2F5E5D10D01}" destId="{0D552ED5-35FA-499B-B195-AAACA6626F2B}" srcOrd="4" destOrd="0" presId="urn:microsoft.com/office/officeart/2005/8/layout/hProcess9"/>
    <dgm:cxn modelId="{F74A788C-CCE2-480F-A745-F439813D4844}" type="presParOf" srcId="{09C3CD7B-5763-40A2-A6E6-E2F5E5D10D01}" destId="{38E7EEBC-EDE3-4EF2-9586-D68574B46965}" srcOrd="5" destOrd="0" presId="urn:microsoft.com/office/officeart/2005/8/layout/hProcess9"/>
    <dgm:cxn modelId="{984E59EF-9617-4EF2-8AFC-9F8914A2B6E3}" type="presParOf" srcId="{09C3CD7B-5763-40A2-A6E6-E2F5E5D10D01}" destId="{35FBDE94-54F9-4648-8F11-BEC79E25F793}" srcOrd="6" destOrd="0" presId="urn:microsoft.com/office/officeart/2005/8/layout/hProcess9"/>
    <dgm:cxn modelId="{E7A5E92B-E6EA-4150-B1C1-29860DBC27D3}" type="presParOf" srcId="{09C3CD7B-5763-40A2-A6E6-E2F5E5D10D01}" destId="{DC64C9FD-E562-47A7-8EA6-8B8D73E8F00D}" srcOrd="7" destOrd="0" presId="urn:microsoft.com/office/officeart/2005/8/layout/hProcess9"/>
    <dgm:cxn modelId="{18B94B67-6AD6-40E6-AC43-EE8D57FAEE1F}" type="presParOf" srcId="{09C3CD7B-5763-40A2-A6E6-E2F5E5D10D01}" destId="{13882801-5862-45B1-942B-C2A88FA6793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0FCB4-E6FF-42D4-8C5F-ECF4143BCA0B}">
      <dsp:nvSpPr>
        <dsp:cNvPr id="0" name=""/>
        <dsp:cNvSpPr/>
      </dsp:nvSpPr>
      <dsp:spPr>
        <a:xfrm>
          <a:off x="627696" y="0"/>
          <a:ext cx="5581217" cy="5581217"/>
        </a:xfrm>
        <a:prstGeom prst="ellipse">
          <a:avLst/>
        </a:prstGeom>
        <a:solidFill>
          <a:srgbClr val="001970">
            <a:alpha val="5686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Verlag Book" pitchFamily="50" charset="0"/>
            </a:rPr>
            <a:t>CalFresh (CF)</a:t>
          </a:r>
        </a:p>
      </dsp:txBody>
      <dsp:txXfrm>
        <a:off x="2442987" y="279060"/>
        <a:ext cx="1950635" cy="837182"/>
      </dsp:txXfrm>
    </dsp:sp>
    <dsp:sp modelId="{6DC16C28-DE2D-4474-AE6A-8E65B9A53C2B}">
      <dsp:nvSpPr>
        <dsp:cNvPr id="0" name=""/>
        <dsp:cNvSpPr/>
      </dsp:nvSpPr>
      <dsp:spPr>
        <a:xfrm>
          <a:off x="1325348" y="1395304"/>
          <a:ext cx="4185913" cy="4185913"/>
        </a:xfrm>
        <a:prstGeom prst="ellipse">
          <a:avLst/>
        </a:prstGeom>
        <a:solidFill>
          <a:srgbClr val="006E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Verlag Book" pitchFamily="50" charset="0"/>
            </a:rPr>
            <a:t>CFET</a:t>
          </a:r>
          <a:endParaRPr lang="en-US" sz="2000" b="1" kern="1200" dirty="0">
            <a:latin typeface="Verlag Book" pitchFamily="50" charset="0"/>
          </a:endParaRPr>
        </a:p>
      </dsp:txBody>
      <dsp:txXfrm>
        <a:off x="2442987" y="1656924"/>
        <a:ext cx="1950635" cy="784858"/>
      </dsp:txXfrm>
    </dsp:sp>
    <dsp:sp modelId="{51DF66EF-4D5A-48D4-BB2E-9651D1A985A8}">
      <dsp:nvSpPr>
        <dsp:cNvPr id="0" name=""/>
        <dsp:cNvSpPr/>
      </dsp:nvSpPr>
      <dsp:spPr>
        <a:xfrm>
          <a:off x="2047613" y="2790608"/>
          <a:ext cx="2837602" cy="2790608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Verlag Book" pitchFamily="50" charset="0"/>
            </a:rPr>
            <a:t>CEPP</a:t>
          </a:r>
        </a:p>
      </dsp:txBody>
      <dsp:txXfrm>
        <a:off x="2463170" y="3488261"/>
        <a:ext cx="2006488" cy="1395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C3F16-1A8A-47D3-A1CC-6D208232BACB}">
      <dsp:nvSpPr>
        <dsp:cNvPr id="0" name=""/>
        <dsp:cNvSpPr/>
      </dsp:nvSpPr>
      <dsp:spPr>
        <a:xfrm>
          <a:off x="1533951" y="619298"/>
          <a:ext cx="3222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29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686275" y="663253"/>
        <a:ext cx="17644" cy="3528"/>
      </dsp:txXfrm>
    </dsp:sp>
    <dsp:sp modelId="{1ACB4846-BC6E-43CE-8AB4-4D1DC05E3DF6}">
      <dsp:nvSpPr>
        <dsp:cNvPr id="0" name=""/>
        <dsp:cNvSpPr/>
      </dsp:nvSpPr>
      <dsp:spPr>
        <a:xfrm>
          <a:off x="1432" y="204722"/>
          <a:ext cx="1534319" cy="92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Verlag Book" pitchFamily="50" charset="0"/>
            </a:rPr>
            <a:t>On CalFresh?</a:t>
          </a:r>
          <a:endParaRPr lang="en-US" sz="1500" b="1" kern="1200" dirty="0">
            <a:latin typeface="Verlag Book" pitchFamily="50" charset="0"/>
          </a:endParaRPr>
        </a:p>
      </dsp:txBody>
      <dsp:txXfrm>
        <a:off x="1432" y="204722"/>
        <a:ext cx="1534319" cy="920591"/>
      </dsp:txXfrm>
    </dsp:sp>
    <dsp:sp modelId="{4C865AFA-846D-4FFC-8973-B04660451582}">
      <dsp:nvSpPr>
        <dsp:cNvPr id="0" name=""/>
        <dsp:cNvSpPr/>
      </dsp:nvSpPr>
      <dsp:spPr>
        <a:xfrm>
          <a:off x="3421163" y="619298"/>
          <a:ext cx="3222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29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73488" y="663253"/>
        <a:ext cx="17644" cy="3528"/>
      </dsp:txXfrm>
    </dsp:sp>
    <dsp:sp modelId="{77451CDA-069C-4BDF-AA09-1DE586C68028}">
      <dsp:nvSpPr>
        <dsp:cNvPr id="0" name=""/>
        <dsp:cNvSpPr/>
      </dsp:nvSpPr>
      <dsp:spPr>
        <a:xfrm>
          <a:off x="1888644" y="204722"/>
          <a:ext cx="1534319" cy="92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Verlag Book" pitchFamily="50" charset="0"/>
            </a:rPr>
            <a:t>Willing to Apply?</a:t>
          </a:r>
          <a:endParaRPr lang="en-US" sz="1500" b="1" kern="1200" dirty="0">
            <a:latin typeface="Verlag Book" pitchFamily="50" charset="0"/>
          </a:endParaRPr>
        </a:p>
      </dsp:txBody>
      <dsp:txXfrm>
        <a:off x="1888644" y="204722"/>
        <a:ext cx="1534319" cy="920591"/>
      </dsp:txXfrm>
    </dsp:sp>
    <dsp:sp modelId="{03CF0201-0C30-4E94-BC2C-01FB8E6FFD41}">
      <dsp:nvSpPr>
        <dsp:cNvPr id="0" name=""/>
        <dsp:cNvSpPr/>
      </dsp:nvSpPr>
      <dsp:spPr>
        <a:xfrm>
          <a:off x="5308376" y="619298"/>
          <a:ext cx="3222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229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460700" y="663253"/>
        <a:ext cx="17644" cy="3528"/>
      </dsp:txXfrm>
    </dsp:sp>
    <dsp:sp modelId="{3D807E0C-1A4E-466C-9799-90CA5DB68CF7}">
      <dsp:nvSpPr>
        <dsp:cNvPr id="0" name=""/>
        <dsp:cNvSpPr/>
      </dsp:nvSpPr>
      <dsp:spPr>
        <a:xfrm>
          <a:off x="3775857" y="204722"/>
          <a:ext cx="1534319" cy="92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Verlag Book" pitchFamily="50" charset="0"/>
            </a:rPr>
            <a:t>Likely Eligible?</a:t>
          </a:r>
          <a:endParaRPr lang="en-US" sz="1500" b="1" kern="1200" dirty="0">
            <a:latin typeface="Verlag Book" pitchFamily="50" charset="0"/>
          </a:endParaRPr>
        </a:p>
      </dsp:txBody>
      <dsp:txXfrm>
        <a:off x="3775857" y="204722"/>
        <a:ext cx="1534319" cy="920591"/>
      </dsp:txXfrm>
    </dsp:sp>
    <dsp:sp modelId="{AF7861C7-58A8-469F-9F69-01FCCEE4FA74}">
      <dsp:nvSpPr>
        <dsp:cNvPr id="0" name=""/>
        <dsp:cNvSpPr/>
      </dsp:nvSpPr>
      <dsp:spPr>
        <a:xfrm>
          <a:off x="5663069" y="204722"/>
          <a:ext cx="1534319" cy="920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Verlag Book" pitchFamily="50" charset="0"/>
            </a:rPr>
            <a:t>Need Assistance?</a:t>
          </a:r>
        </a:p>
      </dsp:txBody>
      <dsp:txXfrm>
        <a:off x="5663069" y="204722"/>
        <a:ext cx="1534319" cy="920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DA43E-D999-4B06-8BE7-6D5A40512963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Describe provider services, CEPP eligibility/</a:t>
          </a:r>
          <a:r>
            <a:rPr lang="en-US" sz="2100" kern="1200" dirty="0" err="1"/>
            <a:t>reqs</a:t>
          </a:r>
          <a:r>
            <a:rPr lang="en-US" sz="2100" kern="1200" dirty="0"/>
            <a:t>/benefits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Excite about opportunity</a:t>
          </a:r>
        </a:p>
      </dsp:txBody>
      <dsp:txXfrm rot="-5400000">
        <a:off x="2194561" y="184100"/>
        <a:ext cx="3850293" cy="945456"/>
      </dsp:txXfrm>
    </dsp:sp>
    <dsp:sp modelId="{566B212D-80B6-4EF9-B80C-343DB53E8024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Orientation</a:t>
          </a:r>
        </a:p>
      </dsp:txBody>
      <dsp:txXfrm>
        <a:off x="63934" y="65918"/>
        <a:ext cx="2066692" cy="1181819"/>
      </dsp:txXfrm>
    </dsp:sp>
    <dsp:sp modelId="{1727A47C-A5BC-4EEE-AB52-08DFAB3D7587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Collect/review basic info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Collect client signatures</a:t>
          </a:r>
        </a:p>
      </dsp:txBody>
      <dsp:txXfrm rot="-5400000">
        <a:off x="2194561" y="1559271"/>
        <a:ext cx="3850293" cy="945456"/>
      </dsp:txXfrm>
    </dsp:sp>
    <dsp:sp modelId="{3EAB7F54-9CFA-4CF2-B86B-9E7A18BA0887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Intake</a:t>
          </a:r>
        </a:p>
      </dsp:txBody>
      <dsp:txXfrm>
        <a:off x="63934" y="1441090"/>
        <a:ext cx="2066692" cy="1181819"/>
      </dsp:txXfrm>
    </dsp:sp>
    <dsp:sp modelId="{ACE8CD9A-5FCE-4E28-8489-D1F4535136ED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Assess client interest, skills and capacity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Review </a:t>
          </a:r>
          <a:r>
            <a:rPr lang="en-US" sz="2100" kern="1200" dirty="0" err="1"/>
            <a:t>addl</a:t>
          </a:r>
          <a:r>
            <a:rPr lang="en-US" sz="2100" kern="1200" dirty="0"/>
            <a:t> eligibility factors</a:t>
          </a:r>
        </a:p>
      </dsp:txBody>
      <dsp:txXfrm rot="-5400000">
        <a:off x="2194561" y="2934443"/>
        <a:ext cx="3850293" cy="945456"/>
      </dsp:txXfrm>
    </dsp:sp>
    <dsp:sp modelId="{7F3873D1-9A86-4E3B-B8B7-D7D6FC5FC304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Assessment</a:t>
          </a:r>
        </a:p>
      </dsp:txBody>
      <dsp:txXfrm>
        <a:off x="63934" y="2816262"/>
        <a:ext cx="2066692" cy="11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DA43E-D999-4B06-8BE7-6D5A40512963}">
      <dsp:nvSpPr>
        <dsp:cNvPr id="0" name=""/>
        <dsp:cNvSpPr/>
      </dsp:nvSpPr>
      <dsp:spPr>
        <a:xfrm rot="5400000">
          <a:off x="3747173" y="-1227485"/>
          <a:ext cx="1368463" cy="417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Enroll in CEPP effective today</a:t>
          </a:r>
        </a:p>
      </dsp:txBody>
      <dsp:txXfrm rot="-5400000">
        <a:off x="2346038" y="240453"/>
        <a:ext cx="4103931" cy="1234857"/>
      </dsp:txXfrm>
    </dsp:sp>
    <dsp:sp modelId="{566B212D-80B6-4EF9-B80C-343DB53E8024}">
      <dsp:nvSpPr>
        <dsp:cNvPr id="0" name=""/>
        <dsp:cNvSpPr/>
      </dsp:nvSpPr>
      <dsp:spPr>
        <a:xfrm>
          <a:off x="0" y="2591"/>
          <a:ext cx="2346037" cy="171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On CalFresh Non-CalWORKs</a:t>
          </a:r>
        </a:p>
      </dsp:txBody>
      <dsp:txXfrm>
        <a:off x="83504" y="86095"/>
        <a:ext cx="2179029" cy="1543571"/>
      </dsp:txXfrm>
    </dsp:sp>
    <dsp:sp modelId="{ACE8CD9A-5FCE-4E28-8489-D1F4535136ED}">
      <dsp:nvSpPr>
        <dsp:cNvPr id="0" name=""/>
        <dsp:cNvSpPr/>
      </dsp:nvSpPr>
      <dsp:spPr>
        <a:xfrm rot="5400000">
          <a:off x="3747173" y="568622"/>
          <a:ext cx="1368463" cy="417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Enroll in CEPP effective the date of confirmation of CalFresh non-CalWORKs status (likely weeks from today)</a:t>
          </a:r>
        </a:p>
      </dsp:txBody>
      <dsp:txXfrm rot="-5400000">
        <a:off x="2346038" y="2036561"/>
        <a:ext cx="4103931" cy="1234857"/>
      </dsp:txXfrm>
    </dsp:sp>
    <dsp:sp modelId="{7F3873D1-9A86-4E3B-B8B7-D7D6FC5FC304}">
      <dsp:nvSpPr>
        <dsp:cNvPr id="0" name=""/>
        <dsp:cNvSpPr/>
      </dsp:nvSpPr>
      <dsp:spPr>
        <a:xfrm>
          <a:off x="0" y="1798700"/>
          <a:ext cx="2346037" cy="171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Non-Pending Status</a:t>
          </a:r>
        </a:p>
      </dsp:txBody>
      <dsp:txXfrm>
        <a:off x="83504" y="1882204"/>
        <a:ext cx="2179029" cy="1543571"/>
      </dsp:txXfrm>
    </dsp:sp>
    <dsp:sp modelId="{1727A47C-A5BC-4EEE-AB52-08DFAB3D7587}">
      <dsp:nvSpPr>
        <dsp:cNvPr id="0" name=""/>
        <dsp:cNvSpPr/>
      </dsp:nvSpPr>
      <dsp:spPr>
        <a:xfrm rot="5400000">
          <a:off x="3747173" y="2364731"/>
          <a:ext cx="1368463" cy="417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Enroll in CEPP effective today (or the date the approved CalFresh application was started, whichever is later) pending confirmation</a:t>
          </a:r>
        </a:p>
      </dsp:txBody>
      <dsp:txXfrm rot="-5400000">
        <a:off x="2346038" y="3832670"/>
        <a:ext cx="4103931" cy="1234857"/>
      </dsp:txXfrm>
    </dsp:sp>
    <dsp:sp modelId="{3EAB7F54-9CFA-4CF2-B86B-9E7A18BA0887}">
      <dsp:nvSpPr>
        <dsp:cNvPr id="0" name=""/>
        <dsp:cNvSpPr/>
      </dsp:nvSpPr>
      <dsp:spPr>
        <a:xfrm>
          <a:off x="0" y="3594808"/>
          <a:ext cx="2346037" cy="171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Pending Status</a:t>
          </a:r>
        </a:p>
      </dsp:txBody>
      <dsp:txXfrm>
        <a:off x="83504" y="3678312"/>
        <a:ext cx="2179029" cy="1543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26F7C-A8A8-46B9-A1ED-3A08D05EEF5A}">
      <dsp:nvSpPr>
        <dsp:cNvPr id="0" name=""/>
        <dsp:cNvSpPr/>
      </dsp:nvSpPr>
      <dsp:spPr>
        <a:xfrm>
          <a:off x="539911" y="0"/>
          <a:ext cx="6118997" cy="23952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52ED5-35FA-499B-B195-AAACA6626F2B}">
      <dsp:nvSpPr>
        <dsp:cNvPr id="0" name=""/>
        <dsp:cNvSpPr/>
      </dsp:nvSpPr>
      <dsp:spPr>
        <a:xfrm>
          <a:off x="2109" y="718584"/>
          <a:ext cx="1269635" cy="95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Confirm CalFresh Non-CW Status</a:t>
          </a:r>
          <a:endParaRPr lang="en-US" sz="1400" b="1" kern="1200" dirty="0">
            <a:latin typeface="Verlag Book" pitchFamily="50" charset="0"/>
          </a:endParaRPr>
        </a:p>
      </dsp:txBody>
      <dsp:txXfrm>
        <a:off x="48880" y="765355"/>
        <a:ext cx="1176093" cy="864570"/>
      </dsp:txXfrm>
    </dsp:sp>
    <dsp:sp modelId="{CD22EAB1-2D5A-482F-8795-3DFF0A37F03C}">
      <dsp:nvSpPr>
        <dsp:cNvPr id="0" name=""/>
        <dsp:cNvSpPr/>
      </dsp:nvSpPr>
      <dsp:spPr>
        <a:xfrm>
          <a:off x="1483350" y="718584"/>
          <a:ext cx="1269635" cy="9581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Make CEPP Enrollment Decision</a:t>
          </a:r>
          <a:endParaRPr lang="en-US" sz="1400" b="1" kern="1200" dirty="0">
            <a:latin typeface="Verlag Book" pitchFamily="50" charset="0"/>
          </a:endParaRPr>
        </a:p>
      </dsp:txBody>
      <dsp:txXfrm>
        <a:off x="1530121" y="765355"/>
        <a:ext cx="1176093" cy="864570"/>
      </dsp:txXfrm>
    </dsp:sp>
    <dsp:sp modelId="{61404A2F-A75F-4E49-AA4E-1D30921AF28B}">
      <dsp:nvSpPr>
        <dsp:cNvPr id="0" name=""/>
        <dsp:cNvSpPr/>
      </dsp:nvSpPr>
      <dsp:spPr>
        <a:xfrm>
          <a:off x="2964592" y="718584"/>
          <a:ext cx="1269635" cy="95811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CEPP Effective Date</a:t>
          </a:r>
          <a:endParaRPr lang="en-US" sz="1400" b="1" kern="1200" dirty="0">
            <a:latin typeface="Verlag Book" pitchFamily="50" charset="0"/>
          </a:endParaRPr>
        </a:p>
      </dsp:txBody>
      <dsp:txXfrm>
        <a:off x="3011363" y="765355"/>
        <a:ext cx="1176093" cy="864570"/>
      </dsp:txXfrm>
    </dsp:sp>
    <dsp:sp modelId="{35FBDE94-54F9-4648-8F11-BEC79E25F793}">
      <dsp:nvSpPr>
        <dsp:cNvPr id="0" name=""/>
        <dsp:cNvSpPr/>
      </dsp:nvSpPr>
      <dsp:spPr>
        <a:xfrm>
          <a:off x="4445834" y="718584"/>
          <a:ext cx="1269635" cy="95811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Inform Client/Enter in Roster</a:t>
          </a:r>
        </a:p>
      </dsp:txBody>
      <dsp:txXfrm>
        <a:off x="4492605" y="765355"/>
        <a:ext cx="1176093" cy="864570"/>
      </dsp:txXfrm>
    </dsp:sp>
    <dsp:sp modelId="{13882801-5862-45B1-942B-C2A88FA6793F}">
      <dsp:nvSpPr>
        <dsp:cNvPr id="0" name=""/>
        <dsp:cNvSpPr/>
      </dsp:nvSpPr>
      <dsp:spPr>
        <a:xfrm>
          <a:off x="5929185" y="718584"/>
          <a:ext cx="1269635" cy="95811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Start </a:t>
          </a:r>
          <a:r>
            <a:rPr lang="en-US" sz="1600" b="1" kern="1200" dirty="0" err="1">
              <a:latin typeface="Verlag Book" pitchFamily="50" charset="0"/>
            </a:rPr>
            <a:t>Svcs</a:t>
          </a:r>
          <a:r>
            <a:rPr lang="en-US" sz="1600" b="1" kern="1200" dirty="0">
              <a:latin typeface="Verlag Book" pitchFamily="50" charset="0"/>
            </a:rPr>
            <a:t>, Tracking, Billing</a:t>
          </a:r>
        </a:p>
      </dsp:txBody>
      <dsp:txXfrm>
        <a:off x="5975956" y="765355"/>
        <a:ext cx="1176093" cy="864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26F7C-A8A8-46B9-A1ED-3A08D05EEF5A}">
      <dsp:nvSpPr>
        <dsp:cNvPr id="0" name=""/>
        <dsp:cNvSpPr/>
      </dsp:nvSpPr>
      <dsp:spPr>
        <a:xfrm>
          <a:off x="544595" y="0"/>
          <a:ext cx="6172077" cy="25290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52ED5-35FA-499B-B195-AAACA6626F2B}">
      <dsp:nvSpPr>
        <dsp:cNvPr id="0" name=""/>
        <dsp:cNvSpPr/>
      </dsp:nvSpPr>
      <dsp:spPr>
        <a:xfrm>
          <a:off x="0" y="760114"/>
          <a:ext cx="1280649" cy="101163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Make CEPP Enrollment Decision</a:t>
          </a:r>
          <a:endParaRPr lang="en-US" sz="1400" b="1" kern="1200" dirty="0">
            <a:latin typeface="Verlag Book" pitchFamily="50" charset="0"/>
          </a:endParaRPr>
        </a:p>
      </dsp:txBody>
      <dsp:txXfrm>
        <a:off x="49384" y="809498"/>
        <a:ext cx="1181881" cy="912870"/>
      </dsp:txXfrm>
    </dsp:sp>
    <dsp:sp modelId="{ECF8B310-C1FD-4DA2-AB08-B2EC526B2C44}">
      <dsp:nvSpPr>
        <dsp:cNvPr id="0" name=""/>
        <dsp:cNvSpPr/>
      </dsp:nvSpPr>
      <dsp:spPr>
        <a:xfrm>
          <a:off x="1473414" y="758728"/>
          <a:ext cx="1280649" cy="1011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Confirm CalFresh Non-CW Status</a:t>
          </a:r>
          <a:endParaRPr lang="en-US" sz="1400" b="1" kern="1200" dirty="0">
            <a:latin typeface="Verlag Book" pitchFamily="50" charset="0"/>
          </a:endParaRPr>
        </a:p>
      </dsp:txBody>
      <dsp:txXfrm>
        <a:off x="1522798" y="808112"/>
        <a:ext cx="1181881" cy="912870"/>
      </dsp:txXfrm>
    </dsp:sp>
    <dsp:sp modelId="{61404A2F-A75F-4E49-AA4E-1D30921AF28B}">
      <dsp:nvSpPr>
        <dsp:cNvPr id="0" name=""/>
        <dsp:cNvSpPr/>
      </dsp:nvSpPr>
      <dsp:spPr>
        <a:xfrm>
          <a:off x="2958621" y="758728"/>
          <a:ext cx="1280649" cy="101163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CEPP Effective Date</a:t>
          </a:r>
          <a:endParaRPr lang="en-US" sz="1400" b="1" kern="1200" dirty="0">
            <a:latin typeface="Verlag Book" pitchFamily="50" charset="0"/>
          </a:endParaRPr>
        </a:p>
      </dsp:txBody>
      <dsp:txXfrm>
        <a:off x="3008005" y="808112"/>
        <a:ext cx="1181881" cy="912870"/>
      </dsp:txXfrm>
    </dsp:sp>
    <dsp:sp modelId="{35FBDE94-54F9-4648-8F11-BEC79E25F793}">
      <dsp:nvSpPr>
        <dsp:cNvPr id="0" name=""/>
        <dsp:cNvSpPr/>
      </dsp:nvSpPr>
      <dsp:spPr>
        <a:xfrm>
          <a:off x="4452789" y="758728"/>
          <a:ext cx="1280649" cy="101163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Inform Client/Enter in Roster</a:t>
          </a:r>
        </a:p>
      </dsp:txBody>
      <dsp:txXfrm>
        <a:off x="4502173" y="808112"/>
        <a:ext cx="1181881" cy="912870"/>
      </dsp:txXfrm>
    </dsp:sp>
    <dsp:sp modelId="{13882801-5862-45B1-942B-C2A88FA6793F}">
      <dsp:nvSpPr>
        <dsp:cNvPr id="0" name=""/>
        <dsp:cNvSpPr/>
      </dsp:nvSpPr>
      <dsp:spPr>
        <a:xfrm>
          <a:off x="5926627" y="758728"/>
          <a:ext cx="1280649" cy="101163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Start </a:t>
          </a:r>
          <a:r>
            <a:rPr lang="en-US" sz="1600" b="1" kern="1200" dirty="0" err="1">
              <a:latin typeface="Verlag Book" pitchFamily="50" charset="0"/>
            </a:rPr>
            <a:t>Svcs</a:t>
          </a:r>
          <a:r>
            <a:rPr lang="en-US" sz="1600" b="1" kern="1200" dirty="0">
              <a:latin typeface="Verlag Book" pitchFamily="50" charset="0"/>
            </a:rPr>
            <a:t>, Tracking, Billing</a:t>
          </a:r>
        </a:p>
      </dsp:txBody>
      <dsp:txXfrm>
        <a:off x="5976011" y="808112"/>
        <a:ext cx="1181881" cy="9128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26F7C-A8A8-46B9-A1ED-3A08D05EEF5A}">
      <dsp:nvSpPr>
        <dsp:cNvPr id="0" name=""/>
        <dsp:cNvSpPr/>
      </dsp:nvSpPr>
      <dsp:spPr>
        <a:xfrm>
          <a:off x="539911" y="0"/>
          <a:ext cx="6118997" cy="23952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04A2F-A75F-4E49-AA4E-1D30921AF28B}">
      <dsp:nvSpPr>
        <dsp:cNvPr id="0" name=""/>
        <dsp:cNvSpPr/>
      </dsp:nvSpPr>
      <dsp:spPr>
        <a:xfrm>
          <a:off x="1482995" y="727485"/>
          <a:ext cx="1269635" cy="95811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CEPP Effective Date (Pending)</a:t>
          </a:r>
          <a:endParaRPr lang="en-US" sz="1400" b="1" kern="1200" dirty="0">
            <a:latin typeface="Verlag Book" pitchFamily="50" charset="0"/>
          </a:endParaRPr>
        </a:p>
      </dsp:txBody>
      <dsp:txXfrm>
        <a:off x="1529766" y="774256"/>
        <a:ext cx="1176093" cy="864570"/>
      </dsp:txXfrm>
    </dsp:sp>
    <dsp:sp modelId="{CD22EAB1-2D5A-482F-8795-3DFF0A37F03C}">
      <dsp:nvSpPr>
        <dsp:cNvPr id="0" name=""/>
        <dsp:cNvSpPr/>
      </dsp:nvSpPr>
      <dsp:spPr>
        <a:xfrm>
          <a:off x="17877" y="723049"/>
          <a:ext cx="1269635" cy="9581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Make CEPP Enrollment Decision</a:t>
          </a:r>
          <a:endParaRPr lang="en-US" sz="1400" b="1" kern="1200" dirty="0">
            <a:latin typeface="Verlag Book" pitchFamily="50" charset="0"/>
          </a:endParaRPr>
        </a:p>
      </dsp:txBody>
      <dsp:txXfrm>
        <a:off x="64648" y="769820"/>
        <a:ext cx="1176093" cy="864570"/>
      </dsp:txXfrm>
    </dsp:sp>
    <dsp:sp modelId="{0D552ED5-35FA-499B-B195-AAACA6626F2B}">
      <dsp:nvSpPr>
        <dsp:cNvPr id="0" name=""/>
        <dsp:cNvSpPr/>
      </dsp:nvSpPr>
      <dsp:spPr>
        <a:xfrm>
          <a:off x="4452762" y="726364"/>
          <a:ext cx="1269635" cy="95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Confirm CalFresh Non-CW Status</a:t>
          </a:r>
          <a:endParaRPr lang="en-US" sz="1400" b="1" kern="1200" dirty="0">
            <a:latin typeface="Verlag Book" pitchFamily="50" charset="0"/>
          </a:endParaRPr>
        </a:p>
      </dsp:txBody>
      <dsp:txXfrm>
        <a:off x="4499533" y="773135"/>
        <a:ext cx="1176093" cy="864570"/>
      </dsp:txXfrm>
    </dsp:sp>
    <dsp:sp modelId="{35FBDE94-54F9-4648-8F11-BEC79E25F793}">
      <dsp:nvSpPr>
        <dsp:cNvPr id="0" name=""/>
        <dsp:cNvSpPr/>
      </dsp:nvSpPr>
      <dsp:spPr>
        <a:xfrm>
          <a:off x="5929185" y="739068"/>
          <a:ext cx="1269635" cy="95811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Inform Client/Enter in Roster</a:t>
          </a:r>
        </a:p>
      </dsp:txBody>
      <dsp:txXfrm>
        <a:off x="5975956" y="785839"/>
        <a:ext cx="1176093" cy="864570"/>
      </dsp:txXfrm>
    </dsp:sp>
    <dsp:sp modelId="{13882801-5862-45B1-942B-C2A88FA6793F}">
      <dsp:nvSpPr>
        <dsp:cNvPr id="0" name=""/>
        <dsp:cNvSpPr/>
      </dsp:nvSpPr>
      <dsp:spPr>
        <a:xfrm>
          <a:off x="2973556" y="719877"/>
          <a:ext cx="1269635" cy="95811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Verlag Book" pitchFamily="50" charset="0"/>
            </a:rPr>
            <a:t>Start </a:t>
          </a:r>
          <a:r>
            <a:rPr lang="en-US" sz="1600" b="1" kern="1200" dirty="0" err="1">
              <a:latin typeface="Verlag Book" pitchFamily="50" charset="0"/>
            </a:rPr>
            <a:t>Svcs</a:t>
          </a:r>
          <a:r>
            <a:rPr lang="en-US" sz="1600" b="1" kern="1200" dirty="0">
              <a:latin typeface="Verlag Book" pitchFamily="50" charset="0"/>
            </a:rPr>
            <a:t>, Tracking, Billing</a:t>
          </a:r>
        </a:p>
      </dsp:txBody>
      <dsp:txXfrm>
        <a:off x="3020327" y="766648"/>
        <a:ext cx="1176093" cy="86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5" y="0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09C6A81-BED4-B042-B6C3-022CE5188CD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19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5" y="6746119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6E69387-2FBA-A34E-A6C1-39D5A588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4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5" y="0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8AB99714-DE87-4869-A0BE-9E4BD734C4B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31813"/>
            <a:ext cx="35528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5" y="6746119"/>
            <a:ext cx="4068339" cy="3551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888760D-E80C-4D08-8BE0-68FD5A910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4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7803" y="3599216"/>
            <a:ext cx="7510780" cy="2793117"/>
          </a:xfrm>
        </p:spPr>
        <p:txBody>
          <a:bodyPr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5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2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57150">
              <a:lnSpc>
                <a:spcPct val="115000"/>
              </a:lnSpc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8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5886450" algn="r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5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4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5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9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9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3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7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6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9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2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300"/>
              </a:lnSpc>
              <a:spcBef>
                <a:spcPts val="120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5979" y="3195637"/>
            <a:ext cx="8491959" cy="350149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3889" y="3282244"/>
            <a:ext cx="8588022" cy="3245556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8760D-E80C-4D08-8BE0-68FD5A910F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600" r="5004" b="3248"/>
          <a:stretch/>
        </p:blipFill>
        <p:spPr>
          <a:xfrm>
            <a:off x="0" y="5976"/>
            <a:ext cx="9777506" cy="686099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4722880" y="118872"/>
            <a:ext cx="4157706" cy="66294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943472" y="5474680"/>
            <a:ext cx="2475667" cy="1273592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Verlag Bold" pitchFamily="2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228974" y="6556372"/>
            <a:ext cx="12107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1264636"/>
            <a:r>
              <a:rPr lang="en-US" sz="900" b="0" i="0" dirty="0">
                <a:solidFill>
                  <a:srgbClr val="8C8976"/>
                </a:solidFill>
                <a:latin typeface="Arial"/>
                <a:cs typeface="Arial"/>
              </a:rPr>
              <a:t>© REDF 2018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32688" y="206188"/>
            <a:ext cx="2427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REDF</a:t>
            </a:r>
            <a:r>
              <a:rPr lang="en-US" sz="2800" b="1" i="0" dirty="0">
                <a:solidFill>
                  <a:srgbClr val="59574B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workshop</a:t>
            </a:r>
          </a:p>
        </p:txBody>
      </p:sp>
      <p:sp>
        <p:nvSpPr>
          <p:cNvPr id="200" name="Title 6"/>
          <p:cNvSpPr>
            <a:spLocks noGrp="1"/>
          </p:cNvSpPr>
          <p:nvPr>
            <p:ph type="title"/>
          </p:nvPr>
        </p:nvSpPr>
        <p:spPr>
          <a:xfrm>
            <a:off x="4992558" y="614363"/>
            <a:ext cx="3747405" cy="48603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341921-084F-6A47-90BF-B39DF8FFF5D4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4557937" y="5460611"/>
            <a:ext cx="44875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43053" y="0"/>
            <a:ext cx="7100893" cy="64722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01168" indent="-201168">
              <a:lnSpc>
                <a:spcPct val="150000"/>
              </a:lnSpc>
              <a:spcBef>
                <a:spcPts val="800"/>
              </a:spcBef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2pPr>
            <a:lvl3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3pPr>
            <a:lvl4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4pPr>
            <a:lvl5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157288" cy="6472238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-464" r="73760" b="464"/>
          <a:stretch/>
        </p:blipFill>
        <p:spPr>
          <a:xfrm>
            <a:off x="-1" y="-35856"/>
            <a:ext cx="1613647" cy="68938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7E3061-ADDD-6A4D-8C0E-EC2A5BE59D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43053" y="0"/>
            <a:ext cx="7100893" cy="64722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01168" indent="-201168">
              <a:lnSpc>
                <a:spcPct val="150000"/>
              </a:lnSpc>
              <a:spcBef>
                <a:spcPts val="800"/>
              </a:spcBef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2pPr>
            <a:lvl3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3pPr>
            <a:lvl4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4pPr>
            <a:lvl5pPr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defRPr sz="1600" b="0" i="0">
                <a:latin typeface="Verlag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EA4BF-2C37-344C-AD46-BA77F899170F}"/>
              </a:ext>
            </a:extLst>
          </p:cNvPr>
          <p:cNvSpPr/>
          <p:nvPr userDrawn="1"/>
        </p:nvSpPr>
        <p:spPr bwMode="auto">
          <a:xfrm>
            <a:off x="166815" y="508687"/>
            <a:ext cx="1219073" cy="5840627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5AB93D86-96F5-2E48-8F07-AC097E751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157288" cy="6472238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6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86385" y="0"/>
            <a:ext cx="3429000" cy="611946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50000"/>
              </a:lnSpc>
              <a:buClrTx/>
              <a:buFont typeface="Arial"/>
              <a:buNone/>
              <a:defRPr sz="1600" b="1" i="0"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2pPr>
            <a:lvl3pPr marL="804672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.AppleSystemUIFont" charset="-120"/>
              <a:buChar char="–"/>
              <a:defRPr sz="1600" b="0" i="0">
                <a:latin typeface="Verlag Book" pitchFamily="2" charset="0"/>
              </a:defRPr>
            </a:lvl3pPr>
            <a:lvl4pPr marL="996696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4pPr>
            <a:lvl5pPr marL="128016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1685919" y="0"/>
            <a:ext cx="3429000" cy="611946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50000"/>
              </a:lnSpc>
              <a:spcBef>
                <a:spcPts val="600"/>
              </a:spcBef>
              <a:buClrTx/>
              <a:buFont typeface="Arial"/>
              <a:buNone/>
              <a:defRPr sz="1600" b="1" i="0">
                <a:solidFill>
                  <a:srgbClr val="59574B"/>
                </a:solidFill>
                <a:latin typeface="Verlag Bold" pitchFamily="2" charset="0"/>
              </a:defRPr>
            </a:lvl1pPr>
            <a:lvl2pPr marL="45720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2pPr>
            <a:lvl3pPr marL="804672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.AppleSystemUIFont" charset="-120"/>
              <a:buChar char="–"/>
              <a:defRPr sz="1600" b="0" i="0">
                <a:latin typeface="Verlag Book" pitchFamily="2" charset="0"/>
              </a:defRPr>
            </a:lvl3pPr>
            <a:lvl4pPr marL="996696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4pPr>
            <a:lvl5pPr marL="1280160" indent="-201168">
              <a:lnSpc>
                <a:spcPct val="125000"/>
              </a:lnSpc>
              <a:spcBef>
                <a:spcPts val="800"/>
              </a:spcBef>
              <a:buClr>
                <a:srgbClr val="FF6600"/>
              </a:buClr>
              <a:buFont typeface="Arial"/>
              <a:buChar char="•"/>
              <a:defRPr sz="1600" b="0" i="0">
                <a:latin typeface="Verlag Book" pitchFamily="2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0963E-C7B9-C441-B282-89B23965F236}"/>
              </a:ext>
            </a:extLst>
          </p:cNvPr>
          <p:cNvSpPr/>
          <p:nvPr userDrawn="1"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8099AA89-B367-F84F-A7CD-3367B89C1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1157288" cy="6119465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80000"/>
              </a:lnSpc>
              <a:defRPr sz="2800" b="0" cap="none" baseline="0">
                <a:solidFill>
                  <a:schemeClr val="bg1"/>
                </a:solidFill>
                <a:latin typeface="Sentinel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315" y="890437"/>
            <a:ext cx="8562423" cy="7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1709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773873" y="6564830"/>
            <a:ext cx="12107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1264636"/>
            <a:r>
              <a:rPr lang="en-US" sz="900" b="0" i="0" dirty="0">
                <a:solidFill>
                  <a:srgbClr val="8C8976"/>
                </a:solidFill>
                <a:latin typeface="Verlag Book" pitchFamily="50" charset="0"/>
                <a:cs typeface="Arial"/>
              </a:rPr>
              <a:t>© REDF 2018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410244" y="6464802"/>
            <a:ext cx="1527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>
                <a:solidFill>
                  <a:srgbClr val="FF6600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REDF</a:t>
            </a:r>
            <a:r>
              <a:rPr lang="en-US" sz="1600" b="1" i="0" dirty="0">
                <a:solidFill>
                  <a:srgbClr val="59574B"/>
                </a:solidFill>
                <a:latin typeface="Trade Gothic Bold No. 2" charset="0"/>
                <a:ea typeface="Trade Gothic Bold No. 2" charset="0"/>
                <a:cs typeface="Trade Gothic Bold No. 2" charset="0"/>
              </a:rPr>
              <a:t>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67" r:id="rId4"/>
  </p:sldLayoutIdLst>
  <p:hf sldNum="0" hdr="0" dt="0"/>
  <p:txStyles>
    <p:titleStyle>
      <a:lvl1pPr algn="l" defTabSz="914005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Sentinel Medium" pitchFamily="2" charset="0"/>
          <a:ea typeface="Sentinel Medium" pitchFamily="2" charset="0"/>
          <a:cs typeface="Sentinel Medium" pitchFamily="2" charset="0"/>
        </a:defRPr>
      </a:lvl1pPr>
      <a:lvl2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2pPr>
      <a:lvl3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3pPr>
      <a:lvl4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4pPr>
      <a:lvl5pPr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5pPr>
      <a:lvl6pPr marL="567313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6pPr>
      <a:lvl7pPr marL="1134626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7pPr>
      <a:lvl8pPr marL="1701941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8pPr>
      <a:lvl9pPr marL="2269254" algn="l" defTabSz="914005" rtl="0" eaLnBrk="1" fontAlgn="base" hangingPunct="1">
        <a:spcBef>
          <a:spcPct val="0"/>
        </a:spcBef>
        <a:spcAft>
          <a:spcPct val="0"/>
        </a:spcAft>
        <a:defRPr>
          <a:solidFill>
            <a:srgbClr val="080808"/>
          </a:solidFill>
          <a:latin typeface="Garamond" pitchFamily="18" charset="0"/>
        </a:defRPr>
      </a:lvl9pPr>
    </p:titleStyle>
    <p:bodyStyle>
      <a:lvl1pPr marL="141828" indent="-141828" algn="l" defTabSz="914005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1800" b="1" i="0">
          <a:solidFill>
            <a:srgbClr val="59574B"/>
          </a:solidFill>
          <a:latin typeface="Verlag Bold" pitchFamily="2" charset="0"/>
          <a:ea typeface="Verlag Bold" pitchFamily="2" charset="0"/>
          <a:cs typeface="Verlag Bold" pitchFamily="2" charset="0"/>
        </a:defRPr>
      </a:lvl1pPr>
      <a:lvl2pPr marL="425486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–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2pPr>
      <a:lvl3pPr marL="709142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3pPr>
      <a:lvl4pPr marL="992799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–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4pPr>
      <a:lvl5pPr marL="1276455" indent="-141828" algn="l" defTabSz="914005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»"/>
        <a:defRPr sz="1600" b="0" i="0">
          <a:solidFill>
            <a:srgbClr val="59574B"/>
          </a:solidFill>
          <a:latin typeface="Verlag Book" pitchFamily="2" charset="0"/>
          <a:ea typeface="Verlag Book" pitchFamily="2" charset="0"/>
          <a:cs typeface="Verlag Book" pitchFamily="2" charset="0"/>
        </a:defRPr>
      </a:lvl5pPr>
      <a:lvl6pPr marL="1843769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6pPr>
      <a:lvl7pPr marL="2411083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7pPr>
      <a:lvl8pPr marL="2978396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8pPr>
      <a:lvl9pPr marL="3545711" indent="-141828" algn="l" defTabSz="914005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7313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626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941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9254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567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881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71194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38508" algn="l" defTabSz="113462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illustrations/entscheidung-frage-antwort-waage-101371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614363"/>
            <a:ext cx="3819378" cy="4843462"/>
          </a:xfrm>
        </p:spPr>
        <p:txBody>
          <a:bodyPr>
            <a:normAutofit/>
          </a:bodyPr>
          <a:lstStyle/>
          <a:p>
            <a:r>
              <a:rPr lang="en-US" sz="4000" dirty="0"/>
              <a:t>Program Training: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Referrals and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51504" y="5674704"/>
            <a:ext cx="4060498" cy="771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13</a:t>
            </a:r>
            <a:r>
              <a:rPr lang="en-US" dirty="0"/>
              <a:t>, </a:t>
            </a:r>
            <a:r>
              <a:rPr lang="en-US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63431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88771-CFE2-49C8-9AFA-1EA6405D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" y="0"/>
            <a:ext cx="1540328" cy="6472238"/>
          </a:xfrm>
        </p:spPr>
        <p:txBody>
          <a:bodyPr/>
          <a:lstStyle/>
          <a:p>
            <a:r>
              <a:rPr lang="en-US" sz="2400" dirty="0"/>
              <a:t>Initial CEPP Enrollment Steps: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Orientation, Intake and Assessment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06B2E0F-8083-4C5E-A841-3E23C915F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3416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274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352379"/>
            <a:ext cx="7100893" cy="61198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Small amount of required data (such as name, SSN, ESL, and HS/GED status)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Signature with specific language (such as willingness to participate in CEPP)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Consent for release of confidential information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Participant agreement/contract (recommended)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Individual employment plan (recommended)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" y="0"/>
            <a:ext cx="1469571" cy="6472238"/>
          </a:xfrm>
        </p:spPr>
        <p:txBody>
          <a:bodyPr/>
          <a:lstStyle/>
          <a:p>
            <a:r>
              <a:rPr lang="en-US" sz="2400" dirty="0"/>
              <a:t>Intake Forms or Fields</a:t>
            </a:r>
          </a:p>
        </p:txBody>
      </p:sp>
    </p:spTree>
    <p:extLst>
      <p:ext uri="{BB962C8B-B14F-4D97-AF65-F5344CB8AC3E}">
        <p14:creationId xmlns:p14="http://schemas.microsoft.com/office/powerpoint/2010/main" val="109876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96BA8-93C4-4AE4-9C02-EB71FC8C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770814" cy="6472238"/>
          </a:xfrm>
        </p:spPr>
        <p:txBody>
          <a:bodyPr/>
          <a:lstStyle/>
          <a:p>
            <a:r>
              <a:rPr lang="en-US" sz="2400" dirty="0"/>
              <a:t>Assessment Options</a:t>
            </a:r>
          </a:p>
        </p:txBody>
      </p:sp>
      <p:pic>
        <p:nvPicPr>
          <p:cNvPr id="4" name="Content Placeholder 3" descr="May be an illustration of indoor">
            <a:extLst>
              <a:ext uri="{FF2B5EF4-FFF2-40B4-BE49-F238E27FC236}">
                <a16:creationId xmlns:a16="http://schemas.microsoft.com/office/drawing/2014/main" id="{8ECDD582-3784-42B3-B818-F1E114EFFC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6" y="0"/>
            <a:ext cx="7622974" cy="6895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04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173959"/>
            <a:ext cx="7100893" cy="62982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Education, including literacy level;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Communication skills, including English-language proficiency;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Employment history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Employment skills, abilities, and interest; and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Verlag Book" pitchFamily="50" charset="0"/>
              </a:rPr>
              <a:t>Barriers to employment and steps necessary to overcome these barriers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" y="0"/>
            <a:ext cx="1469571" cy="6472238"/>
          </a:xfrm>
        </p:spPr>
        <p:txBody>
          <a:bodyPr/>
          <a:lstStyle/>
          <a:p>
            <a:r>
              <a:rPr lang="en-US" sz="2400" dirty="0"/>
              <a:t>Sample Assessment </a:t>
            </a:r>
            <a:br>
              <a:rPr lang="en-US" sz="2400" dirty="0"/>
            </a:br>
            <a:r>
              <a:rPr lang="en-US" sz="2400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50329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918860"/>
            <a:ext cx="7100893" cy="55533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Not on CalWORKs </a:t>
            </a:r>
            <a:r>
              <a:rPr lang="en-US" sz="3200" b="0" dirty="0">
                <a:latin typeface="Verlag Book" pitchFamily="50" charset="0"/>
              </a:rPr>
              <a:t>(once on CalFresh, this information is available on CalFresh Confirm)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Resides in Los Angeles County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Wants to work in near future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Is at least 16 years old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If co-enrolled in high school, is receiving distinct services through CEPP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3200" dirty="0">
              <a:latin typeface="Verlag Book" pitchFamily="50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" y="0"/>
            <a:ext cx="1469571" cy="6472238"/>
          </a:xfrm>
        </p:spPr>
        <p:txBody>
          <a:bodyPr/>
          <a:lstStyle/>
          <a:p>
            <a:r>
              <a:rPr lang="en-US" sz="2400" dirty="0"/>
              <a:t>Initial CEPP Enrollment Steps: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Additional Eligibility Factors</a:t>
            </a:r>
          </a:p>
        </p:txBody>
      </p:sp>
    </p:spTree>
    <p:extLst>
      <p:ext uri="{BB962C8B-B14F-4D97-AF65-F5344CB8AC3E}">
        <p14:creationId xmlns:p14="http://schemas.microsoft.com/office/powerpoint/2010/main" val="208208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01" y="0"/>
            <a:ext cx="1576038" cy="6472238"/>
          </a:xfrm>
        </p:spPr>
        <p:txBody>
          <a:bodyPr/>
          <a:lstStyle/>
          <a:p>
            <a:r>
              <a:rPr lang="en-US" sz="2400" dirty="0"/>
              <a:t>CEPP Enrollment Decision and Referral</a:t>
            </a:r>
          </a:p>
        </p:txBody>
      </p:sp>
      <p:pic>
        <p:nvPicPr>
          <p:cNvPr id="10" name="Picture 9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AA29DB02-51BD-45EE-91E0-A1958BACA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32537" y="-483928"/>
            <a:ext cx="7511462" cy="74400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0BF9FA-FD6F-40AC-8F03-C5773AA678C7}"/>
              </a:ext>
            </a:extLst>
          </p:cNvPr>
          <p:cNvSpPr/>
          <p:nvPr/>
        </p:nvSpPr>
        <p:spPr>
          <a:xfrm>
            <a:off x="6075327" y="3013501"/>
            <a:ext cx="30121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no, refer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167B6-530B-4DE7-9F23-47A4D95CF13F}"/>
              </a:ext>
            </a:extLst>
          </p:cNvPr>
          <p:cNvSpPr/>
          <p:nvPr/>
        </p:nvSpPr>
        <p:spPr>
          <a:xfrm>
            <a:off x="1632537" y="4405921"/>
            <a:ext cx="237298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CF non-CW unconfirmed, decision is made  contingent on confirmation</a:t>
            </a:r>
          </a:p>
        </p:txBody>
      </p:sp>
    </p:spTree>
    <p:extLst>
      <p:ext uri="{BB962C8B-B14F-4D97-AF65-F5344CB8AC3E}">
        <p14:creationId xmlns:p14="http://schemas.microsoft.com/office/powerpoint/2010/main" val="54315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ypebar ready to print a question mark">
            <a:extLst>
              <a:ext uri="{FF2B5EF4-FFF2-40B4-BE49-F238E27FC236}">
                <a16:creationId xmlns:a16="http://schemas.microsoft.com/office/drawing/2014/main" id="{56F547A4-84D7-4395-9ADB-51BFF2E94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684"/>
          </a:xfrm>
        </p:spPr>
      </p:pic>
    </p:spTree>
    <p:extLst>
      <p:ext uri="{BB962C8B-B14F-4D97-AF65-F5344CB8AC3E}">
        <p14:creationId xmlns:p14="http://schemas.microsoft.com/office/powerpoint/2010/main" val="103471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2E1393-8C67-40F7-9298-4812CDE06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900" dirty="0">
                <a:latin typeface="Verlag Book" pitchFamily="50" charset="0"/>
              </a:rPr>
              <a:t>Provider decision-making on integration of CEPP functions into existing functions: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Char char="–"/>
            </a:pPr>
            <a:r>
              <a:rPr lang="en-US" sz="2500" dirty="0">
                <a:latin typeface="Verlag Book" pitchFamily="50" charset="0"/>
              </a:rPr>
              <a:t>Which tasks will be integrated into existing processes or be separate? 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Char char="–"/>
            </a:pPr>
            <a:r>
              <a:rPr lang="en-US" sz="2500" dirty="0">
                <a:latin typeface="Verlag Book" pitchFamily="50" charset="0"/>
              </a:rPr>
              <a:t>Which staff will be responsible?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Char char="–"/>
            </a:pPr>
            <a:r>
              <a:rPr lang="en-US" sz="2500" dirty="0">
                <a:latin typeface="Verlag Book" pitchFamily="50" charset="0"/>
              </a:rPr>
              <a:t>Example: Will CFET-specific questions be added to the intake form for all clients, or be a separate form just for potential CEPP clients?  Who will complete the CEPP intake process?  Does it make sense to do a warm handoff to dedicated CEPP staff at some point during intake?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Char char="–"/>
            </a:pPr>
            <a:r>
              <a:rPr lang="en-US" sz="2500" dirty="0">
                <a:latin typeface="Verlag Book" pitchFamily="50" charset="0"/>
              </a:rPr>
              <a:t>Further discussion during TA meetings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AECEE-F29F-4E67-A6DB-3C284C50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0"/>
            <a:ext cx="1231094" cy="6472238"/>
          </a:xfrm>
        </p:spPr>
        <p:txBody>
          <a:bodyPr/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92554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Potential delay of up to 60 days in confirmation of CalFresh non-CW status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DPSS has up to 30 days to process CalFresh application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CalFresh Confirm may only be updated every 30 days for awhile; YBN not always easily accessible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Provider can put client on pending status, start services, and bill retroactive to CEPP enrollment decision once CF non-CW status confirmed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More funding as long as provider can accept not getting reimbursed if client doesn’t qualify for CF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Must track clients on pending status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Otherwise, do not use pending status; hold off on providing or at least billing for services; bill only after CF non-CW status confirmed through YBN or CF Confirm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" y="0"/>
            <a:ext cx="1469571" cy="6472238"/>
          </a:xfrm>
        </p:spPr>
        <p:txBody>
          <a:bodyPr/>
          <a:lstStyle/>
          <a:p>
            <a:r>
              <a:rPr lang="en-US" sz="2400" dirty="0"/>
              <a:t>Policy Decision for Clients Not Yet on CalFresh: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Use Pending Status?</a:t>
            </a:r>
          </a:p>
        </p:txBody>
      </p:sp>
    </p:spTree>
    <p:extLst>
      <p:ext uri="{BB962C8B-B14F-4D97-AF65-F5344CB8AC3E}">
        <p14:creationId xmlns:p14="http://schemas.microsoft.com/office/powerpoint/2010/main" val="4950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89A9392-A4DD-4F98-B850-22A100C42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013210"/>
              </p:ext>
            </p:extLst>
          </p:nvPr>
        </p:nvGraphicFramePr>
        <p:xfrm>
          <a:off x="1784194" y="811809"/>
          <a:ext cx="7083257" cy="5441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309">
                  <a:extLst>
                    <a:ext uri="{9D8B030D-6E8A-4147-A177-3AD203B41FA5}">
                      <a16:colId xmlns:a16="http://schemas.microsoft.com/office/drawing/2014/main" val="2831974519"/>
                    </a:ext>
                  </a:extLst>
                </a:gridCol>
                <a:gridCol w="978987">
                  <a:extLst>
                    <a:ext uri="{9D8B030D-6E8A-4147-A177-3AD203B41FA5}">
                      <a16:colId xmlns:a16="http://schemas.microsoft.com/office/drawing/2014/main" val="1398906044"/>
                    </a:ext>
                  </a:extLst>
                </a:gridCol>
                <a:gridCol w="978987">
                  <a:extLst>
                    <a:ext uri="{9D8B030D-6E8A-4147-A177-3AD203B41FA5}">
                      <a16:colId xmlns:a16="http://schemas.microsoft.com/office/drawing/2014/main" val="1095416759"/>
                    </a:ext>
                  </a:extLst>
                </a:gridCol>
                <a:gridCol w="978987">
                  <a:extLst>
                    <a:ext uri="{9D8B030D-6E8A-4147-A177-3AD203B41FA5}">
                      <a16:colId xmlns:a16="http://schemas.microsoft.com/office/drawing/2014/main" val="1376275526"/>
                    </a:ext>
                  </a:extLst>
                </a:gridCol>
                <a:gridCol w="978987">
                  <a:extLst>
                    <a:ext uri="{9D8B030D-6E8A-4147-A177-3AD203B41FA5}">
                      <a16:colId xmlns:a16="http://schemas.microsoft.com/office/drawing/2014/main" val="1589555722"/>
                    </a:ext>
                  </a:extLst>
                </a:gridCol>
              </a:tblGrid>
              <a:tr h="286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Client Name (CEPP and Pending)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Oct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Nov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Dec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Jan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840159328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Le Pizer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568312444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Lakeesha Conaway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273080572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Michelina Pantano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600083087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Pearline Morningstar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176323149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Maryjo Lahti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729144373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Tillie Loh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24110085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Hans Barrington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27482234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Vertie Marceau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460862008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Chasity Motter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033965400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John Page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956138280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Nova Slattery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17630953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Almeda Deguzman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670679569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Sheridan Gunnels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24563436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Daisey Leos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019275653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Margy Stills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984774734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Trisha Stephens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04458540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Harvey Alles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230070010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Jose Lopez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0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903642697"/>
                  </a:ext>
                </a:extLst>
              </a:tr>
            </a:tbl>
          </a:graphicData>
        </a:graphic>
      </p:graphicFrame>
      <p:sp>
        <p:nvSpPr>
          <p:cNvPr id="15" name="Title 2">
            <a:extLst>
              <a:ext uri="{FF2B5EF4-FFF2-40B4-BE49-F238E27FC236}">
                <a16:creationId xmlns:a16="http://schemas.microsoft.com/office/drawing/2014/main" id="{8D7BEBE4-85A3-4A60-B0AD-7AE82AD3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" y="0"/>
            <a:ext cx="1540328" cy="6472238"/>
          </a:xfrm>
        </p:spPr>
        <p:txBody>
          <a:bodyPr/>
          <a:lstStyle/>
          <a:p>
            <a:r>
              <a:rPr lang="en-US" sz="2400" dirty="0"/>
              <a:t>Sample CEPP and Pending Status Tracking</a:t>
            </a:r>
          </a:p>
        </p:txBody>
      </p:sp>
    </p:spTree>
    <p:extLst>
      <p:ext uri="{BB962C8B-B14F-4D97-AF65-F5344CB8AC3E}">
        <p14:creationId xmlns:p14="http://schemas.microsoft.com/office/powerpoint/2010/main" val="233782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15" y="0"/>
            <a:ext cx="1480456" cy="6472238"/>
          </a:xfrm>
        </p:spPr>
        <p:txBody>
          <a:bodyPr/>
          <a:lstStyle/>
          <a:p>
            <a:r>
              <a:rPr lang="en-US" sz="2400" dirty="0"/>
              <a:t>Enrollment in 3 Distinct Programs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4196689"/>
              </p:ext>
            </p:extLst>
          </p:nvPr>
        </p:nvGraphicFramePr>
        <p:xfrm>
          <a:off x="2020602" y="569795"/>
          <a:ext cx="6836610" cy="558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91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88771-CFE2-49C8-9AFA-1EA6405D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" y="0"/>
            <a:ext cx="1540328" cy="6472238"/>
          </a:xfrm>
        </p:spPr>
        <p:txBody>
          <a:bodyPr/>
          <a:lstStyle/>
          <a:p>
            <a:r>
              <a:rPr lang="en-US" sz="2400" dirty="0"/>
              <a:t>Effective Date of CEPP Enrollment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06B2E0F-8083-4C5E-A841-3E23C915F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509183"/>
              </p:ext>
            </p:extLst>
          </p:nvPr>
        </p:nvGraphicFramePr>
        <p:xfrm>
          <a:off x="1538869" y="722599"/>
          <a:ext cx="6516772" cy="530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FE6749-B8BE-4AA4-9C5D-836470F57EBD}"/>
              </a:ext>
            </a:extLst>
          </p:cNvPr>
          <p:cNvSpPr txBox="1"/>
          <p:nvPr/>
        </p:nvSpPr>
        <p:spPr>
          <a:xfrm>
            <a:off x="2355137" y="245327"/>
            <a:ext cx="504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the CEPP enrollment decision is made today…</a:t>
            </a:r>
            <a:endParaRPr lang="en-US" dirty="0">
              <a:solidFill>
                <a:srgbClr val="716760"/>
              </a:solidFill>
              <a:latin typeface="Sentinel Book" charset="0"/>
              <a:ea typeface="Sentinel Book" charset="0"/>
              <a:cs typeface="Sentinel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70" y="0"/>
            <a:ext cx="1533744" cy="6472238"/>
          </a:xfrm>
        </p:spPr>
        <p:txBody>
          <a:bodyPr/>
          <a:lstStyle/>
          <a:p>
            <a:r>
              <a:rPr lang="en-US" sz="2400" dirty="0"/>
              <a:t>Order of Initial CEPP Enrollment Steps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0895961"/>
              </p:ext>
            </p:extLst>
          </p:nvPr>
        </p:nvGraphicFramePr>
        <p:xfrm>
          <a:off x="1712320" y="191802"/>
          <a:ext cx="7198821" cy="239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127C0D6-237C-4E62-82FA-92A6DFD82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888892"/>
              </p:ext>
            </p:extLst>
          </p:nvPr>
        </p:nvGraphicFramePr>
        <p:xfrm>
          <a:off x="1712321" y="2127654"/>
          <a:ext cx="7261268" cy="252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EEE8AA0-2FB7-4714-AA68-885F53EFF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888405"/>
              </p:ext>
            </p:extLst>
          </p:nvPr>
        </p:nvGraphicFramePr>
        <p:xfrm>
          <a:off x="1712320" y="4199584"/>
          <a:ext cx="7198821" cy="239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B8ED92-3083-479C-A978-D23F0F7EEE4D}"/>
              </a:ext>
            </a:extLst>
          </p:cNvPr>
          <p:cNvSpPr txBox="1"/>
          <p:nvPr/>
        </p:nvSpPr>
        <p:spPr>
          <a:xfrm>
            <a:off x="1774767" y="365726"/>
            <a:ext cx="364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Sentinel Book" charset="0"/>
                <a:ea typeface="Sentinel Book" charset="0"/>
                <a:cs typeface="Sentinel Book" charset="0"/>
              </a:rPr>
              <a:t>Clients on CalFresh Not CalWORKs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01BAD-A737-4E81-931B-099424100482}"/>
              </a:ext>
            </a:extLst>
          </p:cNvPr>
          <p:cNvSpPr txBox="1"/>
          <p:nvPr/>
        </p:nvSpPr>
        <p:spPr>
          <a:xfrm>
            <a:off x="1774767" y="2365401"/>
            <a:ext cx="623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Sentinel Book" charset="0"/>
                <a:ea typeface="Sentinel Book" charset="0"/>
                <a:cs typeface="Sentinel Book" charset="0"/>
              </a:rPr>
              <a:t>Option 1 for Remaining Clients: Non-Pending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26A86-4C2E-4BEB-AB7D-099E00F5870E}"/>
              </a:ext>
            </a:extLst>
          </p:cNvPr>
          <p:cNvSpPr txBox="1"/>
          <p:nvPr/>
        </p:nvSpPr>
        <p:spPr>
          <a:xfrm>
            <a:off x="1774767" y="4391189"/>
            <a:ext cx="531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Sentinel Book" charset="0"/>
                <a:ea typeface="Sentinel Book" charset="0"/>
                <a:cs typeface="Sentinel Book" charset="0"/>
              </a:rPr>
              <a:t>Option 2 for Remaining Clients: Pending 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EB4FF1-CBB0-4AD8-BFF8-950761B612EA}"/>
              </a:ext>
            </a:extLst>
          </p:cNvPr>
          <p:cNvSpPr txBox="1"/>
          <p:nvPr/>
        </p:nvSpPr>
        <p:spPr>
          <a:xfrm>
            <a:off x="2332425" y="6125586"/>
            <a:ext cx="518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Sentinel Book" charset="0"/>
                <a:ea typeface="Sentinel Book" charset="0"/>
                <a:cs typeface="Sentinel Book" charset="0"/>
              </a:rPr>
              <a:t>Supportive services, tracking and billing follows confirmation of status and is retroactive to effective date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98A51C-F10F-4867-B939-FBF86061B665}"/>
              </a:ext>
            </a:extLst>
          </p:cNvPr>
          <p:cNvCxnSpPr/>
          <p:nvPr/>
        </p:nvCxnSpPr>
        <p:spPr bwMode="auto">
          <a:xfrm>
            <a:off x="3871703" y="5909919"/>
            <a:ext cx="0" cy="240866"/>
          </a:xfrm>
          <a:prstGeom prst="straightConnector1">
            <a:avLst/>
          </a:prstGeom>
          <a:ln w="3492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ECEA24-2BB1-4EA8-BB8B-3E57A5B01160}"/>
              </a:ext>
            </a:extLst>
          </p:cNvPr>
          <p:cNvCxnSpPr/>
          <p:nvPr/>
        </p:nvCxnSpPr>
        <p:spPr bwMode="auto">
          <a:xfrm>
            <a:off x="6789597" y="5915360"/>
            <a:ext cx="0" cy="240866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3297BE-5DF0-4B0F-A7FA-33D973EE6ADC}"/>
              </a:ext>
            </a:extLst>
          </p:cNvPr>
          <p:cNvCxnSpPr/>
          <p:nvPr/>
        </p:nvCxnSpPr>
        <p:spPr bwMode="auto">
          <a:xfrm>
            <a:off x="5348872" y="5915351"/>
            <a:ext cx="0" cy="240866"/>
          </a:xfrm>
          <a:prstGeom prst="straightConnector1">
            <a:avLst/>
          </a:prstGeom>
          <a:ln w="34925">
            <a:solidFill>
              <a:srgbClr val="00206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5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2E1393-8C67-40F7-9298-4812CDE06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900" dirty="0">
                <a:latin typeface="Verlag Book" pitchFamily="50" charset="0"/>
              </a:rPr>
              <a:t>Provider decision-making on pending vs. non-pending status: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Char char="–"/>
            </a:pPr>
            <a:r>
              <a:rPr lang="en-US" sz="2500" dirty="0">
                <a:latin typeface="Verlag Book" pitchFamily="50" charset="0"/>
              </a:rPr>
              <a:t>Remaining questions?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Char char="–"/>
            </a:pPr>
            <a:r>
              <a:rPr lang="en-US" sz="2500" dirty="0">
                <a:latin typeface="Verlag Book" pitchFamily="50" charset="0"/>
              </a:rPr>
              <a:t>Which way are you leaning?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AECEE-F29F-4E67-A6DB-3C284C50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0"/>
            <a:ext cx="1231094" cy="6472238"/>
          </a:xfrm>
        </p:spPr>
        <p:txBody>
          <a:bodyPr/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31597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Communication to client about CEPP enrollment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Letter, email, verbal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Effective date if enrolled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Ineligibility or termination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Communication to DPSS via WDACS about CEPP enrollment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Roster if enrolled in CEPP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If ineligible, no communication needed specifically for reverse referral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</a:rPr>
              <a:t>If terminated, whether for referral or reverse referral, provider determination may be needed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" y="0"/>
            <a:ext cx="1469571" cy="6472238"/>
          </a:xfrm>
        </p:spPr>
        <p:txBody>
          <a:bodyPr/>
          <a:lstStyle/>
          <a:p>
            <a:r>
              <a:rPr lang="en-US" sz="2400" dirty="0" err="1"/>
              <a:t>Communi</a:t>
            </a:r>
            <a:r>
              <a:rPr lang="en-US" sz="2400" dirty="0"/>
              <a:t>-cation about CEPP Enrollment by Provider</a:t>
            </a:r>
          </a:p>
        </p:txBody>
      </p:sp>
    </p:spTree>
    <p:extLst>
      <p:ext uri="{BB962C8B-B14F-4D97-AF65-F5344CB8AC3E}">
        <p14:creationId xmlns:p14="http://schemas.microsoft.com/office/powerpoint/2010/main" val="4055316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0"/>
            <a:ext cx="7211015" cy="6472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Purpose: Must be on CF non-CW to bill for CEPP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Client may go on an off CEPP due to CF changes </a:t>
            </a:r>
            <a:r>
              <a:rPr lang="en-US" sz="3200" b="0" dirty="0"/>
              <a:t>(provider option to continue services)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Confirm via YBN or CalFresh Confirm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Monthly </a:t>
            </a:r>
            <a:r>
              <a:rPr lang="en-US" sz="3200" b="0" dirty="0"/>
              <a:t>(ASAP if it will impact services; at end of month if won’t)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What to do if not on CalFresh Confirm:</a:t>
            </a:r>
            <a:r>
              <a:rPr lang="en-US" sz="3200" b="0" dirty="0"/>
              <a:t> Ask participant.  Contact DPSS?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643053" cy="6472238"/>
          </a:xfrm>
        </p:spPr>
        <p:txBody>
          <a:bodyPr/>
          <a:lstStyle/>
          <a:p>
            <a:r>
              <a:rPr lang="en-US" sz="2400" dirty="0"/>
              <a:t>Ongoing Confirmation of CalFresh Non-CW Status</a:t>
            </a:r>
          </a:p>
        </p:txBody>
      </p:sp>
    </p:spTree>
    <p:extLst>
      <p:ext uri="{BB962C8B-B14F-4D97-AF65-F5344CB8AC3E}">
        <p14:creationId xmlns:p14="http://schemas.microsoft.com/office/powerpoint/2010/main" val="1812354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A3CE-27E0-4D71-874C-28CF816C34F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49231" y="-75827"/>
            <a:ext cx="6820087" cy="6980662"/>
          </a:xfrm>
        </p:spPr>
        <p:txBody>
          <a:bodyPr>
            <a:normAutofit fontScale="70000" lnSpcReduction="20000"/>
          </a:bodyPr>
          <a:lstStyle/>
          <a:p>
            <a:pPr marL="201168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300" b="1" dirty="0">
                <a:latin typeface="Verlag Bold" pitchFamily="2" charset="0"/>
              </a:rPr>
              <a:t>Meet with staff to review data and understand the problem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Are enough clients learning about the program through outreach and intake?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Are most clients agreeing to apply for CF?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Are most of these completing the CF application? Qualifying? Why/why not?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Do clients remain eligible for CF? What solutions would improve the situation?</a:t>
            </a:r>
          </a:p>
          <a:p>
            <a:pPr marL="201168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300" b="1" dirty="0">
                <a:latin typeface="Verlag Bold" pitchFamily="2" charset="0"/>
              </a:rPr>
              <a:t>Survey a client sample (e.g., poll, focus group, one-on-one discussion)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Why did the client enroll/not enroll in CF?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If they did enroll, why did they maintain/lose CF?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What might help them enroll or stay on CF?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400" dirty="0">
                <a:latin typeface="Verlag Book" pitchFamily="50" charset="0"/>
              </a:rPr>
              <a:t>Suggest ideas for their input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C1182-64EE-488C-BEC8-EB4E074F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" y="0"/>
            <a:ext cx="1500185" cy="6119465"/>
          </a:xfrm>
        </p:spPr>
        <p:txBody>
          <a:bodyPr/>
          <a:lstStyle/>
          <a:p>
            <a:r>
              <a:rPr lang="en-US" sz="2400" dirty="0"/>
              <a:t>Trouble-shooting Under-Enrollment: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Define the Problem</a:t>
            </a:r>
          </a:p>
        </p:txBody>
      </p:sp>
    </p:spTree>
    <p:extLst>
      <p:ext uri="{BB962C8B-B14F-4D97-AF65-F5344CB8AC3E}">
        <p14:creationId xmlns:p14="http://schemas.microsoft.com/office/powerpoint/2010/main" val="3053243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4C6FD3-2A63-40F6-A404-8E97EB6C0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9189" y="-321155"/>
            <a:ext cx="3637182" cy="689437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en-US" sz="9600" dirty="0"/>
              <a:t>Outreach</a:t>
            </a:r>
            <a:endParaRPr lang="en-US" sz="8000" dirty="0"/>
          </a:p>
          <a:p>
            <a:pPr marR="0"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6800" dirty="0">
                <a:latin typeface="Verlag Book" pitchFamily="50" charset="0"/>
              </a:rPr>
              <a:t>Modify your existing outreach efforts to best target CalFresh </a:t>
            </a:r>
            <a:r>
              <a:rPr lang="en-US" sz="6800" dirty="0" err="1">
                <a:latin typeface="Verlag Book" pitchFamily="50" charset="0"/>
              </a:rPr>
              <a:t>eligibles</a:t>
            </a:r>
            <a:r>
              <a:rPr lang="en-US" sz="6800" dirty="0">
                <a:latin typeface="Verlag Book" pitchFamily="50" charset="0"/>
              </a:rPr>
              <a:t>, e.g. clinic health fairs</a:t>
            </a:r>
          </a:p>
          <a:p>
            <a:pPr marR="0"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6800" dirty="0">
                <a:latin typeface="Verlag Book" pitchFamily="50" charset="0"/>
              </a:rPr>
              <a:t>Create outreach materials and target outreach messages to attract CalFresh </a:t>
            </a:r>
            <a:r>
              <a:rPr lang="en-US" sz="6800" dirty="0" err="1">
                <a:latin typeface="Verlag Book" pitchFamily="50" charset="0"/>
              </a:rPr>
              <a:t>eligibles</a:t>
            </a:r>
            <a:endParaRPr lang="en-US" sz="6800" dirty="0">
              <a:latin typeface="Verlag Book" pitchFamily="50" charset="0"/>
            </a:endParaRPr>
          </a:p>
          <a:p>
            <a:pPr marR="0"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6800" dirty="0">
                <a:latin typeface="Verlag Book" pitchFamily="50" charset="0"/>
              </a:rPr>
              <a:t>Modify your language to build hope for future employment, tell a story</a:t>
            </a:r>
          </a:p>
          <a:p>
            <a:pPr marR="0"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6800" dirty="0">
                <a:latin typeface="Verlag Book" pitchFamily="50" charset="0"/>
              </a:rPr>
              <a:t>Avoid words invoking stigma such as CalFresh or low-income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6800" dirty="0">
                <a:latin typeface="Verlag Book" pitchFamily="50" charset="0"/>
              </a:rPr>
              <a:t>Increase referrals from agencies serving CalFresh </a:t>
            </a:r>
            <a:r>
              <a:rPr lang="en-US" sz="6800" dirty="0" err="1">
                <a:latin typeface="Verlag Book" pitchFamily="50" charset="0"/>
              </a:rPr>
              <a:t>eligibles</a:t>
            </a:r>
            <a:r>
              <a:rPr lang="en-US" sz="6800" dirty="0">
                <a:latin typeface="Verlag Book" pitchFamily="50" charset="0"/>
              </a:rPr>
              <a:t>, such as CalFresh Outreach organizations and food banks</a:t>
            </a:r>
          </a:p>
          <a:p>
            <a:pPr marR="0"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6800" dirty="0">
                <a:latin typeface="Verlag Book" pitchFamily="50" charset="0"/>
              </a:rPr>
              <a:t>Create new programs that serve CalFresh clients exclusively or reduce skills barriers to entry</a:t>
            </a:r>
          </a:p>
          <a:p>
            <a:pPr marR="0"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6800" dirty="0">
                <a:latin typeface="Verlag Book" pitchFamily="50" charset="0"/>
              </a:rPr>
              <a:t>Outreach isn’t an allowable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A3CE-27E0-4D71-874C-28CF816C34F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87212" y="0"/>
            <a:ext cx="3737889" cy="68580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     </a:t>
            </a:r>
            <a:r>
              <a:rPr lang="en-US" sz="5100" dirty="0" err="1"/>
              <a:t>Inreach</a:t>
            </a:r>
            <a:r>
              <a:rPr lang="en-US" sz="5100" dirty="0"/>
              <a:t> and Fine-Tuning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600" dirty="0">
                <a:latin typeface="Verlag Book" pitchFamily="50" charset="0"/>
              </a:rPr>
              <a:t>Expand CEPP to as many programs as possible within your agency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600" dirty="0">
                <a:latin typeface="Verlag Book" pitchFamily="50" charset="0"/>
              </a:rPr>
              <a:t>Make intake messages on CF enrollment more persuasive and highlight CEPP benefits such as supportive services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600" dirty="0">
                <a:latin typeface="Verlag Book" pitchFamily="50" charset="0"/>
              </a:rPr>
              <a:t>Offer a more attractive package for CEPP vs non-CEPP clients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600" dirty="0">
                <a:latin typeface="Verlag Book" pitchFamily="50" charset="0"/>
              </a:rPr>
              <a:t>Set internal measurable goals for enrollment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600" dirty="0">
                <a:latin typeface="Verlag Book" pitchFamily="50" charset="0"/>
              </a:rPr>
              <a:t>Ensure intake staff are fully committed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latin typeface="Verlag Book" pitchFamily="50" charset="0"/>
              </a:rPr>
              <a:t>Consider friendly ways to recognize staff who enroll the most clients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latin typeface="Verlag Book" pitchFamily="50" charset="0"/>
              </a:rPr>
              <a:t>Update staff regularly on progress toward goals and discuss enrollment strategies during staff meetings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600" dirty="0">
                <a:latin typeface="Verlag Book" pitchFamily="50" charset="0"/>
              </a:rPr>
              <a:t>Fine-tune CF application assistance and support CF recertification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C1182-64EE-488C-BEC8-EB4E074F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" y="0"/>
            <a:ext cx="1538868" cy="6119465"/>
          </a:xfrm>
        </p:spPr>
        <p:txBody>
          <a:bodyPr/>
          <a:lstStyle/>
          <a:p>
            <a:r>
              <a:rPr lang="en-US" sz="2400" dirty="0"/>
              <a:t>Trouble-shooting Under-Enrollment: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Potential Solutions</a:t>
            </a:r>
          </a:p>
        </p:txBody>
      </p:sp>
    </p:spTree>
    <p:extLst>
      <p:ext uri="{BB962C8B-B14F-4D97-AF65-F5344CB8AC3E}">
        <p14:creationId xmlns:p14="http://schemas.microsoft.com/office/powerpoint/2010/main" val="411424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0122" y="997527"/>
            <a:ext cx="2367837" cy="30141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600" dirty="0">
                <a:latin typeface="Sentinel Black" pitchFamily="50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1251" y="3474720"/>
            <a:ext cx="5145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Questions?</a:t>
            </a:r>
          </a:p>
        </p:txBody>
      </p:sp>
      <p:pic>
        <p:nvPicPr>
          <p:cNvPr id="6" name="Picture 5" descr="Close-up of question mark on a hardwood floor against a wall">
            <a:extLst>
              <a:ext uri="{FF2B5EF4-FFF2-40B4-BE49-F238E27FC236}">
                <a16:creationId xmlns:a16="http://schemas.microsoft.com/office/drawing/2014/main" id="{1C5766D1-5954-446B-AB4A-FA3660AAC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11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A3CE-27E0-4D71-874C-28CF816C34F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49231" y="321155"/>
            <a:ext cx="6820087" cy="5829858"/>
          </a:xfrm>
        </p:spPr>
        <p:txBody>
          <a:bodyPr>
            <a:normAutofit fontScale="77500" lnSpcReduction="20000"/>
          </a:bodyPr>
          <a:lstStyle/>
          <a:p>
            <a:pPr marL="201168" marR="0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4300" b="1" dirty="0">
                <a:latin typeface="Verlag Bold" pitchFamily="2" charset="0"/>
              </a:rPr>
              <a:t>Make decisions related to CEPP enrollment, Roster, and ongoing confirmation </a:t>
            </a:r>
            <a:r>
              <a:rPr lang="en-US" sz="4300" dirty="0">
                <a:latin typeface="Verlag Bold" pitchFamily="2" charset="0"/>
              </a:rPr>
              <a:t>(Handbook Appendix D/Google Doc)</a:t>
            </a:r>
          </a:p>
          <a:p>
            <a:pPr marL="201168" marR="0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4300" b="1" dirty="0">
                <a:latin typeface="Verlag Bold" pitchFamily="2" charset="0"/>
              </a:rPr>
              <a:t>Read Handbook Part I: Sections 2 and 3</a:t>
            </a:r>
          </a:p>
          <a:p>
            <a:pPr marL="201168" marR="0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4300" b="1" dirty="0">
                <a:latin typeface="Verlag Bold" pitchFamily="2" charset="0"/>
              </a:rPr>
              <a:t>Complete next steps from previous training agenda if still to be done</a:t>
            </a:r>
          </a:p>
          <a:p>
            <a:pPr marL="201168" marR="0"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4300" b="1" dirty="0">
                <a:latin typeface="Verlag Bold" pitchFamily="2" charset="0"/>
              </a:rPr>
              <a:t>Complete first draft of CFET Proposal Revision and Budget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C1182-64EE-488C-BEC8-EB4E074F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" y="0"/>
            <a:ext cx="1500185" cy="6119465"/>
          </a:xfrm>
        </p:spPr>
        <p:txBody>
          <a:bodyPr/>
          <a:lstStyle/>
          <a:p>
            <a:r>
              <a:rPr lang="en-US" sz="2400" dirty="0"/>
              <a:t>Next Steps for Providers</a:t>
            </a:r>
          </a:p>
        </p:txBody>
      </p:sp>
    </p:spTree>
    <p:extLst>
      <p:ext uri="{BB962C8B-B14F-4D97-AF65-F5344CB8AC3E}">
        <p14:creationId xmlns:p14="http://schemas.microsoft.com/office/powerpoint/2010/main" val="421978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535259"/>
            <a:ext cx="7100893" cy="59369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cs typeface="Times New Roman" panose="02020603050405020304" pitchFamily="18" charset="0"/>
              </a:rPr>
              <a:t>Phase 1: Reverse referrals (from CEPP Provider to DPSS via WDACS)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2: Referrals (from DPSS to CEPP Provider via WDACS)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Rollout of access to data on benefit enrollment:  YBN, CalFresh Confirm, </a:t>
            </a:r>
            <a:r>
              <a:rPr lang="en-US" sz="3200" dirty="0" err="1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CalSAWS</a:t>
            </a:r>
            <a:endParaRPr lang="en-US" sz="3200" dirty="0">
              <a:latin typeface="Verlag Book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" y="0"/>
            <a:ext cx="1469571" cy="6472238"/>
          </a:xfrm>
        </p:spPr>
        <p:txBody>
          <a:bodyPr/>
          <a:lstStyle/>
          <a:p>
            <a:r>
              <a:rPr lang="en-US" sz="2400" dirty="0"/>
              <a:t>Phases of Rollout</a:t>
            </a:r>
          </a:p>
        </p:txBody>
      </p:sp>
    </p:spTree>
    <p:extLst>
      <p:ext uri="{BB962C8B-B14F-4D97-AF65-F5344CB8AC3E}">
        <p14:creationId xmlns:p14="http://schemas.microsoft.com/office/powerpoint/2010/main" val="267982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88771-CFE2-49C8-9AFA-1EA6405D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" y="0"/>
            <a:ext cx="1540328" cy="6472238"/>
          </a:xfrm>
        </p:spPr>
        <p:txBody>
          <a:bodyPr/>
          <a:lstStyle/>
          <a:p>
            <a:r>
              <a:rPr lang="en-US" sz="2400" dirty="0"/>
              <a:t>Additional Eligibility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030DC-89EB-4720-B258-ACA78F13F1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" y="-15875"/>
            <a:ext cx="9164157" cy="68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1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CFBE-6F6B-49F8-962C-D9810DE8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0"/>
            <a:ext cx="7211015" cy="64722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DPSS enrollment into CFET: </a:t>
            </a:r>
            <a:r>
              <a:rPr lang="en-US" sz="3200" b="0" dirty="0"/>
              <a:t>triggered by Provider CFET Referral and Enrollment Roster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Effective date of CFET enrollment:</a:t>
            </a:r>
            <a:r>
              <a:rPr lang="en-US" sz="3200" b="0" dirty="0"/>
              <a:t> same as CEPP enrollment date on Roster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CFET enrollment required for CEPP enrollment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 Almost all clients correctly entered will be enrolled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DPSS will communicate when issues arise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ABAWD status: </a:t>
            </a:r>
            <a:r>
              <a:rPr lang="en-US" sz="3200" b="0" dirty="0"/>
              <a:t>communicated via DPSS return of Roster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32569-170F-4791-B340-CF6D8D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643053" cy="6472238"/>
          </a:xfrm>
        </p:spPr>
        <p:txBody>
          <a:bodyPr/>
          <a:lstStyle/>
          <a:p>
            <a:r>
              <a:rPr lang="en-US" sz="2800" dirty="0"/>
              <a:t>CFET Enrollment by DPSS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3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0122" y="997527"/>
            <a:ext cx="2367837" cy="30141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600" dirty="0">
                <a:latin typeface="Sentinel Black" pitchFamily="50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1251" y="3474720"/>
            <a:ext cx="5145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Questions?</a:t>
            </a:r>
          </a:p>
        </p:txBody>
      </p:sp>
      <p:pic>
        <p:nvPicPr>
          <p:cNvPr id="6" name="Picture 5" descr="Question mark against red wall">
            <a:extLst>
              <a:ext uri="{FF2B5EF4-FFF2-40B4-BE49-F238E27FC236}">
                <a16:creationId xmlns:a16="http://schemas.microsoft.com/office/drawing/2014/main" id="{ADC62CB2-BB36-4BE7-BCA1-3932E6C1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3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535259"/>
            <a:ext cx="7100893" cy="59369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cs typeface="Times New Roman" panose="02020603050405020304" pitchFamily="18" charset="0"/>
              </a:rPr>
              <a:t>CalWORKs (CW) provides cash aid and services to eligible families with a child(ren) in the home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CW recipients cannot enroll in CFET – only exception is child-only CW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about CW status at intake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Timed-out CW can participate but should be informed that they may lose eligibility if CW status changes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cs typeface="Times New Roman" panose="02020603050405020304" pitchFamily="18" charset="0"/>
              </a:rPr>
              <a:t>CalWORKs status should be confirmed at initial enrollment via YBN or CalFresh Confirm as well as monthly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3" y="0"/>
            <a:ext cx="1469571" cy="6472238"/>
          </a:xfrm>
        </p:spPr>
        <p:txBody>
          <a:bodyPr/>
          <a:lstStyle/>
          <a:p>
            <a:r>
              <a:rPr lang="en-US" sz="2400" dirty="0"/>
              <a:t>Initial CEPP Enrollment Steps by Provider: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CalWORKs Status</a:t>
            </a:r>
          </a:p>
        </p:txBody>
      </p:sp>
    </p:spTree>
    <p:extLst>
      <p:ext uri="{BB962C8B-B14F-4D97-AF65-F5344CB8AC3E}">
        <p14:creationId xmlns:p14="http://schemas.microsoft.com/office/powerpoint/2010/main" val="13961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133" y="0"/>
            <a:ext cx="1529281" cy="6472238"/>
          </a:xfrm>
        </p:spPr>
        <p:txBody>
          <a:bodyPr/>
          <a:lstStyle/>
          <a:p>
            <a:r>
              <a:rPr lang="en-US" sz="2400" dirty="0"/>
              <a:t>Initial CEPP Enrollment Steps by Provider: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CalFresh Questions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503368"/>
              </p:ext>
            </p:extLst>
          </p:nvPr>
        </p:nvGraphicFramePr>
        <p:xfrm>
          <a:off x="1774767" y="2571101"/>
          <a:ext cx="7198821" cy="133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B6AB634-1BB9-4055-8EAA-687FD4C8595B}"/>
              </a:ext>
            </a:extLst>
          </p:cNvPr>
          <p:cNvSpPr txBox="1"/>
          <p:nvPr/>
        </p:nvSpPr>
        <p:spPr>
          <a:xfrm>
            <a:off x="5706373" y="4309573"/>
            <a:ext cx="201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Optional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E84924-2EE1-452D-BA59-CBA630C07B4A}"/>
              </a:ext>
            </a:extLst>
          </p:cNvPr>
          <p:cNvCxnSpPr/>
          <p:nvPr/>
        </p:nvCxnSpPr>
        <p:spPr bwMode="auto">
          <a:xfrm>
            <a:off x="2538023" y="3715582"/>
            <a:ext cx="0" cy="477273"/>
          </a:xfrm>
          <a:prstGeom prst="straightConnector1">
            <a:avLst/>
          </a:prstGeom>
          <a:ln w="34925"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563FD5-57C4-4FC7-A754-1C47B092E7B8}"/>
              </a:ext>
            </a:extLst>
          </p:cNvPr>
          <p:cNvSpPr txBox="1"/>
          <p:nvPr/>
        </p:nvSpPr>
        <p:spPr>
          <a:xfrm>
            <a:off x="1856307" y="4309573"/>
            <a:ext cx="201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6760"/>
                </a:solidFill>
                <a:latin typeface="Sentinel Book" charset="0"/>
                <a:ea typeface="Sentinel Book" charset="0"/>
                <a:cs typeface="Sentinel Book" charset="0"/>
              </a:rPr>
              <a:t>If yes or unsure, confirm with YBN or CalFresh Confirm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22CBD3A-095A-4A64-A0FA-2CDC8CBBD312}"/>
              </a:ext>
            </a:extLst>
          </p:cNvPr>
          <p:cNvSpPr/>
          <p:nvPr/>
        </p:nvSpPr>
        <p:spPr bwMode="auto">
          <a:xfrm rot="5400000">
            <a:off x="6104568" y="2135480"/>
            <a:ext cx="538938" cy="3809254"/>
          </a:xfrm>
          <a:prstGeom prst="rightBrace">
            <a:avLst>
              <a:gd name="adj1" fmla="val 37123"/>
              <a:gd name="adj2" fmla="val 50000"/>
            </a:avLst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6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7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E7264-8943-49CA-96D2-5AECD3C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53" y="227485"/>
            <a:ext cx="7100893" cy="62447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3200" dirty="0">
              <a:latin typeface="Verlag Book" pitchFamily="50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cs typeface="Times New Roman" panose="02020603050405020304" pitchFamily="18" charset="0"/>
              </a:rPr>
              <a:t>Confirmation of CalFresh non-CalWORKs status and exclusion of those on CFAP, a CF lookalike that doesn’t count for CFET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Batch queries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Confidentiality and security requirements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cs typeface="Times New Roman" panose="02020603050405020304" pitchFamily="18" charset="0"/>
              </a:rPr>
              <a:t>Anticipated rollout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cs typeface="Times New Roman" panose="02020603050405020304" pitchFamily="18" charset="0"/>
              </a:rPr>
              <a:t>Not real-time data; initial monthly updates will increase over time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Verlag Book" pitchFamily="50" charset="0"/>
                <a:cs typeface="Times New Roman" panose="02020603050405020304" pitchFamily="18" charset="0"/>
              </a:rPr>
              <a:t>Alternatives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75285-1447-464B-B058-C68DF21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5" y="0"/>
            <a:ext cx="1412939" cy="6472238"/>
          </a:xfrm>
        </p:spPr>
        <p:txBody>
          <a:bodyPr/>
          <a:lstStyle/>
          <a:p>
            <a:r>
              <a:rPr lang="en-US" sz="2400" dirty="0"/>
              <a:t>CalFresh Confirm</a:t>
            </a:r>
          </a:p>
        </p:txBody>
      </p:sp>
    </p:spTree>
    <p:extLst>
      <p:ext uri="{BB962C8B-B14F-4D97-AF65-F5344CB8AC3E}">
        <p14:creationId xmlns:p14="http://schemas.microsoft.com/office/powerpoint/2010/main" val="1499093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2&quot;&gt;&lt;elem m_fUsage=&quot;1.71000000000000000000E+000&quot;&gt;&lt;m_msothmcolidx val=&quot;0&quot;/&gt;&lt;m_rgb r=&quot;ff&quot; g=&quot;66&quot; b=&quot;0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ff&quot; g=&quot;cc&quot; b=&quot;aa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REDF1">
  <a:themeElements>
    <a:clrScheme name="REDF Web Colors">
      <a:dk1>
        <a:srgbClr val="59574B"/>
      </a:dk1>
      <a:lt1>
        <a:srgbClr val="FFFFFF"/>
      </a:lt1>
      <a:dk2>
        <a:srgbClr val="59574B"/>
      </a:dk2>
      <a:lt2>
        <a:srgbClr val="808080"/>
      </a:lt2>
      <a:accent1>
        <a:srgbClr val="F55D07"/>
      </a:accent1>
      <a:accent2>
        <a:srgbClr val="006E96"/>
      </a:accent2>
      <a:accent3>
        <a:srgbClr val="FFFFFF"/>
      </a:accent3>
      <a:accent4>
        <a:srgbClr val="00A1DF"/>
      </a:accent4>
      <a:accent5>
        <a:srgbClr val="AAADB8"/>
      </a:accent5>
      <a:accent6>
        <a:srgbClr val="001970"/>
      </a:accent6>
      <a:hlink>
        <a:srgbClr val="F55D07"/>
      </a:hlink>
      <a:folHlink>
        <a:srgbClr val="006E96"/>
      </a:folHlink>
    </a:clrScheme>
    <a:fontScheme name="Office Theme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36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36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716760"/>
            </a:solidFill>
            <a:latin typeface="Sentinel Book" charset="0"/>
            <a:ea typeface="Sentinel Book" charset="0"/>
            <a:cs typeface="Sentinel Book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8080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060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80808"/>
        </a:dk1>
        <a:lt1>
          <a:srgbClr val="FFFFFF"/>
        </a:lt1>
        <a:dk2>
          <a:srgbClr val="080808"/>
        </a:dk2>
        <a:lt2>
          <a:srgbClr val="808080"/>
        </a:lt2>
        <a:accent1>
          <a:srgbClr val="003366"/>
        </a:accent1>
        <a:accent2>
          <a:srgbClr val="008080"/>
        </a:accent2>
        <a:accent3>
          <a:srgbClr val="FFFFFF"/>
        </a:accent3>
        <a:accent4>
          <a:srgbClr val="060606"/>
        </a:accent4>
        <a:accent5>
          <a:srgbClr val="AAADB8"/>
        </a:accent5>
        <a:accent6>
          <a:srgbClr val="007373"/>
        </a:accent6>
        <a:hlink>
          <a:srgbClr val="33996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39629</TotalTime>
  <Words>1565</Words>
  <Application>Microsoft Office PowerPoint</Application>
  <PresentationFormat>On-screen Show (4:3)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.AppleSystemUIFont</vt:lpstr>
      <vt:lpstr>Arial</vt:lpstr>
      <vt:lpstr>Calibri</vt:lpstr>
      <vt:lpstr>Franklin Gothic Book</vt:lpstr>
      <vt:lpstr>Garamond</vt:lpstr>
      <vt:lpstr>Sentinel Black</vt:lpstr>
      <vt:lpstr>Sentinel Book</vt:lpstr>
      <vt:lpstr>Sentinel Medium</vt:lpstr>
      <vt:lpstr>Trade Gothic Bold No. 2</vt:lpstr>
      <vt:lpstr>Verlag Bold</vt:lpstr>
      <vt:lpstr>Verlag Book</vt:lpstr>
      <vt:lpstr>REDF1</vt:lpstr>
      <vt:lpstr>Program Training:  Referrals and Enrollment</vt:lpstr>
      <vt:lpstr>Enrollment in 3 Distinct Programs</vt:lpstr>
      <vt:lpstr>Phases of Rollout</vt:lpstr>
      <vt:lpstr>Additional Eligibility Factors</vt:lpstr>
      <vt:lpstr>CFET Enrollment by DPSS</vt:lpstr>
      <vt:lpstr>???</vt:lpstr>
      <vt:lpstr>Initial CEPP Enrollment Steps by Provider:  CalWORKs Status</vt:lpstr>
      <vt:lpstr>Initial CEPP Enrollment Steps by Provider:  CalFresh Questions</vt:lpstr>
      <vt:lpstr>CalFresh Confirm</vt:lpstr>
      <vt:lpstr>Initial CEPP Enrollment Steps:  Orientation, Intake and Assessment</vt:lpstr>
      <vt:lpstr>Intake Forms or Fields</vt:lpstr>
      <vt:lpstr>Assessment Options</vt:lpstr>
      <vt:lpstr>Sample Assessment  Topics</vt:lpstr>
      <vt:lpstr>Initial CEPP Enrollment Steps:   Additional Eligibility Factors</vt:lpstr>
      <vt:lpstr>CEPP Enrollment Decision and Referral</vt:lpstr>
      <vt:lpstr>PowerPoint Presentation</vt:lpstr>
      <vt:lpstr>???</vt:lpstr>
      <vt:lpstr>Policy Decision for Clients Not Yet on CalFresh:  Use Pending Status?</vt:lpstr>
      <vt:lpstr>Sample CEPP and Pending Status Tracking</vt:lpstr>
      <vt:lpstr>Effective Date of CEPP Enrollment</vt:lpstr>
      <vt:lpstr>Order of Initial CEPP Enrollment Steps</vt:lpstr>
      <vt:lpstr>???</vt:lpstr>
      <vt:lpstr>Communi-cation about CEPP Enrollment by Provider</vt:lpstr>
      <vt:lpstr>Ongoing Confirmation of CalFresh Non-CW Status</vt:lpstr>
      <vt:lpstr>Trouble-shooting Under-Enrollment:  Define the Problem</vt:lpstr>
      <vt:lpstr>Trouble-shooting Under-Enrollment:  Potential Solutions</vt:lpstr>
      <vt:lpstr>???</vt:lpstr>
      <vt:lpstr>Next Steps for Providers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Youth Employment through Social Enterprise: A Case Example</dc:title>
  <dc:creator>Gordon Chen</dc:creator>
  <cp:lastModifiedBy>Aimee Chitayat</cp:lastModifiedBy>
  <cp:revision>1165</cp:revision>
  <cp:lastPrinted>2021-04-13T18:57:28Z</cp:lastPrinted>
  <dcterms:created xsi:type="dcterms:W3CDTF">2013-01-07T21:56:10Z</dcterms:created>
  <dcterms:modified xsi:type="dcterms:W3CDTF">2021-04-14T00:26:26Z</dcterms:modified>
</cp:coreProperties>
</file>