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314" r:id="rId3"/>
    <p:sldId id="325" r:id="rId4"/>
    <p:sldId id="324" r:id="rId5"/>
    <p:sldId id="328" r:id="rId6"/>
    <p:sldId id="330" r:id="rId7"/>
    <p:sldId id="326" r:id="rId8"/>
    <p:sldId id="327" r:id="rId9"/>
    <p:sldId id="295" r:id="rId10"/>
    <p:sldId id="309" r:id="rId11"/>
    <p:sldId id="319" r:id="rId12"/>
    <p:sldId id="304" r:id="rId13"/>
    <p:sldId id="305" r:id="rId14"/>
    <p:sldId id="310" r:id="rId15"/>
    <p:sldId id="311" r:id="rId16"/>
    <p:sldId id="312" r:id="rId17"/>
    <p:sldId id="313" r:id="rId18"/>
    <p:sldId id="329" r:id="rId19"/>
    <p:sldId id="266" r:id="rId20"/>
    <p:sldId id="315" r:id="rId21"/>
    <p:sldId id="271" r:id="rId22"/>
    <p:sldId id="322" r:id="rId23"/>
    <p:sldId id="323" r:id="rId24"/>
    <p:sldId id="316" r:id="rId25"/>
    <p:sldId id="318" r:id="rId26"/>
    <p:sldId id="321" r:id="rId27"/>
    <p:sldId id="317" r:id="rId28"/>
    <p:sldId id="287" r:id="rId29"/>
    <p:sldId id="320" r:id="rId30"/>
  </p:sldIdLst>
  <p:sldSz cx="9144000" cy="6858000" type="screen4x3"/>
  <p:notesSz cx="7102475" cy="9388475"/>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70E63E7-17E3-4C67-8E3F-C59188E68912}">
          <p14:sldIdLst>
            <p14:sldId id="256"/>
            <p14:sldId id="314"/>
            <p14:sldId id="325"/>
            <p14:sldId id="324"/>
            <p14:sldId id="328"/>
            <p14:sldId id="330"/>
            <p14:sldId id="326"/>
            <p14:sldId id="327"/>
            <p14:sldId id="295"/>
            <p14:sldId id="309"/>
            <p14:sldId id="319"/>
            <p14:sldId id="304"/>
            <p14:sldId id="305"/>
            <p14:sldId id="310"/>
            <p14:sldId id="311"/>
            <p14:sldId id="312"/>
            <p14:sldId id="313"/>
            <p14:sldId id="329"/>
            <p14:sldId id="266"/>
            <p14:sldId id="315"/>
            <p14:sldId id="271"/>
            <p14:sldId id="322"/>
            <p14:sldId id="323"/>
            <p14:sldId id="316"/>
            <p14:sldId id="318"/>
            <p14:sldId id="321"/>
            <p14:sldId id="317"/>
            <p14:sldId id="287"/>
            <p14:sldId id="320"/>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ider" initials="s" lastIdx="1" clrIdx="0"/>
  <p:cmAuthor id="1" name="Carla Javits" initials="CJ" lastIdx="19" clrIdx="1"/>
  <p:cmAuthor id="2" name="Leeann Alameda" initials="" lastIdx="43" clrIdx="2"/>
  <p:cmAuthor id="3" name="Lori Warren" initials="LW" lastIdx="2" clrIdx="3"/>
  <p:cmAuthor id="4" name="Aimee Chitayat" initials="AC" lastIdx="3" clrIdx="4">
    <p:extLst>
      <p:ext uri="{19B8F6BF-5375-455C-9EA6-DF929625EA0E}">
        <p15:presenceInfo xmlns:p15="http://schemas.microsoft.com/office/powerpoint/2012/main" userId="Aimee Chitayat" providerId="None"/>
      </p:ext>
    </p:extLst>
  </p:cmAuthor>
  <p:cmAuthor id="5" name="Aimee" initials="A" lastIdx="2" clrIdx="5">
    <p:extLst>
      <p:ext uri="{19B8F6BF-5375-455C-9EA6-DF929625EA0E}">
        <p15:presenceInfo xmlns:p15="http://schemas.microsoft.com/office/powerpoint/2012/main" userId="Aime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70"/>
    <a:srgbClr val="3F4037"/>
    <a:srgbClr val="000000"/>
    <a:srgbClr val="FF6600"/>
    <a:srgbClr val="59574B"/>
    <a:srgbClr val="006E96"/>
    <a:srgbClr val="00A1DF"/>
    <a:srgbClr val="716760"/>
    <a:srgbClr val="7C9FBF"/>
    <a:srgbClr val="7DA0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21" autoAdjust="0"/>
    <p:restoredTop sz="95383" autoAdjust="0"/>
  </p:normalViewPr>
  <p:slideViewPr>
    <p:cSldViewPr snapToGrid="0" showGuides="1">
      <p:cViewPr varScale="1">
        <p:scale>
          <a:sx n="95" d="100"/>
          <a:sy n="95" d="100"/>
        </p:scale>
        <p:origin x="1861"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74" d="100"/>
          <a:sy n="74" d="100"/>
        </p:scale>
        <p:origin x="3424"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16F9C2-7C96-44AA-9E1B-1708E610481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AAF24AD-9C31-4990-8E0D-9A88C264516F}">
      <dgm:prSet phldrT="[Text]"/>
      <dgm:spPr/>
      <dgm:t>
        <a:bodyPr/>
        <a:lstStyle/>
        <a:p>
          <a:r>
            <a:rPr lang="en-US" dirty="0"/>
            <a:t>Case Management</a:t>
          </a:r>
        </a:p>
      </dgm:t>
    </dgm:pt>
    <dgm:pt modelId="{E848D4E7-4B09-46EB-ADCF-750B03985D06}" type="parTrans" cxnId="{FD529509-D0EA-4C44-A299-CD38826C9571}">
      <dgm:prSet/>
      <dgm:spPr/>
      <dgm:t>
        <a:bodyPr/>
        <a:lstStyle/>
        <a:p>
          <a:endParaRPr lang="en-US"/>
        </a:p>
      </dgm:t>
    </dgm:pt>
    <dgm:pt modelId="{6FACB3A4-3B0B-4405-872A-4CD8930052A3}" type="sibTrans" cxnId="{FD529509-D0EA-4C44-A299-CD38826C9571}">
      <dgm:prSet/>
      <dgm:spPr/>
      <dgm:t>
        <a:bodyPr/>
        <a:lstStyle/>
        <a:p>
          <a:endParaRPr lang="en-US"/>
        </a:p>
      </dgm:t>
    </dgm:pt>
    <dgm:pt modelId="{6E665915-DD52-441E-A4E4-41E1ED8824A9}">
      <dgm:prSet phldrT="[Text]"/>
      <dgm:spPr/>
      <dgm:t>
        <a:bodyPr/>
        <a:lstStyle/>
        <a:p>
          <a:r>
            <a:rPr lang="en-US" dirty="0"/>
            <a:t>Supportive Services</a:t>
          </a:r>
        </a:p>
      </dgm:t>
    </dgm:pt>
    <dgm:pt modelId="{3C4E5B07-B2C7-4EF9-8CAF-A8A351EB41AB}" type="parTrans" cxnId="{B76563B6-93AF-406D-A066-D3F108B8FD3D}">
      <dgm:prSet/>
      <dgm:spPr/>
      <dgm:t>
        <a:bodyPr/>
        <a:lstStyle/>
        <a:p>
          <a:endParaRPr lang="en-US"/>
        </a:p>
      </dgm:t>
    </dgm:pt>
    <dgm:pt modelId="{A0F1C302-D90E-4E66-AFB1-5D9359979D24}" type="sibTrans" cxnId="{B76563B6-93AF-406D-A066-D3F108B8FD3D}">
      <dgm:prSet/>
      <dgm:spPr/>
      <dgm:t>
        <a:bodyPr/>
        <a:lstStyle/>
        <a:p>
          <a:endParaRPr lang="en-US"/>
        </a:p>
      </dgm:t>
    </dgm:pt>
    <dgm:pt modelId="{30D239C6-2E9B-4B0E-B88A-96A7D677DC17}">
      <dgm:prSet phldrT="[Text]"/>
      <dgm:spPr/>
      <dgm:t>
        <a:bodyPr/>
        <a:lstStyle/>
        <a:p>
          <a:r>
            <a:rPr lang="en-US" dirty="0"/>
            <a:t>Flexible design – choice of supportive services</a:t>
          </a:r>
        </a:p>
      </dgm:t>
    </dgm:pt>
    <dgm:pt modelId="{34DB9ED9-ECB0-4B58-A335-B33889EE6DF3}" type="parTrans" cxnId="{2D6475DE-FF13-4B9A-9B58-CF7C9ABF7544}">
      <dgm:prSet/>
      <dgm:spPr/>
      <dgm:t>
        <a:bodyPr/>
        <a:lstStyle/>
        <a:p>
          <a:endParaRPr lang="en-US"/>
        </a:p>
      </dgm:t>
    </dgm:pt>
    <dgm:pt modelId="{3F375A98-833A-49F8-B4DD-9F6801FB39FC}" type="sibTrans" cxnId="{2D6475DE-FF13-4B9A-9B58-CF7C9ABF7544}">
      <dgm:prSet/>
      <dgm:spPr/>
      <dgm:t>
        <a:bodyPr/>
        <a:lstStyle/>
        <a:p>
          <a:endParaRPr lang="en-US"/>
        </a:p>
      </dgm:t>
    </dgm:pt>
    <dgm:pt modelId="{C1665B39-4EE4-4F28-A158-5C35D11175EC}">
      <dgm:prSet phldrT="[Text]"/>
      <dgm:spPr/>
      <dgm:t>
        <a:bodyPr/>
        <a:lstStyle/>
        <a:p>
          <a:r>
            <a:rPr lang="en-US" dirty="0"/>
            <a:t>Services</a:t>
          </a:r>
        </a:p>
      </dgm:t>
    </dgm:pt>
    <dgm:pt modelId="{A9E3F35B-DDB2-4CB4-A0EA-0A53619F0E14}" type="parTrans" cxnId="{C1EA31AD-7D6E-4A29-9240-91EB880ADE8D}">
      <dgm:prSet/>
      <dgm:spPr/>
      <dgm:t>
        <a:bodyPr/>
        <a:lstStyle/>
        <a:p>
          <a:endParaRPr lang="en-US"/>
        </a:p>
      </dgm:t>
    </dgm:pt>
    <dgm:pt modelId="{2939B982-606C-4A4F-B991-2661BFC8D4CC}" type="sibTrans" cxnId="{C1EA31AD-7D6E-4A29-9240-91EB880ADE8D}">
      <dgm:prSet/>
      <dgm:spPr/>
      <dgm:t>
        <a:bodyPr/>
        <a:lstStyle/>
        <a:p>
          <a:endParaRPr lang="en-US"/>
        </a:p>
      </dgm:t>
    </dgm:pt>
    <dgm:pt modelId="{C59FBBA0-C977-4ECD-8255-FA4EC30D52F4}">
      <dgm:prSet phldrT="[Text]"/>
      <dgm:spPr/>
      <dgm:t>
        <a:bodyPr/>
        <a:lstStyle/>
        <a:p>
          <a:r>
            <a:rPr lang="en-US" dirty="0"/>
            <a:t>Flexible design – choice of services that are tracked within “components”</a:t>
          </a:r>
        </a:p>
      </dgm:t>
    </dgm:pt>
    <dgm:pt modelId="{09946B50-D402-4115-8C9D-2936E5C5B3AC}" type="parTrans" cxnId="{DB1109B4-37D7-40E1-8AFC-0371EB1749A1}">
      <dgm:prSet/>
      <dgm:spPr/>
      <dgm:t>
        <a:bodyPr/>
        <a:lstStyle/>
        <a:p>
          <a:endParaRPr lang="en-US"/>
        </a:p>
      </dgm:t>
    </dgm:pt>
    <dgm:pt modelId="{5A2C6377-CC73-4DC8-9999-9C5473044B4C}" type="sibTrans" cxnId="{DB1109B4-37D7-40E1-8AFC-0371EB1749A1}">
      <dgm:prSet/>
      <dgm:spPr/>
      <dgm:t>
        <a:bodyPr/>
        <a:lstStyle/>
        <a:p>
          <a:endParaRPr lang="en-US"/>
        </a:p>
      </dgm:t>
    </dgm:pt>
    <dgm:pt modelId="{DFF81544-F386-48C6-B33D-DFFC5672154C}">
      <dgm:prSet phldrT="[Text]"/>
      <dgm:spPr/>
      <dgm:t>
        <a:bodyPr/>
        <a:lstStyle/>
        <a:p>
          <a:r>
            <a:rPr lang="en-US" dirty="0"/>
            <a:t>Flexible design</a:t>
          </a:r>
        </a:p>
      </dgm:t>
    </dgm:pt>
    <dgm:pt modelId="{A85CAEAC-CD80-4DF3-8FB7-29B0AA96424E}" type="parTrans" cxnId="{A97F1A7E-4969-452E-BEDB-EEE61487A221}">
      <dgm:prSet/>
      <dgm:spPr/>
      <dgm:t>
        <a:bodyPr/>
        <a:lstStyle/>
        <a:p>
          <a:endParaRPr lang="en-US"/>
        </a:p>
      </dgm:t>
    </dgm:pt>
    <dgm:pt modelId="{589BC0CC-A8AF-46D3-9357-04C070579675}" type="sibTrans" cxnId="{A97F1A7E-4969-452E-BEDB-EEE61487A221}">
      <dgm:prSet/>
      <dgm:spPr/>
      <dgm:t>
        <a:bodyPr/>
        <a:lstStyle/>
        <a:p>
          <a:endParaRPr lang="en-US"/>
        </a:p>
      </dgm:t>
    </dgm:pt>
    <dgm:pt modelId="{0B06D742-5848-49D1-B038-0A0A3ED45164}">
      <dgm:prSet phldrT="[Text]"/>
      <dgm:spPr/>
      <dgm:t>
        <a:bodyPr/>
        <a:lstStyle/>
        <a:p>
          <a:r>
            <a:rPr lang="en-US" dirty="0"/>
            <a:t>Some component-specific rules</a:t>
          </a:r>
        </a:p>
      </dgm:t>
    </dgm:pt>
    <dgm:pt modelId="{0C35B80E-DF4C-4395-BFEF-2075E3002B8D}" type="parTrans" cxnId="{FFB747FE-960A-4264-A897-26C7C4709110}">
      <dgm:prSet/>
      <dgm:spPr/>
      <dgm:t>
        <a:bodyPr/>
        <a:lstStyle/>
        <a:p>
          <a:endParaRPr lang="en-US"/>
        </a:p>
      </dgm:t>
    </dgm:pt>
    <dgm:pt modelId="{D22633A6-6DBC-46EA-B943-9E71260DAE9F}" type="sibTrans" cxnId="{FFB747FE-960A-4264-A897-26C7C4709110}">
      <dgm:prSet/>
      <dgm:spPr/>
      <dgm:t>
        <a:bodyPr/>
        <a:lstStyle/>
        <a:p>
          <a:endParaRPr lang="en-US"/>
        </a:p>
      </dgm:t>
    </dgm:pt>
    <dgm:pt modelId="{D874E9CF-CC43-438B-818E-C6041C650818}">
      <dgm:prSet phldrT="[Text]"/>
      <dgm:spPr/>
      <dgm:t>
        <a:bodyPr/>
        <a:lstStyle/>
        <a:p>
          <a:r>
            <a:rPr lang="en-US" dirty="0"/>
            <a:t>Must offer at least one component</a:t>
          </a:r>
        </a:p>
      </dgm:t>
    </dgm:pt>
    <dgm:pt modelId="{BFC4F5A5-D94E-4618-99ED-F55B074E90AC}" type="parTrans" cxnId="{9F695082-D4EE-44AE-BB50-892C8A255672}">
      <dgm:prSet/>
      <dgm:spPr/>
      <dgm:t>
        <a:bodyPr/>
        <a:lstStyle/>
        <a:p>
          <a:endParaRPr lang="en-US"/>
        </a:p>
      </dgm:t>
    </dgm:pt>
    <dgm:pt modelId="{83E7B817-23B5-4212-9D3C-26F268E621FB}" type="sibTrans" cxnId="{9F695082-D4EE-44AE-BB50-892C8A255672}">
      <dgm:prSet/>
      <dgm:spPr/>
      <dgm:t>
        <a:bodyPr/>
        <a:lstStyle/>
        <a:p>
          <a:endParaRPr lang="en-US"/>
        </a:p>
      </dgm:t>
    </dgm:pt>
    <dgm:pt modelId="{87C1750F-F72C-4392-A356-59DE91C9C847}">
      <dgm:prSet phldrT="[Text]"/>
      <dgm:spPr/>
      <dgm:t>
        <a:bodyPr/>
        <a:lstStyle/>
        <a:p>
          <a:r>
            <a:rPr lang="en-US" dirty="0"/>
            <a:t>Must offer and provide at least once, more if desired by participant</a:t>
          </a:r>
        </a:p>
      </dgm:t>
    </dgm:pt>
    <dgm:pt modelId="{2F319087-62F7-4132-92A5-72AEC79B68E1}" type="parTrans" cxnId="{0A5A0D52-ABBC-421E-8355-902B12924899}">
      <dgm:prSet/>
      <dgm:spPr/>
      <dgm:t>
        <a:bodyPr/>
        <a:lstStyle/>
        <a:p>
          <a:endParaRPr lang="en-US"/>
        </a:p>
      </dgm:t>
    </dgm:pt>
    <dgm:pt modelId="{23419A4E-9946-40D9-8E88-F13B4297C319}" type="sibTrans" cxnId="{0A5A0D52-ABBC-421E-8355-902B12924899}">
      <dgm:prSet/>
      <dgm:spPr/>
      <dgm:t>
        <a:bodyPr/>
        <a:lstStyle/>
        <a:p>
          <a:endParaRPr lang="en-US"/>
        </a:p>
      </dgm:t>
    </dgm:pt>
    <dgm:pt modelId="{E1F25F4C-77BF-4D20-B91A-A1D60C672E26}">
      <dgm:prSet phldrT="[Text]"/>
      <dgm:spPr/>
      <dgm:t>
        <a:bodyPr/>
        <a:lstStyle/>
        <a:p>
          <a:r>
            <a:rPr lang="en-US" dirty="0"/>
            <a:t>Tailored, one-on-one service</a:t>
          </a:r>
        </a:p>
      </dgm:t>
    </dgm:pt>
    <dgm:pt modelId="{69DECA17-74E3-4CF3-B56A-6093D1700E26}" type="parTrans" cxnId="{D2E7B491-260F-4FD0-926F-B409ECFFCAB1}">
      <dgm:prSet/>
      <dgm:spPr/>
      <dgm:t>
        <a:bodyPr/>
        <a:lstStyle/>
        <a:p>
          <a:endParaRPr lang="en-US"/>
        </a:p>
      </dgm:t>
    </dgm:pt>
    <dgm:pt modelId="{5DFC371E-F43A-4604-8A00-E36475AA5BBF}" type="sibTrans" cxnId="{D2E7B491-260F-4FD0-926F-B409ECFFCAB1}">
      <dgm:prSet/>
      <dgm:spPr/>
      <dgm:t>
        <a:bodyPr/>
        <a:lstStyle/>
        <a:p>
          <a:endParaRPr lang="en-US"/>
        </a:p>
      </dgm:t>
    </dgm:pt>
    <dgm:pt modelId="{12F2047E-E406-4C49-A473-7B1C4933257D}">
      <dgm:prSet phldrT="[Text]"/>
      <dgm:spPr/>
      <dgm:t>
        <a:bodyPr/>
        <a:lstStyle/>
        <a:p>
          <a:r>
            <a:rPr lang="en-US" dirty="0"/>
            <a:t> Must offer at least a minimum amount upon initial enrollment and on ongoing basis, depending on need</a:t>
          </a:r>
        </a:p>
      </dgm:t>
    </dgm:pt>
    <dgm:pt modelId="{ABF5C42E-7710-40DB-BE4C-A17B47058DE1}" type="parTrans" cxnId="{C8C9ED43-58E6-49B7-81C2-55CBC7E84673}">
      <dgm:prSet/>
      <dgm:spPr/>
      <dgm:t>
        <a:bodyPr/>
        <a:lstStyle/>
        <a:p>
          <a:endParaRPr lang="en-US"/>
        </a:p>
      </dgm:t>
    </dgm:pt>
    <dgm:pt modelId="{1C52197B-CC81-4AD1-9D1C-93F448ECDEA6}" type="sibTrans" cxnId="{C8C9ED43-58E6-49B7-81C2-55CBC7E84673}">
      <dgm:prSet/>
      <dgm:spPr/>
      <dgm:t>
        <a:bodyPr/>
        <a:lstStyle/>
        <a:p>
          <a:endParaRPr lang="en-US"/>
        </a:p>
      </dgm:t>
    </dgm:pt>
    <dgm:pt modelId="{EDCDB96D-1B55-47BE-B624-8D33BF50C73F}" type="pres">
      <dgm:prSet presAssocID="{E116F9C2-7C96-44AA-9E1B-1708E6104819}" presName="Name0" presStyleCnt="0">
        <dgm:presLayoutVars>
          <dgm:dir/>
          <dgm:animLvl val="lvl"/>
          <dgm:resizeHandles val="exact"/>
        </dgm:presLayoutVars>
      </dgm:prSet>
      <dgm:spPr/>
    </dgm:pt>
    <dgm:pt modelId="{B21AAA9C-5E80-4B86-A09A-A6DA89D60511}" type="pres">
      <dgm:prSet presAssocID="{4AAF24AD-9C31-4990-8E0D-9A88C264516F}" presName="linNode" presStyleCnt="0"/>
      <dgm:spPr/>
    </dgm:pt>
    <dgm:pt modelId="{566B212D-80B6-4EF9-B80C-343DB53E8024}" type="pres">
      <dgm:prSet presAssocID="{4AAF24AD-9C31-4990-8E0D-9A88C264516F}" presName="parentText" presStyleLbl="node1" presStyleIdx="0" presStyleCnt="3">
        <dgm:presLayoutVars>
          <dgm:chMax val="1"/>
          <dgm:bulletEnabled val="1"/>
        </dgm:presLayoutVars>
      </dgm:prSet>
      <dgm:spPr/>
    </dgm:pt>
    <dgm:pt modelId="{F73DA43E-D999-4B06-8BE7-6D5A40512963}" type="pres">
      <dgm:prSet presAssocID="{4AAF24AD-9C31-4990-8E0D-9A88C264516F}" presName="descendantText" presStyleLbl="alignAccFollowNode1" presStyleIdx="0" presStyleCnt="3" custLinFactNeighborX="0">
        <dgm:presLayoutVars>
          <dgm:bulletEnabled val="1"/>
        </dgm:presLayoutVars>
      </dgm:prSet>
      <dgm:spPr/>
    </dgm:pt>
    <dgm:pt modelId="{F7DE66A0-2621-445F-9F6F-34B28F954826}" type="pres">
      <dgm:prSet presAssocID="{6FACB3A4-3B0B-4405-872A-4CD8930052A3}" presName="sp" presStyleCnt="0"/>
      <dgm:spPr/>
    </dgm:pt>
    <dgm:pt modelId="{79AF513C-F0C4-4EB6-BA51-C0BB54D461BD}" type="pres">
      <dgm:prSet presAssocID="{C1665B39-4EE4-4F28-A158-5C35D11175EC}" presName="linNode" presStyleCnt="0"/>
      <dgm:spPr/>
    </dgm:pt>
    <dgm:pt modelId="{7F3873D1-9A86-4E3B-B8B7-D7D6FC5FC304}" type="pres">
      <dgm:prSet presAssocID="{C1665B39-4EE4-4F28-A158-5C35D11175EC}" presName="parentText" presStyleLbl="node1" presStyleIdx="1" presStyleCnt="3" custLinFactNeighborX="-107">
        <dgm:presLayoutVars>
          <dgm:chMax val="1"/>
          <dgm:bulletEnabled val="1"/>
        </dgm:presLayoutVars>
      </dgm:prSet>
      <dgm:spPr/>
    </dgm:pt>
    <dgm:pt modelId="{ACE8CD9A-5FCE-4E28-8489-D1F4535136ED}" type="pres">
      <dgm:prSet presAssocID="{C1665B39-4EE4-4F28-A158-5C35D11175EC}" presName="descendantText" presStyleLbl="alignAccFollowNode1" presStyleIdx="1" presStyleCnt="3" custLinFactNeighborX="380" custLinFactNeighborY="0">
        <dgm:presLayoutVars>
          <dgm:bulletEnabled val="1"/>
        </dgm:presLayoutVars>
      </dgm:prSet>
      <dgm:spPr/>
    </dgm:pt>
    <dgm:pt modelId="{51B4C9AB-67DF-4E77-B796-52DCD7E65F65}" type="pres">
      <dgm:prSet presAssocID="{2939B982-606C-4A4F-B991-2661BFC8D4CC}" presName="sp" presStyleCnt="0"/>
      <dgm:spPr/>
    </dgm:pt>
    <dgm:pt modelId="{78D58C00-1861-469F-B8D4-61451E74613B}" type="pres">
      <dgm:prSet presAssocID="{6E665915-DD52-441E-A4E4-41E1ED8824A9}" presName="linNode" presStyleCnt="0"/>
      <dgm:spPr/>
    </dgm:pt>
    <dgm:pt modelId="{3EAB7F54-9CFA-4CF2-B86B-9E7A18BA0887}" type="pres">
      <dgm:prSet presAssocID="{6E665915-DD52-441E-A4E4-41E1ED8824A9}" presName="parentText" presStyleLbl="node1" presStyleIdx="2" presStyleCnt="3">
        <dgm:presLayoutVars>
          <dgm:chMax val="1"/>
          <dgm:bulletEnabled val="1"/>
        </dgm:presLayoutVars>
      </dgm:prSet>
      <dgm:spPr/>
    </dgm:pt>
    <dgm:pt modelId="{1727A47C-A5BC-4EEE-AB52-08DFAB3D7587}" type="pres">
      <dgm:prSet presAssocID="{6E665915-DD52-441E-A4E4-41E1ED8824A9}" presName="descendantText" presStyleLbl="alignAccFollowNode1" presStyleIdx="2" presStyleCnt="3">
        <dgm:presLayoutVars>
          <dgm:bulletEnabled val="1"/>
        </dgm:presLayoutVars>
      </dgm:prSet>
      <dgm:spPr/>
    </dgm:pt>
  </dgm:ptLst>
  <dgm:cxnLst>
    <dgm:cxn modelId="{FD529509-D0EA-4C44-A299-CD38826C9571}" srcId="{E116F9C2-7C96-44AA-9E1B-1708E6104819}" destId="{4AAF24AD-9C31-4990-8E0D-9A88C264516F}" srcOrd="0" destOrd="0" parTransId="{E848D4E7-4B09-46EB-ADCF-750B03985D06}" sibTransId="{6FACB3A4-3B0B-4405-872A-4CD8930052A3}"/>
    <dgm:cxn modelId="{4A2ADD11-E1D9-4472-855B-B06FDAF3FA3B}" type="presOf" srcId="{0B06D742-5848-49D1-B038-0A0A3ED45164}" destId="{ACE8CD9A-5FCE-4E28-8489-D1F4535136ED}" srcOrd="0" destOrd="1" presId="urn:microsoft.com/office/officeart/2005/8/layout/vList5"/>
    <dgm:cxn modelId="{F1177D3D-A0B8-4919-80E3-B05CA723DDDB}" type="presOf" srcId="{C1665B39-4EE4-4F28-A158-5C35D11175EC}" destId="{7F3873D1-9A86-4E3B-B8B7-D7D6FC5FC304}" srcOrd="0" destOrd="0" presId="urn:microsoft.com/office/officeart/2005/8/layout/vList5"/>
    <dgm:cxn modelId="{65AF915B-D896-4FC4-BBEB-284119F0E391}" type="presOf" srcId="{12F2047E-E406-4C49-A473-7B1C4933257D}" destId="{1727A47C-A5BC-4EEE-AB52-08DFAB3D7587}" srcOrd="0" destOrd="1" presId="urn:microsoft.com/office/officeart/2005/8/layout/vList5"/>
    <dgm:cxn modelId="{C8C9ED43-58E6-49B7-81C2-55CBC7E84673}" srcId="{6E665915-DD52-441E-A4E4-41E1ED8824A9}" destId="{12F2047E-E406-4C49-A473-7B1C4933257D}" srcOrd="1" destOrd="0" parTransId="{ABF5C42E-7710-40DB-BE4C-A17B47058DE1}" sibTransId="{1C52197B-CC81-4AD1-9D1C-93F448ECDEA6}"/>
    <dgm:cxn modelId="{01BC754E-4B40-4434-A27E-323E71EEE652}" type="presOf" srcId="{E116F9C2-7C96-44AA-9E1B-1708E6104819}" destId="{EDCDB96D-1B55-47BE-B624-8D33BF50C73F}" srcOrd="0" destOrd="0" presId="urn:microsoft.com/office/officeart/2005/8/layout/vList5"/>
    <dgm:cxn modelId="{A058E44E-FBB5-41C0-80A6-AF84BF6596EA}" type="presOf" srcId="{6E665915-DD52-441E-A4E4-41E1ED8824A9}" destId="{3EAB7F54-9CFA-4CF2-B86B-9E7A18BA0887}" srcOrd="0" destOrd="0" presId="urn:microsoft.com/office/officeart/2005/8/layout/vList5"/>
    <dgm:cxn modelId="{0A5A0D52-ABBC-421E-8355-902B12924899}" srcId="{4AAF24AD-9C31-4990-8E0D-9A88C264516F}" destId="{87C1750F-F72C-4392-A356-59DE91C9C847}" srcOrd="2" destOrd="0" parTransId="{2F319087-62F7-4132-92A5-72AEC79B68E1}" sibTransId="{23419A4E-9946-40D9-8E88-F13B4297C319}"/>
    <dgm:cxn modelId="{A97F1A7E-4969-452E-BEDB-EEE61487A221}" srcId="{4AAF24AD-9C31-4990-8E0D-9A88C264516F}" destId="{DFF81544-F386-48C6-B33D-DFFC5672154C}" srcOrd="0" destOrd="0" parTransId="{A85CAEAC-CD80-4DF3-8FB7-29B0AA96424E}" sibTransId="{589BC0CC-A8AF-46D3-9357-04C070579675}"/>
    <dgm:cxn modelId="{08511E7E-8936-4DEC-9171-81F45616DFE6}" type="presOf" srcId="{E1F25F4C-77BF-4D20-B91A-A1D60C672E26}" destId="{F73DA43E-D999-4B06-8BE7-6D5A40512963}" srcOrd="0" destOrd="1" presId="urn:microsoft.com/office/officeart/2005/8/layout/vList5"/>
    <dgm:cxn modelId="{9F695082-D4EE-44AE-BB50-892C8A255672}" srcId="{C1665B39-4EE4-4F28-A158-5C35D11175EC}" destId="{D874E9CF-CC43-438B-818E-C6041C650818}" srcOrd="2" destOrd="0" parTransId="{BFC4F5A5-D94E-4618-99ED-F55B074E90AC}" sibTransId="{83E7B817-23B5-4212-9D3C-26F268E621FB}"/>
    <dgm:cxn modelId="{D2E7B491-260F-4FD0-926F-B409ECFFCAB1}" srcId="{4AAF24AD-9C31-4990-8E0D-9A88C264516F}" destId="{E1F25F4C-77BF-4D20-B91A-A1D60C672E26}" srcOrd="1" destOrd="0" parTransId="{69DECA17-74E3-4CF3-B56A-6093D1700E26}" sibTransId="{5DFC371E-F43A-4604-8A00-E36475AA5BBF}"/>
    <dgm:cxn modelId="{B4C55E93-2219-4E29-868B-B8109D4741A5}" type="presOf" srcId="{D874E9CF-CC43-438B-818E-C6041C650818}" destId="{ACE8CD9A-5FCE-4E28-8489-D1F4535136ED}" srcOrd="0" destOrd="2" presId="urn:microsoft.com/office/officeart/2005/8/layout/vList5"/>
    <dgm:cxn modelId="{AAA36A96-2684-47FB-8C6C-9B72C261724B}" type="presOf" srcId="{30D239C6-2E9B-4B0E-B88A-96A7D677DC17}" destId="{1727A47C-A5BC-4EEE-AB52-08DFAB3D7587}" srcOrd="0" destOrd="0" presId="urn:microsoft.com/office/officeart/2005/8/layout/vList5"/>
    <dgm:cxn modelId="{C111E7A1-DDBE-42F4-954C-804F5FA3D271}" type="presOf" srcId="{C59FBBA0-C977-4ECD-8255-FA4EC30D52F4}" destId="{ACE8CD9A-5FCE-4E28-8489-D1F4535136ED}" srcOrd="0" destOrd="0" presId="urn:microsoft.com/office/officeart/2005/8/layout/vList5"/>
    <dgm:cxn modelId="{CC9B1BAD-9085-449B-A309-68E6800CE6F0}" type="presOf" srcId="{87C1750F-F72C-4392-A356-59DE91C9C847}" destId="{F73DA43E-D999-4B06-8BE7-6D5A40512963}" srcOrd="0" destOrd="2" presId="urn:microsoft.com/office/officeart/2005/8/layout/vList5"/>
    <dgm:cxn modelId="{C1EA31AD-7D6E-4A29-9240-91EB880ADE8D}" srcId="{E116F9C2-7C96-44AA-9E1B-1708E6104819}" destId="{C1665B39-4EE4-4F28-A158-5C35D11175EC}" srcOrd="1" destOrd="0" parTransId="{A9E3F35B-DDB2-4CB4-A0EA-0A53619F0E14}" sibTransId="{2939B982-606C-4A4F-B991-2661BFC8D4CC}"/>
    <dgm:cxn modelId="{DB1109B4-37D7-40E1-8AFC-0371EB1749A1}" srcId="{C1665B39-4EE4-4F28-A158-5C35D11175EC}" destId="{C59FBBA0-C977-4ECD-8255-FA4EC30D52F4}" srcOrd="0" destOrd="0" parTransId="{09946B50-D402-4115-8C9D-2936E5C5B3AC}" sibTransId="{5A2C6377-CC73-4DC8-9999-9C5473044B4C}"/>
    <dgm:cxn modelId="{B76563B6-93AF-406D-A066-D3F108B8FD3D}" srcId="{E116F9C2-7C96-44AA-9E1B-1708E6104819}" destId="{6E665915-DD52-441E-A4E4-41E1ED8824A9}" srcOrd="2" destOrd="0" parTransId="{3C4E5B07-B2C7-4EF9-8CAF-A8A351EB41AB}" sibTransId="{A0F1C302-D90E-4E66-AFB1-5D9359979D24}"/>
    <dgm:cxn modelId="{D6301CC3-C712-457D-9E75-B018315C0EB0}" type="presOf" srcId="{DFF81544-F386-48C6-B33D-DFFC5672154C}" destId="{F73DA43E-D999-4B06-8BE7-6D5A40512963}" srcOrd="0" destOrd="0" presId="urn:microsoft.com/office/officeart/2005/8/layout/vList5"/>
    <dgm:cxn modelId="{0D9656C3-D3A3-4F01-8223-63103E4082F6}" type="presOf" srcId="{4AAF24AD-9C31-4990-8E0D-9A88C264516F}" destId="{566B212D-80B6-4EF9-B80C-343DB53E8024}" srcOrd="0" destOrd="0" presId="urn:microsoft.com/office/officeart/2005/8/layout/vList5"/>
    <dgm:cxn modelId="{2D6475DE-FF13-4B9A-9B58-CF7C9ABF7544}" srcId="{6E665915-DD52-441E-A4E4-41E1ED8824A9}" destId="{30D239C6-2E9B-4B0E-B88A-96A7D677DC17}" srcOrd="0" destOrd="0" parTransId="{34DB9ED9-ECB0-4B58-A335-B33889EE6DF3}" sibTransId="{3F375A98-833A-49F8-B4DD-9F6801FB39FC}"/>
    <dgm:cxn modelId="{FFB747FE-960A-4264-A897-26C7C4709110}" srcId="{C1665B39-4EE4-4F28-A158-5C35D11175EC}" destId="{0B06D742-5848-49D1-B038-0A0A3ED45164}" srcOrd="1" destOrd="0" parTransId="{0C35B80E-DF4C-4395-BFEF-2075E3002B8D}" sibTransId="{D22633A6-6DBC-46EA-B943-9E71260DAE9F}"/>
    <dgm:cxn modelId="{9260983D-6D1D-44FC-ADDD-4C545BCE5787}" type="presParOf" srcId="{EDCDB96D-1B55-47BE-B624-8D33BF50C73F}" destId="{B21AAA9C-5E80-4B86-A09A-A6DA89D60511}" srcOrd="0" destOrd="0" presId="urn:microsoft.com/office/officeart/2005/8/layout/vList5"/>
    <dgm:cxn modelId="{77AEAB00-D295-401D-8232-11550CB39C21}" type="presParOf" srcId="{B21AAA9C-5E80-4B86-A09A-A6DA89D60511}" destId="{566B212D-80B6-4EF9-B80C-343DB53E8024}" srcOrd="0" destOrd="0" presId="urn:microsoft.com/office/officeart/2005/8/layout/vList5"/>
    <dgm:cxn modelId="{A327535A-D802-4B44-9C0B-A4D370CB9BE5}" type="presParOf" srcId="{B21AAA9C-5E80-4B86-A09A-A6DA89D60511}" destId="{F73DA43E-D999-4B06-8BE7-6D5A40512963}" srcOrd="1" destOrd="0" presId="urn:microsoft.com/office/officeart/2005/8/layout/vList5"/>
    <dgm:cxn modelId="{2DB74946-2431-4B2A-9571-3A02155A95A4}" type="presParOf" srcId="{EDCDB96D-1B55-47BE-B624-8D33BF50C73F}" destId="{F7DE66A0-2621-445F-9F6F-34B28F954826}" srcOrd="1" destOrd="0" presId="urn:microsoft.com/office/officeart/2005/8/layout/vList5"/>
    <dgm:cxn modelId="{0B06C3BF-3D6C-4CED-9383-8BE016FE62E6}" type="presParOf" srcId="{EDCDB96D-1B55-47BE-B624-8D33BF50C73F}" destId="{79AF513C-F0C4-4EB6-BA51-C0BB54D461BD}" srcOrd="2" destOrd="0" presId="urn:microsoft.com/office/officeart/2005/8/layout/vList5"/>
    <dgm:cxn modelId="{B75B5167-A9E4-4BD5-AD76-D4A9A8864995}" type="presParOf" srcId="{79AF513C-F0C4-4EB6-BA51-C0BB54D461BD}" destId="{7F3873D1-9A86-4E3B-B8B7-D7D6FC5FC304}" srcOrd="0" destOrd="0" presId="urn:microsoft.com/office/officeart/2005/8/layout/vList5"/>
    <dgm:cxn modelId="{A2C360A3-CDB7-4A5A-8BFE-7EFF6DFEFF8C}" type="presParOf" srcId="{79AF513C-F0C4-4EB6-BA51-C0BB54D461BD}" destId="{ACE8CD9A-5FCE-4E28-8489-D1F4535136ED}" srcOrd="1" destOrd="0" presId="urn:microsoft.com/office/officeart/2005/8/layout/vList5"/>
    <dgm:cxn modelId="{3365726D-8394-435D-92DB-F2E5D2518F34}" type="presParOf" srcId="{EDCDB96D-1B55-47BE-B624-8D33BF50C73F}" destId="{51B4C9AB-67DF-4E77-B796-52DCD7E65F65}" srcOrd="3" destOrd="0" presId="urn:microsoft.com/office/officeart/2005/8/layout/vList5"/>
    <dgm:cxn modelId="{BB402FDA-50E0-4C85-8CF3-64CE864E17E1}" type="presParOf" srcId="{EDCDB96D-1B55-47BE-B624-8D33BF50C73F}" destId="{78D58C00-1861-469F-B8D4-61451E74613B}" srcOrd="4" destOrd="0" presId="urn:microsoft.com/office/officeart/2005/8/layout/vList5"/>
    <dgm:cxn modelId="{EED996CE-9117-481A-9899-80CDC11B3092}" type="presParOf" srcId="{78D58C00-1861-469F-B8D4-61451E74613B}" destId="{3EAB7F54-9CFA-4CF2-B86B-9E7A18BA0887}" srcOrd="0" destOrd="0" presId="urn:microsoft.com/office/officeart/2005/8/layout/vList5"/>
    <dgm:cxn modelId="{F696B18B-8B8C-4768-A6A2-5E7825C6FCD3}" type="presParOf" srcId="{78D58C00-1861-469F-B8D4-61451E74613B}" destId="{1727A47C-A5BC-4EEE-AB52-08DFAB3D758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DA43E-D999-4B06-8BE7-6D5A40512963}">
      <dsp:nvSpPr>
        <dsp:cNvPr id="0" name=""/>
        <dsp:cNvSpPr/>
      </dsp:nvSpPr>
      <dsp:spPr>
        <a:xfrm rot="5400000">
          <a:off x="3747173" y="-1227485"/>
          <a:ext cx="1368463" cy="417073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Flexible design</a:t>
          </a:r>
        </a:p>
        <a:p>
          <a:pPr marL="171450" lvl="1" indent="-171450" algn="l" defTabSz="755650">
            <a:lnSpc>
              <a:spcPct val="90000"/>
            </a:lnSpc>
            <a:spcBef>
              <a:spcPct val="0"/>
            </a:spcBef>
            <a:spcAft>
              <a:spcPct val="15000"/>
            </a:spcAft>
            <a:buChar char="•"/>
          </a:pPr>
          <a:r>
            <a:rPr lang="en-US" sz="1700" kern="1200" dirty="0"/>
            <a:t>Tailored, one-on-one service</a:t>
          </a:r>
        </a:p>
        <a:p>
          <a:pPr marL="171450" lvl="1" indent="-171450" algn="l" defTabSz="755650">
            <a:lnSpc>
              <a:spcPct val="90000"/>
            </a:lnSpc>
            <a:spcBef>
              <a:spcPct val="0"/>
            </a:spcBef>
            <a:spcAft>
              <a:spcPct val="15000"/>
            </a:spcAft>
            <a:buChar char="•"/>
          </a:pPr>
          <a:r>
            <a:rPr lang="en-US" sz="1700" kern="1200" dirty="0"/>
            <a:t>Must offer and provide at least once, more if desired by participant</a:t>
          </a:r>
        </a:p>
      </dsp:txBody>
      <dsp:txXfrm rot="-5400000">
        <a:off x="2346038" y="240453"/>
        <a:ext cx="4103931" cy="1234857"/>
      </dsp:txXfrm>
    </dsp:sp>
    <dsp:sp modelId="{566B212D-80B6-4EF9-B80C-343DB53E8024}">
      <dsp:nvSpPr>
        <dsp:cNvPr id="0" name=""/>
        <dsp:cNvSpPr/>
      </dsp:nvSpPr>
      <dsp:spPr>
        <a:xfrm>
          <a:off x="0" y="2591"/>
          <a:ext cx="2346037" cy="1710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Case Management</a:t>
          </a:r>
        </a:p>
      </dsp:txBody>
      <dsp:txXfrm>
        <a:off x="83504" y="86095"/>
        <a:ext cx="2179029" cy="1543571"/>
      </dsp:txXfrm>
    </dsp:sp>
    <dsp:sp modelId="{ACE8CD9A-5FCE-4E28-8489-D1F4535136ED}">
      <dsp:nvSpPr>
        <dsp:cNvPr id="0" name=""/>
        <dsp:cNvSpPr/>
      </dsp:nvSpPr>
      <dsp:spPr>
        <a:xfrm rot="5400000">
          <a:off x="3747173" y="568622"/>
          <a:ext cx="1368463" cy="417073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Flexible design – choice of services that are tracked within “components”</a:t>
          </a:r>
        </a:p>
        <a:p>
          <a:pPr marL="171450" lvl="1" indent="-171450" algn="l" defTabSz="755650">
            <a:lnSpc>
              <a:spcPct val="90000"/>
            </a:lnSpc>
            <a:spcBef>
              <a:spcPct val="0"/>
            </a:spcBef>
            <a:spcAft>
              <a:spcPct val="15000"/>
            </a:spcAft>
            <a:buChar char="•"/>
          </a:pPr>
          <a:r>
            <a:rPr lang="en-US" sz="1700" kern="1200" dirty="0"/>
            <a:t>Some component-specific rules</a:t>
          </a:r>
        </a:p>
        <a:p>
          <a:pPr marL="171450" lvl="1" indent="-171450" algn="l" defTabSz="755650">
            <a:lnSpc>
              <a:spcPct val="90000"/>
            </a:lnSpc>
            <a:spcBef>
              <a:spcPct val="0"/>
            </a:spcBef>
            <a:spcAft>
              <a:spcPct val="15000"/>
            </a:spcAft>
            <a:buChar char="•"/>
          </a:pPr>
          <a:r>
            <a:rPr lang="en-US" sz="1700" kern="1200" dirty="0"/>
            <a:t>Must offer at least one component</a:t>
          </a:r>
        </a:p>
      </dsp:txBody>
      <dsp:txXfrm rot="-5400000">
        <a:off x="2346038" y="2036561"/>
        <a:ext cx="4103931" cy="1234857"/>
      </dsp:txXfrm>
    </dsp:sp>
    <dsp:sp modelId="{7F3873D1-9A86-4E3B-B8B7-D7D6FC5FC304}">
      <dsp:nvSpPr>
        <dsp:cNvPr id="0" name=""/>
        <dsp:cNvSpPr/>
      </dsp:nvSpPr>
      <dsp:spPr>
        <a:xfrm>
          <a:off x="0" y="1798700"/>
          <a:ext cx="2346037" cy="1710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Services</a:t>
          </a:r>
        </a:p>
      </dsp:txBody>
      <dsp:txXfrm>
        <a:off x="83504" y="1882204"/>
        <a:ext cx="2179029" cy="1543571"/>
      </dsp:txXfrm>
    </dsp:sp>
    <dsp:sp modelId="{1727A47C-A5BC-4EEE-AB52-08DFAB3D7587}">
      <dsp:nvSpPr>
        <dsp:cNvPr id="0" name=""/>
        <dsp:cNvSpPr/>
      </dsp:nvSpPr>
      <dsp:spPr>
        <a:xfrm rot="5400000">
          <a:off x="3747173" y="2364731"/>
          <a:ext cx="1368463" cy="417073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Flexible design – choice of supportive services</a:t>
          </a:r>
        </a:p>
        <a:p>
          <a:pPr marL="171450" lvl="1" indent="-171450" algn="l" defTabSz="755650">
            <a:lnSpc>
              <a:spcPct val="90000"/>
            </a:lnSpc>
            <a:spcBef>
              <a:spcPct val="0"/>
            </a:spcBef>
            <a:spcAft>
              <a:spcPct val="15000"/>
            </a:spcAft>
            <a:buChar char="•"/>
          </a:pPr>
          <a:r>
            <a:rPr lang="en-US" sz="1700" kern="1200" dirty="0"/>
            <a:t> Must offer at least a minimum amount upon initial enrollment and on ongoing basis, depending on need</a:t>
          </a:r>
        </a:p>
      </dsp:txBody>
      <dsp:txXfrm rot="-5400000">
        <a:off x="2346038" y="3832670"/>
        <a:ext cx="4103931" cy="1234857"/>
      </dsp:txXfrm>
    </dsp:sp>
    <dsp:sp modelId="{3EAB7F54-9CFA-4CF2-B86B-9E7A18BA0887}">
      <dsp:nvSpPr>
        <dsp:cNvPr id="0" name=""/>
        <dsp:cNvSpPr/>
      </dsp:nvSpPr>
      <dsp:spPr>
        <a:xfrm>
          <a:off x="0" y="3594808"/>
          <a:ext cx="2346037" cy="1710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Supportive Services</a:t>
          </a:r>
        </a:p>
      </dsp:txBody>
      <dsp:txXfrm>
        <a:off x="83504" y="3678312"/>
        <a:ext cx="2179029" cy="154357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sz="quarter" idx="1"/>
          </p:nvPr>
        </p:nvSpPr>
        <p:spPr>
          <a:xfrm>
            <a:off x="4023094" y="0"/>
            <a:ext cx="3077739" cy="469424"/>
          </a:xfrm>
          <a:prstGeom prst="rect">
            <a:avLst/>
          </a:prstGeom>
        </p:spPr>
        <p:txBody>
          <a:bodyPr vert="horz" lIns="94221" tIns="47111" rIns="94221" bIns="47111" rtlCol="0"/>
          <a:lstStyle>
            <a:lvl1pPr algn="r">
              <a:defRPr sz="1200"/>
            </a:lvl1pPr>
          </a:lstStyle>
          <a:p>
            <a:fld id="{909C6A81-BED4-B042-B6C3-022CE5188CDE}" type="datetimeFigureOut">
              <a:rPr lang="en-US" smtClean="0"/>
              <a:t>4/20/2021</a:t>
            </a:fld>
            <a:endParaRPr lang="en-US"/>
          </a:p>
        </p:txBody>
      </p:sp>
      <p:sp>
        <p:nvSpPr>
          <p:cNvPr id="4" name="Footer Placeholder 3"/>
          <p:cNvSpPr>
            <a:spLocks noGrp="1"/>
          </p:cNvSpPr>
          <p:nvPr>
            <p:ph type="ftr" sz="quarter" idx="2"/>
          </p:nvPr>
        </p:nvSpPr>
        <p:spPr>
          <a:xfrm>
            <a:off x="1" y="8917422"/>
            <a:ext cx="3077739" cy="469424"/>
          </a:xfrm>
          <a:prstGeom prst="rect">
            <a:avLst/>
          </a:prstGeom>
        </p:spPr>
        <p:txBody>
          <a:bodyPr vert="horz" lIns="94221" tIns="47111" rIns="94221" bIns="47111" rtlCol="0" anchor="b"/>
          <a:lstStyle>
            <a:lvl1pPr algn="l">
              <a:defRPr sz="1200"/>
            </a:lvl1pPr>
          </a:lstStyle>
          <a:p>
            <a:endParaRPr lang="en-US"/>
          </a:p>
        </p:txBody>
      </p:sp>
      <p:sp>
        <p:nvSpPr>
          <p:cNvPr id="5" name="Slide Number Placeholder 4"/>
          <p:cNvSpPr>
            <a:spLocks noGrp="1"/>
          </p:cNvSpPr>
          <p:nvPr>
            <p:ph type="sldNum" sz="quarter" idx="3"/>
          </p:nvPr>
        </p:nvSpPr>
        <p:spPr>
          <a:xfrm>
            <a:off x="4023094" y="8917422"/>
            <a:ext cx="3077739" cy="469424"/>
          </a:xfrm>
          <a:prstGeom prst="rect">
            <a:avLst/>
          </a:prstGeom>
        </p:spPr>
        <p:txBody>
          <a:bodyPr vert="horz" lIns="94221" tIns="47111" rIns="94221" bIns="47111" rtlCol="0" anchor="b"/>
          <a:lstStyle>
            <a:lvl1pPr algn="r">
              <a:defRPr sz="1200"/>
            </a:lvl1pPr>
          </a:lstStyle>
          <a:p>
            <a:fld id="{C6E69387-2FBA-A34E-A6C1-39D5A5887321}" type="slidenum">
              <a:rPr lang="en-US" smtClean="0"/>
              <a:t>‹#›</a:t>
            </a:fld>
            <a:endParaRPr lang="en-US"/>
          </a:p>
        </p:txBody>
      </p:sp>
    </p:spTree>
    <p:extLst>
      <p:ext uri="{BB962C8B-B14F-4D97-AF65-F5344CB8AC3E}">
        <p14:creationId xmlns:p14="http://schemas.microsoft.com/office/powerpoint/2010/main" val="26696640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4023094" y="0"/>
            <a:ext cx="3077739" cy="469424"/>
          </a:xfrm>
          <a:prstGeom prst="rect">
            <a:avLst/>
          </a:prstGeom>
        </p:spPr>
        <p:txBody>
          <a:bodyPr vert="horz" lIns="94221" tIns="47111" rIns="94221" bIns="47111" rtlCol="0"/>
          <a:lstStyle>
            <a:lvl1pPr algn="r">
              <a:defRPr sz="1200"/>
            </a:lvl1pPr>
          </a:lstStyle>
          <a:p>
            <a:fld id="{8AB99714-DE87-4869-A0BE-9E4BD734C4B2}" type="datetimeFigureOut">
              <a:rPr lang="en-US" smtClean="0"/>
              <a:pPr/>
              <a:t>4/20/2021</a:t>
            </a:fld>
            <a:endParaRPr lang="en-US"/>
          </a:p>
        </p:txBody>
      </p:sp>
      <p:sp>
        <p:nvSpPr>
          <p:cNvPr id="4" name="Slide Image Placeholder 3"/>
          <p:cNvSpPr>
            <a:spLocks noGrp="1" noRot="1" noChangeAspect="1"/>
          </p:cNvSpPr>
          <p:nvPr>
            <p:ph type="sldImg" idx="2"/>
          </p:nvPr>
        </p:nvSpPr>
        <p:spPr>
          <a:xfrm>
            <a:off x="478883" y="702506"/>
            <a:ext cx="6144707" cy="4973675"/>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6228272"/>
            <a:ext cx="5681980" cy="2456068"/>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2"/>
            <a:ext cx="3077739" cy="469424"/>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4" y="8917422"/>
            <a:ext cx="3077739" cy="469424"/>
          </a:xfrm>
          <a:prstGeom prst="rect">
            <a:avLst/>
          </a:prstGeom>
        </p:spPr>
        <p:txBody>
          <a:bodyPr vert="horz" lIns="94221" tIns="47111" rIns="94221" bIns="47111" rtlCol="0" anchor="b"/>
          <a:lstStyle>
            <a:lvl1pPr algn="r">
              <a:defRPr sz="1200"/>
            </a:lvl1pPr>
          </a:lstStyle>
          <a:p>
            <a:fld id="{D888760D-E80C-4D08-8BE0-68FD5A910FA0}" type="slidenum">
              <a:rPr lang="en-US" smtClean="0"/>
              <a:pPr/>
              <a:t>‹#›</a:t>
            </a:fld>
            <a:endParaRPr lang="en-US"/>
          </a:p>
        </p:txBody>
      </p:sp>
    </p:spTree>
    <p:extLst>
      <p:ext uri="{BB962C8B-B14F-4D97-AF65-F5344CB8AC3E}">
        <p14:creationId xmlns:p14="http://schemas.microsoft.com/office/powerpoint/2010/main" val="7975649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538" y="703263"/>
            <a:ext cx="6629400" cy="4973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88760D-E80C-4D08-8BE0-68FD5A910FA0}" type="slidenum">
              <a:rPr lang="en-US" smtClean="0"/>
              <a:pPr/>
              <a:t>1</a:t>
            </a:fld>
            <a:endParaRPr lang="en-US"/>
          </a:p>
        </p:txBody>
      </p:sp>
    </p:spTree>
    <p:extLst>
      <p:ext uri="{BB962C8B-B14F-4D97-AF65-F5344CB8AC3E}">
        <p14:creationId xmlns:p14="http://schemas.microsoft.com/office/powerpoint/2010/main" val="1476904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538" y="703263"/>
            <a:ext cx="6629400" cy="4973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88760D-E80C-4D08-8BE0-68FD5A910FA0}" type="slidenum">
              <a:rPr lang="en-US" smtClean="0"/>
              <a:pPr/>
              <a:t>10</a:t>
            </a:fld>
            <a:endParaRPr lang="en-US"/>
          </a:p>
        </p:txBody>
      </p:sp>
    </p:spTree>
    <p:extLst>
      <p:ext uri="{BB962C8B-B14F-4D97-AF65-F5344CB8AC3E}">
        <p14:creationId xmlns:p14="http://schemas.microsoft.com/office/powerpoint/2010/main" val="3234993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88760D-E80C-4D08-8BE0-68FD5A910FA0}" type="slidenum">
              <a:rPr lang="en-US" smtClean="0"/>
              <a:pPr/>
              <a:t>11</a:t>
            </a:fld>
            <a:endParaRPr lang="en-US"/>
          </a:p>
        </p:txBody>
      </p:sp>
    </p:spTree>
    <p:extLst>
      <p:ext uri="{BB962C8B-B14F-4D97-AF65-F5344CB8AC3E}">
        <p14:creationId xmlns:p14="http://schemas.microsoft.com/office/powerpoint/2010/main" val="893616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538" y="703263"/>
            <a:ext cx="6629400" cy="4973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8760D-E80C-4D08-8BE0-68FD5A910FA0}" type="slidenum">
              <a:rPr lang="en-US" smtClean="0"/>
              <a:pPr/>
              <a:t>12</a:t>
            </a:fld>
            <a:endParaRPr lang="en-US"/>
          </a:p>
        </p:txBody>
      </p:sp>
    </p:spTree>
    <p:extLst>
      <p:ext uri="{BB962C8B-B14F-4D97-AF65-F5344CB8AC3E}">
        <p14:creationId xmlns:p14="http://schemas.microsoft.com/office/powerpoint/2010/main" val="1614297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703263"/>
            <a:ext cx="6146800" cy="4610100"/>
          </a:xfrm>
        </p:spPr>
      </p:sp>
      <p:sp>
        <p:nvSpPr>
          <p:cNvPr id="3" name="Notes Placeholder 2"/>
          <p:cNvSpPr>
            <a:spLocks noGrp="1"/>
          </p:cNvSpPr>
          <p:nvPr>
            <p:ph type="body" idx="1"/>
          </p:nvPr>
        </p:nvSpPr>
        <p:spPr>
          <a:xfrm>
            <a:off x="710248" y="5417389"/>
            <a:ext cx="5681980" cy="3266951"/>
          </a:xfrm>
        </p:spPr>
        <p:txBody>
          <a:bodyPr>
            <a:normAutofit/>
          </a:bodyPr>
          <a:lstStyle/>
          <a:p>
            <a:pPr marL="0" marR="0">
              <a:lnSpc>
                <a:spcPct val="120000"/>
              </a:lnSpc>
              <a:spcBef>
                <a:spcPts val="0"/>
              </a:spcBef>
              <a:spcAft>
                <a:spcPts val="1200"/>
              </a:spcAft>
            </a:pPr>
            <a:endParaRPr lang="en-US" dirty="0"/>
          </a:p>
        </p:txBody>
      </p:sp>
      <p:sp>
        <p:nvSpPr>
          <p:cNvPr id="4" name="Slide Number Placeholder 3"/>
          <p:cNvSpPr>
            <a:spLocks noGrp="1"/>
          </p:cNvSpPr>
          <p:nvPr>
            <p:ph type="sldNum" sz="quarter" idx="5"/>
          </p:nvPr>
        </p:nvSpPr>
        <p:spPr/>
        <p:txBody>
          <a:bodyPr/>
          <a:lstStyle/>
          <a:p>
            <a:fld id="{D888760D-E80C-4D08-8BE0-68FD5A910FA0}" type="slidenum">
              <a:rPr lang="en-US" smtClean="0"/>
              <a:pPr/>
              <a:t>13</a:t>
            </a:fld>
            <a:endParaRPr lang="en-US"/>
          </a:p>
        </p:txBody>
      </p:sp>
    </p:spTree>
    <p:extLst>
      <p:ext uri="{BB962C8B-B14F-4D97-AF65-F5344CB8AC3E}">
        <p14:creationId xmlns:p14="http://schemas.microsoft.com/office/powerpoint/2010/main" val="3992788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538" y="703263"/>
            <a:ext cx="6629400" cy="4973637"/>
          </a:xfrm>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5"/>
          </p:nvPr>
        </p:nvSpPr>
        <p:spPr/>
        <p:txBody>
          <a:bodyPr/>
          <a:lstStyle/>
          <a:p>
            <a:fld id="{D888760D-E80C-4D08-8BE0-68FD5A910FA0}" type="slidenum">
              <a:rPr lang="en-US" smtClean="0"/>
              <a:pPr/>
              <a:t>14</a:t>
            </a:fld>
            <a:endParaRPr lang="en-US"/>
          </a:p>
        </p:txBody>
      </p:sp>
    </p:spTree>
    <p:extLst>
      <p:ext uri="{BB962C8B-B14F-4D97-AF65-F5344CB8AC3E}">
        <p14:creationId xmlns:p14="http://schemas.microsoft.com/office/powerpoint/2010/main" val="3340488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538" y="703263"/>
            <a:ext cx="6629400" cy="4973637"/>
          </a:xfrm>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5"/>
          </p:nvPr>
        </p:nvSpPr>
        <p:spPr/>
        <p:txBody>
          <a:bodyPr/>
          <a:lstStyle/>
          <a:p>
            <a:fld id="{D888760D-E80C-4D08-8BE0-68FD5A910FA0}" type="slidenum">
              <a:rPr lang="en-US" smtClean="0"/>
              <a:pPr/>
              <a:t>15</a:t>
            </a:fld>
            <a:endParaRPr lang="en-US"/>
          </a:p>
        </p:txBody>
      </p:sp>
    </p:spTree>
    <p:extLst>
      <p:ext uri="{BB962C8B-B14F-4D97-AF65-F5344CB8AC3E}">
        <p14:creationId xmlns:p14="http://schemas.microsoft.com/office/powerpoint/2010/main" val="1949819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538" y="703263"/>
            <a:ext cx="6629400" cy="4973637"/>
          </a:xfrm>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5"/>
          </p:nvPr>
        </p:nvSpPr>
        <p:spPr/>
        <p:txBody>
          <a:bodyPr/>
          <a:lstStyle/>
          <a:p>
            <a:fld id="{D888760D-E80C-4D08-8BE0-68FD5A910FA0}" type="slidenum">
              <a:rPr lang="en-US" smtClean="0"/>
              <a:pPr/>
              <a:t>16</a:t>
            </a:fld>
            <a:endParaRPr lang="en-US"/>
          </a:p>
        </p:txBody>
      </p:sp>
    </p:spTree>
    <p:extLst>
      <p:ext uri="{BB962C8B-B14F-4D97-AF65-F5344CB8AC3E}">
        <p14:creationId xmlns:p14="http://schemas.microsoft.com/office/powerpoint/2010/main" val="2057952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538" y="703263"/>
            <a:ext cx="6629400" cy="4973637"/>
          </a:xfrm>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5"/>
          </p:nvPr>
        </p:nvSpPr>
        <p:spPr/>
        <p:txBody>
          <a:bodyPr/>
          <a:lstStyle/>
          <a:p>
            <a:fld id="{D888760D-E80C-4D08-8BE0-68FD5A910FA0}" type="slidenum">
              <a:rPr lang="en-US" smtClean="0"/>
              <a:pPr/>
              <a:t>17</a:t>
            </a:fld>
            <a:endParaRPr lang="en-US"/>
          </a:p>
        </p:txBody>
      </p:sp>
    </p:spTree>
    <p:extLst>
      <p:ext uri="{BB962C8B-B14F-4D97-AF65-F5344CB8AC3E}">
        <p14:creationId xmlns:p14="http://schemas.microsoft.com/office/powerpoint/2010/main" val="2139841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538" y="703263"/>
            <a:ext cx="6629400" cy="4973637"/>
          </a:xfrm>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5"/>
          </p:nvPr>
        </p:nvSpPr>
        <p:spPr/>
        <p:txBody>
          <a:bodyPr/>
          <a:lstStyle/>
          <a:p>
            <a:fld id="{D888760D-E80C-4D08-8BE0-68FD5A910FA0}" type="slidenum">
              <a:rPr lang="en-US" smtClean="0"/>
              <a:pPr/>
              <a:t>18</a:t>
            </a:fld>
            <a:endParaRPr lang="en-US"/>
          </a:p>
        </p:txBody>
      </p:sp>
    </p:spTree>
    <p:extLst>
      <p:ext uri="{BB962C8B-B14F-4D97-AF65-F5344CB8AC3E}">
        <p14:creationId xmlns:p14="http://schemas.microsoft.com/office/powerpoint/2010/main" val="1328385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8760D-E80C-4D08-8BE0-68FD5A910FA0}" type="slidenum">
              <a:rPr lang="en-US" smtClean="0"/>
              <a:pPr/>
              <a:t>19</a:t>
            </a:fld>
            <a:endParaRPr lang="en-US"/>
          </a:p>
        </p:txBody>
      </p:sp>
    </p:spTree>
    <p:extLst>
      <p:ext uri="{BB962C8B-B14F-4D97-AF65-F5344CB8AC3E}">
        <p14:creationId xmlns:p14="http://schemas.microsoft.com/office/powerpoint/2010/main" val="67060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538" y="703263"/>
            <a:ext cx="6629400" cy="4973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88760D-E80C-4D08-8BE0-68FD5A910FA0}" type="slidenum">
              <a:rPr lang="en-US" smtClean="0"/>
              <a:pPr/>
              <a:t>2</a:t>
            </a:fld>
            <a:endParaRPr lang="en-US"/>
          </a:p>
        </p:txBody>
      </p:sp>
    </p:spTree>
    <p:extLst>
      <p:ext uri="{BB962C8B-B14F-4D97-AF65-F5344CB8AC3E}">
        <p14:creationId xmlns:p14="http://schemas.microsoft.com/office/powerpoint/2010/main" val="3728784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538" y="703263"/>
            <a:ext cx="6629400" cy="4973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88760D-E80C-4D08-8BE0-68FD5A910FA0}" type="slidenum">
              <a:rPr lang="en-US" smtClean="0"/>
              <a:pPr/>
              <a:t>20</a:t>
            </a:fld>
            <a:endParaRPr lang="en-US"/>
          </a:p>
        </p:txBody>
      </p:sp>
    </p:spTree>
    <p:extLst>
      <p:ext uri="{BB962C8B-B14F-4D97-AF65-F5344CB8AC3E}">
        <p14:creationId xmlns:p14="http://schemas.microsoft.com/office/powerpoint/2010/main" val="3395571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8760D-E80C-4D08-8BE0-68FD5A910FA0}" type="slidenum">
              <a:rPr lang="en-US" smtClean="0"/>
              <a:pPr/>
              <a:t>21</a:t>
            </a:fld>
            <a:endParaRPr lang="en-US"/>
          </a:p>
        </p:txBody>
      </p:sp>
    </p:spTree>
    <p:extLst>
      <p:ext uri="{BB962C8B-B14F-4D97-AF65-F5344CB8AC3E}">
        <p14:creationId xmlns:p14="http://schemas.microsoft.com/office/powerpoint/2010/main" val="4054861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8760D-E80C-4D08-8BE0-68FD5A910FA0}" type="slidenum">
              <a:rPr lang="en-US" smtClean="0"/>
              <a:pPr/>
              <a:t>22</a:t>
            </a:fld>
            <a:endParaRPr lang="en-US"/>
          </a:p>
        </p:txBody>
      </p:sp>
    </p:spTree>
    <p:extLst>
      <p:ext uri="{BB962C8B-B14F-4D97-AF65-F5344CB8AC3E}">
        <p14:creationId xmlns:p14="http://schemas.microsoft.com/office/powerpoint/2010/main" val="1568340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538" y="703263"/>
            <a:ext cx="6629400" cy="49736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D888760D-E80C-4D08-8BE0-68FD5A910FA0}" type="slidenum">
              <a:rPr lang="en-US" smtClean="0"/>
              <a:pPr/>
              <a:t>23</a:t>
            </a:fld>
            <a:endParaRPr lang="en-US"/>
          </a:p>
        </p:txBody>
      </p:sp>
    </p:spTree>
    <p:extLst>
      <p:ext uri="{BB962C8B-B14F-4D97-AF65-F5344CB8AC3E}">
        <p14:creationId xmlns:p14="http://schemas.microsoft.com/office/powerpoint/2010/main" val="1040094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8760D-E80C-4D08-8BE0-68FD5A910FA0}" type="slidenum">
              <a:rPr lang="en-US" smtClean="0"/>
              <a:pPr/>
              <a:t>24</a:t>
            </a:fld>
            <a:endParaRPr lang="en-US"/>
          </a:p>
        </p:txBody>
      </p:sp>
    </p:spTree>
    <p:extLst>
      <p:ext uri="{BB962C8B-B14F-4D97-AF65-F5344CB8AC3E}">
        <p14:creationId xmlns:p14="http://schemas.microsoft.com/office/powerpoint/2010/main" val="247198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8760D-E80C-4D08-8BE0-68FD5A910FA0}" type="slidenum">
              <a:rPr lang="en-US" smtClean="0"/>
              <a:pPr/>
              <a:t>25</a:t>
            </a:fld>
            <a:endParaRPr lang="en-US"/>
          </a:p>
        </p:txBody>
      </p:sp>
    </p:spTree>
    <p:extLst>
      <p:ext uri="{BB962C8B-B14F-4D97-AF65-F5344CB8AC3E}">
        <p14:creationId xmlns:p14="http://schemas.microsoft.com/office/powerpoint/2010/main" val="166611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8760D-E80C-4D08-8BE0-68FD5A910FA0}" type="slidenum">
              <a:rPr lang="en-US" smtClean="0"/>
              <a:pPr/>
              <a:t>26</a:t>
            </a:fld>
            <a:endParaRPr lang="en-US"/>
          </a:p>
        </p:txBody>
      </p:sp>
    </p:spTree>
    <p:extLst>
      <p:ext uri="{BB962C8B-B14F-4D97-AF65-F5344CB8AC3E}">
        <p14:creationId xmlns:p14="http://schemas.microsoft.com/office/powerpoint/2010/main" val="2284670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8760D-E80C-4D08-8BE0-68FD5A910FA0}" type="slidenum">
              <a:rPr lang="en-US" smtClean="0"/>
              <a:pPr/>
              <a:t>27</a:t>
            </a:fld>
            <a:endParaRPr lang="en-US"/>
          </a:p>
        </p:txBody>
      </p:sp>
    </p:spTree>
    <p:extLst>
      <p:ext uri="{BB962C8B-B14F-4D97-AF65-F5344CB8AC3E}">
        <p14:creationId xmlns:p14="http://schemas.microsoft.com/office/powerpoint/2010/main" val="4049083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538" y="703263"/>
            <a:ext cx="6629400" cy="4973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88760D-E80C-4D08-8BE0-68FD5A910FA0}" type="slidenum">
              <a:rPr lang="en-US" smtClean="0"/>
              <a:pPr/>
              <a:t>28</a:t>
            </a:fld>
            <a:endParaRPr lang="en-US"/>
          </a:p>
        </p:txBody>
      </p:sp>
    </p:spTree>
    <p:extLst>
      <p:ext uri="{BB962C8B-B14F-4D97-AF65-F5344CB8AC3E}">
        <p14:creationId xmlns:p14="http://schemas.microsoft.com/office/powerpoint/2010/main" val="1901015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8760D-E80C-4D08-8BE0-68FD5A910FA0}" type="slidenum">
              <a:rPr lang="en-US" smtClean="0"/>
              <a:pPr/>
              <a:t>29</a:t>
            </a:fld>
            <a:endParaRPr lang="en-US"/>
          </a:p>
        </p:txBody>
      </p:sp>
    </p:spTree>
    <p:extLst>
      <p:ext uri="{BB962C8B-B14F-4D97-AF65-F5344CB8AC3E}">
        <p14:creationId xmlns:p14="http://schemas.microsoft.com/office/powerpoint/2010/main" val="77967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538" y="703263"/>
            <a:ext cx="6629400" cy="4973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8760D-E80C-4D08-8BE0-68FD5A910FA0}" type="slidenum">
              <a:rPr lang="en-US" smtClean="0"/>
              <a:pPr/>
              <a:t>3</a:t>
            </a:fld>
            <a:endParaRPr lang="en-US"/>
          </a:p>
        </p:txBody>
      </p:sp>
    </p:spTree>
    <p:extLst>
      <p:ext uri="{BB962C8B-B14F-4D97-AF65-F5344CB8AC3E}">
        <p14:creationId xmlns:p14="http://schemas.microsoft.com/office/powerpoint/2010/main" val="2492720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538" y="703263"/>
            <a:ext cx="6629400" cy="4973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8760D-E80C-4D08-8BE0-68FD5A910FA0}" type="slidenum">
              <a:rPr lang="en-US" smtClean="0"/>
              <a:pPr/>
              <a:t>4</a:t>
            </a:fld>
            <a:endParaRPr lang="en-US"/>
          </a:p>
        </p:txBody>
      </p:sp>
    </p:spTree>
    <p:extLst>
      <p:ext uri="{BB962C8B-B14F-4D97-AF65-F5344CB8AC3E}">
        <p14:creationId xmlns:p14="http://schemas.microsoft.com/office/powerpoint/2010/main" val="591513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538" y="703263"/>
            <a:ext cx="6629400" cy="4973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88760D-E80C-4D08-8BE0-68FD5A910FA0}" type="slidenum">
              <a:rPr lang="en-US" smtClean="0"/>
              <a:pPr/>
              <a:t>5</a:t>
            </a:fld>
            <a:endParaRPr lang="en-US"/>
          </a:p>
        </p:txBody>
      </p:sp>
    </p:spTree>
    <p:extLst>
      <p:ext uri="{BB962C8B-B14F-4D97-AF65-F5344CB8AC3E}">
        <p14:creationId xmlns:p14="http://schemas.microsoft.com/office/powerpoint/2010/main" val="1004183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538" y="703263"/>
            <a:ext cx="6629400" cy="4973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88760D-E80C-4D08-8BE0-68FD5A910FA0}" type="slidenum">
              <a:rPr lang="en-US" smtClean="0"/>
              <a:pPr/>
              <a:t>6</a:t>
            </a:fld>
            <a:endParaRPr lang="en-US"/>
          </a:p>
        </p:txBody>
      </p:sp>
    </p:spTree>
    <p:extLst>
      <p:ext uri="{BB962C8B-B14F-4D97-AF65-F5344CB8AC3E}">
        <p14:creationId xmlns:p14="http://schemas.microsoft.com/office/powerpoint/2010/main" val="616533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538" y="703263"/>
            <a:ext cx="6629400" cy="4973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88760D-E80C-4D08-8BE0-68FD5A910FA0}" type="slidenum">
              <a:rPr lang="en-US" smtClean="0"/>
              <a:pPr/>
              <a:t>7</a:t>
            </a:fld>
            <a:endParaRPr lang="en-US"/>
          </a:p>
        </p:txBody>
      </p:sp>
    </p:spTree>
    <p:extLst>
      <p:ext uri="{BB962C8B-B14F-4D97-AF65-F5344CB8AC3E}">
        <p14:creationId xmlns:p14="http://schemas.microsoft.com/office/powerpoint/2010/main" val="2746700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538" y="703263"/>
            <a:ext cx="6629400" cy="4973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88760D-E80C-4D08-8BE0-68FD5A910FA0}" type="slidenum">
              <a:rPr lang="en-US" smtClean="0"/>
              <a:pPr/>
              <a:t>8</a:t>
            </a:fld>
            <a:endParaRPr lang="en-US"/>
          </a:p>
        </p:txBody>
      </p:sp>
    </p:spTree>
    <p:extLst>
      <p:ext uri="{BB962C8B-B14F-4D97-AF65-F5344CB8AC3E}">
        <p14:creationId xmlns:p14="http://schemas.microsoft.com/office/powerpoint/2010/main" val="1134896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538" y="703263"/>
            <a:ext cx="6629400" cy="49736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D888760D-E80C-4D08-8BE0-68FD5A910FA0}" type="slidenum">
              <a:rPr lang="en-US" smtClean="0"/>
              <a:pPr/>
              <a:t>9</a:t>
            </a:fld>
            <a:endParaRPr lang="en-US"/>
          </a:p>
        </p:txBody>
      </p:sp>
    </p:spTree>
    <p:extLst>
      <p:ext uri="{BB962C8B-B14F-4D97-AF65-F5344CB8AC3E}">
        <p14:creationId xmlns:p14="http://schemas.microsoft.com/office/powerpoint/2010/main" val="1321901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4975" t="1600" r="5004" b="3248"/>
          <a:stretch/>
        </p:blipFill>
        <p:spPr>
          <a:xfrm>
            <a:off x="0" y="5976"/>
            <a:ext cx="9777506" cy="6860990"/>
          </a:xfrm>
          <a:prstGeom prst="rect">
            <a:avLst/>
          </a:prstGeom>
        </p:spPr>
      </p:pic>
      <p:sp>
        <p:nvSpPr>
          <p:cNvPr id="6" name="Rectangle 5"/>
          <p:cNvSpPr/>
          <p:nvPr userDrawn="1"/>
        </p:nvSpPr>
        <p:spPr bwMode="auto">
          <a:xfrm>
            <a:off x="4722880" y="118872"/>
            <a:ext cx="4157706" cy="6629400"/>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366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FF6600"/>
              </a:solidFill>
              <a:effectLst/>
              <a:latin typeface="Franklin Gothic Book" pitchFamily="34" charset="0"/>
            </a:endParaRPr>
          </a:p>
        </p:txBody>
      </p:sp>
      <p:sp>
        <p:nvSpPr>
          <p:cNvPr id="5" name="Content Placeholder 4"/>
          <p:cNvSpPr>
            <a:spLocks noGrp="1"/>
          </p:cNvSpPr>
          <p:nvPr>
            <p:ph sz="quarter" idx="10" hasCustomPrompt="1"/>
          </p:nvPr>
        </p:nvSpPr>
        <p:spPr>
          <a:xfrm>
            <a:off x="4943472" y="5474680"/>
            <a:ext cx="2475667" cy="1273592"/>
          </a:xfrm>
        </p:spPr>
        <p:txBody>
          <a:bodyPr anchor="ctr" anchorCtr="0">
            <a:normAutofit/>
          </a:bodyPr>
          <a:lstStyle>
            <a:lvl1pPr marL="0" indent="0">
              <a:spcBef>
                <a:spcPts val="0"/>
              </a:spcBef>
              <a:buNone/>
              <a:defRPr sz="1600" b="1" i="0">
                <a:solidFill>
                  <a:schemeClr val="bg1"/>
                </a:solidFill>
                <a:latin typeface="Verlag Bold" pitchFamily="2" charset="0"/>
              </a:defRPr>
            </a:lvl1pPr>
          </a:lstStyle>
          <a:p>
            <a:pPr lvl="0"/>
            <a:r>
              <a:rPr lang="en-US" dirty="0"/>
              <a:t>Name</a:t>
            </a:r>
          </a:p>
          <a:p>
            <a:pPr lvl="0"/>
            <a:r>
              <a:rPr lang="en-US" dirty="0"/>
              <a:t>Date</a:t>
            </a:r>
          </a:p>
        </p:txBody>
      </p:sp>
      <p:sp>
        <p:nvSpPr>
          <p:cNvPr id="10" name="Rectangle 18"/>
          <p:cNvSpPr>
            <a:spLocks noChangeArrowheads="1"/>
          </p:cNvSpPr>
          <p:nvPr userDrawn="1"/>
        </p:nvSpPr>
        <p:spPr bwMode="auto">
          <a:xfrm>
            <a:off x="228974" y="6556372"/>
            <a:ext cx="1210739" cy="138499"/>
          </a:xfrm>
          <a:prstGeom prst="rect">
            <a:avLst/>
          </a:prstGeom>
          <a:noFill/>
          <a:ln w="9525">
            <a:noFill/>
            <a:miter lim="800000"/>
            <a:headEnd/>
            <a:tailEnd/>
          </a:ln>
          <a:effectLst/>
        </p:spPr>
        <p:txBody>
          <a:bodyPr wrap="square" lIns="0" tIns="0" rIns="0" bIns="0">
            <a:spAutoFit/>
          </a:bodyPr>
          <a:lstStyle/>
          <a:p>
            <a:pPr algn="l" defTabSz="1264636"/>
            <a:r>
              <a:rPr lang="en-US" sz="900" b="0" i="0" dirty="0">
                <a:solidFill>
                  <a:srgbClr val="8C8976"/>
                </a:solidFill>
                <a:latin typeface="Arial"/>
                <a:cs typeface="Arial"/>
              </a:rPr>
              <a:t>© REDF 2018</a:t>
            </a:r>
          </a:p>
        </p:txBody>
      </p:sp>
      <p:sp>
        <p:nvSpPr>
          <p:cNvPr id="11" name="Rectangle 10"/>
          <p:cNvSpPr/>
          <p:nvPr userDrawn="1"/>
        </p:nvSpPr>
        <p:spPr>
          <a:xfrm>
            <a:off x="4932688" y="206188"/>
            <a:ext cx="2427781" cy="523220"/>
          </a:xfrm>
          <a:prstGeom prst="rect">
            <a:avLst/>
          </a:prstGeom>
        </p:spPr>
        <p:txBody>
          <a:bodyPr wrap="none">
            <a:spAutoFit/>
          </a:bodyPr>
          <a:lstStyle/>
          <a:p>
            <a:r>
              <a:rPr lang="en-US" sz="2800" b="1" i="0" dirty="0">
                <a:solidFill>
                  <a:schemeClr val="bg1"/>
                </a:solidFill>
                <a:latin typeface="Trade Gothic Bold No. 2" charset="0"/>
                <a:ea typeface="Trade Gothic Bold No. 2" charset="0"/>
                <a:cs typeface="Trade Gothic Bold No. 2" charset="0"/>
              </a:rPr>
              <a:t>REDF</a:t>
            </a:r>
            <a:r>
              <a:rPr lang="en-US" sz="2800" b="1" i="0" dirty="0">
                <a:solidFill>
                  <a:srgbClr val="59574B"/>
                </a:solidFill>
                <a:latin typeface="Trade Gothic Bold No. 2" charset="0"/>
                <a:ea typeface="Trade Gothic Bold No. 2" charset="0"/>
                <a:cs typeface="Trade Gothic Bold No. 2" charset="0"/>
              </a:rPr>
              <a:t>workshop</a:t>
            </a:r>
          </a:p>
        </p:txBody>
      </p:sp>
      <p:sp>
        <p:nvSpPr>
          <p:cNvPr id="200" name="Title 6"/>
          <p:cNvSpPr>
            <a:spLocks noGrp="1"/>
          </p:cNvSpPr>
          <p:nvPr>
            <p:ph type="title"/>
          </p:nvPr>
        </p:nvSpPr>
        <p:spPr>
          <a:xfrm>
            <a:off x="4992558" y="614363"/>
            <a:ext cx="3747405" cy="4860316"/>
          </a:xfrm>
          <a:prstGeom prst="rect">
            <a:avLst/>
          </a:prstGeom>
        </p:spPr>
        <p:txBody>
          <a:bodyPr>
            <a:normAutofit/>
          </a:bodyPr>
          <a:lstStyle>
            <a:lvl1pPr>
              <a:lnSpc>
                <a:spcPct val="80000"/>
              </a:lnSpc>
              <a:defRPr sz="4800" b="0" cap="none" baseline="0">
                <a:solidFill>
                  <a:schemeClr val="bg1"/>
                </a:solidFill>
                <a:latin typeface="Sentinel Medium" pitchFamily="2" charset="0"/>
              </a:defRPr>
            </a:lvl1pPr>
          </a:lstStyle>
          <a:p>
            <a:endParaRPr lang="en-US" dirty="0"/>
          </a:p>
        </p:txBody>
      </p:sp>
      <p:cxnSp>
        <p:nvCxnSpPr>
          <p:cNvPr id="4" name="Straight Connector 3">
            <a:extLst>
              <a:ext uri="{FF2B5EF4-FFF2-40B4-BE49-F238E27FC236}">
                <a16:creationId xmlns:a16="http://schemas.microsoft.com/office/drawing/2014/main" id="{B5341921-084F-6A47-90BF-B39DF8FFF5D4}"/>
              </a:ext>
            </a:extLst>
          </p:cNvPr>
          <p:cNvCxnSpPr>
            <a:cxnSpLocks/>
          </p:cNvCxnSpPr>
          <p:nvPr userDrawn="1"/>
        </p:nvCxnSpPr>
        <p:spPr bwMode="auto">
          <a:xfrm flipH="1">
            <a:off x="4557937" y="5460611"/>
            <a:ext cx="4487593"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Tree>
  </p:cSld>
  <p:clrMapOvr>
    <a:masterClrMapping/>
  </p:clrMapOvr>
  <p:extLst>
    <p:ext uri="{DCECCB84-F9BA-43D5-87BE-67443E8EF086}">
      <p15:sldGuideLst xmlns:p15="http://schemas.microsoft.com/office/powerpoint/2012/main">
        <p15:guide id="1" orient="horz" pos="3744" userDrawn="1">
          <p15:clr>
            <a:srgbClr val="FBAE40"/>
          </p15:clr>
        </p15:guide>
        <p15:guide id="2" pos="31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ext Slide">
    <p:spTree>
      <p:nvGrpSpPr>
        <p:cNvPr id="1" name=""/>
        <p:cNvGrpSpPr/>
        <p:nvPr/>
      </p:nvGrpSpPr>
      <p:grpSpPr>
        <a:xfrm>
          <a:off x="0" y="0"/>
          <a:ext cx="0" cy="0"/>
          <a:chOff x="0" y="0"/>
          <a:chExt cx="0" cy="0"/>
        </a:xfrm>
      </p:grpSpPr>
      <p:sp>
        <p:nvSpPr>
          <p:cNvPr id="6" name="Rectangle 5"/>
          <p:cNvSpPr/>
          <p:nvPr userDrawn="1"/>
        </p:nvSpPr>
        <p:spPr bwMode="auto">
          <a:xfrm>
            <a:off x="0" y="0"/>
            <a:ext cx="1600200" cy="6858000"/>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366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FF6600"/>
              </a:solidFill>
              <a:effectLst/>
              <a:latin typeface="Franklin Gothic Book" pitchFamily="34" charset="0"/>
            </a:endParaRPr>
          </a:p>
        </p:txBody>
      </p:sp>
      <p:sp>
        <p:nvSpPr>
          <p:cNvPr id="5" name="Content Placeholder 2"/>
          <p:cNvSpPr>
            <a:spLocks noGrp="1"/>
          </p:cNvSpPr>
          <p:nvPr>
            <p:ph idx="1" hasCustomPrompt="1"/>
          </p:nvPr>
        </p:nvSpPr>
        <p:spPr>
          <a:xfrm>
            <a:off x="1643053" y="0"/>
            <a:ext cx="7100893" cy="6472238"/>
          </a:xfrm>
          <a:prstGeom prst="rect">
            <a:avLst/>
          </a:prstGeom>
        </p:spPr>
        <p:txBody>
          <a:bodyPr anchor="ctr" anchorCtr="0">
            <a:normAutofit/>
          </a:bodyPr>
          <a:lstStyle>
            <a:lvl1pPr marL="201168" indent="-201168">
              <a:lnSpc>
                <a:spcPct val="150000"/>
              </a:lnSpc>
              <a:spcBef>
                <a:spcPts val="800"/>
              </a:spcBef>
              <a:defRPr sz="1600" b="1" i="0">
                <a:solidFill>
                  <a:srgbClr val="59574B"/>
                </a:solidFill>
                <a:latin typeface="Verlag Bold" pitchFamily="2" charset="0"/>
              </a:defRPr>
            </a:lvl1pPr>
            <a:lvl2pPr marL="457200" indent="-201168">
              <a:lnSpc>
                <a:spcPct val="125000"/>
              </a:lnSpc>
              <a:spcBef>
                <a:spcPts val="800"/>
              </a:spcBef>
              <a:buClr>
                <a:srgbClr val="FF6600"/>
              </a:buClr>
              <a:defRPr sz="1600" b="0" i="0">
                <a:latin typeface="Verlag Book" pitchFamily="2" charset="0"/>
              </a:defRPr>
            </a:lvl2pPr>
            <a:lvl3pPr indent="-201168">
              <a:lnSpc>
                <a:spcPct val="125000"/>
              </a:lnSpc>
              <a:spcBef>
                <a:spcPts val="800"/>
              </a:spcBef>
              <a:buClr>
                <a:srgbClr val="FF6600"/>
              </a:buClr>
              <a:defRPr sz="1600" b="0" i="0">
                <a:latin typeface="Verlag Book" pitchFamily="2" charset="0"/>
              </a:defRPr>
            </a:lvl3pPr>
            <a:lvl4pPr indent="-201168">
              <a:lnSpc>
                <a:spcPct val="125000"/>
              </a:lnSpc>
              <a:spcBef>
                <a:spcPts val="800"/>
              </a:spcBef>
              <a:buClr>
                <a:srgbClr val="FF6600"/>
              </a:buClr>
              <a:defRPr sz="1600" b="0" i="0">
                <a:latin typeface="Verlag Book" pitchFamily="2" charset="0"/>
              </a:defRPr>
            </a:lvl4pPr>
            <a:lvl5pPr indent="-201168">
              <a:lnSpc>
                <a:spcPct val="125000"/>
              </a:lnSpc>
              <a:spcBef>
                <a:spcPts val="800"/>
              </a:spcBef>
              <a:buClr>
                <a:srgbClr val="FF6600"/>
              </a:buClr>
              <a:defRPr sz="1600" b="0" i="0">
                <a:latin typeface="Verlag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hasCustomPrompt="1"/>
          </p:nvPr>
        </p:nvSpPr>
        <p:spPr>
          <a:xfrm>
            <a:off x="228600" y="0"/>
            <a:ext cx="1157288" cy="6472238"/>
          </a:xfrm>
          <a:prstGeom prst="rect">
            <a:avLst/>
          </a:prstGeom>
        </p:spPr>
        <p:txBody>
          <a:bodyPr vert="horz" anchor="ctr" anchorCtr="0"/>
          <a:lstStyle>
            <a:lvl1pPr>
              <a:lnSpc>
                <a:spcPct val="80000"/>
              </a:lnSpc>
              <a:defRPr sz="2800" b="0" cap="none" baseline="0">
                <a:solidFill>
                  <a:schemeClr val="bg1"/>
                </a:solidFill>
                <a:latin typeface="Sentinel Medium" pitchFamily="2" charset="0"/>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0616" t="-464" r="73760" b="464"/>
          <a:stretch/>
        </p:blipFill>
        <p:spPr>
          <a:xfrm>
            <a:off x="-1" y="-35856"/>
            <a:ext cx="1613647" cy="6893856"/>
          </a:xfrm>
          <a:prstGeom prst="rect">
            <a:avLst/>
          </a:prstGeom>
        </p:spPr>
      </p:pic>
      <p:sp>
        <p:nvSpPr>
          <p:cNvPr id="4" name="Content Placeholder 2">
            <a:extLst>
              <a:ext uri="{FF2B5EF4-FFF2-40B4-BE49-F238E27FC236}">
                <a16:creationId xmlns:a16="http://schemas.microsoft.com/office/drawing/2014/main" id="{CB7E3061-ADDD-6A4D-8C0E-EC2A5BE59D40}"/>
              </a:ext>
            </a:extLst>
          </p:cNvPr>
          <p:cNvSpPr>
            <a:spLocks noGrp="1"/>
          </p:cNvSpPr>
          <p:nvPr>
            <p:ph idx="1" hasCustomPrompt="1"/>
          </p:nvPr>
        </p:nvSpPr>
        <p:spPr>
          <a:xfrm>
            <a:off x="1643053" y="0"/>
            <a:ext cx="7100893" cy="6472238"/>
          </a:xfrm>
          <a:prstGeom prst="rect">
            <a:avLst/>
          </a:prstGeom>
        </p:spPr>
        <p:txBody>
          <a:bodyPr anchor="ctr" anchorCtr="0">
            <a:normAutofit/>
          </a:bodyPr>
          <a:lstStyle>
            <a:lvl1pPr marL="201168" indent="-201168">
              <a:lnSpc>
                <a:spcPct val="150000"/>
              </a:lnSpc>
              <a:spcBef>
                <a:spcPts val="800"/>
              </a:spcBef>
              <a:defRPr sz="1600" b="1" i="0">
                <a:solidFill>
                  <a:srgbClr val="59574B"/>
                </a:solidFill>
                <a:latin typeface="Verlag Bold" pitchFamily="2" charset="0"/>
              </a:defRPr>
            </a:lvl1pPr>
            <a:lvl2pPr marL="457200" indent="-201168">
              <a:lnSpc>
                <a:spcPct val="125000"/>
              </a:lnSpc>
              <a:spcBef>
                <a:spcPts val="800"/>
              </a:spcBef>
              <a:buClr>
                <a:srgbClr val="FF6600"/>
              </a:buClr>
              <a:defRPr sz="1600" b="0" i="0">
                <a:latin typeface="Verlag Book" pitchFamily="2" charset="0"/>
              </a:defRPr>
            </a:lvl2pPr>
            <a:lvl3pPr indent="-201168">
              <a:lnSpc>
                <a:spcPct val="125000"/>
              </a:lnSpc>
              <a:spcBef>
                <a:spcPts val="800"/>
              </a:spcBef>
              <a:buClr>
                <a:srgbClr val="FF6600"/>
              </a:buClr>
              <a:defRPr sz="1600" b="0" i="0">
                <a:latin typeface="Verlag Book" pitchFamily="2" charset="0"/>
              </a:defRPr>
            </a:lvl3pPr>
            <a:lvl4pPr indent="-201168">
              <a:lnSpc>
                <a:spcPct val="125000"/>
              </a:lnSpc>
              <a:spcBef>
                <a:spcPts val="800"/>
              </a:spcBef>
              <a:buClr>
                <a:srgbClr val="FF6600"/>
              </a:buClr>
              <a:defRPr sz="1600" b="0" i="0">
                <a:latin typeface="Verlag Book" pitchFamily="2" charset="0"/>
              </a:defRPr>
            </a:lvl4pPr>
            <a:lvl5pPr indent="-201168">
              <a:lnSpc>
                <a:spcPct val="125000"/>
              </a:lnSpc>
              <a:spcBef>
                <a:spcPts val="800"/>
              </a:spcBef>
              <a:buClr>
                <a:srgbClr val="FF6600"/>
              </a:buClr>
              <a:defRPr sz="1600" b="0" i="0">
                <a:latin typeface="Verlag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936EA4BF-2C37-344C-AD46-BA77F899170F}"/>
              </a:ext>
            </a:extLst>
          </p:cNvPr>
          <p:cNvSpPr/>
          <p:nvPr userDrawn="1"/>
        </p:nvSpPr>
        <p:spPr bwMode="auto">
          <a:xfrm>
            <a:off x="166815" y="508687"/>
            <a:ext cx="1219073" cy="5840627"/>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366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FF6600"/>
              </a:solidFill>
              <a:effectLst/>
              <a:latin typeface="Franklin Gothic Book" pitchFamily="34" charset="0"/>
            </a:endParaRPr>
          </a:p>
        </p:txBody>
      </p:sp>
      <p:sp>
        <p:nvSpPr>
          <p:cNvPr id="5" name="Title 8">
            <a:extLst>
              <a:ext uri="{FF2B5EF4-FFF2-40B4-BE49-F238E27FC236}">
                <a16:creationId xmlns:a16="http://schemas.microsoft.com/office/drawing/2014/main" id="{5AB93D86-96F5-2E48-8F07-AC097E751059}"/>
              </a:ext>
            </a:extLst>
          </p:cNvPr>
          <p:cNvSpPr>
            <a:spLocks noGrp="1"/>
          </p:cNvSpPr>
          <p:nvPr>
            <p:ph type="title" hasCustomPrompt="1"/>
          </p:nvPr>
        </p:nvSpPr>
        <p:spPr>
          <a:xfrm>
            <a:off x="228600" y="0"/>
            <a:ext cx="1157288" cy="6472238"/>
          </a:xfrm>
          <a:prstGeom prst="rect">
            <a:avLst/>
          </a:prstGeom>
        </p:spPr>
        <p:txBody>
          <a:bodyPr vert="horz" anchor="ctr" anchorCtr="0"/>
          <a:lstStyle>
            <a:lvl1pPr>
              <a:lnSpc>
                <a:spcPct val="80000"/>
              </a:lnSpc>
              <a:defRPr sz="2800" b="0" cap="none" baseline="0">
                <a:solidFill>
                  <a:schemeClr val="bg1"/>
                </a:solidFill>
                <a:latin typeface="Sentinel Medium" pitchFamily="2" charset="0"/>
              </a:defRPr>
            </a:lvl1pPr>
          </a:lstStyle>
          <a:p>
            <a:r>
              <a:rPr lang="en-US" dirty="0"/>
              <a:t>Click to edit master title style</a:t>
            </a:r>
          </a:p>
        </p:txBody>
      </p:sp>
    </p:spTree>
    <p:extLst>
      <p:ext uri="{BB962C8B-B14F-4D97-AF65-F5344CB8AC3E}">
        <p14:creationId xmlns:p14="http://schemas.microsoft.com/office/powerpoint/2010/main" val="292160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3" name="Content Placeholder 3"/>
          <p:cNvSpPr>
            <a:spLocks noGrp="1"/>
          </p:cNvSpPr>
          <p:nvPr>
            <p:ph sz="half" idx="2" hasCustomPrompt="1"/>
          </p:nvPr>
        </p:nvSpPr>
        <p:spPr>
          <a:xfrm>
            <a:off x="5386385" y="0"/>
            <a:ext cx="3429000" cy="6119465"/>
          </a:xfrm>
          <a:prstGeom prst="rect">
            <a:avLst/>
          </a:prstGeom>
        </p:spPr>
        <p:txBody>
          <a:bodyPr anchor="ctr" anchorCtr="0"/>
          <a:lstStyle>
            <a:lvl1pPr marL="0" indent="0">
              <a:lnSpc>
                <a:spcPct val="150000"/>
              </a:lnSpc>
              <a:buClrTx/>
              <a:buFont typeface="Arial"/>
              <a:buNone/>
              <a:defRPr sz="1600" b="1" i="0">
                <a:latin typeface="Verlag Bold" pitchFamily="2" charset="0"/>
              </a:defRPr>
            </a:lvl1pPr>
            <a:lvl2pPr marL="457200" indent="-201168">
              <a:lnSpc>
                <a:spcPct val="125000"/>
              </a:lnSpc>
              <a:spcBef>
                <a:spcPts val="800"/>
              </a:spcBef>
              <a:buClr>
                <a:srgbClr val="FF6600"/>
              </a:buClr>
              <a:buFont typeface="Arial"/>
              <a:buChar char="•"/>
              <a:defRPr sz="1600" b="0" i="0">
                <a:latin typeface="Verlag Book" pitchFamily="2" charset="0"/>
              </a:defRPr>
            </a:lvl2pPr>
            <a:lvl3pPr marL="804672" indent="-201168">
              <a:lnSpc>
                <a:spcPct val="125000"/>
              </a:lnSpc>
              <a:spcBef>
                <a:spcPts val="800"/>
              </a:spcBef>
              <a:buClr>
                <a:srgbClr val="FF6600"/>
              </a:buClr>
              <a:buFont typeface=".AppleSystemUIFont" charset="-120"/>
              <a:buChar char="–"/>
              <a:defRPr sz="1600" b="0" i="0">
                <a:latin typeface="Verlag Book" pitchFamily="2" charset="0"/>
              </a:defRPr>
            </a:lvl3pPr>
            <a:lvl4pPr marL="996696" indent="-201168">
              <a:lnSpc>
                <a:spcPct val="125000"/>
              </a:lnSpc>
              <a:spcBef>
                <a:spcPts val="800"/>
              </a:spcBef>
              <a:buClr>
                <a:srgbClr val="FF6600"/>
              </a:buClr>
              <a:buFont typeface="Arial"/>
              <a:buChar char="•"/>
              <a:defRPr sz="1600" b="0" i="0">
                <a:latin typeface="Verlag Book" pitchFamily="2" charset="0"/>
              </a:defRPr>
            </a:lvl4pPr>
            <a:lvl5pPr marL="1280160" indent="-201168">
              <a:lnSpc>
                <a:spcPct val="125000"/>
              </a:lnSpc>
              <a:spcBef>
                <a:spcPts val="800"/>
              </a:spcBef>
              <a:buClr>
                <a:srgbClr val="FF6600"/>
              </a:buClr>
              <a:buFont typeface="Arial"/>
              <a:buChar char="•"/>
              <a:defRPr sz="1600" b="0" i="0">
                <a:latin typeface="Verlag Book" pitchFamily="2" charset="0"/>
              </a:defRPr>
            </a:lvl5pPr>
            <a:lvl6pPr>
              <a:defRPr sz="2200"/>
            </a:lvl6pPr>
            <a:lvl7pPr>
              <a:defRPr sz="2200"/>
            </a:lvl7pPr>
            <a:lvl8pPr>
              <a:defRPr sz="2200"/>
            </a:lvl8pPr>
            <a:lvl9pPr>
              <a:defRPr sz="2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11" hasCustomPrompt="1"/>
          </p:nvPr>
        </p:nvSpPr>
        <p:spPr>
          <a:xfrm>
            <a:off x="1685919" y="0"/>
            <a:ext cx="3429000" cy="6119465"/>
          </a:xfrm>
          <a:prstGeom prst="rect">
            <a:avLst/>
          </a:prstGeom>
        </p:spPr>
        <p:txBody>
          <a:bodyPr anchor="ctr" anchorCtr="0"/>
          <a:lstStyle>
            <a:lvl1pPr marL="0" indent="0">
              <a:lnSpc>
                <a:spcPct val="150000"/>
              </a:lnSpc>
              <a:spcBef>
                <a:spcPts val="600"/>
              </a:spcBef>
              <a:buClrTx/>
              <a:buFont typeface="Arial"/>
              <a:buNone/>
              <a:defRPr sz="1600" b="1" i="0">
                <a:solidFill>
                  <a:srgbClr val="59574B"/>
                </a:solidFill>
                <a:latin typeface="Verlag Bold" pitchFamily="2" charset="0"/>
              </a:defRPr>
            </a:lvl1pPr>
            <a:lvl2pPr marL="457200" indent="-201168">
              <a:lnSpc>
                <a:spcPct val="125000"/>
              </a:lnSpc>
              <a:spcBef>
                <a:spcPts val="800"/>
              </a:spcBef>
              <a:buClr>
                <a:srgbClr val="FF6600"/>
              </a:buClr>
              <a:buFont typeface="Arial"/>
              <a:buChar char="•"/>
              <a:defRPr sz="1600" b="0" i="0">
                <a:latin typeface="Verlag Book" pitchFamily="2" charset="0"/>
              </a:defRPr>
            </a:lvl2pPr>
            <a:lvl3pPr marL="804672" indent="-201168">
              <a:lnSpc>
                <a:spcPct val="125000"/>
              </a:lnSpc>
              <a:spcBef>
                <a:spcPts val="800"/>
              </a:spcBef>
              <a:buClr>
                <a:srgbClr val="FF6600"/>
              </a:buClr>
              <a:buFont typeface=".AppleSystemUIFont" charset="-120"/>
              <a:buChar char="–"/>
              <a:defRPr sz="1600" b="0" i="0">
                <a:latin typeface="Verlag Book" pitchFamily="2" charset="0"/>
              </a:defRPr>
            </a:lvl3pPr>
            <a:lvl4pPr marL="996696" indent="-201168">
              <a:lnSpc>
                <a:spcPct val="125000"/>
              </a:lnSpc>
              <a:spcBef>
                <a:spcPts val="800"/>
              </a:spcBef>
              <a:buClr>
                <a:srgbClr val="FF6600"/>
              </a:buClr>
              <a:buFont typeface="Arial"/>
              <a:buChar char="•"/>
              <a:defRPr sz="1600" b="0" i="0">
                <a:latin typeface="Verlag Book" pitchFamily="2" charset="0"/>
              </a:defRPr>
            </a:lvl4pPr>
            <a:lvl5pPr marL="1280160" indent="-201168">
              <a:lnSpc>
                <a:spcPct val="125000"/>
              </a:lnSpc>
              <a:spcBef>
                <a:spcPts val="800"/>
              </a:spcBef>
              <a:buClr>
                <a:srgbClr val="FF6600"/>
              </a:buClr>
              <a:buFont typeface="Arial"/>
              <a:buChar char="•"/>
              <a:defRPr sz="1600" b="0" i="0">
                <a:latin typeface="Verlag Book" pitchFamily="2" charset="0"/>
              </a:defRPr>
            </a:lvl5pPr>
            <a:lvl6pPr>
              <a:defRPr sz="2200"/>
            </a:lvl6pPr>
            <a:lvl7pPr>
              <a:defRPr sz="2200"/>
            </a:lvl7pPr>
            <a:lvl8pPr>
              <a:defRPr sz="2200"/>
            </a:lvl8pPr>
            <a:lvl9pPr>
              <a:defRPr sz="2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E800963E-C7B9-C441-B282-89B23965F236}"/>
              </a:ext>
            </a:extLst>
          </p:cNvPr>
          <p:cNvSpPr/>
          <p:nvPr userDrawn="1"/>
        </p:nvSpPr>
        <p:spPr bwMode="auto">
          <a:xfrm>
            <a:off x="0" y="0"/>
            <a:ext cx="1600200" cy="6858000"/>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366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FF6600"/>
              </a:solidFill>
              <a:effectLst/>
              <a:latin typeface="Franklin Gothic Book" pitchFamily="34" charset="0"/>
            </a:endParaRPr>
          </a:p>
        </p:txBody>
      </p:sp>
      <p:sp>
        <p:nvSpPr>
          <p:cNvPr id="11" name="Title 8">
            <a:extLst>
              <a:ext uri="{FF2B5EF4-FFF2-40B4-BE49-F238E27FC236}">
                <a16:creationId xmlns:a16="http://schemas.microsoft.com/office/drawing/2014/main" id="{8099AA89-B367-F84F-A7CD-3367B89C1EAE}"/>
              </a:ext>
            </a:extLst>
          </p:cNvPr>
          <p:cNvSpPr>
            <a:spLocks noGrp="1"/>
          </p:cNvSpPr>
          <p:nvPr>
            <p:ph type="title" hasCustomPrompt="1"/>
          </p:nvPr>
        </p:nvSpPr>
        <p:spPr>
          <a:xfrm>
            <a:off x="228600" y="0"/>
            <a:ext cx="1157288" cy="6119465"/>
          </a:xfrm>
          <a:prstGeom prst="rect">
            <a:avLst/>
          </a:prstGeom>
        </p:spPr>
        <p:txBody>
          <a:bodyPr vert="horz" anchor="ctr" anchorCtr="0"/>
          <a:lstStyle>
            <a:lvl1pPr>
              <a:lnSpc>
                <a:spcPct val="80000"/>
              </a:lnSpc>
              <a:defRPr sz="2800" b="0" cap="none" baseline="0">
                <a:solidFill>
                  <a:schemeClr val="bg1"/>
                </a:solidFill>
                <a:latin typeface="Sentinel Medium" pitchFamily="2" charset="0"/>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8315" y="890437"/>
            <a:ext cx="8562423" cy="71071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8" name="Text Placeholder 2"/>
          <p:cNvSpPr>
            <a:spLocks noGrp="1"/>
          </p:cNvSpPr>
          <p:nvPr>
            <p:ph type="body" idx="1"/>
          </p:nvPr>
        </p:nvSpPr>
        <p:spPr>
          <a:xfrm>
            <a:off x="417096"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18"/>
          <p:cNvSpPr>
            <a:spLocks noChangeArrowheads="1"/>
          </p:cNvSpPr>
          <p:nvPr userDrawn="1"/>
        </p:nvSpPr>
        <p:spPr bwMode="auto">
          <a:xfrm>
            <a:off x="1773873" y="6564830"/>
            <a:ext cx="1210739" cy="138499"/>
          </a:xfrm>
          <a:prstGeom prst="rect">
            <a:avLst/>
          </a:prstGeom>
          <a:noFill/>
          <a:ln w="9525">
            <a:noFill/>
            <a:miter lim="800000"/>
            <a:headEnd/>
            <a:tailEnd/>
          </a:ln>
          <a:effectLst/>
        </p:spPr>
        <p:txBody>
          <a:bodyPr wrap="square" lIns="0" tIns="0" rIns="0" bIns="0">
            <a:spAutoFit/>
          </a:bodyPr>
          <a:lstStyle/>
          <a:p>
            <a:pPr algn="l" defTabSz="1264636"/>
            <a:r>
              <a:rPr lang="en-US" sz="900" b="0" i="0" dirty="0">
                <a:solidFill>
                  <a:srgbClr val="8C8976"/>
                </a:solidFill>
                <a:latin typeface="Verlag Book" pitchFamily="50" charset="0"/>
                <a:cs typeface="Arial"/>
              </a:rPr>
              <a:t>© REDF 2018</a:t>
            </a:r>
          </a:p>
        </p:txBody>
      </p:sp>
      <p:sp>
        <p:nvSpPr>
          <p:cNvPr id="12" name="Rectangle 11"/>
          <p:cNvSpPr/>
          <p:nvPr userDrawn="1"/>
        </p:nvSpPr>
        <p:spPr>
          <a:xfrm>
            <a:off x="7410244" y="6464802"/>
            <a:ext cx="1527982" cy="338554"/>
          </a:xfrm>
          <a:prstGeom prst="rect">
            <a:avLst/>
          </a:prstGeom>
        </p:spPr>
        <p:txBody>
          <a:bodyPr wrap="none">
            <a:spAutoFit/>
          </a:bodyPr>
          <a:lstStyle/>
          <a:p>
            <a:r>
              <a:rPr lang="en-US" sz="1600" b="1" i="0" dirty="0">
                <a:solidFill>
                  <a:srgbClr val="FF6600"/>
                </a:solidFill>
                <a:latin typeface="Trade Gothic Bold No. 2" charset="0"/>
                <a:ea typeface="Trade Gothic Bold No. 2" charset="0"/>
                <a:cs typeface="Trade Gothic Bold No. 2" charset="0"/>
              </a:rPr>
              <a:t>REDF</a:t>
            </a:r>
            <a:r>
              <a:rPr lang="en-US" sz="1600" b="1" i="0" dirty="0">
                <a:solidFill>
                  <a:srgbClr val="59574B"/>
                </a:solidFill>
                <a:latin typeface="Trade Gothic Bold No. 2" charset="0"/>
                <a:ea typeface="Trade Gothic Bold No. 2" charset="0"/>
                <a:cs typeface="Trade Gothic Bold No. 2" charset="0"/>
              </a:rPr>
              <a:t>workshop</a:t>
            </a: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8" r:id="rId3"/>
    <p:sldLayoutId id="2147483667" r:id="rId4"/>
  </p:sldLayoutIdLst>
  <p:hf sldNum="0" hdr="0" dt="0"/>
  <p:txStyles>
    <p:titleStyle>
      <a:lvl1pPr algn="l" defTabSz="914005" rtl="0" eaLnBrk="1" fontAlgn="base" hangingPunct="1">
        <a:spcBef>
          <a:spcPct val="0"/>
        </a:spcBef>
        <a:spcAft>
          <a:spcPct val="0"/>
        </a:spcAft>
        <a:defRPr sz="3600">
          <a:solidFill>
            <a:srgbClr val="FF6600"/>
          </a:solidFill>
          <a:latin typeface="Sentinel Medium" pitchFamily="2" charset="0"/>
          <a:ea typeface="Sentinel Medium" pitchFamily="2" charset="0"/>
          <a:cs typeface="Sentinel Medium" pitchFamily="2" charset="0"/>
        </a:defRPr>
      </a:lvl1pPr>
      <a:lvl2pPr algn="l" defTabSz="914005" rtl="0" eaLnBrk="1" fontAlgn="base" hangingPunct="1">
        <a:spcBef>
          <a:spcPct val="0"/>
        </a:spcBef>
        <a:spcAft>
          <a:spcPct val="0"/>
        </a:spcAft>
        <a:defRPr>
          <a:solidFill>
            <a:srgbClr val="080808"/>
          </a:solidFill>
          <a:latin typeface="Garamond" pitchFamily="18" charset="0"/>
        </a:defRPr>
      </a:lvl2pPr>
      <a:lvl3pPr algn="l" defTabSz="914005" rtl="0" eaLnBrk="1" fontAlgn="base" hangingPunct="1">
        <a:spcBef>
          <a:spcPct val="0"/>
        </a:spcBef>
        <a:spcAft>
          <a:spcPct val="0"/>
        </a:spcAft>
        <a:defRPr>
          <a:solidFill>
            <a:srgbClr val="080808"/>
          </a:solidFill>
          <a:latin typeface="Garamond" pitchFamily="18" charset="0"/>
        </a:defRPr>
      </a:lvl3pPr>
      <a:lvl4pPr algn="l" defTabSz="914005" rtl="0" eaLnBrk="1" fontAlgn="base" hangingPunct="1">
        <a:spcBef>
          <a:spcPct val="0"/>
        </a:spcBef>
        <a:spcAft>
          <a:spcPct val="0"/>
        </a:spcAft>
        <a:defRPr>
          <a:solidFill>
            <a:srgbClr val="080808"/>
          </a:solidFill>
          <a:latin typeface="Garamond" pitchFamily="18" charset="0"/>
        </a:defRPr>
      </a:lvl4pPr>
      <a:lvl5pPr algn="l" defTabSz="914005" rtl="0" eaLnBrk="1" fontAlgn="base" hangingPunct="1">
        <a:spcBef>
          <a:spcPct val="0"/>
        </a:spcBef>
        <a:spcAft>
          <a:spcPct val="0"/>
        </a:spcAft>
        <a:defRPr>
          <a:solidFill>
            <a:srgbClr val="080808"/>
          </a:solidFill>
          <a:latin typeface="Garamond" pitchFamily="18" charset="0"/>
        </a:defRPr>
      </a:lvl5pPr>
      <a:lvl6pPr marL="567313" algn="l" defTabSz="914005" rtl="0" eaLnBrk="1" fontAlgn="base" hangingPunct="1">
        <a:spcBef>
          <a:spcPct val="0"/>
        </a:spcBef>
        <a:spcAft>
          <a:spcPct val="0"/>
        </a:spcAft>
        <a:defRPr>
          <a:solidFill>
            <a:srgbClr val="080808"/>
          </a:solidFill>
          <a:latin typeface="Garamond" pitchFamily="18" charset="0"/>
        </a:defRPr>
      </a:lvl6pPr>
      <a:lvl7pPr marL="1134626" algn="l" defTabSz="914005" rtl="0" eaLnBrk="1" fontAlgn="base" hangingPunct="1">
        <a:spcBef>
          <a:spcPct val="0"/>
        </a:spcBef>
        <a:spcAft>
          <a:spcPct val="0"/>
        </a:spcAft>
        <a:defRPr>
          <a:solidFill>
            <a:srgbClr val="080808"/>
          </a:solidFill>
          <a:latin typeface="Garamond" pitchFamily="18" charset="0"/>
        </a:defRPr>
      </a:lvl7pPr>
      <a:lvl8pPr marL="1701941" algn="l" defTabSz="914005" rtl="0" eaLnBrk="1" fontAlgn="base" hangingPunct="1">
        <a:spcBef>
          <a:spcPct val="0"/>
        </a:spcBef>
        <a:spcAft>
          <a:spcPct val="0"/>
        </a:spcAft>
        <a:defRPr>
          <a:solidFill>
            <a:srgbClr val="080808"/>
          </a:solidFill>
          <a:latin typeface="Garamond" pitchFamily="18" charset="0"/>
        </a:defRPr>
      </a:lvl8pPr>
      <a:lvl9pPr marL="2269254" algn="l" defTabSz="914005" rtl="0" eaLnBrk="1" fontAlgn="base" hangingPunct="1">
        <a:spcBef>
          <a:spcPct val="0"/>
        </a:spcBef>
        <a:spcAft>
          <a:spcPct val="0"/>
        </a:spcAft>
        <a:defRPr>
          <a:solidFill>
            <a:srgbClr val="080808"/>
          </a:solidFill>
          <a:latin typeface="Garamond" pitchFamily="18" charset="0"/>
        </a:defRPr>
      </a:lvl9pPr>
    </p:titleStyle>
    <p:bodyStyle>
      <a:lvl1pPr marL="141828" indent="-141828" algn="l" defTabSz="914005" rtl="0" eaLnBrk="1" fontAlgn="base" hangingPunct="1">
        <a:lnSpc>
          <a:spcPct val="150000"/>
        </a:lnSpc>
        <a:spcBef>
          <a:spcPct val="20000"/>
        </a:spcBef>
        <a:spcAft>
          <a:spcPct val="0"/>
        </a:spcAft>
        <a:buClr>
          <a:srgbClr val="FF6600"/>
        </a:buClr>
        <a:buChar char="•"/>
        <a:defRPr sz="1800" b="1" i="0">
          <a:solidFill>
            <a:srgbClr val="59574B"/>
          </a:solidFill>
          <a:latin typeface="Verlag Bold" pitchFamily="2" charset="0"/>
          <a:ea typeface="Verlag Bold" pitchFamily="2" charset="0"/>
          <a:cs typeface="Verlag Bold" pitchFamily="2" charset="0"/>
        </a:defRPr>
      </a:lvl1pPr>
      <a:lvl2pPr marL="425486" indent="-141828" algn="l" defTabSz="914005" rtl="0" eaLnBrk="1" fontAlgn="base" hangingPunct="1">
        <a:spcBef>
          <a:spcPct val="20000"/>
        </a:spcBef>
        <a:spcAft>
          <a:spcPct val="0"/>
        </a:spcAft>
        <a:buClr>
          <a:srgbClr val="FF6600"/>
        </a:buClr>
        <a:buChar char="–"/>
        <a:defRPr sz="1600" b="0" i="0">
          <a:solidFill>
            <a:srgbClr val="59574B"/>
          </a:solidFill>
          <a:latin typeface="Verlag Book" pitchFamily="2" charset="0"/>
          <a:ea typeface="Verlag Book" pitchFamily="2" charset="0"/>
          <a:cs typeface="Verlag Book" pitchFamily="2" charset="0"/>
        </a:defRPr>
      </a:lvl2pPr>
      <a:lvl3pPr marL="709142" indent="-141828" algn="l" defTabSz="914005" rtl="0" eaLnBrk="1" fontAlgn="base" hangingPunct="1">
        <a:spcBef>
          <a:spcPct val="20000"/>
        </a:spcBef>
        <a:spcAft>
          <a:spcPct val="0"/>
        </a:spcAft>
        <a:buClr>
          <a:srgbClr val="FF6600"/>
        </a:buClr>
        <a:buChar char="•"/>
        <a:defRPr sz="1600" b="0" i="0">
          <a:solidFill>
            <a:srgbClr val="59574B"/>
          </a:solidFill>
          <a:latin typeface="Verlag Book" pitchFamily="2" charset="0"/>
          <a:ea typeface="Verlag Book" pitchFamily="2" charset="0"/>
          <a:cs typeface="Verlag Book" pitchFamily="2" charset="0"/>
        </a:defRPr>
      </a:lvl3pPr>
      <a:lvl4pPr marL="992799" indent="-141828" algn="l" defTabSz="914005" rtl="0" eaLnBrk="1" fontAlgn="base" hangingPunct="1">
        <a:spcBef>
          <a:spcPct val="20000"/>
        </a:spcBef>
        <a:spcAft>
          <a:spcPct val="0"/>
        </a:spcAft>
        <a:buClr>
          <a:srgbClr val="FF6600"/>
        </a:buClr>
        <a:buChar char="–"/>
        <a:defRPr sz="1600" b="0" i="0">
          <a:solidFill>
            <a:srgbClr val="59574B"/>
          </a:solidFill>
          <a:latin typeface="Verlag Book" pitchFamily="2" charset="0"/>
          <a:ea typeface="Verlag Book" pitchFamily="2" charset="0"/>
          <a:cs typeface="Verlag Book" pitchFamily="2" charset="0"/>
        </a:defRPr>
      </a:lvl4pPr>
      <a:lvl5pPr marL="1276455" indent="-141828" algn="l" defTabSz="914005" rtl="0" eaLnBrk="1" fontAlgn="base" hangingPunct="1">
        <a:spcBef>
          <a:spcPct val="20000"/>
        </a:spcBef>
        <a:spcAft>
          <a:spcPct val="0"/>
        </a:spcAft>
        <a:buClr>
          <a:srgbClr val="FF6600"/>
        </a:buClr>
        <a:buChar char="»"/>
        <a:defRPr sz="1600" b="0" i="0">
          <a:solidFill>
            <a:srgbClr val="59574B"/>
          </a:solidFill>
          <a:latin typeface="Verlag Book" pitchFamily="2" charset="0"/>
          <a:ea typeface="Verlag Book" pitchFamily="2" charset="0"/>
          <a:cs typeface="Verlag Book" pitchFamily="2" charset="0"/>
        </a:defRPr>
      </a:lvl5pPr>
      <a:lvl6pPr marL="1843769" indent="-141828" algn="l" defTabSz="914005" rtl="0" eaLnBrk="1" fontAlgn="base" hangingPunct="1">
        <a:spcBef>
          <a:spcPct val="20000"/>
        </a:spcBef>
        <a:spcAft>
          <a:spcPct val="0"/>
        </a:spcAft>
        <a:buChar char="»"/>
        <a:defRPr sz="1100">
          <a:solidFill>
            <a:srgbClr val="080808"/>
          </a:solidFill>
          <a:latin typeface="+mn-lt"/>
        </a:defRPr>
      </a:lvl6pPr>
      <a:lvl7pPr marL="2411083" indent="-141828" algn="l" defTabSz="914005" rtl="0" eaLnBrk="1" fontAlgn="base" hangingPunct="1">
        <a:spcBef>
          <a:spcPct val="20000"/>
        </a:spcBef>
        <a:spcAft>
          <a:spcPct val="0"/>
        </a:spcAft>
        <a:buChar char="»"/>
        <a:defRPr sz="1100">
          <a:solidFill>
            <a:srgbClr val="080808"/>
          </a:solidFill>
          <a:latin typeface="+mn-lt"/>
        </a:defRPr>
      </a:lvl7pPr>
      <a:lvl8pPr marL="2978396" indent="-141828" algn="l" defTabSz="914005" rtl="0" eaLnBrk="1" fontAlgn="base" hangingPunct="1">
        <a:spcBef>
          <a:spcPct val="20000"/>
        </a:spcBef>
        <a:spcAft>
          <a:spcPct val="0"/>
        </a:spcAft>
        <a:buChar char="»"/>
        <a:defRPr sz="1100">
          <a:solidFill>
            <a:srgbClr val="080808"/>
          </a:solidFill>
          <a:latin typeface="+mn-lt"/>
        </a:defRPr>
      </a:lvl8pPr>
      <a:lvl9pPr marL="3545711" indent="-141828" algn="l" defTabSz="914005" rtl="0" eaLnBrk="1" fontAlgn="base" hangingPunct="1">
        <a:spcBef>
          <a:spcPct val="20000"/>
        </a:spcBef>
        <a:spcAft>
          <a:spcPct val="0"/>
        </a:spcAft>
        <a:buChar char="»"/>
        <a:defRPr sz="1100">
          <a:solidFill>
            <a:srgbClr val="080808"/>
          </a:solidFill>
          <a:latin typeface="+mn-lt"/>
        </a:defRPr>
      </a:lvl9pPr>
    </p:bodyStyle>
    <p:otherStyle>
      <a:defPPr>
        <a:defRPr lang="en-US"/>
      </a:defPPr>
      <a:lvl1pPr marL="0" algn="l" defTabSz="1134626" rtl="0" eaLnBrk="1" latinLnBrk="0" hangingPunct="1">
        <a:defRPr sz="2200" kern="1200">
          <a:solidFill>
            <a:schemeClr val="tx1"/>
          </a:solidFill>
          <a:latin typeface="+mn-lt"/>
          <a:ea typeface="+mn-ea"/>
          <a:cs typeface="+mn-cs"/>
        </a:defRPr>
      </a:lvl1pPr>
      <a:lvl2pPr marL="567313" algn="l" defTabSz="1134626" rtl="0" eaLnBrk="1" latinLnBrk="0" hangingPunct="1">
        <a:defRPr sz="2200" kern="1200">
          <a:solidFill>
            <a:schemeClr val="tx1"/>
          </a:solidFill>
          <a:latin typeface="+mn-lt"/>
          <a:ea typeface="+mn-ea"/>
          <a:cs typeface="+mn-cs"/>
        </a:defRPr>
      </a:lvl2pPr>
      <a:lvl3pPr marL="1134626" algn="l" defTabSz="1134626" rtl="0" eaLnBrk="1" latinLnBrk="0" hangingPunct="1">
        <a:defRPr sz="2200" kern="1200">
          <a:solidFill>
            <a:schemeClr val="tx1"/>
          </a:solidFill>
          <a:latin typeface="+mn-lt"/>
          <a:ea typeface="+mn-ea"/>
          <a:cs typeface="+mn-cs"/>
        </a:defRPr>
      </a:lvl3pPr>
      <a:lvl4pPr marL="1701941" algn="l" defTabSz="1134626" rtl="0" eaLnBrk="1" latinLnBrk="0" hangingPunct="1">
        <a:defRPr sz="2200" kern="1200">
          <a:solidFill>
            <a:schemeClr val="tx1"/>
          </a:solidFill>
          <a:latin typeface="+mn-lt"/>
          <a:ea typeface="+mn-ea"/>
          <a:cs typeface="+mn-cs"/>
        </a:defRPr>
      </a:lvl4pPr>
      <a:lvl5pPr marL="2269254" algn="l" defTabSz="1134626" rtl="0" eaLnBrk="1" latinLnBrk="0" hangingPunct="1">
        <a:defRPr sz="2200" kern="1200">
          <a:solidFill>
            <a:schemeClr val="tx1"/>
          </a:solidFill>
          <a:latin typeface="+mn-lt"/>
          <a:ea typeface="+mn-ea"/>
          <a:cs typeface="+mn-cs"/>
        </a:defRPr>
      </a:lvl5pPr>
      <a:lvl6pPr marL="2836567" algn="l" defTabSz="1134626" rtl="0" eaLnBrk="1" latinLnBrk="0" hangingPunct="1">
        <a:defRPr sz="2200" kern="1200">
          <a:solidFill>
            <a:schemeClr val="tx1"/>
          </a:solidFill>
          <a:latin typeface="+mn-lt"/>
          <a:ea typeface="+mn-ea"/>
          <a:cs typeface="+mn-cs"/>
        </a:defRPr>
      </a:lvl6pPr>
      <a:lvl7pPr marL="3403881" algn="l" defTabSz="1134626" rtl="0" eaLnBrk="1" latinLnBrk="0" hangingPunct="1">
        <a:defRPr sz="2200" kern="1200">
          <a:solidFill>
            <a:schemeClr val="tx1"/>
          </a:solidFill>
          <a:latin typeface="+mn-lt"/>
          <a:ea typeface="+mn-ea"/>
          <a:cs typeface="+mn-cs"/>
        </a:defRPr>
      </a:lvl7pPr>
      <a:lvl8pPr marL="3971194" algn="l" defTabSz="1134626" rtl="0" eaLnBrk="1" latinLnBrk="0" hangingPunct="1">
        <a:defRPr sz="2200" kern="1200">
          <a:solidFill>
            <a:schemeClr val="tx1"/>
          </a:solidFill>
          <a:latin typeface="+mn-lt"/>
          <a:ea typeface="+mn-ea"/>
          <a:cs typeface="+mn-cs"/>
        </a:defRPr>
      </a:lvl8pPr>
      <a:lvl9pPr marL="4538508" algn="l" defTabSz="1134626"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freepngimg.com/png/72547-thinking-photography-question-mark-man-stock"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thecryptocrew.com/2013/03/a-list-of-questionable-publishers.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link.edgepilot.com/s/9db825f9/xlfCWjjFiU2GPK6eVg3mmw?u=http://file.lacounty.gov/SDSInter/dpss/1072473_CalFreshOutreachToolkit_ENG11-13-19_.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mailto:CalFreshOutreach@dpss.lacounty.gov"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pixabay.com/en/question-mark-uncertain-answers-2306526/"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file.lacounty.gov/SDSInter/dpss/1072473_CalFreshOutreachToolkit_ENG11-13-19_.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mailto:CalFreshOutreach@dpss.lacounty.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spreadsheets/d/1JGnSI9pTuV6DX7SHUaa0vmUF3AcRtLaTWKoEw4aQkkQ/edit?usp=shar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614363"/>
            <a:ext cx="3819378" cy="4843462"/>
          </a:xfrm>
        </p:spPr>
        <p:txBody>
          <a:bodyPr>
            <a:normAutofit/>
          </a:bodyPr>
          <a:lstStyle/>
          <a:p>
            <a:r>
              <a:rPr lang="en-US" sz="4000" dirty="0"/>
              <a:t>Program Training:</a:t>
            </a:r>
            <a:br>
              <a:rPr lang="en-US" sz="4000" dirty="0"/>
            </a:br>
            <a:br>
              <a:rPr lang="en-US" sz="4000" dirty="0"/>
            </a:br>
            <a:r>
              <a:rPr lang="en-US" sz="4000" dirty="0"/>
              <a:t>Reports and Service Tracking</a:t>
            </a:r>
          </a:p>
        </p:txBody>
      </p:sp>
      <p:sp>
        <p:nvSpPr>
          <p:cNvPr id="3" name="Content Placeholder 2"/>
          <p:cNvSpPr>
            <a:spLocks noGrp="1"/>
          </p:cNvSpPr>
          <p:nvPr>
            <p:ph sz="quarter" idx="10"/>
          </p:nvPr>
        </p:nvSpPr>
        <p:spPr>
          <a:xfrm>
            <a:off x="4951504" y="5674704"/>
            <a:ext cx="4060498" cy="771376"/>
          </a:xfrm>
        </p:spPr>
        <p:txBody>
          <a:bodyPr>
            <a:normAutofit/>
          </a:bodyPr>
          <a:lstStyle/>
          <a:p>
            <a:r>
              <a:rPr lang="en-US" dirty="0">
                <a:solidFill>
                  <a:schemeClr val="bg1"/>
                </a:solidFill>
              </a:rPr>
              <a:t>April 20</a:t>
            </a:r>
            <a:r>
              <a:rPr lang="en-US" dirty="0"/>
              <a:t>, </a:t>
            </a:r>
            <a:r>
              <a:rPr lang="en-US" dirty="0">
                <a:solidFill>
                  <a:schemeClr val="bg1"/>
                </a:solidFill>
              </a:rPr>
              <a:t>2021</a:t>
            </a:r>
          </a:p>
        </p:txBody>
      </p:sp>
    </p:spTree>
    <p:extLst>
      <p:ext uri="{BB962C8B-B14F-4D97-AF65-F5344CB8AC3E}">
        <p14:creationId xmlns:p14="http://schemas.microsoft.com/office/powerpoint/2010/main" val="634317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con&#10;&#10;Description automatically generated">
            <a:extLst>
              <a:ext uri="{FF2B5EF4-FFF2-40B4-BE49-F238E27FC236}">
                <a16:creationId xmlns:a16="http://schemas.microsoft.com/office/drawing/2014/main" id="{48DBDB59-A079-47C8-BC4D-5C3705451409}"/>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57387" y="0"/>
            <a:ext cx="6472238" cy="6472238"/>
          </a:xfrm>
        </p:spPr>
      </p:pic>
    </p:spTree>
    <p:extLst>
      <p:ext uri="{BB962C8B-B14F-4D97-AF65-F5344CB8AC3E}">
        <p14:creationId xmlns:p14="http://schemas.microsoft.com/office/powerpoint/2010/main" val="1034712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C95179-9F35-4E35-8264-E6CD8623F661}"/>
              </a:ext>
            </a:extLst>
          </p:cNvPr>
          <p:cNvSpPr>
            <a:spLocks noGrp="1"/>
          </p:cNvSpPr>
          <p:nvPr>
            <p:ph idx="1"/>
          </p:nvPr>
        </p:nvSpPr>
        <p:spPr/>
        <p:txBody>
          <a:bodyPr>
            <a:normAutofit/>
          </a:bodyPr>
          <a:lstStyle/>
          <a:p>
            <a:pPr marL="0" indent="0" algn="ctr">
              <a:lnSpc>
                <a:spcPct val="100000"/>
              </a:lnSpc>
              <a:buNone/>
            </a:pPr>
            <a:r>
              <a:rPr lang="en-US" sz="4800" dirty="0">
                <a:solidFill>
                  <a:schemeClr val="bg1">
                    <a:lumMod val="95000"/>
                  </a:schemeClr>
                </a:solidFill>
              </a:rPr>
              <a:t>Services and Related Tracking Requirements</a:t>
            </a:r>
          </a:p>
        </p:txBody>
      </p:sp>
    </p:spTree>
    <p:extLst>
      <p:ext uri="{BB962C8B-B14F-4D97-AF65-F5344CB8AC3E}">
        <p14:creationId xmlns:p14="http://schemas.microsoft.com/office/powerpoint/2010/main" val="2111669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E88771-CFE2-49C8-9AFA-1EA6405D7E6F}"/>
              </a:ext>
            </a:extLst>
          </p:cNvPr>
          <p:cNvSpPr>
            <a:spLocks noGrp="1"/>
          </p:cNvSpPr>
          <p:nvPr>
            <p:ph type="title"/>
          </p:nvPr>
        </p:nvSpPr>
        <p:spPr>
          <a:xfrm>
            <a:off x="146027" y="0"/>
            <a:ext cx="1432401" cy="6472238"/>
          </a:xfrm>
        </p:spPr>
        <p:txBody>
          <a:bodyPr/>
          <a:lstStyle/>
          <a:p>
            <a:r>
              <a:rPr lang="en-US" sz="2400" dirty="0"/>
              <a:t>Overview of Required CEPP Services</a:t>
            </a:r>
          </a:p>
        </p:txBody>
      </p:sp>
      <p:graphicFrame>
        <p:nvGraphicFramePr>
          <p:cNvPr id="19" name="Diagram 18">
            <a:extLst>
              <a:ext uri="{FF2B5EF4-FFF2-40B4-BE49-F238E27FC236}">
                <a16:creationId xmlns:a16="http://schemas.microsoft.com/office/drawing/2014/main" id="{106B2E0F-8083-4C5E-A841-3E23C915F15C}"/>
              </a:ext>
            </a:extLst>
          </p:cNvPr>
          <p:cNvGraphicFramePr/>
          <p:nvPr>
            <p:extLst>
              <p:ext uri="{D42A27DB-BD31-4B8C-83A1-F6EECF244321}">
                <p14:modId xmlns:p14="http://schemas.microsoft.com/office/powerpoint/2010/main" val="3140395618"/>
              </p:ext>
            </p:extLst>
          </p:nvPr>
        </p:nvGraphicFramePr>
        <p:xfrm>
          <a:off x="1538869" y="722599"/>
          <a:ext cx="6516772" cy="5307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ABFE6749-B8BE-4AA4-9C5D-836470F57EBD}"/>
              </a:ext>
            </a:extLst>
          </p:cNvPr>
          <p:cNvSpPr txBox="1"/>
          <p:nvPr/>
        </p:nvSpPr>
        <p:spPr>
          <a:xfrm>
            <a:off x="1578429" y="124894"/>
            <a:ext cx="5044811" cy="646331"/>
          </a:xfrm>
          <a:prstGeom prst="rect">
            <a:avLst/>
          </a:prstGeom>
          <a:noFill/>
        </p:spPr>
        <p:txBody>
          <a:bodyPr wrap="square" rtlCol="0">
            <a:spAutoFit/>
          </a:bodyPr>
          <a:lstStyle/>
          <a:p>
            <a:r>
              <a:rPr lang="en-US" sz="1800" dirty="0"/>
              <a:t>CEPP offers significant flexibility in services and all can be provided virtually if desired</a:t>
            </a:r>
            <a:endParaRPr lang="en-US" dirty="0">
              <a:solidFill>
                <a:srgbClr val="716760"/>
              </a:solidFill>
              <a:latin typeface="Sentinel Book" charset="0"/>
              <a:ea typeface="Sentinel Book" charset="0"/>
              <a:cs typeface="Sentinel Book" charset="0"/>
            </a:endParaRPr>
          </a:p>
        </p:txBody>
      </p:sp>
    </p:spTree>
    <p:extLst>
      <p:ext uri="{BB962C8B-B14F-4D97-AF65-F5344CB8AC3E}">
        <p14:creationId xmlns:p14="http://schemas.microsoft.com/office/powerpoint/2010/main" val="372859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64CFBE-6F6B-49F8-962C-D9810DE897EF}"/>
              </a:ext>
            </a:extLst>
          </p:cNvPr>
          <p:cNvSpPr>
            <a:spLocks noGrp="1"/>
          </p:cNvSpPr>
          <p:nvPr>
            <p:ph idx="1"/>
          </p:nvPr>
        </p:nvSpPr>
        <p:spPr>
          <a:xfrm>
            <a:off x="1643053" y="0"/>
            <a:ext cx="7211015" cy="6472238"/>
          </a:xfrm>
        </p:spPr>
        <p:txBody>
          <a:bodyPr>
            <a:normAutofit fontScale="92500" lnSpcReduction="10000"/>
          </a:bodyPr>
          <a:lstStyle/>
          <a:p>
            <a:pPr>
              <a:lnSpc>
                <a:spcPct val="100000"/>
              </a:lnSpc>
              <a:spcBef>
                <a:spcPts val="1200"/>
              </a:spcBef>
            </a:pPr>
            <a:endParaRPr lang="en-US" sz="3200" dirty="0"/>
          </a:p>
          <a:p>
            <a:pPr>
              <a:lnSpc>
                <a:spcPct val="100000"/>
              </a:lnSpc>
              <a:spcBef>
                <a:spcPts val="1200"/>
              </a:spcBef>
            </a:pPr>
            <a:r>
              <a:rPr lang="en-US" sz="3200" dirty="0"/>
              <a:t>To support CEPP participation or employment goals</a:t>
            </a:r>
          </a:p>
          <a:p>
            <a:pPr>
              <a:lnSpc>
                <a:spcPct val="100000"/>
              </a:lnSpc>
              <a:spcBef>
                <a:spcPts val="1200"/>
              </a:spcBef>
            </a:pPr>
            <a:r>
              <a:rPr lang="en-US" sz="3200" dirty="0"/>
              <a:t>Examples: </a:t>
            </a:r>
            <a:r>
              <a:rPr lang="en-US" sz="3200" b="0" dirty="0"/>
              <a:t>Comprehensive intake assessments, service plans, progress monitoring, connection to programs and activities </a:t>
            </a:r>
          </a:p>
          <a:p>
            <a:pPr>
              <a:lnSpc>
                <a:spcPct val="100000"/>
              </a:lnSpc>
              <a:spcBef>
                <a:spcPts val="1200"/>
              </a:spcBef>
            </a:pPr>
            <a:r>
              <a:rPr lang="en-US" sz="3200" dirty="0"/>
              <a:t>Frequency and requirement to attend:</a:t>
            </a:r>
            <a:r>
              <a:rPr lang="en-US" sz="3200" b="0" dirty="0"/>
              <a:t> Providers encouraged to offer CM on ongoing basis but not require it (beyond first visit) if client successfully participating</a:t>
            </a:r>
          </a:p>
          <a:p>
            <a:pPr>
              <a:lnSpc>
                <a:spcPct val="100000"/>
              </a:lnSpc>
              <a:spcBef>
                <a:spcPts val="1200"/>
              </a:spcBef>
            </a:pPr>
            <a:r>
              <a:rPr lang="en-US" sz="3200" dirty="0"/>
              <a:t>Staffing type and location: </a:t>
            </a:r>
            <a:r>
              <a:rPr lang="en-US" sz="3200" b="0" dirty="0"/>
              <a:t>Flexible</a:t>
            </a:r>
          </a:p>
          <a:p>
            <a:pPr>
              <a:lnSpc>
                <a:spcPct val="100000"/>
              </a:lnSpc>
              <a:spcBef>
                <a:spcPts val="1200"/>
              </a:spcBef>
            </a:pPr>
            <a:r>
              <a:rPr lang="en-US" sz="3200" dirty="0"/>
              <a:t>Tracking</a:t>
            </a:r>
          </a:p>
        </p:txBody>
      </p:sp>
      <p:sp>
        <p:nvSpPr>
          <p:cNvPr id="3" name="Title 2">
            <a:extLst>
              <a:ext uri="{FF2B5EF4-FFF2-40B4-BE49-F238E27FC236}">
                <a16:creationId xmlns:a16="http://schemas.microsoft.com/office/drawing/2014/main" id="{17532569-170F-4791-B340-CF6D8D35F7B2}"/>
              </a:ext>
            </a:extLst>
          </p:cNvPr>
          <p:cNvSpPr>
            <a:spLocks noGrp="1"/>
          </p:cNvSpPr>
          <p:nvPr>
            <p:ph type="title"/>
          </p:nvPr>
        </p:nvSpPr>
        <p:spPr>
          <a:xfrm>
            <a:off x="0" y="0"/>
            <a:ext cx="1643053" cy="6472238"/>
          </a:xfrm>
        </p:spPr>
        <p:txBody>
          <a:bodyPr/>
          <a:lstStyle/>
          <a:p>
            <a:r>
              <a:rPr lang="en-US" sz="2300" dirty="0"/>
              <a:t>Case Management</a:t>
            </a:r>
          </a:p>
        </p:txBody>
      </p:sp>
    </p:spTree>
    <p:extLst>
      <p:ext uri="{BB962C8B-B14F-4D97-AF65-F5344CB8AC3E}">
        <p14:creationId xmlns:p14="http://schemas.microsoft.com/office/powerpoint/2010/main" val="3328644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64CFBE-6F6B-49F8-962C-D9810DE897EF}"/>
              </a:ext>
            </a:extLst>
          </p:cNvPr>
          <p:cNvSpPr>
            <a:spLocks noGrp="1"/>
          </p:cNvSpPr>
          <p:nvPr>
            <p:ph idx="1"/>
          </p:nvPr>
        </p:nvSpPr>
        <p:spPr>
          <a:xfrm>
            <a:off x="1643053" y="0"/>
            <a:ext cx="7211015" cy="6472238"/>
          </a:xfrm>
        </p:spPr>
        <p:txBody>
          <a:bodyPr>
            <a:normAutofit/>
          </a:bodyPr>
          <a:lstStyle/>
          <a:p>
            <a:pPr>
              <a:lnSpc>
                <a:spcPct val="100000"/>
              </a:lnSpc>
              <a:spcBef>
                <a:spcPts val="1200"/>
              </a:spcBef>
            </a:pPr>
            <a:endParaRPr lang="en-US" sz="3200" dirty="0"/>
          </a:p>
          <a:p>
            <a:pPr>
              <a:lnSpc>
                <a:spcPct val="100000"/>
              </a:lnSpc>
              <a:spcBef>
                <a:spcPts val="1200"/>
              </a:spcBef>
            </a:pPr>
            <a:r>
              <a:rPr lang="en-US" sz="3200" dirty="0"/>
              <a:t>Umbrella term for a wide array of services</a:t>
            </a:r>
          </a:p>
          <a:p>
            <a:pPr>
              <a:lnSpc>
                <a:spcPct val="100000"/>
              </a:lnSpc>
              <a:spcBef>
                <a:spcPts val="1200"/>
              </a:spcBef>
            </a:pPr>
            <a:r>
              <a:rPr lang="en-US" sz="3200" dirty="0"/>
              <a:t>Examples: </a:t>
            </a:r>
            <a:r>
              <a:rPr lang="en-US" sz="3200" b="0" dirty="0"/>
              <a:t>Job readiness workshops, mock interviews, job-shadowing, job development, job placement</a:t>
            </a:r>
          </a:p>
          <a:p>
            <a:pPr>
              <a:lnSpc>
                <a:spcPct val="100000"/>
              </a:lnSpc>
              <a:spcBef>
                <a:spcPts val="1200"/>
              </a:spcBef>
            </a:pPr>
            <a:r>
              <a:rPr lang="en-US" sz="3200" dirty="0"/>
              <a:t>Frequency:</a:t>
            </a:r>
            <a:r>
              <a:rPr lang="en-US" sz="3200" b="0" dirty="0"/>
              <a:t> Cannot be offered for 12 months in a row without break</a:t>
            </a:r>
          </a:p>
          <a:p>
            <a:pPr>
              <a:lnSpc>
                <a:spcPct val="100000"/>
              </a:lnSpc>
              <a:spcBef>
                <a:spcPts val="1200"/>
              </a:spcBef>
            </a:pPr>
            <a:r>
              <a:rPr lang="en-US" sz="3200" dirty="0"/>
              <a:t>Supervision: </a:t>
            </a:r>
            <a:r>
              <a:rPr lang="en-US" sz="3200" b="0" dirty="0"/>
              <a:t>At least once a month</a:t>
            </a:r>
          </a:p>
          <a:p>
            <a:pPr>
              <a:lnSpc>
                <a:spcPct val="100000"/>
              </a:lnSpc>
              <a:spcBef>
                <a:spcPts val="1200"/>
              </a:spcBef>
            </a:pPr>
            <a:r>
              <a:rPr lang="en-US" sz="3200" dirty="0"/>
              <a:t>Tracking</a:t>
            </a:r>
          </a:p>
        </p:txBody>
      </p:sp>
      <p:sp>
        <p:nvSpPr>
          <p:cNvPr id="3" name="Title 2">
            <a:extLst>
              <a:ext uri="{FF2B5EF4-FFF2-40B4-BE49-F238E27FC236}">
                <a16:creationId xmlns:a16="http://schemas.microsoft.com/office/drawing/2014/main" id="{17532569-170F-4791-B340-CF6D8D35F7B2}"/>
              </a:ext>
            </a:extLst>
          </p:cNvPr>
          <p:cNvSpPr>
            <a:spLocks noGrp="1"/>
          </p:cNvSpPr>
          <p:nvPr>
            <p:ph type="title"/>
          </p:nvPr>
        </p:nvSpPr>
        <p:spPr>
          <a:xfrm>
            <a:off x="156117" y="0"/>
            <a:ext cx="1486936" cy="6472238"/>
          </a:xfrm>
        </p:spPr>
        <p:txBody>
          <a:bodyPr/>
          <a:lstStyle/>
          <a:p>
            <a:r>
              <a:rPr lang="en-US" sz="2300" dirty="0"/>
              <a:t>Supervised Job Search</a:t>
            </a:r>
          </a:p>
        </p:txBody>
      </p:sp>
    </p:spTree>
    <p:extLst>
      <p:ext uri="{BB962C8B-B14F-4D97-AF65-F5344CB8AC3E}">
        <p14:creationId xmlns:p14="http://schemas.microsoft.com/office/powerpoint/2010/main" val="2885395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64CFBE-6F6B-49F8-962C-D9810DE897EF}"/>
              </a:ext>
            </a:extLst>
          </p:cNvPr>
          <p:cNvSpPr>
            <a:spLocks noGrp="1"/>
          </p:cNvSpPr>
          <p:nvPr>
            <p:ph idx="1"/>
          </p:nvPr>
        </p:nvSpPr>
        <p:spPr>
          <a:xfrm>
            <a:off x="1643053" y="0"/>
            <a:ext cx="7211015" cy="6472238"/>
          </a:xfrm>
        </p:spPr>
        <p:txBody>
          <a:bodyPr>
            <a:normAutofit/>
          </a:bodyPr>
          <a:lstStyle/>
          <a:p>
            <a:pPr>
              <a:lnSpc>
                <a:spcPct val="100000"/>
              </a:lnSpc>
              <a:spcBef>
                <a:spcPts val="1200"/>
              </a:spcBef>
            </a:pPr>
            <a:endParaRPr lang="en-US" sz="3200" dirty="0"/>
          </a:p>
          <a:p>
            <a:pPr>
              <a:lnSpc>
                <a:spcPct val="100000"/>
              </a:lnSpc>
              <a:spcBef>
                <a:spcPts val="1200"/>
              </a:spcBef>
            </a:pPr>
            <a:r>
              <a:rPr lang="en-US" sz="3200" dirty="0"/>
              <a:t>Umbrella term for a wide array of services</a:t>
            </a:r>
          </a:p>
          <a:p>
            <a:pPr>
              <a:lnSpc>
                <a:spcPct val="100000"/>
              </a:lnSpc>
              <a:spcBef>
                <a:spcPts val="1200"/>
              </a:spcBef>
            </a:pPr>
            <a:r>
              <a:rPr lang="en-US" sz="3200" dirty="0"/>
              <a:t>Examples: </a:t>
            </a:r>
            <a:r>
              <a:rPr lang="en-US" sz="3200" b="0" dirty="0"/>
              <a:t>OJT, work-based learning, subsidized employment, volunteer placements, apprenticeships and pre-apprenticeships</a:t>
            </a:r>
          </a:p>
          <a:p>
            <a:pPr>
              <a:lnSpc>
                <a:spcPct val="100000"/>
              </a:lnSpc>
              <a:spcBef>
                <a:spcPts val="1200"/>
              </a:spcBef>
            </a:pPr>
            <a:r>
              <a:rPr lang="en-US" sz="3200" dirty="0"/>
              <a:t>Rules:</a:t>
            </a:r>
            <a:r>
              <a:rPr lang="en-US" sz="3200" b="0" dirty="0"/>
              <a:t> Must be time-limited and include training and skills-building</a:t>
            </a:r>
          </a:p>
          <a:p>
            <a:pPr>
              <a:lnSpc>
                <a:spcPct val="100000"/>
              </a:lnSpc>
              <a:spcBef>
                <a:spcPts val="1200"/>
              </a:spcBef>
            </a:pPr>
            <a:r>
              <a:rPr lang="en-US" sz="3200" dirty="0"/>
              <a:t>Tracking</a:t>
            </a:r>
          </a:p>
        </p:txBody>
      </p:sp>
      <p:sp>
        <p:nvSpPr>
          <p:cNvPr id="3" name="Title 2">
            <a:extLst>
              <a:ext uri="{FF2B5EF4-FFF2-40B4-BE49-F238E27FC236}">
                <a16:creationId xmlns:a16="http://schemas.microsoft.com/office/drawing/2014/main" id="{17532569-170F-4791-B340-CF6D8D35F7B2}"/>
              </a:ext>
            </a:extLst>
          </p:cNvPr>
          <p:cNvSpPr>
            <a:spLocks noGrp="1"/>
          </p:cNvSpPr>
          <p:nvPr>
            <p:ph type="title"/>
          </p:nvPr>
        </p:nvSpPr>
        <p:spPr>
          <a:xfrm>
            <a:off x="0" y="0"/>
            <a:ext cx="1643053" cy="6472238"/>
          </a:xfrm>
        </p:spPr>
        <p:txBody>
          <a:bodyPr/>
          <a:lstStyle/>
          <a:p>
            <a:r>
              <a:rPr lang="en-US" sz="2300" dirty="0"/>
              <a:t>Work Experience</a:t>
            </a:r>
          </a:p>
        </p:txBody>
      </p:sp>
    </p:spTree>
    <p:extLst>
      <p:ext uri="{BB962C8B-B14F-4D97-AF65-F5344CB8AC3E}">
        <p14:creationId xmlns:p14="http://schemas.microsoft.com/office/powerpoint/2010/main" val="3822180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64CFBE-6F6B-49F8-962C-D9810DE897EF}"/>
              </a:ext>
            </a:extLst>
          </p:cNvPr>
          <p:cNvSpPr>
            <a:spLocks noGrp="1"/>
          </p:cNvSpPr>
          <p:nvPr>
            <p:ph idx="1"/>
          </p:nvPr>
        </p:nvSpPr>
        <p:spPr>
          <a:xfrm>
            <a:off x="1643053" y="0"/>
            <a:ext cx="7277923" cy="6659508"/>
          </a:xfrm>
        </p:spPr>
        <p:txBody>
          <a:bodyPr>
            <a:normAutofit fontScale="77500" lnSpcReduction="20000"/>
          </a:bodyPr>
          <a:lstStyle/>
          <a:p>
            <a:pPr>
              <a:lnSpc>
                <a:spcPct val="100000"/>
              </a:lnSpc>
              <a:spcBef>
                <a:spcPts val="1200"/>
              </a:spcBef>
            </a:pPr>
            <a:endParaRPr lang="en-US" sz="3200" dirty="0"/>
          </a:p>
          <a:p>
            <a:pPr>
              <a:lnSpc>
                <a:spcPct val="100000"/>
              </a:lnSpc>
              <a:spcBef>
                <a:spcPts val="1200"/>
              </a:spcBef>
            </a:pPr>
            <a:r>
              <a:rPr lang="en-US" sz="3200" dirty="0"/>
              <a:t>Examples: </a:t>
            </a:r>
            <a:r>
              <a:rPr lang="en-US" sz="3200" b="0" dirty="0"/>
              <a:t>Counseling, job coaching, and case management, along with supportive services</a:t>
            </a:r>
          </a:p>
          <a:p>
            <a:pPr>
              <a:lnSpc>
                <a:spcPct val="100000"/>
              </a:lnSpc>
              <a:spcBef>
                <a:spcPts val="1200"/>
              </a:spcBef>
            </a:pPr>
            <a:r>
              <a:rPr lang="en-US" sz="3200" dirty="0"/>
              <a:t>Rules: </a:t>
            </a:r>
            <a:r>
              <a:rPr lang="en-US" sz="3200" b="0" dirty="0"/>
              <a:t>Offered at least 30 days, no more than 90 days </a:t>
            </a:r>
          </a:p>
          <a:p>
            <a:pPr>
              <a:lnSpc>
                <a:spcPct val="100000"/>
              </a:lnSpc>
              <a:spcBef>
                <a:spcPts val="1200"/>
              </a:spcBef>
            </a:pPr>
            <a:r>
              <a:rPr lang="en-US" sz="3100" dirty="0"/>
              <a:t>At least 30 days – if lose contact, demonstrate good faith effort to provide one month’s service:</a:t>
            </a:r>
          </a:p>
          <a:p>
            <a:pPr lvl="1">
              <a:lnSpc>
                <a:spcPct val="100000"/>
              </a:lnSpc>
              <a:spcBef>
                <a:spcPts val="1200"/>
              </a:spcBef>
            </a:pPr>
            <a:r>
              <a:rPr lang="en-US" sz="3100" dirty="0"/>
              <a:t>D</a:t>
            </a:r>
            <a:r>
              <a:rPr lang="en-US" sz="3100" b="0" dirty="0"/>
              <a:t>iscuss the 30-day minimum requirement with a participant at the outset;</a:t>
            </a:r>
          </a:p>
          <a:p>
            <a:pPr lvl="1">
              <a:lnSpc>
                <a:spcPct val="100000"/>
              </a:lnSpc>
              <a:spcBef>
                <a:spcPts val="1200"/>
              </a:spcBef>
            </a:pPr>
            <a:r>
              <a:rPr lang="en-US" sz="3100" b="0" dirty="0"/>
              <a:t>Make multiple attempts to contact the participant; or</a:t>
            </a:r>
          </a:p>
          <a:p>
            <a:pPr lvl="1">
              <a:lnSpc>
                <a:spcPct val="100000"/>
              </a:lnSpc>
              <a:spcBef>
                <a:spcPts val="1200"/>
              </a:spcBef>
            </a:pPr>
            <a:r>
              <a:rPr lang="en-US" sz="3100" b="0" dirty="0"/>
              <a:t>Outline specific steps the participant will take over the next 30 days to maintain a job</a:t>
            </a:r>
          </a:p>
          <a:p>
            <a:pPr>
              <a:lnSpc>
                <a:spcPct val="100000"/>
              </a:lnSpc>
              <a:spcBef>
                <a:spcPts val="1200"/>
              </a:spcBef>
            </a:pPr>
            <a:r>
              <a:rPr lang="en-US" sz="3200" dirty="0"/>
              <a:t>No more than 90 days per job</a:t>
            </a:r>
          </a:p>
          <a:p>
            <a:pPr lvl="1">
              <a:lnSpc>
                <a:spcPct val="100000"/>
              </a:lnSpc>
              <a:spcBef>
                <a:spcPts val="1200"/>
              </a:spcBef>
            </a:pPr>
            <a:r>
              <a:rPr lang="en-US" sz="3100" dirty="0"/>
              <a:t>Can start 90 day count again due to job turnover, as long as person re-engaged in other components before new job</a:t>
            </a:r>
          </a:p>
        </p:txBody>
      </p:sp>
      <p:sp>
        <p:nvSpPr>
          <p:cNvPr id="3" name="Title 2">
            <a:extLst>
              <a:ext uri="{FF2B5EF4-FFF2-40B4-BE49-F238E27FC236}">
                <a16:creationId xmlns:a16="http://schemas.microsoft.com/office/drawing/2014/main" id="{17532569-170F-4791-B340-CF6D8D35F7B2}"/>
              </a:ext>
            </a:extLst>
          </p:cNvPr>
          <p:cNvSpPr>
            <a:spLocks noGrp="1"/>
          </p:cNvSpPr>
          <p:nvPr>
            <p:ph type="title"/>
          </p:nvPr>
        </p:nvSpPr>
        <p:spPr>
          <a:xfrm>
            <a:off x="84749" y="0"/>
            <a:ext cx="1558304" cy="6472238"/>
          </a:xfrm>
        </p:spPr>
        <p:txBody>
          <a:bodyPr/>
          <a:lstStyle/>
          <a:p>
            <a:r>
              <a:rPr lang="en-US" sz="2300" dirty="0"/>
              <a:t>Job Retention</a:t>
            </a:r>
          </a:p>
        </p:txBody>
      </p:sp>
    </p:spTree>
    <p:extLst>
      <p:ext uri="{BB962C8B-B14F-4D97-AF65-F5344CB8AC3E}">
        <p14:creationId xmlns:p14="http://schemas.microsoft.com/office/powerpoint/2010/main" val="4214975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64CFBE-6F6B-49F8-962C-D9810DE897EF}"/>
              </a:ext>
            </a:extLst>
          </p:cNvPr>
          <p:cNvSpPr>
            <a:spLocks noGrp="1"/>
          </p:cNvSpPr>
          <p:nvPr>
            <p:ph idx="1"/>
          </p:nvPr>
        </p:nvSpPr>
        <p:spPr>
          <a:xfrm>
            <a:off x="1643053" y="0"/>
            <a:ext cx="7277923" cy="6472238"/>
          </a:xfrm>
        </p:spPr>
        <p:txBody>
          <a:bodyPr>
            <a:normAutofit lnSpcReduction="10000"/>
          </a:bodyPr>
          <a:lstStyle/>
          <a:p>
            <a:pPr>
              <a:lnSpc>
                <a:spcPct val="100000"/>
              </a:lnSpc>
              <a:spcBef>
                <a:spcPts val="1200"/>
              </a:spcBef>
            </a:pPr>
            <a:endParaRPr lang="en-US" sz="3200" dirty="0"/>
          </a:p>
          <a:p>
            <a:pPr>
              <a:lnSpc>
                <a:spcPct val="100000"/>
              </a:lnSpc>
              <a:spcBef>
                <a:spcPts val="1200"/>
              </a:spcBef>
            </a:pPr>
            <a:r>
              <a:rPr lang="en-US" sz="3200" dirty="0"/>
              <a:t>When to begin job retention: </a:t>
            </a:r>
          </a:p>
          <a:p>
            <a:pPr lvl="1">
              <a:lnSpc>
                <a:spcPct val="100000"/>
              </a:lnSpc>
              <a:spcBef>
                <a:spcPts val="1200"/>
              </a:spcBef>
            </a:pPr>
            <a:r>
              <a:rPr lang="en-US" sz="2800" dirty="0"/>
              <a:t>Any time after finding a job, for those who do not income out of CalFresh</a:t>
            </a:r>
          </a:p>
          <a:p>
            <a:pPr lvl="1">
              <a:lnSpc>
                <a:spcPct val="100000"/>
              </a:lnSpc>
              <a:spcBef>
                <a:spcPts val="1200"/>
              </a:spcBef>
            </a:pPr>
            <a:r>
              <a:rPr lang="en-US" sz="2800" dirty="0"/>
              <a:t>No later than the month after losing CalFresh, for those who income out</a:t>
            </a:r>
          </a:p>
          <a:p>
            <a:pPr>
              <a:lnSpc>
                <a:spcPct val="100000"/>
              </a:lnSpc>
              <a:spcBef>
                <a:spcPts val="1200"/>
              </a:spcBef>
            </a:pPr>
            <a:r>
              <a:rPr lang="en-US" sz="3200" dirty="0"/>
              <a:t>Eligibility for job retention:</a:t>
            </a:r>
          </a:p>
          <a:p>
            <a:pPr lvl="1">
              <a:lnSpc>
                <a:spcPct val="100000"/>
              </a:lnSpc>
              <a:spcBef>
                <a:spcPts val="1200"/>
              </a:spcBef>
            </a:pPr>
            <a:r>
              <a:rPr lang="en-US" sz="2800" dirty="0"/>
              <a:t>Received other CEPP services</a:t>
            </a:r>
          </a:p>
          <a:p>
            <a:pPr lvl="1">
              <a:lnSpc>
                <a:spcPct val="100000"/>
              </a:lnSpc>
              <a:spcBef>
                <a:spcPts val="1200"/>
              </a:spcBef>
            </a:pPr>
            <a:r>
              <a:rPr lang="en-US" sz="2800" dirty="0"/>
              <a:t>Secured employment during or after participation in CEPP</a:t>
            </a:r>
          </a:p>
          <a:p>
            <a:pPr lvl="1">
              <a:lnSpc>
                <a:spcPct val="100000"/>
              </a:lnSpc>
              <a:spcBef>
                <a:spcPts val="1200"/>
              </a:spcBef>
            </a:pPr>
            <a:r>
              <a:rPr lang="en-US" sz="2800" dirty="0"/>
              <a:t>Did not lose CalFresh due to a disqualification  </a:t>
            </a:r>
          </a:p>
          <a:p>
            <a:pPr>
              <a:lnSpc>
                <a:spcPct val="100000"/>
              </a:lnSpc>
              <a:spcBef>
                <a:spcPts val="1200"/>
              </a:spcBef>
            </a:pPr>
            <a:r>
              <a:rPr lang="en-US" sz="3200" dirty="0"/>
              <a:t>Tracking</a:t>
            </a:r>
          </a:p>
        </p:txBody>
      </p:sp>
      <p:sp>
        <p:nvSpPr>
          <p:cNvPr id="3" name="Title 2">
            <a:extLst>
              <a:ext uri="{FF2B5EF4-FFF2-40B4-BE49-F238E27FC236}">
                <a16:creationId xmlns:a16="http://schemas.microsoft.com/office/drawing/2014/main" id="{17532569-170F-4791-B340-CF6D8D35F7B2}"/>
              </a:ext>
            </a:extLst>
          </p:cNvPr>
          <p:cNvSpPr>
            <a:spLocks noGrp="1"/>
          </p:cNvSpPr>
          <p:nvPr>
            <p:ph type="title"/>
          </p:nvPr>
        </p:nvSpPr>
        <p:spPr>
          <a:xfrm>
            <a:off x="84749" y="0"/>
            <a:ext cx="1558304" cy="6472238"/>
          </a:xfrm>
        </p:spPr>
        <p:txBody>
          <a:bodyPr/>
          <a:lstStyle/>
          <a:p>
            <a:r>
              <a:rPr lang="en-US" sz="2300" dirty="0"/>
              <a:t>Job Retention Cont’d</a:t>
            </a:r>
          </a:p>
        </p:txBody>
      </p:sp>
    </p:spTree>
    <p:extLst>
      <p:ext uri="{BB962C8B-B14F-4D97-AF65-F5344CB8AC3E}">
        <p14:creationId xmlns:p14="http://schemas.microsoft.com/office/powerpoint/2010/main" val="436055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64CFBE-6F6B-49F8-962C-D9810DE897EF}"/>
              </a:ext>
            </a:extLst>
          </p:cNvPr>
          <p:cNvSpPr>
            <a:spLocks noGrp="1"/>
          </p:cNvSpPr>
          <p:nvPr>
            <p:ph idx="1"/>
          </p:nvPr>
        </p:nvSpPr>
        <p:spPr>
          <a:xfrm>
            <a:off x="1643053" y="0"/>
            <a:ext cx="7277923" cy="6472238"/>
          </a:xfrm>
        </p:spPr>
        <p:txBody>
          <a:bodyPr>
            <a:normAutofit/>
          </a:bodyPr>
          <a:lstStyle/>
          <a:p>
            <a:pPr>
              <a:lnSpc>
                <a:spcPct val="100000"/>
              </a:lnSpc>
              <a:spcBef>
                <a:spcPts val="1200"/>
              </a:spcBef>
            </a:pPr>
            <a:endParaRPr lang="en-US" sz="3200" dirty="0"/>
          </a:p>
          <a:p>
            <a:pPr>
              <a:lnSpc>
                <a:spcPct val="100000"/>
              </a:lnSpc>
              <a:spcBef>
                <a:spcPts val="1200"/>
              </a:spcBef>
            </a:pPr>
            <a:r>
              <a:rPr lang="en-US" sz="3200" dirty="0"/>
              <a:t>Three locations for additional information on tracking requirements:</a:t>
            </a:r>
          </a:p>
          <a:p>
            <a:pPr lvl="1">
              <a:lnSpc>
                <a:spcPct val="100000"/>
              </a:lnSpc>
              <a:spcBef>
                <a:spcPts val="1200"/>
              </a:spcBef>
            </a:pPr>
            <a:r>
              <a:rPr lang="en-US" sz="2800" dirty="0"/>
              <a:t>Report templates and instructions</a:t>
            </a:r>
          </a:p>
          <a:p>
            <a:pPr lvl="1">
              <a:lnSpc>
                <a:spcPct val="100000"/>
              </a:lnSpc>
              <a:spcBef>
                <a:spcPts val="1200"/>
              </a:spcBef>
            </a:pPr>
            <a:r>
              <a:rPr lang="en-US" sz="2800" dirty="0"/>
              <a:t>Handbook Appendix B (service-specific tracking requirements)</a:t>
            </a:r>
          </a:p>
          <a:p>
            <a:pPr lvl="1">
              <a:lnSpc>
                <a:spcPct val="100000"/>
              </a:lnSpc>
              <a:spcBef>
                <a:spcPts val="1200"/>
              </a:spcBef>
            </a:pPr>
            <a:r>
              <a:rPr lang="en-US" sz="2800" dirty="0"/>
              <a:t>Handbook Appendix E (miscellaneous)</a:t>
            </a:r>
          </a:p>
        </p:txBody>
      </p:sp>
      <p:sp>
        <p:nvSpPr>
          <p:cNvPr id="3" name="Title 2">
            <a:extLst>
              <a:ext uri="{FF2B5EF4-FFF2-40B4-BE49-F238E27FC236}">
                <a16:creationId xmlns:a16="http://schemas.microsoft.com/office/drawing/2014/main" id="{17532569-170F-4791-B340-CF6D8D35F7B2}"/>
              </a:ext>
            </a:extLst>
          </p:cNvPr>
          <p:cNvSpPr>
            <a:spLocks noGrp="1"/>
          </p:cNvSpPr>
          <p:nvPr>
            <p:ph type="title"/>
          </p:nvPr>
        </p:nvSpPr>
        <p:spPr>
          <a:xfrm>
            <a:off x="84749" y="0"/>
            <a:ext cx="1558304" cy="6472238"/>
          </a:xfrm>
        </p:spPr>
        <p:txBody>
          <a:bodyPr/>
          <a:lstStyle/>
          <a:p>
            <a:r>
              <a:rPr lang="en-US" sz="2300" dirty="0"/>
              <a:t>Where to Find More Information to Develop Tracking Tools</a:t>
            </a:r>
          </a:p>
        </p:txBody>
      </p:sp>
    </p:spTree>
    <p:extLst>
      <p:ext uri="{BB962C8B-B14F-4D97-AF65-F5344CB8AC3E}">
        <p14:creationId xmlns:p14="http://schemas.microsoft.com/office/powerpoint/2010/main" val="408307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t>
            </a:r>
          </a:p>
        </p:txBody>
      </p:sp>
      <p:pic>
        <p:nvPicPr>
          <p:cNvPr id="11" name="Picture 10" descr="Icon&#10;&#10;Description automatically generated">
            <a:extLst>
              <a:ext uri="{FF2B5EF4-FFF2-40B4-BE49-F238E27FC236}">
                <a16:creationId xmlns:a16="http://schemas.microsoft.com/office/drawing/2014/main" id="{AA5062FC-DD75-473C-BFD6-6BE323B1A85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57312" y="0"/>
            <a:ext cx="6429375" cy="6858000"/>
          </a:xfrm>
          <a:prstGeom prst="rect">
            <a:avLst/>
          </a:prstGeom>
        </p:spPr>
      </p:pic>
      <p:sp>
        <p:nvSpPr>
          <p:cNvPr id="12" name="TextBox 11">
            <a:extLst>
              <a:ext uri="{FF2B5EF4-FFF2-40B4-BE49-F238E27FC236}">
                <a16:creationId xmlns:a16="http://schemas.microsoft.com/office/drawing/2014/main" id="{6474B985-0694-479B-910A-BA548524BE22}"/>
              </a:ext>
            </a:extLst>
          </p:cNvPr>
          <p:cNvSpPr txBox="1"/>
          <p:nvPr/>
        </p:nvSpPr>
        <p:spPr>
          <a:xfrm>
            <a:off x="1357312" y="6858000"/>
            <a:ext cx="6429375" cy="230832"/>
          </a:xfrm>
          <a:prstGeom prst="rect">
            <a:avLst/>
          </a:prstGeom>
          <a:noFill/>
        </p:spPr>
        <p:txBody>
          <a:bodyPr wrap="square" rtlCol="0">
            <a:spAutoFit/>
          </a:bodyPr>
          <a:lstStyle/>
          <a:p>
            <a:r>
              <a:rPr lang="en-US" sz="900">
                <a:hlinkClick r:id="rId4" tooltip="http://www.thecryptocrew.com/2013/03/a-list-of-questionable-publishers.html"/>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4135331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C95179-9F35-4E35-8264-E6CD8623F661}"/>
              </a:ext>
            </a:extLst>
          </p:cNvPr>
          <p:cNvSpPr>
            <a:spLocks noGrp="1"/>
          </p:cNvSpPr>
          <p:nvPr>
            <p:ph idx="1"/>
          </p:nvPr>
        </p:nvSpPr>
        <p:spPr/>
        <p:txBody>
          <a:bodyPr>
            <a:normAutofit/>
          </a:bodyPr>
          <a:lstStyle/>
          <a:p>
            <a:pPr marL="0" indent="0" algn="ctr">
              <a:lnSpc>
                <a:spcPct val="100000"/>
              </a:lnSpc>
              <a:buNone/>
            </a:pPr>
            <a:r>
              <a:rPr lang="en-US" sz="4800" dirty="0">
                <a:solidFill>
                  <a:schemeClr val="bg1">
                    <a:lumMod val="95000"/>
                  </a:schemeClr>
                </a:solidFill>
              </a:rPr>
              <a:t>Reports</a:t>
            </a:r>
          </a:p>
        </p:txBody>
      </p:sp>
    </p:spTree>
    <p:extLst>
      <p:ext uri="{BB962C8B-B14F-4D97-AF65-F5344CB8AC3E}">
        <p14:creationId xmlns:p14="http://schemas.microsoft.com/office/powerpoint/2010/main" val="326397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C95179-9F35-4E35-8264-E6CD8623F661}"/>
              </a:ext>
            </a:extLst>
          </p:cNvPr>
          <p:cNvSpPr>
            <a:spLocks noGrp="1"/>
          </p:cNvSpPr>
          <p:nvPr>
            <p:ph idx="1"/>
          </p:nvPr>
        </p:nvSpPr>
        <p:spPr/>
        <p:txBody>
          <a:bodyPr>
            <a:normAutofit/>
          </a:bodyPr>
          <a:lstStyle/>
          <a:p>
            <a:pPr marL="0" indent="0" algn="ctr">
              <a:lnSpc>
                <a:spcPct val="100000"/>
              </a:lnSpc>
              <a:buNone/>
            </a:pPr>
            <a:r>
              <a:rPr lang="en-US" sz="4800" dirty="0">
                <a:solidFill>
                  <a:schemeClr val="bg1">
                    <a:lumMod val="95000"/>
                  </a:schemeClr>
                </a:solidFill>
              </a:rPr>
              <a:t>Confidentiality/Security Requirements and Access</a:t>
            </a:r>
          </a:p>
        </p:txBody>
      </p:sp>
    </p:spTree>
    <p:extLst>
      <p:ext uri="{BB962C8B-B14F-4D97-AF65-F5344CB8AC3E}">
        <p14:creationId xmlns:p14="http://schemas.microsoft.com/office/powerpoint/2010/main" val="1243558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64CFBE-6F6B-49F8-962C-D9810DE897EF}"/>
              </a:ext>
            </a:extLst>
          </p:cNvPr>
          <p:cNvSpPr>
            <a:spLocks noGrp="1"/>
          </p:cNvSpPr>
          <p:nvPr>
            <p:ph idx="1"/>
          </p:nvPr>
        </p:nvSpPr>
        <p:spPr>
          <a:xfrm>
            <a:off x="1773681" y="196261"/>
            <a:ext cx="7209741" cy="6414182"/>
          </a:xfrm>
        </p:spPr>
        <p:txBody>
          <a:bodyPr>
            <a:normAutofit fontScale="25000" lnSpcReduction="20000"/>
          </a:bodyPr>
          <a:lstStyle/>
          <a:p>
            <a:pPr>
              <a:lnSpc>
                <a:spcPct val="90000"/>
              </a:lnSpc>
              <a:spcAft>
                <a:spcPts val="600"/>
              </a:spcAft>
              <a:buFont typeface="Arial" panose="020B0604020202020204" pitchFamily="34" charset="0"/>
              <a:buChar char="•"/>
            </a:pPr>
            <a:r>
              <a:rPr lang="en-US" sz="9600" dirty="0">
                <a:latin typeface="Verlag Book" pitchFamily="50" charset="0"/>
              </a:rPr>
              <a:t>Protect the confidentiality of County Information</a:t>
            </a:r>
          </a:p>
          <a:p>
            <a:pPr lvl="1">
              <a:lnSpc>
                <a:spcPct val="100000"/>
              </a:lnSpc>
              <a:spcAft>
                <a:spcPts val="600"/>
              </a:spcAft>
              <a:buFont typeface="Arial" panose="020B0604020202020204" pitchFamily="34" charset="0"/>
              <a:buChar char="–"/>
            </a:pPr>
            <a:r>
              <a:rPr lang="en-US" sz="9600" dirty="0">
                <a:latin typeface="Verlag Book" pitchFamily="50" charset="0"/>
              </a:rPr>
              <a:t>Protect against unauthorized or unlawful access, use, disclosure, accidental loss, destruction, or damage</a:t>
            </a:r>
          </a:p>
          <a:p>
            <a:pPr marR="0" lvl="1">
              <a:lnSpc>
                <a:spcPct val="100000"/>
              </a:lnSpc>
              <a:spcAft>
                <a:spcPts val="600"/>
              </a:spcAft>
              <a:buFont typeface="Arial" panose="020B0604020202020204" pitchFamily="34" charset="0"/>
              <a:buChar char="–"/>
            </a:pPr>
            <a:r>
              <a:rPr lang="en-US" sz="9600" dirty="0">
                <a:latin typeface="Verlag Book" pitchFamily="50" charset="0"/>
              </a:rPr>
              <a:t> Implement privacy practices and protocols including a response plan to address incidents/breaches and ongoing privacy assessments</a:t>
            </a:r>
          </a:p>
          <a:p>
            <a:pPr marL="201168" marR="0" lvl="1">
              <a:lnSpc>
                <a:spcPct val="90000"/>
              </a:lnSpc>
              <a:spcAft>
                <a:spcPts val="600"/>
              </a:spcAft>
              <a:buFont typeface="Arial" panose="020B0604020202020204" pitchFamily="34" charset="0"/>
              <a:buChar char="•"/>
            </a:pPr>
            <a:r>
              <a:rPr lang="en-US" sz="9600" b="1" dirty="0">
                <a:latin typeface="Verlag Book" pitchFamily="50" charset="0"/>
              </a:rPr>
              <a:t>What is County Information?</a:t>
            </a:r>
          </a:p>
          <a:p>
            <a:pPr marR="0" lvl="1">
              <a:lnSpc>
                <a:spcPct val="100000"/>
              </a:lnSpc>
              <a:spcAft>
                <a:spcPts val="600"/>
              </a:spcAft>
              <a:buFont typeface="Arial" panose="020B0604020202020204" pitchFamily="34" charset="0"/>
              <a:buChar char="–"/>
            </a:pPr>
            <a:r>
              <a:rPr lang="en-US" sz="9600" dirty="0">
                <a:latin typeface="Verlag Book" pitchFamily="50" charset="0"/>
              </a:rPr>
              <a:t>TBD; likely includes all information in CEPP reports and personally identifiable information (PII) such as SSN, participation in CalFresh, CalWORKs, and CFET, and ABAWD status</a:t>
            </a:r>
          </a:p>
          <a:p>
            <a:pPr marL="201168" lvl="1">
              <a:lnSpc>
                <a:spcPct val="90000"/>
              </a:lnSpc>
              <a:spcAft>
                <a:spcPts val="600"/>
              </a:spcAft>
              <a:buFont typeface="Arial" panose="020B0604020202020204" pitchFamily="34" charset="0"/>
              <a:buChar char="•"/>
            </a:pPr>
            <a:r>
              <a:rPr lang="en-US" sz="9600" b="1" dirty="0">
                <a:latin typeface="Verlag Book" pitchFamily="50" charset="0"/>
              </a:rPr>
              <a:t>Funding confidentiality and security costs</a:t>
            </a:r>
          </a:p>
          <a:p>
            <a:pPr lvl="1">
              <a:lnSpc>
                <a:spcPct val="100000"/>
              </a:lnSpc>
              <a:spcAft>
                <a:spcPts val="600"/>
              </a:spcAft>
              <a:buFont typeface="Arial" panose="020B0604020202020204" pitchFamily="34" charset="0"/>
              <a:buChar char="–"/>
            </a:pPr>
            <a:r>
              <a:rPr lang="en-US" sz="9600" dirty="0">
                <a:latin typeface="Verlag Book" pitchFamily="50" charset="0"/>
              </a:rPr>
              <a:t>Include in CFET proposal budget as appropriate</a:t>
            </a:r>
          </a:p>
          <a:p>
            <a:pPr marR="0" lvl="1">
              <a:lnSpc>
                <a:spcPct val="100000"/>
              </a:lnSpc>
              <a:spcAft>
                <a:spcPts val="600"/>
              </a:spcAft>
              <a:buFont typeface="Arial" panose="020B0604020202020204" pitchFamily="34" charset="0"/>
              <a:buChar char="–"/>
            </a:pPr>
            <a:endParaRPr lang="en-US" sz="2400" dirty="0">
              <a:latin typeface="Verlag Book" pitchFamily="50" charset="0"/>
            </a:endParaRPr>
          </a:p>
        </p:txBody>
      </p:sp>
      <p:sp>
        <p:nvSpPr>
          <p:cNvPr id="3" name="Title 2">
            <a:extLst>
              <a:ext uri="{FF2B5EF4-FFF2-40B4-BE49-F238E27FC236}">
                <a16:creationId xmlns:a16="http://schemas.microsoft.com/office/drawing/2014/main" id="{17532569-170F-4791-B340-CF6D8D35F7B2}"/>
              </a:ext>
            </a:extLst>
          </p:cNvPr>
          <p:cNvSpPr>
            <a:spLocks noGrp="1"/>
          </p:cNvSpPr>
          <p:nvPr>
            <p:ph type="title"/>
          </p:nvPr>
        </p:nvSpPr>
        <p:spPr>
          <a:xfrm>
            <a:off x="49065" y="0"/>
            <a:ext cx="1593988" cy="6472238"/>
          </a:xfrm>
        </p:spPr>
        <p:txBody>
          <a:bodyPr/>
          <a:lstStyle/>
          <a:p>
            <a:r>
              <a:rPr lang="en-US" dirty="0"/>
              <a:t>Contract Highlights:</a:t>
            </a:r>
            <a:br>
              <a:rPr lang="en-US" dirty="0"/>
            </a:br>
            <a:br>
              <a:rPr lang="en-US" dirty="0"/>
            </a:br>
            <a:r>
              <a:rPr lang="en-US" dirty="0" err="1"/>
              <a:t>Confiden-tiality</a:t>
            </a:r>
            <a:r>
              <a:rPr lang="en-US" dirty="0"/>
              <a:t> and Security</a:t>
            </a:r>
          </a:p>
        </p:txBody>
      </p:sp>
    </p:spTree>
    <p:extLst>
      <p:ext uri="{BB962C8B-B14F-4D97-AF65-F5344CB8AC3E}">
        <p14:creationId xmlns:p14="http://schemas.microsoft.com/office/powerpoint/2010/main" val="570891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64CFBE-6F6B-49F8-962C-D9810DE897EF}"/>
              </a:ext>
            </a:extLst>
          </p:cNvPr>
          <p:cNvSpPr>
            <a:spLocks noGrp="1"/>
          </p:cNvSpPr>
          <p:nvPr>
            <p:ph idx="1"/>
          </p:nvPr>
        </p:nvSpPr>
        <p:spPr>
          <a:xfrm>
            <a:off x="1643053" y="385762"/>
            <a:ext cx="7100893" cy="5682068"/>
          </a:xfrm>
        </p:spPr>
        <p:txBody>
          <a:bodyPr>
            <a:normAutofit fontScale="92500" lnSpcReduction="20000"/>
          </a:bodyPr>
          <a:lstStyle/>
          <a:p>
            <a:pPr marR="0" lvl="0">
              <a:lnSpc>
                <a:spcPct val="90000"/>
              </a:lnSpc>
              <a:spcAft>
                <a:spcPts val="600"/>
              </a:spcAft>
              <a:buFont typeface="Arial" panose="020B0604020202020204" pitchFamily="34" charset="0"/>
              <a:buChar char="•"/>
            </a:pPr>
            <a:r>
              <a:rPr lang="en-US" sz="3200" dirty="0">
                <a:latin typeface="Verlag Book" pitchFamily="50" charset="0"/>
              </a:rPr>
              <a:t>Screen and conduct background investigations</a:t>
            </a:r>
          </a:p>
          <a:p>
            <a:pPr lvl="1">
              <a:lnSpc>
                <a:spcPct val="100000"/>
              </a:lnSpc>
              <a:spcAft>
                <a:spcPts val="600"/>
              </a:spcAft>
              <a:buFont typeface="Arial" panose="020B0604020202020204" pitchFamily="34" charset="0"/>
              <a:buChar char="–"/>
            </a:pPr>
            <a:r>
              <a:rPr lang="en-US" sz="3200" dirty="0">
                <a:latin typeface="Verlag Book" pitchFamily="50" charset="0"/>
              </a:rPr>
              <a:t>Conduct regularly on all staff and Subcontractors with access to County Information</a:t>
            </a:r>
          </a:p>
          <a:p>
            <a:pPr lvl="1">
              <a:lnSpc>
                <a:spcPct val="100000"/>
              </a:lnSpc>
              <a:spcAft>
                <a:spcPts val="600"/>
              </a:spcAft>
              <a:buFont typeface="Arial" panose="020B0604020202020204" pitchFamily="34" charset="0"/>
              <a:buChar char="–"/>
            </a:pPr>
            <a:r>
              <a:rPr lang="en-US" sz="3200" dirty="0">
                <a:latin typeface="Verlag Book" pitchFamily="50" charset="0"/>
              </a:rPr>
              <a:t>Include fingerprint checks through the California DOJ</a:t>
            </a:r>
          </a:p>
          <a:p>
            <a:pPr lvl="1">
              <a:lnSpc>
                <a:spcPct val="100000"/>
              </a:lnSpc>
              <a:spcAft>
                <a:spcPts val="600"/>
              </a:spcAft>
              <a:buFont typeface="Arial" panose="020B0604020202020204" pitchFamily="34" charset="0"/>
              <a:buChar char="–"/>
            </a:pPr>
            <a:r>
              <a:rPr lang="en-US" sz="3200" dirty="0">
                <a:latin typeface="Verlag Book" pitchFamily="50" charset="0"/>
              </a:rPr>
              <a:t>Requirement waived due to COVID</a:t>
            </a:r>
          </a:p>
          <a:p>
            <a:pPr>
              <a:lnSpc>
                <a:spcPct val="90000"/>
              </a:lnSpc>
              <a:spcBef>
                <a:spcPts val="1800"/>
              </a:spcBef>
              <a:spcAft>
                <a:spcPts val="600"/>
              </a:spcAft>
              <a:buFont typeface="Arial" panose="020B0604020202020204" pitchFamily="34" charset="0"/>
              <a:buChar char="•"/>
            </a:pPr>
            <a:r>
              <a:rPr lang="en-US" sz="3200" dirty="0">
                <a:latin typeface="Verlag Book" pitchFamily="50" charset="0"/>
              </a:rPr>
              <a:t>Provide annual training to all staff </a:t>
            </a:r>
          </a:p>
          <a:p>
            <a:pPr lvl="1">
              <a:lnSpc>
                <a:spcPct val="100000"/>
              </a:lnSpc>
              <a:spcAft>
                <a:spcPts val="600"/>
              </a:spcAft>
              <a:buFont typeface="Arial" panose="020B0604020202020204" pitchFamily="34" charset="0"/>
              <a:buChar char="–"/>
            </a:pPr>
            <a:r>
              <a:rPr lang="en-US" sz="3200" dirty="0">
                <a:latin typeface="Verlag Book" pitchFamily="50" charset="0"/>
              </a:rPr>
              <a:t>Topics include information security procedures, risks and threats</a:t>
            </a:r>
          </a:p>
          <a:p>
            <a:pPr lvl="1">
              <a:lnSpc>
                <a:spcPct val="100000"/>
              </a:lnSpc>
              <a:spcAft>
                <a:spcPts val="600"/>
              </a:spcAft>
              <a:buFont typeface="Arial" panose="020B0604020202020204" pitchFamily="34" charset="0"/>
              <a:buChar char="–"/>
            </a:pPr>
            <a:r>
              <a:rPr lang="en-US" sz="3200" dirty="0">
                <a:latin typeface="Verlag Book" pitchFamily="50" charset="0"/>
              </a:rPr>
              <a:t>More specific topics in CEPP agreement</a:t>
            </a:r>
          </a:p>
        </p:txBody>
      </p:sp>
      <p:sp>
        <p:nvSpPr>
          <p:cNvPr id="3" name="Title 2">
            <a:extLst>
              <a:ext uri="{FF2B5EF4-FFF2-40B4-BE49-F238E27FC236}">
                <a16:creationId xmlns:a16="http://schemas.microsoft.com/office/drawing/2014/main" id="{17532569-170F-4791-B340-CF6D8D35F7B2}"/>
              </a:ext>
            </a:extLst>
          </p:cNvPr>
          <p:cNvSpPr>
            <a:spLocks noGrp="1"/>
          </p:cNvSpPr>
          <p:nvPr>
            <p:ph type="title"/>
          </p:nvPr>
        </p:nvSpPr>
        <p:spPr>
          <a:xfrm>
            <a:off x="49065" y="0"/>
            <a:ext cx="1593988" cy="6472238"/>
          </a:xfrm>
        </p:spPr>
        <p:txBody>
          <a:bodyPr/>
          <a:lstStyle/>
          <a:p>
            <a:r>
              <a:rPr lang="en-US" dirty="0"/>
              <a:t>Contract Highlights:</a:t>
            </a:r>
            <a:br>
              <a:rPr lang="en-US" dirty="0"/>
            </a:br>
            <a:br>
              <a:rPr lang="en-US" dirty="0"/>
            </a:br>
            <a:r>
              <a:rPr lang="en-US" dirty="0" err="1"/>
              <a:t>Confiden-tiality</a:t>
            </a:r>
            <a:r>
              <a:rPr lang="en-US" dirty="0"/>
              <a:t> and Security Cont’d</a:t>
            </a:r>
          </a:p>
        </p:txBody>
      </p:sp>
    </p:spTree>
    <p:extLst>
      <p:ext uri="{BB962C8B-B14F-4D97-AF65-F5344CB8AC3E}">
        <p14:creationId xmlns:p14="http://schemas.microsoft.com/office/powerpoint/2010/main" val="3180910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64CFBE-6F6B-49F8-962C-D9810DE897EF}"/>
              </a:ext>
            </a:extLst>
          </p:cNvPr>
          <p:cNvSpPr>
            <a:spLocks noGrp="1"/>
          </p:cNvSpPr>
          <p:nvPr>
            <p:ph idx="1"/>
          </p:nvPr>
        </p:nvSpPr>
        <p:spPr>
          <a:xfrm>
            <a:off x="1643053" y="385762"/>
            <a:ext cx="7100893" cy="5682068"/>
          </a:xfrm>
        </p:spPr>
        <p:txBody>
          <a:bodyPr>
            <a:noAutofit/>
          </a:bodyPr>
          <a:lstStyle/>
          <a:p>
            <a:pPr marR="0" lvl="0">
              <a:lnSpc>
                <a:spcPct val="100000"/>
              </a:lnSpc>
              <a:spcBef>
                <a:spcPts val="0"/>
              </a:spcBef>
              <a:spcAft>
                <a:spcPts val="600"/>
              </a:spcAft>
              <a:buFont typeface="Arial" panose="020B0604020202020204" pitchFamily="34" charset="0"/>
              <a:buChar char="•"/>
            </a:pPr>
            <a:r>
              <a:rPr lang="en-US" sz="2400" dirty="0">
                <a:latin typeface="Verlag Book" pitchFamily="50" charset="0"/>
              </a:rPr>
              <a:t>Devices and media</a:t>
            </a:r>
          </a:p>
          <a:p>
            <a:pPr lvl="1">
              <a:lnSpc>
                <a:spcPct val="100000"/>
              </a:lnSpc>
              <a:spcBef>
                <a:spcPts val="0"/>
              </a:spcBef>
              <a:spcAft>
                <a:spcPts val="600"/>
              </a:spcAft>
              <a:buFont typeface="Arial" panose="020B0604020202020204" pitchFamily="34" charset="0"/>
              <a:buChar char="–"/>
            </a:pPr>
            <a:r>
              <a:rPr lang="en-US" sz="2400" dirty="0">
                <a:latin typeface="Verlag Book" pitchFamily="50" charset="0"/>
              </a:rPr>
              <a:t>Encrypt all workstations, portable devices (mobile, wearables, tablets) and removable media that store County Information in accordance with Federal Information Processing Standard (FIPS) 140-2 </a:t>
            </a:r>
          </a:p>
          <a:p>
            <a:pPr lvl="1">
              <a:lnSpc>
                <a:spcPct val="100000"/>
              </a:lnSpc>
              <a:spcBef>
                <a:spcPts val="0"/>
              </a:spcBef>
              <a:spcAft>
                <a:spcPts val="600"/>
              </a:spcAft>
              <a:buFont typeface="Arial" panose="020B0604020202020204" pitchFamily="34" charset="0"/>
              <a:buChar char="–"/>
            </a:pPr>
            <a:r>
              <a:rPr lang="en-US" sz="2400" dirty="0">
                <a:latin typeface="Verlag Book" pitchFamily="50" charset="0"/>
              </a:rPr>
              <a:t>Password protect all devices</a:t>
            </a:r>
          </a:p>
          <a:p>
            <a:pPr>
              <a:lnSpc>
                <a:spcPct val="100000"/>
              </a:lnSpc>
              <a:spcBef>
                <a:spcPts val="0"/>
              </a:spcBef>
              <a:spcAft>
                <a:spcPts val="600"/>
              </a:spcAft>
              <a:buFont typeface="Arial" panose="020B0604020202020204" pitchFamily="34" charset="0"/>
              <a:buChar char="•"/>
            </a:pPr>
            <a:r>
              <a:rPr lang="en-US" sz="2400" dirty="0">
                <a:latin typeface="Verlag Book" pitchFamily="50" charset="0"/>
              </a:rPr>
              <a:t>Paper documents</a:t>
            </a:r>
          </a:p>
          <a:p>
            <a:pPr lvl="1">
              <a:lnSpc>
                <a:spcPct val="100000"/>
              </a:lnSpc>
              <a:spcBef>
                <a:spcPts val="0"/>
              </a:spcBef>
              <a:spcAft>
                <a:spcPts val="600"/>
              </a:spcAft>
              <a:buFont typeface="Arial" panose="020B0604020202020204" pitchFamily="34" charset="0"/>
              <a:buChar char="–"/>
            </a:pPr>
            <a:r>
              <a:rPr lang="en-US" sz="2400" dirty="0">
                <a:latin typeface="Verlag Book" pitchFamily="50" charset="0"/>
              </a:rPr>
              <a:t>Place in a locked drawer or locked cabinet when not in use; when printing, immediately remove from printer</a:t>
            </a:r>
          </a:p>
          <a:p>
            <a:pPr lvl="1">
              <a:lnSpc>
                <a:spcPct val="100000"/>
              </a:lnSpc>
              <a:spcBef>
                <a:spcPts val="0"/>
              </a:spcBef>
              <a:spcAft>
                <a:spcPts val="600"/>
              </a:spcAft>
              <a:buFont typeface="Arial" panose="020B0604020202020204" pitchFamily="34" charset="0"/>
              <a:buChar char="–"/>
            </a:pPr>
            <a:r>
              <a:rPr lang="en-US" sz="2400" dirty="0">
                <a:latin typeface="Verlag Book" pitchFamily="50" charset="0"/>
              </a:rPr>
              <a:t>Shred (using cross-cutting shredder) to dispose</a:t>
            </a:r>
          </a:p>
          <a:p>
            <a:pPr>
              <a:lnSpc>
                <a:spcPct val="100000"/>
              </a:lnSpc>
              <a:spcBef>
                <a:spcPts val="0"/>
              </a:spcBef>
              <a:spcAft>
                <a:spcPts val="600"/>
              </a:spcAft>
              <a:buFont typeface="Arial" panose="020B0604020202020204" pitchFamily="34" charset="0"/>
              <a:buChar char="•"/>
            </a:pPr>
            <a:r>
              <a:rPr lang="en-US" sz="2400" dirty="0">
                <a:latin typeface="Verlag Book" pitchFamily="50" charset="0"/>
              </a:rPr>
              <a:t>Keep data onsite </a:t>
            </a:r>
          </a:p>
          <a:p>
            <a:pPr lvl="1">
              <a:lnSpc>
                <a:spcPct val="100000"/>
              </a:lnSpc>
              <a:spcBef>
                <a:spcPts val="0"/>
              </a:spcBef>
              <a:spcAft>
                <a:spcPts val="600"/>
              </a:spcAft>
              <a:buFont typeface="Arial" panose="020B0604020202020204" pitchFamily="34" charset="0"/>
              <a:buChar char="–"/>
            </a:pPr>
            <a:r>
              <a:rPr lang="en-US" sz="2400" dirty="0">
                <a:latin typeface="Verlag Book" pitchFamily="50" charset="0"/>
              </a:rPr>
              <a:t>Unless properly secured, and only for the purpose of transfer to an authorized location </a:t>
            </a:r>
          </a:p>
        </p:txBody>
      </p:sp>
      <p:sp>
        <p:nvSpPr>
          <p:cNvPr id="3" name="Title 2">
            <a:extLst>
              <a:ext uri="{FF2B5EF4-FFF2-40B4-BE49-F238E27FC236}">
                <a16:creationId xmlns:a16="http://schemas.microsoft.com/office/drawing/2014/main" id="{17532569-170F-4791-B340-CF6D8D35F7B2}"/>
              </a:ext>
            </a:extLst>
          </p:cNvPr>
          <p:cNvSpPr>
            <a:spLocks noGrp="1"/>
          </p:cNvSpPr>
          <p:nvPr>
            <p:ph type="title"/>
          </p:nvPr>
        </p:nvSpPr>
        <p:spPr>
          <a:xfrm>
            <a:off x="49065" y="0"/>
            <a:ext cx="1593988" cy="6472238"/>
          </a:xfrm>
        </p:spPr>
        <p:txBody>
          <a:bodyPr/>
          <a:lstStyle/>
          <a:p>
            <a:r>
              <a:rPr lang="en-US" dirty="0"/>
              <a:t>Contract Highlights:</a:t>
            </a:r>
            <a:br>
              <a:rPr lang="en-US" dirty="0"/>
            </a:br>
            <a:br>
              <a:rPr lang="en-US" dirty="0"/>
            </a:br>
            <a:r>
              <a:rPr lang="en-US" dirty="0" err="1"/>
              <a:t>Confiden-tiality</a:t>
            </a:r>
            <a:r>
              <a:rPr lang="en-US" dirty="0"/>
              <a:t> and Security Cont’d</a:t>
            </a:r>
          </a:p>
        </p:txBody>
      </p:sp>
    </p:spTree>
    <p:extLst>
      <p:ext uri="{BB962C8B-B14F-4D97-AF65-F5344CB8AC3E}">
        <p14:creationId xmlns:p14="http://schemas.microsoft.com/office/powerpoint/2010/main" val="2582545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64CFBE-6F6B-49F8-962C-D9810DE897EF}"/>
              </a:ext>
            </a:extLst>
          </p:cNvPr>
          <p:cNvSpPr>
            <a:spLocks noGrp="1"/>
          </p:cNvSpPr>
          <p:nvPr>
            <p:ph idx="1"/>
          </p:nvPr>
        </p:nvSpPr>
        <p:spPr>
          <a:xfrm>
            <a:off x="1773681" y="588783"/>
            <a:ext cx="7100893" cy="5963673"/>
          </a:xfrm>
        </p:spPr>
        <p:txBody>
          <a:bodyPr>
            <a:normAutofit fontScale="92500" lnSpcReduction="20000"/>
          </a:bodyPr>
          <a:lstStyle/>
          <a:p>
            <a:pPr>
              <a:lnSpc>
                <a:spcPct val="100000"/>
              </a:lnSpc>
              <a:spcAft>
                <a:spcPts val="600"/>
              </a:spcAft>
            </a:pPr>
            <a:r>
              <a:rPr lang="en-US" sz="3200" dirty="0">
                <a:latin typeface="Verlag Book" pitchFamily="50" charset="0"/>
              </a:rPr>
              <a:t>Purpose</a:t>
            </a:r>
          </a:p>
          <a:p>
            <a:pPr lvl="1">
              <a:lnSpc>
                <a:spcPct val="100000"/>
              </a:lnSpc>
              <a:spcAft>
                <a:spcPts val="600"/>
              </a:spcAft>
            </a:pPr>
            <a:r>
              <a:rPr lang="en-US" sz="3200" dirty="0">
                <a:latin typeface="Verlag Book" pitchFamily="50" charset="0"/>
              </a:rPr>
              <a:t>To be used any time PII is shared</a:t>
            </a:r>
          </a:p>
          <a:p>
            <a:pPr lvl="1">
              <a:lnSpc>
                <a:spcPct val="100000"/>
              </a:lnSpc>
              <a:spcAft>
                <a:spcPts val="600"/>
              </a:spcAft>
            </a:pPr>
            <a:r>
              <a:rPr lang="en-US" sz="3200" dirty="0">
                <a:latin typeface="Verlag Book" pitchFamily="50" charset="0"/>
              </a:rPr>
              <a:t>CFET Referral and Enrollment Roster</a:t>
            </a:r>
          </a:p>
          <a:p>
            <a:pPr lvl="1">
              <a:lnSpc>
                <a:spcPct val="100000"/>
              </a:lnSpc>
              <a:spcAft>
                <a:spcPts val="600"/>
              </a:spcAft>
            </a:pPr>
            <a:r>
              <a:rPr lang="en-US" sz="3200" dirty="0">
                <a:latin typeface="Verlag Book" pitchFamily="50" charset="0"/>
              </a:rPr>
              <a:t>Quarterly Outcome Report</a:t>
            </a:r>
          </a:p>
          <a:p>
            <a:pPr lvl="1">
              <a:lnSpc>
                <a:spcPct val="100000"/>
              </a:lnSpc>
              <a:spcAft>
                <a:spcPts val="600"/>
              </a:spcAft>
            </a:pPr>
            <a:r>
              <a:rPr lang="en-US" sz="3200" dirty="0">
                <a:latin typeface="Verlag Book" pitchFamily="50" charset="0"/>
              </a:rPr>
              <a:t>Provider Determinations</a:t>
            </a:r>
          </a:p>
          <a:p>
            <a:pPr>
              <a:lnSpc>
                <a:spcPct val="100000"/>
              </a:lnSpc>
              <a:spcAft>
                <a:spcPts val="600"/>
              </a:spcAft>
            </a:pPr>
            <a:r>
              <a:rPr lang="en-US" sz="3200" dirty="0">
                <a:latin typeface="Verlag Book" pitchFamily="50" charset="0"/>
              </a:rPr>
              <a:t>Provider steps</a:t>
            </a:r>
          </a:p>
          <a:p>
            <a:pPr lvl="1">
              <a:lnSpc>
                <a:spcPct val="100000"/>
              </a:lnSpc>
              <a:spcAft>
                <a:spcPts val="600"/>
              </a:spcAft>
            </a:pPr>
            <a:r>
              <a:rPr lang="en-US" sz="3200" dirty="0">
                <a:latin typeface="Verlag Book" pitchFamily="50" charset="0"/>
              </a:rPr>
              <a:t>Prepare list of staff/emails to be granted access</a:t>
            </a:r>
          </a:p>
          <a:p>
            <a:pPr lvl="1">
              <a:lnSpc>
                <a:spcPct val="100000"/>
              </a:lnSpc>
              <a:spcAft>
                <a:spcPts val="600"/>
              </a:spcAft>
            </a:pPr>
            <a:r>
              <a:rPr lang="en-US" sz="3200" dirty="0">
                <a:latin typeface="Verlag Book" pitchFamily="50" charset="0"/>
              </a:rPr>
              <a:t>Ensure staff sign confidentiality agreements </a:t>
            </a:r>
          </a:p>
          <a:p>
            <a:pPr lvl="1">
              <a:lnSpc>
                <a:spcPct val="100000"/>
              </a:lnSpc>
              <a:spcAft>
                <a:spcPts val="600"/>
              </a:spcAft>
            </a:pPr>
            <a:r>
              <a:rPr lang="en-US" sz="3200" dirty="0">
                <a:latin typeface="Verlag Book" pitchFamily="50" charset="0"/>
              </a:rPr>
              <a:t>Let WDACS know if any staff with access leaves their position in your agency</a:t>
            </a:r>
          </a:p>
        </p:txBody>
      </p:sp>
      <p:sp>
        <p:nvSpPr>
          <p:cNvPr id="3" name="Title 2">
            <a:extLst>
              <a:ext uri="{FF2B5EF4-FFF2-40B4-BE49-F238E27FC236}">
                <a16:creationId xmlns:a16="http://schemas.microsoft.com/office/drawing/2014/main" id="{17532569-170F-4791-B340-CF6D8D35F7B2}"/>
              </a:ext>
            </a:extLst>
          </p:cNvPr>
          <p:cNvSpPr>
            <a:spLocks noGrp="1"/>
          </p:cNvSpPr>
          <p:nvPr>
            <p:ph type="title"/>
          </p:nvPr>
        </p:nvSpPr>
        <p:spPr>
          <a:xfrm>
            <a:off x="97971" y="0"/>
            <a:ext cx="1545082" cy="6472238"/>
          </a:xfrm>
        </p:spPr>
        <p:txBody>
          <a:bodyPr/>
          <a:lstStyle/>
          <a:p>
            <a:r>
              <a:rPr lang="en-US" dirty="0"/>
              <a:t>WDACS </a:t>
            </a:r>
            <a:br>
              <a:rPr lang="en-US" dirty="0"/>
            </a:br>
            <a:r>
              <a:rPr lang="en-US" dirty="0"/>
              <a:t>Secure Portal</a:t>
            </a:r>
          </a:p>
        </p:txBody>
      </p:sp>
    </p:spTree>
    <p:extLst>
      <p:ext uri="{BB962C8B-B14F-4D97-AF65-F5344CB8AC3E}">
        <p14:creationId xmlns:p14="http://schemas.microsoft.com/office/powerpoint/2010/main" val="486275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64CFBE-6F6B-49F8-962C-D9810DE897EF}"/>
              </a:ext>
            </a:extLst>
          </p:cNvPr>
          <p:cNvSpPr>
            <a:spLocks noGrp="1"/>
          </p:cNvSpPr>
          <p:nvPr>
            <p:ph idx="1"/>
          </p:nvPr>
        </p:nvSpPr>
        <p:spPr>
          <a:xfrm>
            <a:off x="1773680" y="205182"/>
            <a:ext cx="7205281" cy="6065670"/>
          </a:xfrm>
        </p:spPr>
        <p:txBody>
          <a:bodyPr>
            <a:normAutofit fontScale="70000" lnSpcReduction="20000"/>
          </a:bodyPr>
          <a:lstStyle/>
          <a:p>
            <a:pPr>
              <a:lnSpc>
                <a:spcPct val="100000"/>
              </a:lnSpc>
              <a:spcAft>
                <a:spcPts val="600"/>
              </a:spcAft>
            </a:pPr>
            <a:r>
              <a:rPr lang="en-US" sz="3200" dirty="0">
                <a:latin typeface="Verlag Book" pitchFamily="50" charset="0"/>
              </a:rPr>
              <a:t>Purpose</a:t>
            </a:r>
          </a:p>
          <a:p>
            <a:pPr lvl="1">
              <a:lnSpc>
                <a:spcPct val="100000"/>
              </a:lnSpc>
              <a:spcAft>
                <a:spcPts val="600"/>
              </a:spcAft>
            </a:pPr>
            <a:r>
              <a:rPr lang="en-US" sz="3200" dirty="0">
                <a:latin typeface="Verlag Book" pitchFamily="50" charset="0"/>
              </a:rPr>
              <a:t>To grant staff access to the YBN dashboard to track the status of multiple CalFresh cases that have been associated with the provider.  Completion of the YBN agreement is optional and the 1st step in becoming a CalFresh Application Assister (CAA) and accessing the dashboard.</a:t>
            </a:r>
          </a:p>
          <a:p>
            <a:pPr lvl="1">
              <a:lnSpc>
                <a:spcPct val="100000"/>
              </a:lnSpc>
              <a:spcAft>
                <a:spcPts val="600"/>
              </a:spcAft>
            </a:pPr>
            <a:r>
              <a:rPr lang="en-US" sz="3200" dirty="0">
                <a:latin typeface="Verlag Book" pitchFamily="50" charset="0"/>
              </a:rPr>
              <a:t>Instead of becoming a CAA, provider may ask individual clients to provide their CalFresh verification electronically or in person.</a:t>
            </a:r>
          </a:p>
          <a:p>
            <a:pPr>
              <a:lnSpc>
                <a:spcPct val="100000"/>
              </a:lnSpc>
              <a:spcAft>
                <a:spcPts val="600"/>
              </a:spcAft>
            </a:pPr>
            <a:r>
              <a:rPr lang="en-US" sz="3200" dirty="0">
                <a:latin typeface="Verlag Book" pitchFamily="50" charset="0"/>
              </a:rPr>
              <a:t>Optional provider steps</a:t>
            </a:r>
          </a:p>
          <a:p>
            <a:pPr lvl="1">
              <a:lnSpc>
                <a:spcPct val="100000"/>
              </a:lnSpc>
              <a:spcAft>
                <a:spcPts val="600"/>
              </a:spcAft>
            </a:pPr>
            <a:r>
              <a:rPr lang="en-US" sz="3200" dirty="0">
                <a:latin typeface="Verlag Book" pitchFamily="50" charset="0"/>
              </a:rPr>
              <a:t>Read </a:t>
            </a:r>
            <a:r>
              <a:rPr lang="en-US" sz="3200" dirty="0">
                <a:latin typeface="Verlag Book"/>
                <a:hlinkClick r:id="rId3"/>
              </a:rPr>
              <a:t>CalFresh Outreach Toolkit</a:t>
            </a:r>
            <a:endParaRPr lang="en-US" sz="3200" dirty="0">
              <a:latin typeface="Verlag Book"/>
            </a:endParaRPr>
          </a:p>
          <a:p>
            <a:pPr lvl="1">
              <a:lnSpc>
                <a:spcPct val="100000"/>
              </a:lnSpc>
              <a:spcAft>
                <a:spcPts val="600"/>
              </a:spcAft>
            </a:pPr>
            <a:r>
              <a:rPr lang="en-US" sz="3200" dirty="0">
                <a:latin typeface="Verlag Book" pitchFamily="50" charset="0"/>
              </a:rPr>
              <a:t>Identify staff who will access YBN (at least one person for now)</a:t>
            </a:r>
          </a:p>
          <a:p>
            <a:pPr lvl="1">
              <a:lnSpc>
                <a:spcPct val="100000"/>
              </a:lnSpc>
              <a:spcAft>
                <a:spcPts val="600"/>
              </a:spcAft>
            </a:pPr>
            <a:r>
              <a:rPr lang="en-US" sz="3200" dirty="0">
                <a:latin typeface="Verlag Book" pitchFamily="50" charset="0"/>
              </a:rPr>
              <a:t>Ensure agreement on last page of Toolkit is completed and signed</a:t>
            </a:r>
          </a:p>
          <a:p>
            <a:pPr lvl="1">
              <a:lnSpc>
                <a:spcPct val="100000"/>
              </a:lnSpc>
              <a:spcAft>
                <a:spcPts val="600"/>
              </a:spcAft>
            </a:pPr>
            <a:r>
              <a:rPr lang="en-US" sz="3200" dirty="0">
                <a:latin typeface="Verlag Book" pitchFamily="50" charset="0"/>
              </a:rPr>
              <a:t>Submit to </a:t>
            </a:r>
            <a:r>
              <a:rPr lang="en-US" sz="3200" dirty="0">
                <a:effectLst/>
                <a:latin typeface="Verlag Book"/>
                <a:hlinkClick r:id="rId4"/>
              </a:rPr>
              <a:t>CalFreshOutreach@dpss.lacounty.gov</a:t>
            </a:r>
            <a:r>
              <a:rPr lang="en-US" sz="3200" dirty="0">
                <a:effectLst/>
                <a:latin typeface="Verlag Book"/>
              </a:rPr>
              <a:t> </a:t>
            </a:r>
          </a:p>
        </p:txBody>
      </p:sp>
      <p:sp>
        <p:nvSpPr>
          <p:cNvPr id="3" name="Title 2">
            <a:extLst>
              <a:ext uri="{FF2B5EF4-FFF2-40B4-BE49-F238E27FC236}">
                <a16:creationId xmlns:a16="http://schemas.microsoft.com/office/drawing/2014/main" id="{17532569-170F-4791-B340-CF6D8D35F7B2}"/>
              </a:ext>
            </a:extLst>
          </p:cNvPr>
          <p:cNvSpPr>
            <a:spLocks noGrp="1"/>
          </p:cNvSpPr>
          <p:nvPr>
            <p:ph type="title"/>
          </p:nvPr>
        </p:nvSpPr>
        <p:spPr>
          <a:xfrm>
            <a:off x="44605" y="0"/>
            <a:ext cx="1598448" cy="6472238"/>
          </a:xfrm>
        </p:spPr>
        <p:txBody>
          <a:bodyPr/>
          <a:lstStyle/>
          <a:p>
            <a:r>
              <a:rPr lang="en-US" sz="2400" dirty="0"/>
              <a:t>Optional YBN System User Security and </a:t>
            </a:r>
            <a:r>
              <a:rPr lang="en-US" sz="2400" dirty="0" err="1"/>
              <a:t>Confiden-tiality</a:t>
            </a:r>
            <a:r>
              <a:rPr lang="en-US" sz="2400" dirty="0"/>
              <a:t> Agreement</a:t>
            </a:r>
          </a:p>
        </p:txBody>
      </p:sp>
    </p:spTree>
    <p:extLst>
      <p:ext uri="{BB962C8B-B14F-4D97-AF65-F5344CB8AC3E}">
        <p14:creationId xmlns:p14="http://schemas.microsoft.com/office/powerpoint/2010/main" val="1964338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64CFBE-6F6B-49F8-962C-D9810DE897EF}"/>
              </a:ext>
            </a:extLst>
          </p:cNvPr>
          <p:cNvSpPr>
            <a:spLocks noGrp="1"/>
          </p:cNvSpPr>
          <p:nvPr>
            <p:ph idx="1"/>
          </p:nvPr>
        </p:nvSpPr>
        <p:spPr>
          <a:xfrm>
            <a:off x="1773681" y="588784"/>
            <a:ext cx="7100893" cy="5682068"/>
          </a:xfrm>
        </p:spPr>
        <p:txBody>
          <a:bodyPr>
            <a:normAutofit fontScale="92500" lnSpcReduction="10000"/>
          </a:bodyPr>
          <a:lstStyle/>
          <a:p>
            <a:pPr>
              <a:lnSpc>
                <a:spcPct val="100000"/>
              </a:lnSpc>
              <a:spcAft>
                <a:spcPts val="600"/>
              </a:spcAft>
            </a:pPr>
            <a:r>
              <a:rPr lang="en-US" sz="3200" dirty="0">
                <a:latin typeface="Verlag Book" pitchFamily="50" charset="0"/>
              </a:rPr>
              <a:t>Purpose</a:t>
            </a:r>
          </a:p>
          <a:p>
            <a:pPr lvl="1">
              <a:lnSpc>
                <a:spcPct val="100000"/>
              </a:lnSpc>
              <a:spcAft>
                <a:spcPts val="600"/>
              </a:spcAft>
            </a:pPr>
            <a:r>
              <a:rPr lang="en-US" sz="3200" dirty="0">
                <a:latin typeface="Verlag Book" pitchFamily="50" charset="0"/>
              </a:rPr>
              <a:t>One form grants/removes individual-level access to CalFresh Confirm and the other provides organization-level access</a:t>
            </a:r>
          </a:p>
          <a:p>
            <a:pPr>
              <a:lnSpc>
                <a:spcPct val="100000"/>
              </a:lnSpc>
              <a:spcAft>
                <a:spcPts val="600"/>
              </a:spcAft>
            </a:pPr>
            <a:r>
              <a:rPr lang="en-US" sz="3200" dirty="0">
                <a:latin typeface="Verlag Book" pitchFamily="50" charset="0"/>
              </a:rPr>
              <a:t>Provider steps</a:t>
            </a:r>
          </a:p>
          <a:p>
            <a:pPr lvl="1">
              <a:lnSpc>
                <a:spcPct val="100000"/>
              </a:lnSpc>
              <a:spcAft>
                <a:spcPts val="600"/>
              </a:spcAft>
            </a:pPr>
            <a:r>
              <a:rPr lang="en-US" sz="3200" dirty="0">
                <a:latin typeface="Verlag Book" pitchFamily="50" charset="0"/>
              </a:rPr>
              <a:t>Identify staff who need to access CalFresh Confirm</a:t>
            </a:r>
          </a:p>
          <a:p>
            <a:pPr lvl="1">
              <a:lnSpc>
                <a:spcPct val="100000"/>
              </a:lnSpc>
              <a:spcAft>
                <a:spcPts val="600"/>
              </a:spcAft>
            </a:pPr>
            <a:r>
              <a:rPr lang="en-US" sz="3200" dirty="0">
                <a:latin typeface="Verlag Book" pitchFamily="50" charset="0"/>
              </a:rPr>
              <a:t>Ensure forms are completed and signed</a:t>
            </a:r>
          </a:p>
          <a:p>
            <a:pPr lvl="1">
              <a:lnSpc>
                <a:spcPct val="100000"/>
              </a:lnSpc>
              <a:spcAft>
                <a:spcPts val="600"/>
              </a:spcAft>
            </a:pPr>
            <a:r>
              <a:rPr lang="en-US" sz="3200" dirty="0">
                <a:latin typeface="Verlag Book" pitchFamily="50" charset="0"/>
              </a:rPr>
              <a:t>When staff leave organization or their CEPP role, submit request to terminate access within 30 days</a:t>
            </a:r>
          </a:p>
          <a:p>
            <a:pPr lvl="1">
              <a:lnSpc>
                <a:spcPct val="100000"/>
              </a:lnSpc>
              <a:spcAft>
                <a:spcPts val="600"/>
              </a:spcAft>
            </a:pPr>
            <a:endParaRPr lang="en-US" sz="3200" dirty="0">
              <a:latin typeface="Verlag Book" pitchFamily="50" charset="0"/>
            </a:endParaRPr>
          </a:p>
        </p:txBody>
      </p:sp>
      <p:sp>
        <p:nvSpPr>
          <p:cNvPr id="3" name="Title 2">
            <a:extLst>
              <a:ext uri="{FF2B5EF4-FFF2-40B4-BE49-F238E27FC236}">
                <a16:creationId xmlns:a16="http://schemas.microsoft.com/office/drawing/2014/main" id="{17532569-170F-4791-B340-CF6D8D35F7B2}"/>
              </a:ext>
            </a:extLst>
          </p:cNvPr>
          <p:cNvSpPr>
            <a:spLocks noGrp="1"/>
          </p:cNvSpPr>
          <p:nvPr>
            <p:ph type="title"/>
          </p:nvPr>
        </p:nvSpPr>
        <p:spPr>
          <a:xfrm>
            <a:off x="147196" y="0"/>
            <a:ext cx="1495857" cy="6472238"/>
          </a:xfrm>
        </p:spPr>
        <p:txBody>
          <a:bodyPr/>
          <a:lstStyle/>
          <a:p>
            <a:r>
              <a:rPr lang="en-US" sz="2400" dirty="0"/>
              <a:t>Draft CalFresh Confirm Forms</a:t>
            </a:r>
          </a:p>
        </p:txBody>
      </p:sp>
    </p:spTree>
    <p:extLst>
      <p:ext uri="{BB962C8B-B14F-4D97-AF65-F5344CB8AC3E}">
        <p14:creationId xmlns:p14="http://schemas.microsoft.com/office/powerpoint/2010/main" val="3986696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64CFBE-6F6B-49F8-962C-D9810DE897EF}"/>
              </a:ext>
            </a:extLst>
          </p:cNvPr>
          <p:cNvSpPr>
            <a:spLocks noGrp="1"/>
          </p:cNvSpPr>
          <p:nvPr>
            <p:ph idx="1"/>
          </p:nvPr>
        </p:nvSpPr>
        <p:spPr>
          <a:xfrm>
            <a:off x="1773681" y="588784"/>
            <a:ext cx="7100893" cy="5682068"/>
          </a:xfrm>
        </p:spPr>
        <p:txBody>
          <a:bodyPr>
            <a:normAutofit/>
          </a:bodyPr>
          <a:lstStyle/>
          <a:p>
            <a:pPr>
              <a:lnSpc>
                <a:spcPct val="100000"/>
              </a:lnSpc>
              <a:spcAft>
                <a:spcPts val="600"/>
              </a:spcAft>
            </a:pPr>
            <a:r>
              <a:rPr lang="en-US" sz="3200" dirty="0">
                <a:latin typeface="Verlag Book" pitchFamily="50" charset="0"/>
              </a:rPr>
              <a:t>Purpose of participant form</a:t>
            </a:r>
          </a:p>
          <a:p>
            <a:pPr lvl="1">
              <a:lnSpc>
                <a:spcPct val="100000"/>
              </a:lnSpc>
              <a:spcAft>
                <a:spcPts val="600"/>
              </a:spcAft>
            </a:pPr>
            <a:r>
              <a:rPr lang="en-US" sz="3200" dirty="0">
                <a:latin typeface="Verlag Book" pitchFamily="50" charset="0"/>
              </a:rPr>
              <a:t>To allow personal information to be shared between agencies for purposes of operating and monitoring CEPP </a:t>
            </a:r>
          </a:p>
          <a:p>
            <a:pPr>
              <a:lnSpc>
                <a:spcPct val="100000"/>
              </a:lnSpc>
              <a:spcAft>
                <a:spcPts val="600"/>
              </a:spcAft>
            </a:pPr>
            <a:r>
              <a:rPr lang="en-US" sz="3200" dirty="0">
                <a:latin typeface="Verlag Book" pitchFamily="50" charset="0"/>
              </a:rPr>
              <a:t>Provider steps </a:t>
            </a:r>
            <a:r>
              <a:rPr lang="en-US" sz="3200" b="0" dirty="0">
                <a:latin typeface="Verlag Book" pitchFamily="50" charset="0"/>
              </a:rPr>
              <a:t>(when finalized)</a:t>
            </a:r>
          </a:p>
          <a:p>
            <a:pPr lvl="1">
              <a:lnSpc>
                <a:spcPct val="100000"/>
              </a:lnSpc>
              <a:spcAft>
                <a:spcPts val="600"/>
              </a:spcAft>
            </a:pPr>
            <a:r>
              <a:rPr lang="en-US" sz="3200" dirty="0">
                <a:latin typeface="Verlag Book" pitchFamily="50" charset="0"/>
              </a:rPr>
              <a:t>Use exact form or integrate into existing forms with exact language</a:t>
            </a:r>
          </a:p>
          <a:p>
            <a:pPr lvl="1">
              <a:lnSpc>
                <a:spcPct val="100000"/>
              </a:lnSpc>
              <a:spcAft>
                <a:spcPts val="600"/>
              </a:spcAft>
            </a:pPr>
            <a:r>
              <a:rPr lang="en-US" sz="3200" dirty="0">
                <a:latin typeface="Verlag Book" pitchFamily="50" charset="0"/>
              </a:rPr>
              <a:t>Ensure that every CEPP applicant signs the form (optional form but necessary to participate in CEPP)</a:t>
            </a:r>
          </a:p>
        </p:txBody>
      </p:sp>
      <p:sp>
        <p:nvSpPr>
          <p:cNvPr id="3" name="Title 2">
            <a:extLst>
              <a:ext uri="{FF2B5EF4-FFF2-40B4-BE49-F238E27FC236}">
                <a16:creationId xmlns:a16="http://schemas.microsoft.com/office/drawing/2014/main" id="{17532569-170F-4791-B340-CF6D8D35F7B2}"/>
              </a:ext>
            </a:extLst>
          </p:cNvPr>
          <p:cNvSpPr>
            <a:spLocks noGrp="1"/>
          </p:cNvSpPr>
          <p:nvPr>
            <p:ph type="title"/>
          </p:nvPr>
        </p:nvSpPr>
        <p:spPr>
          <a:xfrm>
            <a:off x="35684" y="0"/>
            <a:ext cx="1607369" cy="6472238"/>
          </a:xfrm>
        </p:spPr>
        <p:txBody>
          <a:bodyPr/>
          <a:lstStyle/>
          <a:p>
            <a:r>
              <a:rPr lang="en-US" sz="2400" dirty="0"/>
              <a:t>Draft Consent for Release of Confidential Information</a:t>
            </a:r>
          </a:p>
        </p:txBody>
      </p:sp>
    </p:spTree>
    <p:extLst>
      <p:ext uri="{BB962C8B-B14F-4D97-AF65-F5344CB8AC3E}">
        <p14:creationId xmlns:p14="http://schemas.microsoft.com/office/powerpoint/2010/main" val="1725666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t>
            </a:r>
          </a:p>
        </p:txBody>
      </p:sp>
      <p:pic>
        <p:nvPicPr>
          <p:cNvPr id="9" name="Picture 8">
            <a:extLst>
              <a:ext uri="{FF2B5EF4-FFF2-40B4-BE49-F238E27FC236}">
                <a16:creationId xmlns:a16="http://schemas.microsoft.com/office/drawing/2014/main" id="{ABF3C18A-C146-4FC4-9C9C-0ED828ADD95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58548" y="-664612"/>
            <a:ext cx="6734221" cy="6734221"/>
          </a:xfrm>
          <a:prstGeom prst="rect">
            <a:avLst/>
          </a:prstGeom>
        </p:spPr>
      </p:pic>
    </p:spTree>
    <p:extLst>
      <p:ext uri="{BB962C8B-B14F-4D97-AF65-F5344CB8AC3E}">
        <p14:creationId xmlns:p14="http://schemas.microsoft.com/office/powerpoint/2010/main" val="913011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797534-B101-479D-A7A9-7ACD461D5A5D}"/>
              </a:ext>
            </a:extLst>
          </p:cNvPr>
          <p:cNvSpPr>
            <a:spLocks noGrp="1"/>
          </p:cNvSpPr>
          <p:nvPr>
            <p:ph idx="1"/>
          </p:nvPr>
        </p:nvSpPr>
        <p:spPr>
          <a:xfrm>
            <a:off x="1643053" y="124894"/>
            <a:ext cx="7100893" cy="6579219"/>
          </a:xfrm>
        </p:spPr>
        <p:txBody>
          <a:bodyPr>
            <a:normAutofit fontScale="92500" lnSpcReduction="10000"/>
          </a:bodyPr>
          <a:lstStyle/>
          <a:p>
            <a:pPr marL="342900" marR="0" lvl="0" indent="-342900">
              <a:lnSpc>
                <a:spcPct val="120000"/>
              </a:lnSpc>
              <a:spcBef>
                <a:spcPts val="600"/>
              </a:spcBef>
              <a:spcAft>
                <a:spcPts val="0"/>
              </a:spcAft>
              <a:buFont typeface="+mj-lt"/>
              <a:buAutoNum type="arabicPeriod"/>
              <a:tabLst>
                <a:tab pos="2971800" algn="ctr"/>
                <a:tab pos="5943600" algn="r"/>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Select staff names to be granted access to WDACS secure portal, YBN (if desired), and CalFresh Confirm, and email their contact info to Aimee and Kalen</a:t>
            </a:r>
          </a:p>
          <a:p>
            <a:pPr marL="342900" marR="0" lvl="0" indent="-342900">
              <a:lnSpc>
                <a:spcPct val="120000"/>
              </a:lnSpc>
              <a:spcBef>
                <a:spcPts val="600"/>
              </a:spcBef>
              <a:spcAft>
                <a:spcPts val="0"/>
              </a:spcAft>
              <a:buFont typeface="+mj-lt"/>
              <a:buAutoNum type="arabicPeriod"/>
              <a:tabLst>
                <a:tab pos="2971800" algn="ctr"/>
                <a:tab pos="5943600" algn="r"/>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If access to the YBN dashboard is desired, review YBN steps at </a:t>
            </a:r>
            <a:r>
              <a:rPr lang="en-US" sz="2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https://file.lacounty.gov/</a:t>
            </a:r>
            <a:r>
              <a:rPr lang="en-US" sz="22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SDSInter</a:t>
            </a:r>
            <a:r>
              <a:rPr lang="en-US" sz="2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t>
            </a:r>
            <a:r>
              <a:rPr lang="en-US" sz="22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dpss</a:t>
            </a:r>
            <a:r>
              <a:rPr lang="en-US" sz="2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‌/1072473_CalFreshOutreachToolkit_ENG11-13-19_.pdf</a:t>
            </a:r>
            <a:r>
              <a:rPr lang="en-US" sz="2200" dirty="0">
                <a:effectLst/>
                <a:latin typeface="Calibri" panose="020F0502020204030204" pitchFamily="34" charset="0"/>
                <a:ea typeface="Calibri" panose="020F0502020204030204" pitchFamily="34" charset="0"/>
                <a:cs typeface="Times New Roman" panose="02020603050405020304" pitchFamily="18" charset="0"/>
              </a:rPr>
              <a:t> and send completed YBN Security and Confidentiality agreement (on last page) to: </a:t>
            </a:r>
            <a:r>
              <a:rPr lang="en-US" sz="2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CalFreshOutreach@dpss.lacounty.gov</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600"/>
              </a:spcBef>
              <a:spcAft>
                <a:spcPts val="0"/>
              </a:spcAft>
              <a:buFont typeface="+mj-lt"/>
              <a:buAutoNum type="arabicPeriod"/>
              <a:tabLst>
                <a:tab pos="2971800" algn="ctr"/>
                <a:tab pos="5943600" algn="r"/>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Start creating reporting fields – Due May 20</a:t>
            </a:r>
          </a:p>
          <a:p>
            <a:pPr marL="342900" marR="0" lvl="0" indent="-342900">
              <a:lnSpc>
                <a:spcPct val="120000"/>
              </a:lnSpc>
              <a:spcBef>
                <a:spcPts val="600"/>
              </a:spcBef>
              <a:spcAft>
                <a:spcPts val="0"/>
              </a:spcAft>
              <a:buFont typeface="+mj-lt"/>
              <a:buAutoNum type="arabicPeriod"/>
              <a:tabLst>
                <a:tab pos="2971800" algn="ctr"/>
                <a:tab pos="5943600" algn="r"/>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Make decisions related to data collection, service tracking, report completion, and data confidentiality and security requirements (see Handbook Appendix D or Google Doc)</a:t>
            </a:r>
          </a:p>
          <a:p>
            <a:pPr marL="342900" marR="0" lvl="0" indent="-342900">
              <a:lnSpc>
                <a:spcPct val="120000"/>
              </a:lnSpc>
              <a:spcBef>
                <a:spcPts val="600"/>
              </a:spcBef>
              <a:spcAft>
                <a:spcPts val="0"/>
              </a:spcAft>
              <a:buFont typeface="+mj-lt"/>
              <a:buAutoNum type="arabicPeriod"/>
              <a:tabLst>
                <a:tab pos="2971800" algn="ctr"/>
                <a:tab pos="5943600" algn="r"/>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Read Handbook Part I: Sections 4-6 and Appendices B, E, F (F is a separate .pdf), and G</a:t>
            </a:r>
          </a:p>
          <a:p>
            <a:pPr marL="342900" marR="0" lvl="0" indent="-342900">
              <a:lnSpc>
                <a:spcPct val="120000"/>
              </a:lnSpc>
              <a:spcBef>
                <a:spcPts val="600"/>
              </a:spcBef>
              <a:spcAft>
                <a:spcPts val="0"/>
              </a:spcAft>
              <a:buFont typeface="+mj-lt"/>
              <a:buAutoNum type="arabicPeriod"/>
              <a:tabLst>
                <a:tab pos="2971800" algn="ctr"/>
                <a:tab pos="5943600" algn="r"/>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Complete steps from previous training agendas if still needed</a:t>
            </a:r>
          </a:p>
          <a:p>
            <a:pPr marL="342900" marR="0" lvl="0" indent="-342900">
              <a:lnSpc>
                <a:spcPct val="120000"/>
              </a:lnSpc>
              <a:spcBef>
                <a:spcPts val="600"/>
              </a:spcBef>
              <a:spcAft>
                <a:spcPts val="0"/>
              </a:spcAft>
              <a:buFont typeface="+mj-lt"/>
              <a:buAutoNum type="arabicPeriod"/>
              <a:tabLst>
                <a:tab pos="2971800" algn="ctr"/>
                <a:tab pos="5943600" algn="r"/>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Work with Aimee to finalize next draft of CFET Proposal Revision and Budget</a:t>
            </a:r>
          </a:p>
          <a:p>
            <a:endParaRPr lang="en-US" dirty="0"/>
          </a:p>
        </p:txBody>
      </p:sp>
      <p:sp>
        <p:nvSpPr>
          <p:cNvPr id="3" name="Title 2">
            <a:extLst>
              <a:ext uri="{FF2B5EF4-FFF2-40B4-BE49-F238E27FC236}">
                <a16:creationId xmlns:a16="http://schemas.microsoft.com/office/drawing/2014/main" id="{56197DEB-D9A0-4D77-8247-358237309EC4}"/>
              </a:ext>
            </a:extLst>
          </p:cNvPr>
          <p:cNvSpPr>
            <a:spLocks noGrp="1"/>
          </p:cNvSpPr>
          <p:nvPr>
            <p:ph type="title"/>
          </p:nvPr>
        </p:nvSpPr>
        <p:spPr>
          <a:xfrm>
            <a:off x="66907" y="0"/>
            <a:ext cx="1494264" cy="6472238"/>
          </a:xfrm>
        </p:spPr>
        <p:txBody>
          <a:bodyPr/>
          <a:lstStyle/>
          <a:p>
            <a:r>
              <a:rPr lang="en-US" dirty="0"/>
              <a:t>Suggested Provider Next Steps</a:t>
            </a:r>
          </a:p>
        </p:txBody>
      </p:sp>
    </p:spTree>
    <p:extLst>
      <p:ext uri="{BB962C8B-B14F-4D97-AF65-F5344CB8AC3E}">
        <p14:creationId xmlns:p14="http://schemas.microsoft.com/office/powerpoint/2010/main" val="1719542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277179-03EA-42A8-ABB7-FFD70904FCDD}"/>
              </a:ext>
            </a:extLst>
          </p:cNvPr>
          <p:cNvSpPr>
            <a:spLocks noGrp="1"/>
          </p:cNvSpPr>
          <p:nvPr>
            <p:ph idx="1"/>
          </p:nvPr>
        </p:nvSpPr>
        <p:spPr>
          <a:xfrm>
            <a:off x="1643053" y="365760"/>
            <a:ext cx="7100893" cy="6405260"/>
          </a:xfrm>
        </p:spPr>
        <p:txBody>
          <a:bodyPr>
            <a:normAutofit fontScale="92500" lnSpcReduction="20000"/>
          </a:bodyPr>
          <a:lstStyle/>
          <a:p>
            <a:pPr marR="0">
              <a:lnSpc>
                <a:spcPct val="100000"/>
              </a:lnSpc>
              <a:spcAft>
                <a:spcPts val="1200"/>
              </a:spcAft>
              <a:tabLst>
                <a:tab pos="2971800" algn="ctr"/>
                <a:tab pos="5943600" algn="r"/>
              </a:tabLst>
            </a:pPr>
            <a:r>
              <a:rPr lang="en-US" sz="2800" dirty="0"/>
              <a:t>Three quarterly reports</a:t>
            </a:r>
            <a:r>
              <a:rPr lang="en-US" sz="2800" b="0" dirty="0"/>
              <a:t>:</a:t>
            </a:r>
          </a:p>
          <a:p>
            <a:pPr lvl="1">
              <a:lnSpc>
                <a:spcPct val="100000"/>
              </a:lnSpc>
              <a:tabLst>
                <a:tab pos="2971800" algn="ctr"/>
                <a:tab pos="5943600" algn="r"/>
              </a:tabLst>
            </a:pPr>
            <a:r>
              <a:rPr lang="en-US" sz="2800" b="1" dirty="0"/>
              <a:t>Quarterly Progress Report (QPR) </a:t>
            </a:r>
          </a:p>
          <a:p>
            <a:pPr lvl="2">
              <a:lnSpc>
                <a:spcPct val="100000"/>
              </a:lnSpc>
              <a:tabLst>
                <a:tab pos="2971800" algn="ctr"/>
                <a:tab pos="5943600" algn="r"/>
              </a:tabLst>
            </a:pPr>
            <a:r>
              <a:rPr lang="en-US" sz="2800" dirty="0"/>
              <a:t>Due 15</a:t>
            </a:r>
            <a:r>
              <a:rPr lang="en-US" sz="2800" baseline="30000" dirty="0"/>
              <a:t>th</a:t>
            </a:r>
            <a:r>
              <a:rPr lang="en-US" sz="2800" dirty="0"/>
              <a:t> calendar day after quarter ends</a:t>
            </a:r>
          </a:p>
          <a:p>
            <a:pPr lvl="2">
              <a:lnSpc>
                <a:spcPct val="100000"/>
              </a:lnSpc>
              <a:spcAft>
                <a:spcPts val="600"/>
              </a:spcAft>
              <a:tabLst>
                <a:tab pos="2971800" algn="ctr"/>
                <a:tab pos="5943600" algn="r"/>
              </a:tabLst>
            </a:pPr>
            <a:r>
              <a:rPr lang="en-US" sz="2800" dirty="0"/>
              <a:t> Narrative report on program progress</a:t>
            </a:r>
          </a:p>
          <a:p>
            <a:pPr lvl="1">
              <a:lnSpc>
                <a:spcPct val="100000"/>
              </a:lnSpc>
              <a:tabLst>
                <a:tab pos="2971800" algn="ctr"/>
                <a:tab pos="5943600" algn="r"/>
              </a:tabLst>
            </a:pPr>
            <a:r>
              <a:rPr lang="en-US" sz="2800" b="1" dirty="0"/>
              <a:t>Quarterly Outcome Report (QOR) </a:t>
            </a:r>
          </a:p>
          <a:p>
            <a:pPr lvl="2">
              <a:lnSpc>
                <a:spcPct val="100000"/>
              </a:lnSpc>
              <a:tabLst>
                <a:tab pos="2971800" algn="ctr"/>
                <a:tab pos="5943600" algn="r"/>
              </a:tabLst>
            </a:pPr>
            <a:r>
              <a:rPr lang="en-US" sz="2800" dirty="0"/>
              <a:t>Due 15</a:t>
            </a:r>
            <a:r>
              <a:rPr lang="en-US" sz="2800" baseline="30000" dirty="0"/>
              <a:t>th</a:t>
            </a:r>
            <a:r>
              <a:rPr lang="en-US" sz="2800" dirty="0"/>
              <a:t> day after quarter ends  </a:t>
            </a:r>
          </a:p>
          <a:p>
            <a:pPr lvl="2">
              <a:lnSpc>
                <a:spcPct val="100000"/>
              </a:lnSpc>
              <a:tabLst>
                <a:tab pos="2971800" algn="ctr"/>
                <a:tab pos="5943600" algn="r"/>
              </a:tabLst>
            </a:pPr>
            <a:r>
              <a:rPr lang="en-US" sz="2800" dirty="0"/>
              <a:t>Tracks outcomes such as completion and demographics, matches with EDD data</a:t>
            </a:r>
          </a:p>
          <a:p>
            <a:pPr lvl="2">
              <a:lnSpc>
                <a:spcPct val="100000"/>
              </a:lnSpc>
              <a:spcAft>
                <a:spcPts val="600"/>
              </a:spcAft>
              <a:tabLst>
                <a:tab pos="2971800" algn="ctr"/>
                <a:tab pos="5943600" algn="r"/>
              </a:tabLst>
            </a:pPr>
            <a:r>
              <a:rPr lang="en-US" sz="2800" dirty="0"/>
              <a:t>Individual-level data</a:t>
            </a:r>
          </a:p>
          <a:p>
            <a:pPr lvl="1">
              <a:lnSpc>
                <a:spcPct val="100000"/>
              </a:lnSpc>
              <a:tabLst>
                <a:tab pos="2971800" algn="ctr"/>
                <a:tab pos="5943600" algn="r"/>
              </a:tabLst>
            </a:pPr>
            <a:r>
              <a:rPr lang="en-US" sz="2800" b="1" dirty="0"/>
              <a:t>STAT 47 </a:t>
            </a:r>
          </a:p>
          <a:p>
            <a:pPr lvl="2">
              <a:lnSpc>
                <a:spcPct val="100000"/>
              </a:lnSpc>
              <a:tabLst>
                <a:tab pos="2971800" algn="ctr"/>
                <a:tab pos="5943600" algn="r"/>
              </a:tabLst>
            </a:pPr>
            <a:r>
              <a:rPr lang="en-US" sz="2800" dirty="0"/>
              <a:t>Due 9</a:t>
            </a:r>
            <a:r>
              <a:rPr lang="en-US" sz="2800" baseline="30000" dirty="0"/>
              <a:t>th</a:t>
            </a:r>
            <a:r>
              <a:rPr lang="en-US" sz="2800" dirty="0"/>
              <a:t> day after quarter ends  </a:t>
            </a:r>
          </a:p>
          <a:p>
            <a:pPr lvl="2">
              <a:lnSpc>
                <a:spcPct val="100000"/>
              </a:lnSpc>
              <a:tabLst>
                <a:tab pos="2971800" algn="ctr"/>
                <a:tab pos="5943600" algn="r"/>
              </a:tabLst>
            </a:pPr>
            <a:r>
              <a:rPr lang="en-US" sz="2800" dirty="0"/>
              <a:t>Tracks new and ongoing participation</a:t>
            </a:r>
          </a:p>
          <a:p>
            <a:pPr lvl="2">
              <a:lnSpc>
                <a:spcPct val="100000"/>
              </a:lnSpc>
              <a:spcAft>
                <a:spcPts val="600"/>
              </a:spcAft>
              <a:tabLst>
                <a:tab pos="2971800" algn="ctr"/>
                <a:tab pos="5943600" algn="r"/>
              </a:tabLst>
            </a:pPr>
            <a:r>
              <a:rPr lang="en-US" sz="2800" dirty="0"/>
              <a:t>Aggregate (summary) data</a:t>
            </a:r>
          </a:p>
          <a:p>
            <a:pPr lvl="1">
              <a:lnSpc>
                <a:spcPct val="100000"/>
              </a:lnSpc>
              <a:tabLst>
                <a:tab pos="2971800" algn="ctr"/>
                <a:tab pos="5943600" algn="r"/>
              </a:tabLst>
            </a:pPr>
            <a:r>
              <a:rPr lang="en-US" sz="2800" dirty="0"/>
              <a:t>Holiday or weekend: previous business day</a:t>
            </a:r>
          </a:p>
          <a:p>
            <a:endParaRPr lang="en-US" dirty="0"/>
          </a:p>
        </p:txBody>
      </p:sp>
      <p:sp>
        <p:nvSpPr>
          <p:cNvPr id="3" name="Title 2">
            <a:extLst>
              <a:ext uri="{FF2B5EF4-FFF2-40B4-BE49-F238E27FC236}">
                <a16:creationId xmlns:a16="http://schemas.microsoft.com/office/drawing/2014/main" id="{7DBDF393-A99D-4514-B0C6-F85C60F69B52}"/>
              </a:ext>
            </a:extLst>
          </p:cNvPr>
          <p:cNvSpPr>
            <a:spLocks noGrp="1"/>
          </p:cNvSpPr>
          <p:nvPr>
            <p:ph type="title"/>
          </p:nvPr>
        </p:nvSpPr>
        <p:spPr/>
        <p:txBody>
          <a:bodyPr/>
          <a:lstStyle/>
          <a:p>
            <a:r>
              <a:rPr lang="en-US" dirty="0"/>
              <a:t>Report Basics</a:t>
            </a:r>
          </a:p>
        </p:txBody>
      </p:sp>
    </p:spTree>
    <p:extLst>
      <p:ext uri="{BB962C8B-B14F-4D97-AF65-F5344CB8AC3E}">
        <p14:creationId xmlns:p14="http://schemas.microsoft.com/office/powerpoint/2010/main" val="3081641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5A3402-D763-4AB8-93CC-93C2A6771B54}"/>
              </a:ext>
            </a:extLst>
          </p:cNvPr>
          <p:cNvSpPr>
            <a:spLocks noGrp="1"/>
          </p:cNvSpPr>
          <p:nvPr>
            <p:ph idx="1"/>
          </p:nvPr>
        </p:nvSpPr>
        <p:spPr/>
        <p:txBody>
          <a:bodyPr/>
          <a:lstStyle/>
          <a:p>
            <a:pPr>
              <a:lnSpc>
                <a:spcPct val="100000"/>
              </a:lnSpc>
              <a:spcBef>
                <a:spcPts val="1800"/>
              </a:spcBef>
            </a:pPr>
            <a:r>
              <a:rPr lang="en-US" sz="2800" dirty="0"/>
              <a:t>General Info </a:t>
            </a:r>
            <a:r>
              <a:rPr lang="en-US" sz="2800" b="0" dirty="0"/>
              <a:t>(Handbook Part I Section 6) </a:t>
            </a:r>
          </a:p>
          <a:p>
            <a:pPr>
              <a:lnSpc>
                <a:spcPct val="100000"/>
              </a:lnSpc>
              <a:spcBef>
                <a:spcPts val="1800"/>
              </a:spcBef>
            </a:pPr>
            <a:r>
              <a:rPr lang="en-US" sz="2800" dirty="0"/>
              <a:t>Key Program Dates </a:t>
            </a:r>
            <a:r>
              <a:rPr lang="en-US" sz="2800" b="0" dirty="0"/>
              <a:t>(Handbook Appendix G)</a:t>
            </a:r>
          </a:p>
          <a:p>
            <a:pPr>
              <a:lnSpc>
                <a:spcPct val="100000"/>
              </a:lnSpc>
              <a:spcBef>
                <a:spcPts val="1800"/>
              </a:spcBef>
            </a:pPr>
            <a:r>
              <a:rPr lang="en-US" sz="2800" dirty="0"/>
              <a:t>Quarterly Progress Report </a:t>
            </a:r>
            <a:r>
              <a:rPr lang="en-US" sz="2800" b="0" dirty="0"/>
              <a:t>(REDF web page)</a:t>
            </a:r>
          </a:p>
          <a:p>
            <a:pPr>
              <a:lnSpc>
                <a:spcPct val="100000"/>
              </a:lnSpc>
              <a:spcBef>
                <a:spcPts val="1800"/>
              </a:spcBef>
            </a:pPr>
            <a:r>
              <a:rPr lang="en-US" sz="2800" dirty="0"/>
              <a:t>STAT 47 </a:t>
            </a:r>
            <a:r>
              <a:rPr lang="en-US" sz="2800" b="0" dirty="0"/>
              <a:t>(REDF web page)</a:t>
            </a:r>
          </a:p>
          <a:p>
            <a:pPr>
              <a:lnSpc>
                <a:spcPct val="100000"/>
              </a:lnSpc>
              <a:spcBef>
                <a:spcPts val="1800"/>
              </a:spcBef>
            </a:pPr>
            <a:r>
              <a:rPr lang="en-US" sz="2800" dirty="0"/>
              <a:t>Quarterly Outcome Report </a:t>
            </a:r>
            <a:r>
              <a:rPr lang="en-US" sz="2800" b="0" dirty="0"/>
              <a:t>(REDF web page and Handbook Appendix F)</a:t>
            </a:r>
          </a:p>
          <a:p>
            <a:endParaRPr lang="en-US" dirty="0"/>
          </a:p>
        </p:txBody>
      </p:sp>
      <p:sp>
        <p:nvSpPr>
          <p:cNvPr id="3" name="Title 2">
            <a:extLst>
              <a:ext uri="{FF2B5EF4-FFF2-40B4-BE49-F238E27FC236}">
                <a16:creationId xmlns:a16="http://schemas.microsoft.com/office/drawing/2014/main" id="{CD3AD88F-E5D7-4A2A-B3A9-7FFE5D4B2A0E}"/>
              </a:ext>
            </a:extLst>
          </p:cNvPr>
          <p:cNvSpPr>
            <a:spLocks noGrp="1"/>
          </p:cNvSpPr>
          <p:nvPr>
            <p:ph type="title"/>
          </p:nvPr>
        </p:nvSpPr>
        <p:spPr>
          <a:xfrm>
            <a:off x="98131" y="0"/>
            <a:ext cx="1485341" cy="6472238"/>
          </a:xfrm>
        </p:spPr>
        <p:txBody>
          <a:bodyPr/>
          <a:lstStyle/>
          <a:p>
            <a:r>
              <a:rPr lang="en-US" dirty="0"/>
              <a:t>Report Resources</a:t>
            </a:r>
          </a:p>
        </p:txBody>
      </p:sp>
    </p:spTree>
    <p:extLst>
      <p:ext uri="{BB962C8B-B14F-4D97-AF65-F5344CB8AC3E}">
        <p14:creationId xmlns:p14="http://schemas.microsoft.com/office/powerpoint/2010/main" val="265136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277179-03EA-42A8-ABB7-FFD70904FCDD}"/>
              </a:ext>
            </a:extLst>
          </p:cNvPr>
          <p:cNvSpPr>
            <a:spLocks noGrp="1"/>
          </p:cNvSpPr>
          <p:nvPr>
            <p:ph idx="1"/>
          </p:nvPr>
        </p:nvSpPr>
        <p:spPr>
          <a:xfrm>
            <a:off x="1643053" y="-98132"/>
            <a:ext cx="7100893" cy="6824547"/>
          </a:xfrm>
        </p:spPr>
        <p:txBody>
          <a:bodyPr>
            <a:normAutofit fontScale="85000" lnSpcReduction="20000"/>
          </a:bodyPr>
          <a:lstStyle/>
          <a:p>
            <a:pPr marR="0">
              <a:lnSpc>
                <a:spcPct val="100000"/>
              </a:lnSpc>
              <a:spcBef>
                <a:spcPts val="1800"/>
              </a:spcBef>
              <a:tabLst>
                <a:tab pos="2971800" algn="ctr"/>
                <a:tab pos="5943600" algn="r"/>
              </a:tabLst>
            </a:pPr>
            <a:endParaRPr lang="en-US" sz="2800" dirty="0"/>
          </a:p>
          <a:p>
            <a:pPr marR="0">
              <a:lnSpc>
                <a:spcPct val="100000"/>
              </a:lnSpc>
              <a:spcBef>
                <a:spcPts val="1800"/>
              </a:spcBef>
              <a:tabLst>
                <a:tab pos="2971800" algn="ctr"/>
                <a:tab pos="5943600" algn="r"/>
              </a:tabLst>
            </a:pPr>
            <a:endParaRPr lang="en-US" sz="2800" dirty="0"/>
          </a:p>
          <a:p>
            <a:pPr marR="0">
              <a:lnSpc>
                <a:spcPct val="100000"/>
              </a:lnSpc>
              <a:spcBef>
                <a:spcPts val="1800"/>
              </a:spcBef>
              <a:tabLst>
                <a:tab pos="2971800" algn="ctr"/>
                <a:tab pos="5943600" algn="r"/>
              </a:tabLst>
            </a:pPr>
            <a:r>
              <a:rPr lang="en-US" sz="2800" dirty="0"/>
              <a:t>Reports are standardized by CDSS and FNS</a:t>
            </a:r>
          </a:p>
          <a:p>
            <a:pPr marR="0">
              <a:lnSpc>
                <a:spcPct val="100000"/>
              </a:lnSpc>
              <a:spcBef>
                <a:spcPts val="1800"/>
              </a:spcBef>
              <a:tabLst>
                <a:tab pos="2971800" algn="ctr"/>
                <a:tab pos="5943600" algn="r"/>
              </a:tabLst>
            </a:pPr>
            <a:r>
              <a:rPr lang="en-US" sz="2800" dirty="0"/>
              <a:t>Use tracking tools of your choice for collecting data (save data for program monitoring purposes)</a:t>
            </a:r>
          </a:p>
          <a:p>
            <a:pPr marR="0">
              <a:lnSpc>
                <a:spcPct val="100000"/>
              </a:lnSpc>
              <a:spcBef>
                <a:spcPts val="1800"/>
              </a:spcBef>
              <a:tabLst>
                <a:tab pos="2971800" algn="ctr"/>
                <a:tab pos="5943600" algn="r"/>
              </a:tabLst>
            </a:pPr>
            <a:r>
              <a:rPr lang="en-US" sz="2800" dirty="0"/>
              <a:t>Use ABAWD status provided by DPSS</a:t>
            </a:r>
          </a:p>
          <a:p>
            <a:pPr marR="0">
              <a:lnSpc>
                <a:spcPct val="100000"/>
              </a:lnSpc>
              <a:spcBef>
                <a:spcPts val="1800"/>
              </a:spcBef>
              <a:tabLst>
                <a:tab pos="2971800" algn="ctr"/>
                <a:tab pos="5943600" algn="r"/>
              </a:tabLst>
            </a:pPr>
            <a:r>
              <a:rPr lang="en-US" sz="2800" dirty="0"/>
              <a:t>Clients in pending status should be tracked as of the effective date and included in reports retroactively (when possible) once confirmation has occurred</a:t>
            </a:r>
          </a:p>
          <a:p>
            <a:pPr marR="0">
              <a:lnSpc>
                <a:spcPct val="100000"/>
              </a:lnSpc>
              <a:spcBef>
                <a:spcPts val="1800"/>
              </a:spcBef>
              <a:tabLst>
                <a:tab pos="2971800" algn="ctr"/>
                <a:tab pos="5943600" algn="r"/>
              </a:tabLst>
            </a:pPr>
            <a:r>
              <a:rPr lang="en-US" sz="2800" dirty="0"/>
              <a:t>When a client loses eligibility for CalFresh, they are no longer counted in reports and they have ended CEPP even if they continue in your existing program</a:t>
            </a:r>
          </a:p>
          <a:p>
            <a:pPr marR="0">
              <a:lnSpc>
                <a:spcPct val="100000"/>
              </a:lnSpc>
              <a:spcBef>
                <a:spcPts val="1800"/>
              </a:spcBef>
              <a:tabLst>
                <a:tab pos="2971800" algn="ctr"/>
                <a:tab pos="5943600" algn="r"/>
              </a:tabLst>
            </a:pPr>
            <a:r>
              <a:rPr lang="en-US" sz="2800" dirty="0"/>
              <a:t>If they return within 90 days (whether from regaining CF or returning from a leave), they are considered continuing participants. After 90 days they are considered new - and must complete orientation/assessment again</a:t>
            </a:r>
          </a:p>
          <a:p>
            <a:pPr marR="0">
              <a:lnSpc>
                <a:spcPct val="100000"/>
              </a:lnSpc>
              <a:tabLst>
                <a:tab pos="2971800" algn="ctr"/>
                <a:tab pos="5943600" algn="r"/>
              </a:tabLst>
            </a:pPr>
            <a:endParaRPr lang="en-US" sz="2800" dirty="0"/>
          </a:p>
          <a:p>
            <a:endParaRPr lang="en-US" dirty="0"/>
          </a:p>
        </p:txBody>
      </p:sp>
      <p:sp>
        <p:nvSpPr>
          <p:cNvPr id="3" name="Title 2">
            <a:extLst>
              <a:ext uri="{FF2B5EF4-FFF2-40B4-BE49-F238E27FC236}">
                <a16:creationId xmlns:a16="http://schemas.microsoft.com/office/drawing/2014/main" id="{7DBDF393-A99D-4514-B0C6-F85C60F69B52}"/>
              </a:ext>
            </a:extLst>
          </p:cNvPr>
          <p:cNvSpPr>
            <a:spLocks noGrp="1"/>
          </p:cNvSpPr>
          <p:nvPr>
            <p:ph type="title"/>
          </p:nvPr>
        </p:nvSpPr>
        <p:spPr>
          <a:xfrm>
            <a:off x="93669" y="0"/>
            <a:ext cx="1549383" cy="6472238"/>
          </a:xfrm>
        </p:spPr>
        <p:txBody>
          <a:bodyPr/>
          <a:lstStyle/>
          <a:p>
            <a:r>
              <a:rPr lang="en-US" sz="2400" dirty="0"/>
              <a:t>Report Basics</a:t>
            </a:r>
          </a:p>
        </p:txBody>
      </p:sp>
    </p:spTree>
    <p:extLst>
      <p:ext uri="{BB962C8B-B14F-4D97-AF65-F5344CB8AC3E}">
        <p14:creationId xmlns:p14="http://schemas.microsoft.com/office/powerpoint/2010/main" val="1678584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277179-03EA-42A8-ABB7-FFD70904FCDD}"/>
              </a:ext>
            </a:extLst>
          </p:cNvPr>
          <p:cNvSpPr>
            <a:spLocks noGrp="1"/>
          </p:cNvSpPr>
          <p:nvPr>
            <p:ph idx="1"/>
          </p:nvPr>
        </p:nvSpPr>
        <p:spPr>
          <a:xfrm>
            <a:off x="1643053" y="-98132"/>
            <a:ext cx="7100893" cy="6824547"/>
          </a:xfrm>
        </p:spPr>
        <p:txBody>
          <a:bodyPr>
            <a:normAutofit fontScale="92500" lnSpcReduction="20000"/>
          </a:bodyPr>
          <a:lstStyle/>
          <a:p>
            <a:pPr marR="0">
              <a:lnSpc>
                <a:spcPct val="100000"/>
              </a:lnSpc>
              <a:spcBef>
                <a:spcPts val="1800"/>
              </a:spcBef>
              <a:tabLst>
                <a:tab pos="2971800" algn="ctr"/>
                <a:tab pos="5943600" algn="r"/>
              </a:tabLst>
            </a:pPr>
            <a:endParaRPr lang="en-US" sz="2800" dirty="0"/>
          </a:p>
          <a:p>
            <a:pPr marR="0">
              <a:lnSpc>
                <a:spcPct val="100000"/>
              </a:lnSpc>
              <a:spcBef>
                <a:spcPts val="1800"/>
              </a:spcBef>
              <a:tabLst>
                <a:tab pos="2971800" algn="ctr"/>
                <a:tab pos="5943600" algn="r"/>
              </a:tabLst>
            </a:pPr>
            <a:endParaRPr lang="en-US" sz="2800" dirty="0"/>
          </a:p>
          <a:p>
            <a:pPr marR="0">
              <a:lnSpc>
                <a:spcPct val="100000"/>
              </a:lnSpc>
              <a:spcBef>
                <a:spcPts val="1800"/>
              </a:spcBef>
              <a:tabLst>
                <a:tab pos="2971800" algn="ctr"/>
                <a:tab pos="5943600" algn="r"/>
              </a:tabLst>
            </a:pPr>
            <a:r>
              <a:rPr lang="en-US" sz="2800" dirty="0"/>
              <a:t>Some fields are identical or with slight variations amongst the reports and Roster</a:t>
            </a:r>
          </a:p>
          <a:p>
            <a:pPr marR="0">
              <a:lnSpc>
                <a:spcPct val="100000"/>
              </a:lnSpc>
              <a:spcBef>
                <a:spcPts val="1800"/>
              </a:spcBef>
              <a:tabLst>
                <a:tab pos="2971800" algn="ctr"/>
                <a:tab pos="5943600" algn="r"/>
              </a:tabLst>
            </a:pPr>
            <a:r>
              <a:rPr lang="en-US" sz="2800" dirty="0"/>
              <a:t>Some fields need to be calculated</a:t>
            </a:r>
          </a:p>
          <a:p>
            <a:pPr lvl="1">
              <a:lnSpc>
                <a:spcPct val="100000"/>
              </a:lnSpc>
              <a:spcBef>
                <a:spcPts val="1800"/>
              </a:spcBef>
              <a:tabLst>
                <a:tab pos="2971800" algn="ctr"/>
                <a:tab pos="5943600" algn="r"/>
              </a:tabLst>
            </a:pPr>
            <a:r>
              <a:rPr lang="en-US" sz="2800" dirty="0"/>
              <a:t>Example: The </a:t>
            </a:r>
            <a:r>
              <a:rPr lang="en-US" sz="2800" i="1" dirty="0"/>
              <a:t>New E&amp;T Participants </a:t>
            </a:r>
            <a:r>
              <a:rPr lang="en-US" sz="2800" dirty="0"/>
              <a:t>count per month field in the STAT 47</a:t>
            </a:r>
          </a:p>
          <a:p>
            <a:pPr lvl="2">
              <a:lnSpc>
                <a:spcPct val="100000"/>
              </a:lnSpc>
              <a:spcBef>
                <a:spcPts val="1800"/>
              </a:spcBef>
              <a:tabLst>
                <a:tab pos="2971800" algn="ctr"/>
                <a:tab pos="5943600" algn="r"/>
              </a:tabLst>
            </a:pPr>
            <a:r>
              <a:rPr lang="en-US" sz="2800" dirty="0"/>
              <a:t>If a client is a new CEPP participant this FFY, count them in the month of their CEPP effective date</a:t>
            </a:r>
          </a:p>
          <a:p>
            <a:pPr lvl="2">
              <a:lnSpc>
                <a:spcPct val="100000"/>
              </a:lnSpc>
              <a:spcBef>
                <a:spcPts val="1800"/>
              </a:spcBef>
              <a:tabLst>
                <a:tab pos="2971800" algn="ctr"/>
                <a:tab pos="5943600" algn="r"/>
              </a:tabLst>
            </a:pPr>
            <a:r>
              <a:rPr lang="en-US" sz="2800" dirty="0"/>
              <a:t>If a client is continuing from the previous FFY, count them in the month of October</a:t>
            </a:r>
          </a:p>
          <a:p>
            <a:pPr lvl="2">
              <a:lnSpc>
                <a:spcPct val="100000"/>
              </a:lnSpc>
              <a:spcBef>
                <a:spcPts val="1800"/>
              </a:spcBef>
              <a:tabLst>
                <a:tab pos="2971800" algn="ctr"/>
                <a:tab pos="5943600" algn="r"/>
              </a:tabLst>
            </a:pPr>
            <a:r>
              <a:rPr lang="en-US" sz="2800" dirty="0"/>
              <a:t>If a client returns to CEPP after at least a 90- day break, count them again in the month of their return</a:t>
            </a:r>
          </a:p>
          <a:p>
            <a:pPr marR="0">
              <a:lnSpc>
                <a:spcPct val="100000"/>
              </a:lnSpc>
              <a:tabLst>
                <a:tab pos="2971800" algn="ctr"/>
                <a:tab pos="5943600" algn="r"/>
              </a:tabLst>
            </a:pPr>
            <a:endParaRPr lang="en-US" sz="2800" dirty="0"/>
          </a:p>
          <a:p>
            <a:endParaRPr lang="en-US" dirty="0"/>
          </a:p>
        </p:txBody>
      </p:sp>
      <p:sp>
        <p:nvSpPr>
          <p:cNvPr id="3" name="Title 2">
            <a:extLst>
              <a:ext uri="{FF2B5EF4-FFF2-40B4-BE49-F238E27FC236}">
                <a16:creationId xmlns:a16="http://schemas.microsoft.com/office/drawing/2014/main" id="{7DBDF393-A99D-4514-B0C6-F85C60F69B52}"/>
              </a:ext>
            </a:extLst>
          </p:cNvPr>
          <p:cNvSpPr>
            <a:spLocks noGrp="1"/>
          </p:cNvSpPr>
          <p:nvPr>
            <p:ph type="title"/>
          </p:nvPr>
        </p:nvSpPr>
        <p:spPr>
          <a:xfrm>
            <a:off x="93669" y="0"/>
            <a:ext cx="1549383" cy="6472238"/>
          </a:xfrm>
        </p:spPr>
        <p:txBody>
          <a:bodyPr/>
          <a:lstStyle/>
          <a:p>
            <a:r>
              <a:rPr lang="en-US" sz="2400" dirty="0"/>
              <a:t>Report Fields</a:t>
            </a:r>
          </a:p>
        </p:txBody>
      </p:sp>
    </p:spTree>
    <p:extLst>
      <p:ext uri="{BB962C8B-B14F-4D97-AF65-F5344CB8AC3E}">
        <p14:creationId xmlns:p14="http://schemas.microsoft.com/office/powerpoint/2010/main" val="1353829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277179-03EA-42A8-ABB7-FFD70904FCDD}"/>
              </a:ext>
            </a:extLst>
          </p:cNvPr>
          <p:cNvSpPr>
            <a:spLocks noGrp="1"/>
          </p:cNvSpPr>
          <p:nvPr>
            <p:ph idx="1"/>
          </p:nvPr>
        </p:nvSpPr>
        <p:spPr>
          <a:xfrm>
            <a:off x="1643053" y="655692"/>
            <a:ext cx="7100893" cy="5816546"/>
          </a:xfrm>
        </p:spPr>
        <p:txBody>
          <a:bodyPr>
            <a:normAutofit/>
          </a:bodyPr>
          <a:lstStyle/>
          <a:p>
            <a:pPr marR="0">
              <a:lnSpc>
                <a:spcPct val="100000"/>
              </a:lnSpc>
              <a:tabLst>
                <a:tab pos="2971800" algn="ctr"/>
                <a:tab pos="5943600" algn="r"/>
              </a:tabLst>
            </a:pPr>
            <a:r>
              <a:rPr lang="en-US" sz="2800" dirty="0"/>
              <a:t>Collect data based on quarters of the federal fiscal year:</a:t>
            </a:r>
          </a:p>
          <a:p>
            <a:pPr marL="256032" lvl="1">
              <a:lnSpc>
                <a:spcPct val="115000"/>
              </a:lnSpc>
              <a:spcBef>
                <a:spcPts val="600"/>
              </a:spcBef>
              <a:spcAft>
                <a:spcPts val="0"/>
              </a:spcAft>
            </a:pPr>
            <a:r>
              <a:rPr lang="en-US" sz="2400" i="1" dirty="0">
                <a:effectLst/>
                <a:latin typeface="Verlag Book"/>
                <a:ea typeface="Times New Roman" panose="02020603050405020304" pitchFamily="18" charset="0"/>
                <a:cs typeface="Times New Roman" panose="02020603050405020304" pitchFamily="18" charset="0"/>
              </a:rPr>
              <a:t>Quarter 1:</a:t>
            </a:r>
            <a:r>
              <a:rPr lang="en-US" sz="2400" dirty="0">
                <a:effectLst/>
                <a:latin typeface="Verlag Book"/>
                <a:ea typeface="Times New Roman" panose="02020603050405020304" pitchFamily="18" charset="0"/>
                <a:cs typeface="Times New Roman" panose="02020603050405020304" pitchFamily="18" charset="0"/>
              </a:rPr>
              <a:t> October 1 – December 31 </a:t>
            </a:r>
            <a:endParaRPr lang="en-US" sz="2400" dirty="0">
              <a:effectLst/>
              <a:latin typeface="Verlag Book"/>
              <a:ea typeface="MS Mincho" panose="02020609040205080304" pitchFamily="49" charset="-128"/>
              <a:cs typeface="Arial" panose="020B0604020202020204" pitchFamily="34" charset="0"/>
            </a:endParaRPr>
          </a:p>
          <a:p>
            <a:pPr marL="256032" lvl="1">
              <a:lnSpc>
                <a:spcPct val="115000"/>
              </a:lnSpc>
              <a:spcBef>
                <a:spcPts val="0"/>
              </a:spcBef>
              <a:spcAft>
                <a:spcPts val="0"/>
              </a:spcAft>
            </a:pPr>
            <a:r>
              <a:rPr lang="en-US" sz="2400" i="1" dirty="0">
                <a:effectLst/>
                <a:latin typeface="Verlag Book"/>
                <a:ea typeface="Times New Roman" panose="02020603050405020304" pitchFamily="18" charset="0"/>
                <a:cs typeface="Times New Roman" panose="02020603050405020304" pitchFamily="18" charset="0"/>
              </a:rPr>
              <a:t>Quarter 2:</a:t>
            </a:r>
            <a:r>
              <a:rPr lang="en-US" sz="2400" dirty="0">
                <a:effectLst/>
                <a:latin typeface="Verlag Book"/>
                <a:ea typeface="Times New Roman" panose="02020603050405020304" pitchFamily="18" charset="0"/>
                <a:cs typeface="Times New Roman" panose="02020603050405020304" pitchFamily="18" charset="0"/>
              </a:rPr>
              <a:t> January 1 – March 31 </a:t>
            </a:r>
            <a:endParaRPr lang="en-US" sz="2400" dirty="0">
              <a:effectLst/>
              <a:latin typeface="Verlag Book"/>
              <a:ea typeface="MS Mincho" panose="02020609040205080304" pitchFamily="49" charset="-128"/>
              <a:cs typeface="Arial" panose="020B0604020202020204" pitchFamily="34" charset="0"/>
            </a:endParaRPr>
          </a:p>
          <a:p>
            <a:pPr marL="256032" lvl="1">
              <a:lnSpc>
                <a:spcPct val="115000"/>
              </a:lnSpc>
              <a:spcBef>
                <a:spcPts val="0"/>
              </a:spcBef>
              <a:spcAft>
                <a:spcPts val="0"/>
              </a:spcAft>
            </a:pPr>
            <a:r>
              <a:rPr lang="en-US" sz="2400" i="1" dirty="0">
                <a:effectLst/>
                <a:latin typeface="Verlag Book"/>
                <a:ea typeface="Times New Roman" panose="02020603050405020304" pitchFamily="18" charset="0"/>
                <a:cs typeface="Times New Roman" panose="02020603050405020304" pitchFamily="18" charset="0"/>
              </a:rPr>
              <a:t>Quarter 3:</a:t>
            </a:r>
            <a:r>
              <a:rPr lang="en-US" sz="2400" dirty="0">
                <a:effectLst/>
                <a:latin typeface="Verlag Book"/>
                <a:ea typeface="Times New Roman" panose="02020603050405020304" pitchFamily="18" charset="0"/>
                <a:cs typeface="Times New Roman" panose="02020603050405020304" pitchFamily="18" charset="0"/>
              </a:rPr>
              <a:t> April 1 – June 30</a:t>
            </a:r>
            <a:endParaRPr lang="en-US" sz="2400" dirty="0">
              <a:effectLst/>
              <a:latin typeface="Verlag Book"/>
              <a:ea typeface="MS Mincho" panose="02020609040205080304" pitchFamily="49" charset="-128"/>
              <a:cs typeface="Arial" panose="020B0604020202020204" pitchFamily="34" charset="0"/>
            </a:endParaRPr>
          </a:p>
          <a:p>
            <a:pPr marL="256032" lvl="1">
              <a:lnSpc>
                <a:spcPct val="115000"/>
              </a:lnSpc>
              <a:spcBef>
                <a:spcPts val="0"/>
              </a:spcBef>
              <a:spcAft>
                <a:spcPts val="0"/>
              </a:spcAft>
            </a:pPr>
            <a:r>
              <a:rPr lang="en-US" sz="2400" i="1" dirty="0">
                <a:effectLst/>
                <a:latin typeface="Verlag Book"/>
                <a:ea typeface="Times New Roman" panose="02020603050405020304" pitchFamily="18" charset="0"/>
                <a:cs typeface="Times New Roman" panose="02020603050405020304" pitchFamily="18" charset="0"/>
              </a:rPr>
              <a:t>Quarter 4:</a:t>
            </a:r>
            <a:r>
              <a:rPr lang="en-US" sz="2400" dirty="0">
                <a:effectLst/>
                <a:latin typeface="Verlag Book"/>
                <a:ea typeface="Times New Roman" panose="02020603050405020304" pitchFamily="18" charset="0"/>
                <a:cs typeface="Times New Roman" panose="02020603050405020304" pitchFamily="18" charset="0"/>
              </a:rPr>
              <a:t> July 1 – September 30 </a:t>
            </a:r>
            <a:endParaRPr lang="en-US" sz="2400" dirty="0">
              <a:effectLst/>
              <a:latin typeface="Verlag Book"/>
              <a:ea typeface="MS Mincho" panose="02020609040205080304" pitchFamily="49" charset="-128"/>
              <a:cs typeface="Arial" panose="020B0604020202020204" pitchFamily="34" charset="0"/>
            </a:endParaRPr>
          </a:p>
          <a:p>
            <a:pPr marR="0">
              <a:lnSpc>
                <a:spcPct val="100000"/>
              </a:lnSpc>
              <a:tabLst>
                <a:tab pos="2971800" algn="ctr"/>
                <a:tab pos="5943600" algn="r"/>
              </a:tabLst>
            </a:pPr>
            <a:endParaRPr lang="en-US" sz="2800" dirty="0"/>
          </a:p>
          <a:p>
            <a:endParaRPr lang="en-US" dirty="0"/>
          </a:p>
        </p:txBody>
      </p:sp>
      <p:sp>
        <p:nvSpPr>
          <p:cNvPr id="3" name="Title 2">
            <a:extLst>
              <a:ext uri="{FF2B5EF4-FFF2-40B4-BE49-F238E27FC236}">
                <a16:creationId xmlns:a16="http://schemas.microsoft.com/office/drawing/2014/main" id="{7DBDF393-A99D-4514-B0C6-F85C60F69B52}"/>
              </a:ext>
            </a:extLst>
          </p:cNvPr>
          <p:cNvSpPr>
            <a:spLocks noGrp="1"/>
          </p:cNvSpPr>
          <p:nvPr>
            <p:ph type="title"/>
          </p:nvPr>
        </p:nvSpPr>
        <p:spPr>
          <a:xfrm>
            <a:off x="0" y="0"/>
            <a:ext cx="1385888" cy="6472238"/>
          </a:xfrm>
        </p:spPr>
        <p:txBody>
          <a:bodyPr/>
          <a:lstStyle/>
          <a:p>
            <a:r>
              <a:rPr lang="en-US" dirty="0"/>
              <a:t>Quarters of FFY</a:t>
            </a:r>
          </a:p>
        </p:txBody>
      </p:sp>
    </p:spTree>
    <p:extLst>
      <p:ext uri="{BB962C8B-B14F-4D97-AF65-F5344CB8AC3E}">
        <p14:creationId xmlns:p14="http://schemas.microsoft.com/office/powerpoint/2010/main" val="2274140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277179-03EA-42A8-ABB7-FFD70904FCDD}"/>
              </a:ext>
            </a:extLst>
          </p:cNvPr>
          <p:cNvSpPr>
            <a:spLocks noGrp="1"/>
          </p:cNvSpPr>
          <p:nvPr>
            <p:ph idx="1"/>
          </p:nvPr>
        </p:nvSpPr>
        <p:spPr>
          <a:xfrm>
            <a:off x="1643053" y="655692"/>
            <a:ext cx="7100893" cy="5816546"/>
          </a:xfrm>
        </p:spPr>
        <p:txBody>
          <a:bodyPr>
            <a:normAutofit fontScale="92500"/>
          </a:bodyPr>
          <a:lstStyle/>
          <a:p>
            <a:pPr marR="0">
              <a:lnSpc>
                <a:spcPct val="100000"/>
              </a:lnSpc>
              <a:tabLst>
                <a:tab pos="2971800" algn="ctr"/>
                <a:tab pos="5943600" algn="r"/>
              </a:tabLst>
            </a:pPr>
            <a:r>
              <a:rPr lang="en-US" sz="2800" dirty="0"/>
              <a:t>Different submission methods for each report</a:t>
            </a:r>
          </a:p>
          <a:p>
            <a:pPr lvl="1">
              <a:lnSpc>
                <a:spcPct val="100000"/>
              </a:lnSpc>
              <a:tabLst>
                <a:tab pos="2971800" algn="ctr"/>
                <a:tab pos="5943600" algn="r"/>
              </a:tabLst>
            </a:pPr>
            <a:r>
              <a:rPr lang="en-US" sz="2600" dirty="0"/>
              <a:t>Quarterly Progress Report (QPR):  Email to Isidro Villanueva at WDACS. Send existing Excel template.</a:t>
            </a:r>
          </a:p>
          <a:p>
            <a:pPr lvl="1">
              <a:lnSpc>
                <a:spcPct val="100000"/>
              </a:lnSpc>
              <a:tabLst>
                <a:tab pos="2971800" algn="ctr"/>
                <a:tab pos="5943600" algn="r"/>
              </a:tabLst>
            </a:pPr>
            <a:r>
              <a:rPr lang="en-US" sz="2600" dirty="0"/>
              <a:t>Quarterly Outcome Report (QOR): WDACS secure portal (confidential data).  Send existing or own template in Excel. </a:t>
            </a:r>
          </a:p>
          <a:p>
            <a:pPr lvl="1">
              <a:lnSpc>
                <a:spcPct val="100000"/>
              </a:lnSpc>
              <a:tabLst>
                <a:tab pos="2971800" algn="ctr"/>
                <a:tab pos="5943600" algn="r"/>
              </a:tabLst>
            </a:pPr>
            <a:r>
              <a:rPr lang="en-US" sz="2600" dirty="0"/>
              <a:t>STAT 47: Use this Google Sheets link  </a:t>
            </a:r>
            <a:r>
              <a:rPr lang="en-US" sz="1900" u="sng" dirty="0">
                <a:solidFill>
                  <a:srgbClr val="0563C1"/>
                </a:solidFill>
                <a:effectLst/>
                <a:latin typeface="Arial" panose="020B0604020202020204" pitchFamily="34" charset="0"/>
                <a:ea typeface="Calibri" panose="020F0502020204030204" pitchFamily="34" charset="0"/>
                <a:hlinkClick r:id="rId3"/>
              </a:rPr>
              <a:t>https://docs.google.com/spreadsheets/d/1JGnSI9pTuV6DX7SHUaa0vmUF3AcRtLaTWKoEw4aQkkQ/edit?usp=sharing</a:t>
            </a:r>
            <a:endParaRPr lang="en-US" sz="2600" dirty="0"/>
          </a:p>
          <a:p>
            <a:pPr marR="0">
              <a:lnSpc>
                <a:spcPct val="100000"/>
              </a:lnSpc>
              <a:tabLst>
                <a:tab pos="2971800" algn="ctr"/>
                <a:tab pos="5943600" algn="r"/>
              </a:tabLst>
            </a:pPr>
            <a:endParaRPr lang="en-US" sz="2800" dirty="0"/>
          </a:p>
          <a:p>
            <a:pPr>
              <a:lnSpc>
                <a:spcPct val="100000"/>
              </a:lnSpc>
              <a:tabLst>
                <a:tab pos="2971800" algn="ctr"/>
                <a:tab pos="5943600" algn="r"/>
              </a:tabLst>
            </a:pPr>
            <a:r>
              <a:rPr lang="en-US" sz="2800" dirty="0"/>
              <a:t>Name QPR and QOR each quarter according to standard naming protocol: </a:t>
            </a:r>
          </a:p>
          <a:p>
            <a:pPr lvl="1">
              <a:lnSpc>
                <a:spcPct val="100000"/>
              </a:lnSpc>
              <a:tabLst>
                <a:tab pos="2971800" algn="ctr"/>
                <a:tab pos="5943600" algn="r"/>
              </a:tabLst>
            </a:pPr>
            <a:r>
              <a:rPr lang="en-US" sz="2600" b="0" dirty="0"/>
              <a:t>provider </a:t>
            </a:r>
            <a:r>
              <a:rPr lang="en-US" sz="2600" b="0" dirty="0" err="1"/>
              <a:t>name_report</a:t>
            </a:r>
            <a:r>
              <a:rPr lang="en-US" sz="2600" b="0" dirty="0"/>
              <a:t> </a:t>
            </a:r>
            <a:r>
              <a:rPr lang="en-US" sz="2600" b="0" dirty="0" err="1"/>
              <a:t>name_submission</a:t>
            </a:r>
            <a:r>
              <a:rPr lang="en-US" sz="2600" b="0" dirty="0"/>
              <a:t> date</a:t>
            </a:r>
            <a:endParaRPr lang="en-US" dirty="0"/>
          </a:p>
        </p:txBody>
      </p:sp>
      <p:sp>
        <p:nvSpPr>
          <p:cNvPr id="3" name="Title 2">
            <a:extLst>
              <a:ext uri="{FF2B5EF4-FFF2-40B4-BE49-F238E27FC236}">
                <a16:creationId xmlns:a16="http://schemas.microsoft.com/office/drawing/2014/main" id="{7DBDF393-A99D-4514-B0C6-F85C60F69B52}"/>
              </a:ext>
            </a:extLst>
          </p:cNvPr>
          <p:cNvSpPr>
            <a:spLocks noGrp="1"/>
          </p:cNvSpPr>
          <p:nvPr>
            <p:ph type="title"/>
          </p:nvPr>
        </p:nvSpPr>
        <p:spPr>
          <a:xfrm>
            <a:off x="93669" y="0"/>
            <a:ext cx="1549383" cy="6472238"/>
          </a:xfrm>
        </p:spPr>
        <p:txBody>
          <a:bodyPr/>
          <a:lstStyle/>
          <a:p>
            <a:r>
              <a:rPr lang="en-US" sz="2400" dirty="0"/>
              <a:t>Report Submission</a:t>
            </a:r>
          </a:p>
        </p:txBody>
      </p:sp>
    </p:spTree>
    <p:extLst>
      <p:ext uri="{BB962C8B-B14F-4D97-AF65-F5344CB8AC3E}">
        <p14:creationId xmlns:p14="http://schemas.microsoft.com/office/powerpoint/2010/main" val="627161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532569-170F-4791-B340-CF6D8D35F7B2}"/>
              </a:ext>
            </a:extLst>
          </p:cNvPr>
          <p:cNvSpPr>
            <a:spLocks noGrp="1"/>
          </p:cNvSpPr>
          <p:nvPr>
            <p:ph type="title"/>
          </p:nvPr>
        </p:nvSpPr>
        <p:spPr>
          <a:xfrm>
            <a:off x="0" y="0"/>
            <a:ext cx="1643053" cy="6472238"/>
          </a:xfrm>
        </p:spPr>
        <p:txBody>
          <a:bodyPr/>
          <a:lstStyle/>
          <a:p>
            <a:r>
              <a:rPr lang="en-US" sz="2300" dirty="0"/>
              <a:t>Document</a:t>
            </a:r>
            <a:br>
              <a:rPr lang="en-US" sz="2300" dirty="0"/>
            </a:br>
            <a:r>
              <a:rPr lang="en-US" sz="2300" dirty="0"/>
              <a:t>Maintenance</a:t>
            </a:r>
            <a:br>
              <a:rPr lang="en-US" sz="2300" dirty="0"/>
            </a:br>
            <a:r>
              <a:rPr lang="en-US" sz="2300" dirty="0" err="1"/>
              <a:t>Reqs</a:t>
            </a:r>
            <a:endParaRPr lang="en-US" sz="2300" dirty="0"/>
          </a:p>
        </p:txBody>
      </p:sp>
      <p:pic>
        <p:nvPicPr>
          <p:cNvPr id="5" name="Content Placeholder 4" descr="May be a cartoon of text that says 'Karson &quot;Oh, Thak! You've done t! … If only we had a camera-but, of course, I'm getting ahead of myself.&quot;'">
            <a:extLst>
              <a:ext uri="{FF2B5EF4-FFF2-40B4-BE49-F238E27FC236}">
                <a16:creationId xmlns:a16="http://schemas.microsoft.com/office/drawing/2014/main" id="{B33A8820-58C9-4BE7-BD47-381E8A7E62B8}"/>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87934" y="-71368"/>
            <a:ext cx="7556065" cy="6994045"/>
          </a:xfrm>
          <a:prstGeom prst="rect">
            <a:avLst/>
          </a:prstGeom>
          <a:noFill/>
          <a:ln>
            <a:noFill/>
          </a:ln>
        </p:spPr>
      </p:pic>
    </p:spTree>
    <p:extLst>
      <p:ext uri="{BB962C8B-B14F-4D97-AF65-F5344CB8AC3E}">
        <p14:creationId xmlns:p14="http://schemas.microsoft.com/office/powerpoint/2010/main" val="33982812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10&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precDefaultYear/&gt;&lt;m_precDefaultQuarter/&gt;&lt;m_precDefaultMonth/&gt;&lt;m_precDefaultWeek/&gt;&lt;m_precDefaultDay/&gt;&lt;m_mruColor&gt;&lt;m_vecMRU length=&quot;2&quot;&gt;&lt;elem m_fUsage=&quot;1.71000000000000000000E+000&quot;&gt;&lt;m_msothmcolidx val=&quot;0&quot;/&gt;&lt;m_rgb r=&quot;ff&quot; g=&quot;66&quot; b=&quot;0&quot;/&gt;&lt;m_ppcolschidx tagver0=&quot;23004&quot; tagname0=&quot;m_ppcolschidxUNRECOGNIZED&quot; val=&quot;0&quot;/&gt;&lt;m_nBrightness val=&quot;0&quot;/&gt;&lt;/elem&gt;&lt;elem m_fUsage=&quot;1.00000000000000000000E+000&quot;&gt;&lt;m_msothmcolidx val=&quot;0&quot;/&gt;&lt;m_rgb r=&quot;ff&quot; g=&quot;cc&quot; b=&quot;aa&quot;/&gt;&lt;m_ppcolschidx tagver0=&quot;23004&quot; tagname0=&quot;m_ppcolschidxUNRECOGNIZED&quot; val=&quot;0&quot;/&gt;&lt;m_nBrightness val=&quot;0&quot;/&gt;&lt;/elem&gt;&lt;/m_vecMRU&gt;&lt;/m_mruColor&gt;&lt;/CPresentation&gt;&lt;/root&gt;"/>
  <p:tag name="THINKCELLUNDODONOTDELETE" val="0"/>
</p:tagLst>
</file>

<file path=ppt/theme/theme1.xml><?xml version="1.0" encoding="utf-8"?>
<a:theme xmlns:a="http://schemas.openxmlformats.org/drawingml/2006/main" name="REDF1">
  <a:themeElements>
    <a:clrScheme name="REDF Web Colors">
      <a:dk1>
        <a:srgbClr val="59574B"/>
      </a:dk1>
      <a:lt1>
        <a:srgbClr val="FFFFFF"/>
      </a:lt1>
      <a:dk2>
        <a:srgbClr val="59574B"/>
      </a:dk2>
      <a:lt2>
        <a:srgbClr val="808080"/>
      </a:lt2>
      <a:accent1>
        <a:srgbClr val="F55D07"/>
      </a:accent1>
      <a:accent2>
        <a:srgbClr val="006E96"/>
      </a:accent2>
      <a:accent3>
        <a:srgbClr val="FFFFFF"/>
      </a:accent3>
      <a:accent4>
        <a:srgbClr val="00A1DF"/>
      </a:accent4>
      <a:accent5>
        <a:srgbClr val="AAADB8"/>
      </a:accent5>
      <a:accent6>
        <a:srgbClr val="001970"/>
      </a:accent6>
      <a:hlink>
        <a:srgbClr val="F55D07"/>
      </a:hlink>
      <a:folHlink>
        <a:srgbClr val="006E96"/>
      </a:folHlink>
    </a:clrScheme>
    <a:fontScheme name="Office Theme">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0C0C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736600" rtl="0" eaLnBrk="1" fontAlgn="base" latinLnBrk="0" hangingPunct="1">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0C0C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736600" rtl="0" eaLnBrk="1" fontAlgn="base" latinLnBrk="0" hangingPunct="1">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Franklin Gothic Book" pitchFamily="34" charset="0"/>
          </a:defRPr>
        </a:defPPr>
      </a:lstStyle>
    </a:lnDef>
    <a:txDef>
      <a:spPr>
        <a:noFill/>
      </a:spPr>
      <a:bodyPr wrap="square" rtlCol="0">
        <a:spAutoFit/>
      </a:bodyPr>
      <a:lstStyle>
        <a:defPPr>
          <a:defRPr dirty="0" smtClean="0">
            <a:solidFill>
              <a:srgbClr val="716760"/>
            </a:solidFill>
            <a:latin typeface="Sentinel Book" charset="0"/>
            <a:ea typeface="Sentinel Book" charset="0"/>
            <a:cs typeface="Sentinel Book" charset="0"/>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80808"/>
        </a:dk1>
        <a:lt1>
          <a:srgbClr val="FFFFFF"/>
        </a:lt1>
        <a:dk2>
          <a:srgbClr val="000000"/>
        </a:dk2>
        <a:lt2>
          <a:srgbClr val="808080"/>
        </a:lt2>
        <a:accent1>
          <a:srgbClr val="BBE0E3"/>
        </a:accent1>
        <a:accent2>
          <a:srgbClr val="333399"/>
        </a:accent2>
        <a:accent3>
          <a:srgbClr val="FFFFFF"/>
        </a:accent3>
        <a:accent4>
          <a:srgbClr val="06060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80808"/>
        </a:dk1>
        <a:lt1>
          <a:srgbClr val="FFFFFF"/>
        </a:lt1>
        <a:dk2>
          <a:srgbClr val="080808"/>
        </a:dk2>
        <a:lt2>
          <a:srgbClr val="808080"/>
        </a:lt2>
        <a:accent1>
          <a:srgbClr val="003366"/>
        </a:accent1>
        <a:accent2>
          <a:srgbClr val="008080"/>
        </a:accent2>
        <a:accent3>
          <a:srgbClr val="FFFFFF"/>
        </a:accent3>
        <a:accent4>
          <a:srgbClr val="060606"/>
        </a:accent4>
        <a:accent5>
          <a:srgbClr val="AAADB8"/>
        </a:accent5>
        <a:accent6>
          <a:srgbClr val="007373"/>
        </a:accent6>
        <a:hlink>
          <a:srgbClr val="339966"/>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37842</TotalTime>
  <Words>1720</Words>
  <Application>Microsoft Office PowerPoint</Application>
  <PresentationFormat>On-screen Show (4:3)</PresentationFormat>
  <Paragraphs>214</Paragraphs>
  <Slides>29</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.AppleSystemUIFont</vt:lpstr>
      <vt:lpstr>Arial</vt:lpstr>
      <vt:lpstr>Calibri</vt:lpstr>
      <vt:lpstr>Franklin Gothic Book</vt:lpstr>
      <vt:lpstr>Garamond</vt:lpstr>
      <vt:lpstr>Sentinel Book</vt:lpstr>
      <vt:lpstr>Sentinel Medium</vt:lpstr>
      <vt:lpstr>Trade Gothic Bold No. 2</vt:lpstr>
      <vt:lpstr>Verlag Bold</vt:lpstr>
      <vt:lpstr>Verlag Book</vt:lpstr>
      <vt:lpstr>REDF1</vt:lpstr>
      <vt:lpstr>Program Training:  Reports and Service Tracking</vt:lpstr>
      <vt:lpstr>PowerPoint Presentation</vt:lpstr>
      <vt:lpstr>Report Basics</vt:lpstr>
      <vt:lpstr>Report Resources</vt:lpstr>
      <vt:lpstr>Report Basics</vt:lpstr>
      <vt:lpstr>Report Fields</vt:lpstr>
      <vt:lpstr>Quarters of FFY</vt:lpstr>
      <vt:lpstr>Report Submission</vt:lpstr>
      <vt:lpstr>Document Maintenance Reqs</vt:lpstr>
      <vt:lpstr>PowerPoint Presentation</vt:lpstr>
      <vt:lpstr>PowerPoint Presentation</vt:lpstr>
      <vt:lpstr>Overview of Required CEPP Services</vt:lpstr>
      <vt:lpstr>Case Management</vt:lpstr>
      <vt:lpstr>Supervised Job Search</vt:lpstr>
      <vt:lpstr>Work Experience</vt:lpstr>
      <vt:lpstr>Job Retention</vt:lpstr>
      <vt:lpstr>Job Retention Cont’d</vt:lpstr>
      <vt:lpstr>Where to Find More Information to Develop Tracking Tools</vt:lpstr>
      <vt:lpstr>???</vt:lpstr>
      <vt:lpstr>PowerPoint Presentation</vt:lpstr>
      <vt:lpstr>Contract Highlights:  Confiden-tiality and Security</vt:lpstr>
      <vt:lpstr>Contract Highlights:  Confiden-tiality and Security Cont’d</vt:lpstr>
      <vt:lpstr>Contract Highlights:  Confiden-tiality and Security Cont’d</vt:lpstr>
      <vt:lpstr>WDACS  Secure Portal</vt:lpstr>
      <vt:lpstr>Optional YBN System User Security and Confiden-tiality Agreement</vt:lpstr>
      <vt:lpstr>Draft CalFresh Confirm Forms</vt:lpstr>
      <vt:lpstr>Draft Consent for Release of Confidential Information</vt:lpstr>
      <vt:lpstr>???</vt:lpstr>
      <vt:lpstr>Suggested Provider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Successful Youth Employment through Social Enterprise: A Case Example</dc:title>
  <dc:creator>Gordon Chen</dc:creator>
  <cp:lastModifiedBy>Aimee Chitayat</cp:lastModifiedBy>
  <cp:revision>1164</cp:revision>
  <cp:lastPrinted>2018-03-20T20:47:56Z</cp:lastPrinted>
  <dcterms:created xsi:type="dcterms:W3CDTF">2013-01-07T21:56:10Z</dcterms:created>
  <dcterms:modified xsi:type="dcterms:W3CDTF">2021-04-20T23:15:51Z</dcterms:modified>
</cp:coreProperties>
</file>