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72" r:id="rId4"/>
    <p:sldId id="273" r:id="rId5"/>
    <p:sldId id="275" r:id="rId6"/>
    <p:sldId id="274" r:id="rId7"/>
    <p:sldId id="261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669-C353-41A1-A2E1-6C9BBBC22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677A-BB5C-4776-BAC0-0FCF6E6456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669-C353-41A1-A2E1-6C9BBBC22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677A-BB5C-4776-BAC0-0FCF6E645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669-C353-41A1-A2E1-6C9BBBC22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677A-BB5C-4776-BAC0-0FCF6E645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669-C353-41A1-A2E1-6C9BBBC22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677A-BB5C-4776-BAC0-0FCF6E645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669-C353-41A1-A2E1-6C9BBBC22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677A-BB5C-4776-BAC0-0FCF6E6456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669-C353-41A1-A2E1-6C9BBBC22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677A-BB5C-4776-BAC0-0FCF6E645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669-C353-41A1-A2E1-6C9BBBC22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677A-BB5C-4776-BAC0-0FCF6E645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669-C353-41A1-A2E1-6C9BBBC22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677A-BB5C-4776-BAC0-0FCF6E645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669-C353-41A1-A2E1-6C9BBBC22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677A-BB5C-4776-BAC0-0FCF6E645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669-C353-41A1-A2E1-6C9BBBC22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677A-BB5C-4776-BAC0-0FCF6E645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669-C353-41A1-A2E1-6C9BBBC22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8D677A-BB5C-4776-BAC0-0FCF6E6456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11669-C353-41A1-A2E1-6C9BBBC22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8D677A-BB5C-4776-BAC0-0FCF6E6456C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924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rial Black" panose="020B0A04020102020204" pitchFamily="34" charset="0"/>
              </a:rPr>
              <a:t>YBN </a:t>
            </a:r>
            <a:endParaRPr lang="en-US" sz="4400" dirty="0"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latin typeface="+mj-lt"/>
              </a:rPr>
              <a:t>VERFICATION OF BENEFITS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502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25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362200"/>
            <a:ext cx="2971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User will be able to View/Print/Save a copy of the Verification of Benefits notice.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Once complete the user shall select the “Close’ button.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lvl="0"/>
            <a:r>
              <a:rPr lang="en-US" sz="1600" b="1" u="sng" dirty="0">
                <a:solidFill>
                  <a:srgbClr val="FFC000"/>
                </a:solidFill>
              </a:rPr>
              <a:t>NOTE: </a:t>
            </a:r>
            <a:r>
              <a:rPr lang="en-US" sz="1600" dirty="0"/>
              <a:t>The YBN Verification of Benefits notice shall be identical to the LRS generated notice.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830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VERFICATION OF BENEFITS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/>
          <a:stretch/>
        </p:blipFill>
        <p:spPr bwMode="auto">
          <a:xfrm>
            <a:off x="3153684" y="1600200"/>
            <a:ext cx="591411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88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4478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Requesting the YBN Verification is available in the Threshold Languages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830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VERFICATION OF BENEFITS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0257" t="50000" r="11667" b="11576"/>
          <a:stretch/>
        </p:blipFill>
        <p:spPr>
          <a:xfrm>
            <a:off x="1057656" y="1828800"/>
            <a:ext cx="2980944" cy="12344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20770" t="43973" r="7307" b="14225"/>
          <a:stretch/>
        </p:blipFill>
        <p:spPr>
          <a:xfrm>
            <a:off x="1057656" y="3042920"/>
            <a:ext cx="2980944" cy="123444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l="8853" t="31799" r="9662" b="16772"/>
          <a:stretch/>
        </p:blipFill>
        <p:spPr>
          <a:xfrm>
            <a:off x="1057656" y="4257040"/>
            <a:ext cx="2980944" cy="12344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/>
          <a:srcRect l="8946" t="44250" r="5571" b="15996"/>
          <a:stretch/>
        </p:blipFill>
        <p:spPr>
          <a:xfrm>
            <a:off x="1057656" y="5471160"/>
            <a:ext cx="2980944" cy="123444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6"/>
          <a:srcRect l="11452" t="44262" r="7888" b="15907"/>
          <a:stretch/>
        </p:blipFill>
        <p:spPr>
          <a:xfrm>
            <a:off x="4286249" y="1813560"/>
            <a:ext cx="2980944" cy="123444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7"/>
          <a:srcRect l="16506" t="17697" r="2429" b="22667"/>
          <a:stretch/>
        </p:blipFill>
        <p:spPr>
          <a:xfrm>
            <a:off x="4286249" y="3035300"/>
            <a:ext cx="2980944" cy="123444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8"/>
          <a:srcRect l="13413" t="44461" r="8004" b="16924"/>
          <a:stretch/>
        </p:blipFill>
        <p:spPr>
          <a:xfrm>
            <a:off x="4286249" y="4267200"/>
            <a:ext cx="2980944" cy="123444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9"/>
          <a:srcRect l="11220" t="34903" r="10706" b="32363"/>
          <a:stretch/>
        </p:blipFill>
        <p:spPr>
          <a:xfrm>
            <a:off x="4286249" y="5486400"/>
            <a:ext cx="2980944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0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1336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User shall log into their YBN account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0" y="1219200"/>
            <a:ext cx="5572125" cy="50101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029200" y="4419600"/>
            <a:ext cx="762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E2E5-91C9-4014-AB94-FE93FC699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48" y="381000"/>
            <a:ext cx="7851648" cy="1828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log in without a password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92B3C-5DC3-49F2-881A-F24B07762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18097"/>
            <a:ext cx="80010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5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E2E5-91C9-4014-AB94-FE93FC699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526" y="61172"/>
            <a:ext cx="7851648" cy="1828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log in without a password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A0D2F-1BA7-43CF-B894-5C406FBF5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156291"/>
            <a:ext cx="7353300" cy="43146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A997291-CB4F-421C-A7A4-DDB047AEB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854696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7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E2E5-91C9-4014-AB94-FE93FC699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526" y="61172"/>
            <a:ext cx="7851648" cy="1828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log in without a password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2EF39-57BD-4115-80FB-5D17E4A9F9AE}"/>
              </a:ext>
            </a:extLst>
          </p:cNvPr>
          <p:cNvPicPr/>
          <p:nvPr/>
        </p:nvPicPr>
        <p:blipFill rotWithShape="1">
          <a:blip r:embed="rId2"/>
          <a:srcRect l="56463" t="23547" r="20166" b="33536"/>
          <a:stretch/>
        </p:blipFill>
        <p:spPr bwMode="auto">
          <a:xfrm>
            <a:off x="779526" y="1900582"/>
            <a:ext cx="7983474" cy="4576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084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E2E5-91C9-4014-AB94-FE93FC699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526" y="61172"/>
            <a:ext cx="7851648" cy="1828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log in without a password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C37281-040A-4593-ABE3-42CB8E11D28C}"/>
              </a:ext>
            </a:extLst>
          </p:cNvPr>
          <p:cNvPicPr/>
          <p:nvPr/>
        </p:nvPicPr>
        <p:blipFill rotWithShape="1">
          <a:blip r:embed="rId2"/>
          <a:srcRect l="57799" t="22029" r="15598" b="29737"/>
          <a:stretch/>
        </p:blipFill>
        <p:spPr bwMode="auto">
          <a:xfrm>
            <a:off x="1219201" y="1981200"/>
            <a:ext cx="7411974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156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830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VERFICATION OF BENEFITS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648200" y="1905000"/>
            <a:ext cx="762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200400" y="1752600"/>
            <a:ext cx="5867400" cy="4114800"/>
            <a:chOff x="3124200" y="1828800"/>
            <a:chExt cx="5867400" cy="4114800"/>
          </a:xfrm>
        </p:grpSpPr>
        <p:grpSp>
          <p:nvGrpSpPr>
            <p:cNvPr id="5" name="Group 4"/>
            <p:cNvGrpSpPr/>
            <p:nvPr/>
          </p:nvGrpSpPr>
          <p:grpSpPr>
            <a:xfrm>
              <a:off x="3124200" y="1828800"/>
              <a:ext cx="5867400" cy="4114800"/>
              <a:chOff x="2819400" y="1752600"/>
              <a:chExt cx="5867400" cy="4114800"/>
            </a:xfrm>
          </p:grpSpPr>
          <p:pic>
            <p:nvPicPr>
              <p:cNvPr id="2" name="Picture 1"/>
              <p:cNvPicPr/>
              <p:nvPr/>
            </p:nvPicPr>
            <p:blipFill rotWithShape="1">
              <a:blip r:embed="rId2"/>
              <a:srcRect l="12509" t="14597" r="12659" b="6493"/>
              <a:stretch/>
            </p:blipFill>
            <p:spPr>
              <a:xfrm>
                <a:off x="2819400" y="1752600"/>
                <a:ext cx="5867400" cy="41148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429000" y="2602468"/>
                <a:ext cx="457200" cy="1407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733800" y="2667000"/>
              <a:ext cx="685800" cy="18466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0000000001</a:t>
              </a:r>
              <a:endParaRPr lang="en-US" sz="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2541863"/>
            <a:ext cx="32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After the user logs into YBN,</a:t>
            </a:r>
          </a:p>
          <a:p>
            <a:pPr lvl="0"/>
            <a:r>
              <a:rPr lang="en-US" dirty="0"/>
              <a:t>the user can access the Verification of Benefits feature by selecting the following: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My  Case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Case Information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Your Benefits Information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105400" y="1897379"/>
            <a:ext cx="381000" cy="1981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latin typeface="+mj-lt"/>
              </a:rPr>
              <a:t>1.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334000" y="2049779"/>
            <a:ext cx="381000" cy="1981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latin typeface="+mj-lt"/>
              </a:rPr>
              <a:t>2.</a:t>
            </a:r>
          </a:p>
        </p:txBody>
      </p:sp>
      <p:sp>
        <p:nvSpPr>
          <p:cNvPr id="14" name="Right Arrow 13"/>
          <p:cNvSpPr/>
          <p:nvPr/>
        </p:nvSpPr>
        <p:spPr>
          <a:xfrm rot="10800000" flipV="1">
            <a:off x="7696200" y="2103121"/>
            <a:ext cx="381000" cy="1828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latin typeface="+mj-lt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17547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2310318"/>
            <a:ext cx="5943600" cy="2271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362200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User will select the “</a:t>
            </a:r>
            <a:r>
              <a:rPr lang="en-US" b="1" u="sng" dirty="0"/>
              <a:t>Generate Verification of Benefits Notice</a:t>
            </a:r>
            <a:r>
              <a:rPr lang="en-US" dirty="0"/>
              <a:t>” to generate the Verification of Benefits (PA-1918).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830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VERFICATION OF BENEFITS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181600" y="3657600"/>
            <a:ext cx="762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2590800"/>
            <a:ext cx="27432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0000000001 – H123456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2050" y="4038600"/>
            <a:ext cx="2743200" cy="2154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0000000002 – H123457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1437" y="2527756"/>
            <a:ext cx="76200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0000000001</a:t>
            </a:r>
            <a:endParaRPr lang="en-US" sz="9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2050" y="4267200"/>
            <a:ext cx="2743200" cy="2154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0000000003 – H123458</a:t>
            </a:r>
          </a:p>
        </p:txBody>
      </p:sp>
    </p:spTree>
    <p:extLst>
      <p:ext uri="{BB962C8B-B14F-4D97-AF65-F5344CB8AC3E}">
        <p14:creationId xmlns:p14="http://schemas.microsoft.com/office/powerpoint/2010/main" val="371107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362200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User will type the agency or institution name  which is requesting the Verification of Benefits.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Select the “Generate Notice” button.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830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VERFICATION OF BENEFITS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4200" y="2310318"/>
            <a:ext cx="5943600" cy="2271395"/>
            <a:chOff x="3124200" y="2310318"/>
            <a:chExt cx="5943600" cy="2271395"/>
          </a:xfrm>
        </p:grpSpPr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124200" y="2310318"/>
              <a:ext cx="5943600" cy="227139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53000" y="2590800"/>
              <a:ext cx="2743200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0000000001 – H123456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2050" y="4038600"/>
              <a:ext cx="2743200" cy="21544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0000000002 – H123457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1437" y="2527756"/>
              <a:ext cx="76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0000000001</a:t>
              </a:r>
              <a:endParaRPr lang="en-US" sz="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72050" y="4267200"/>
              <a:ext cx="2743200" cy="21544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0000000003 – H123458</a:t>
              </a:r>
            </a:p>
          </p:txBody>
        </p:sp>
        <p:pic>
          <p:nvPicPr>
            <p:cNvPr id="14" name="Picture 13"/>
            <p:cNvPicPr/>
            <p:nvPr/>
          </p:nvPicPr>
          <p:blipFill rotWithShape="1">
            <a:blip r:embed="rId3"/>
            <a:srcRect l="32179" t="6015" r="6026" b="31534"/>
            <a:stretch/>
          </p:blipFill>
          <p:spPr>
            <a:xfrm>
              <a:off x="4800600" y="2895600"/>
              <a:ext cx="3672840" cy="1417321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4343400" y="3459479"/>
              <a:ext cx="528637" cy="27432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+mj-lt"/>
                </a:rPr>
                <a:t>1.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5486400" y="3764279"/>
              <a:ext cx="528637" cy="27432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+mj-lt"/>
                </a:rPr>
                <a:t>2.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6053137" y="3775031"/>
              <a:ext cx="1185863" cy="263569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Generate Notice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999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217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Constantia</vt:lpstr>
      <vt:lpstr>Wingdings 2</vt:lpstr>
      <vt:lpstr>Flow</vt:lpstr>
      <vt:lpstr>PowerPoint Presentation</vt:lpstr>
      <vt:lpstr>PowerPoint Presentation</vt:lpstr>
      <vt:lpstr>How to log in without a password</vt:lpstr>
      <vt:lpstr>How to log in without a password</vt:lpstr>
      <vt:lpstr>How to log in without a password</vt:lpstr>
      <vt:lpstr>How to log in without a password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SergioAndrade</dc:creator>
  <cp:lastModifiedBy>Carlos Portillo</cp:lastModifiedBy>
  <cp:revision>12</cp:revision>
  <dcterms:created xsi:type="dcterms:W3CDTF">2016-06-27T20:22:54Z</dcterms:created>
  <dcterms:modified xsi:type="dcterms:W3CDTF">2021-04-13T20:23:06Z</dcterms:modified>
</cp:coreProperties>
</file>