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6858000" cx="12192000"/>
  <p:notesSz cx="6858000" cy="9144000"/>
  <p:embeddedFontLst>
    <p:embeddedFont>
      <p:font typeface="Overpass Thin"/>
      <p:regular r:id="rId39"/>
      <p:bold r:id="rId40"/>
      <p:italic r:id="rId41"/>
      <p:boldItalic r:id="rId42"/>
    </p:embeddedFont>
    <p:embeddedFont>
      <p:font typeface="Inter"/>
      <p:regular r:id="rId43"/>
      <p:bold r:id="rId44"/>
      <p:italic r:id="rId45"/>
      <p:boldItalic r:id="rId46"/>
    </p:embeddedFont>
    <p:embeddedFont>
      <p:font typeface="Work Sans"/>
      <p:regular r:id="rId47"/>
      <p:bold r:id="rId48"/>
      <p:italic r:id="rId49"/>
      <p:boldItalic r:id="rId50"/>
    </p:embeddedFont>
    <p:embeddedFont>
      <p:font typeface="Barlow"/>
      <p:regular r:id="rId51"/>
      <p:bold r:id="rId52"/>
      <p:italic r:id="rId53"/>
      <p:boldItalic r:id="rId54"/>
    </p:embeddedFont>
    <p:embeddedFont>
      <p:font typeface="Archivo Black"/>
      <p:bold r:id="rId55"/>
      <p:boldItalic r:id="rId56"/>
    </p:embeddedFont>
    <p:embeddedFont>
      <p:font typeface="Archivo"/>
      <p:regular r:id="rId57"/>
      <p:bold r:id="rId58"/>
      <p:italic r:id="rId59"/>
      <p:boldItalic r:id="rId60"/>
    </p:embeddedFont>
    <p:embeddedFont>
      <p:font typeface="Archivo SemiBold"/>
      <p:regular r:id="rId61"/>
      <p:bold r:id="rId62"/>
      <p:italic r:id="rId63"/>
      <p:boldItalic r:id="rId64"/>
    </p:embeddedFont>
    <p:embeddedFont>
      <p:font typeface="Unbounded"/>
      <p:regular r:id="rId65"/>
      <p:bold r:id="rId66"/>
    </p:embeddedFont>
    <p:embeddedFont>
      <p:font typeface="Inter Light"/>
      <p:regular r:id="rId67"/>
      <p:bold r:id="rId68"/>
      <p:italic r:id="rId69"/>
      <p:boldItalic r:id="rId70"/>
    </p:embeddedFont>
    <p:embeddedFont>
      <p:font typeface="Inter SemiBold"/>
      <p:regular r:id="rId71"/>
      <p:bold r:id="rId72"/>
      <p:italic r:id="rId73"/>
      <p:boldItalic r:id="rId74"/>
    </p:embeddedFont>
    <p:embeddedFont>
      <p:font typeface="Archivo ExtraBold"/>
      <p:bold r:id="rId75"/>
      <p:boldItalic r:id="rId76"/>
    </p:embeddedFont>
    <p:embeddedFont>
      <p:font typeface="Overpass"/>
      <p:regular r:id="rId77"/>
      <p:bold r:id="rId78"/>
      <p:italic r:id="rId79"/>
      <p:boldItalic r:id="rId80"/>
    </p:embeddedFont>
    <p:embeddedFont>
      <p:font typeface="Darker Grotesque"/>
      <p:regular r:id="rId81"/>
      <p:bold r:id="rId82"/>
    </p:embeddedFont>
    <p:embeddedFont>
      <p:font typeface="Inter ExtraBold"/>
      <p:bold r:id="rId83"/>
      <p:boldItalic r:id="rId84"/>
    </p:embeddedFont>
    <p:embeddedFont>
      <p:font typeface="Overpass Light"/>
      <p:regular r:id="rId85"/>
      <p:bold r:id="rId86"/>
      <p:italic r:id="rId87"/>
      <p:boldItalic r:id="rId88"/>
    </p:embeddedFont>
    <p:embeddedFont>
      <p:font typeface="Inter Medium"/>
      <p:regular r:id="rId89"/>
      <p:bold r:id="rId90"/>
      <p:italic r:id="rId91"/>
      <p:boldItalic r:id="rId92"/>
    </p:embeddedFont>
    <p:embeddedFont>
      <p:font typeface="Barlow Light"/>
      <p:regular r:id="rId93"/>
      <p:bold r:id="rId94"/>
      <p:italic r:id="rId95"/>
      <p:boldItalic r:id="rId96"/>
    </p:embeddedFont>
    <p:embeddedFont>
      <p:font typeface="Overpass Medium"/>
      <p:regular r:id="rId97"/>
      <p:bold r:id="rId98"/>
      <p:italic r:id="rId99"/>
      <p:boldItalic r:id="rId10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verpassThin-bold.fntdata"/><Relationship Id="rId42" Type="http://schemas.openxmlformats.org/officeDocument/2006/relationships/font" Target="fonts/OverpassThin-boldItalic.fntdata"/><Relationship Id="rId41" Type="http://schemas.openxmlformats.org/officeDocument/2006/relationships/font" Target="fonts/OverpassThin-italic.fntdata"/><Relationship Id="rId44" Type="http://schemas.openxmlformats.org/officeDocument/2006/relationships/font" Target="fonts/Inter-bold.fntdata"/><Relationship Id="rId43" Type="http://schemas.openxmlformats.org/officeDocument/2006/relationships/font" Target="fonts/Inter-regular.fntdata"/><Relationship Id="rId46" Type="http://schemas.openxmlformats.org/officeDocument/2006/relationships/font" Target="fonts/Inter-boldItalic.fntdata"/><Relationship Id="rId45" Type="http://schemas.openxmlformats.org/officeDocument/2006/relationships/font" Target="fonts/Inter-italic.fntdata"/><Relationship Id="rId48" Type="http://schemas.openxmlformats.org/officeDocument/2006/relationships/font" Target="fonts/WorkSans-bold.fntdata"/><Relationship Id="rId47" Type="http://schemas.openxmlformats.org/officeDocument/2006/relationships/font" Target="fonts/WorkSans-regular.fntdata"/><Relationship Id="rId49" Type="http://schemas.openxmlformats.org/officeDocument/2006/relationships/font" Target="fonts/WorkSans-italic.fntdata"/><Relationship Id="rId100" Type="http://schemas.openxmlformats.org/officeDocument/2006/relationships/font" Target="fonts/OverpassMedium-boldItalic.fntdata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font" Target="fonts/OverpassThin-regular.fntdata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95" Type="http://schemas.openxmlformats.org/officeDocument/2006/relationships/font" Target="fonts/BarlowLight-italic.fntdata"/><Relationship Id="rId94" Type="http://schemas.openxmlformats.org/officeDocument/2006/relationships/font" Target="fonts/BarlowLight-bold.fntdata"/><Relationship Id="rId97" Type="http://schemas.openxmlformats.org/officeDocument/2006/relationships/font" Target="fonts/OverpassMedium-regular.fntdata"/><Relationship Id="rId96" Type="http://schemas.openxmlformats.org/officeDocument/2006/relationships/font" Target="fonts/BarlowLight-boldItalic.fntdata"/><Relationship Id="rId11" Type="http://schemas.openxmlformats.org/officeDocument/2006/relationships/slide" Target="slides/slide7.xml"/><Relationship Id="rId99" Type="http://schemas.openxmlformats.org/officeDocument/2006/relationships/font" Target="fonts/OverpassMedium-italic.fntdata"/><Relationship Id="rId10" Type="http://schemas.openxmlformats.org/officeDocument/2006/relationships/slide" Target="slides/slide6.xml"/><Relationship Id="rId98" Type="http://schemas.openxmlformats.org/officeDocument/2006/relationships/font" Target="fonts/OverpassMedium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91" Type="http://schemas.openxmlformats.org/officeDocument/2006/relationships/font" Target="fonts/InterMedium-italic.fntdata"/><Relationship Id="rId90" Type="http://schemas.openxmlformats.org/officeDocument/2006/relationships/font" Target="fonts/InterMedium-bold.fntdata"/><Relationship Id="rId93" Type="http://schemas.openxmlformats.org/officeDocument/2006/relationships/font" Target="fonts/BarlowLight-regular.fntdata"/><Relationship Id="rId92" Type="http://schemas.openxmlformats.org/officeDocument/2006/relationships/font" Target="fonts/InterMedium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84" Type="http://schemas.openxmlformats.org/officeDocument/2006/relationships/font" Target="fonts/InterExtraBold-boldItalic.fntdata"/><Relationship Id="rId83" Type="http://schemas.openxmlformats.org/officeDocument/2006/relationships/font" Target="fonts/InterExtraBold-bold.fntdata"/><Relationship Id="rId86" Type="http://schemas.openxmlformats.org/officeDocument/2006/relationships/font" Target="fonts/OverpassLight-bold.fntdata"/><Relationship Id="rId85" Type="http://schemas.openxmlformats.org/officeDocument/2006/relationships/font" Target="fonts/OverpassLight-regular.fntdata"/><Relationship Id="rId88" Type="http://schemas.openxmlformats.org/officeDocument/2006/relationships/font" Target="fonts/OverpassLight-boldItalic.fntdata"/><Relationship Id="rId87" Type="http://schemas.openxmlformats.org/officeDocument/2006/relationships/font" Target="fonts/OverpassLight-italic.fntdata"/><Relationship Id="rId89" Type="http://schemas.openxmlformats.org/officeDocument/2006/relationships/font" Target="fonts/InterMedium-regular.fntdata"/><Relationship Id="rId80" Type="http://schemas.openxmlformats.org/officeDocument/2006/relationships/font" Target="fonts/Overpass-boldItalic.fntdata"/><Relationship Id="rId82" Type="http://schemas.openxmlformats.org/officeDocument/2006/relationships/font" Target="fonts/DarkerGrotesque-bold.fntdata"/><Relationship Id="rId81" Type="http://schemas.openxmlformats.org/officeDocument/2006/relationships/font" Target="fonts/DarkerGrotesque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InterSemiBold-italic.fntdata"/><Relationship Id="rId72" Type="http://schemas.openxmlformats.org/officeDocument/2006/relationships/font" Target="fonts/InterSemiBold-bold.fntdata"/><Relationship Id="rId75" Type="http://schemas.openxmlformats.org/officeDocument/2006/relationships/font" Target="fonts/ArchivoExtraBold-bold.fntdata"/><Relationship Id="rId74" Type="http://schemas.openxmlformats.org/officeDocument/2006/relationships/font" Target="fonts/InterSemiBold-boldItalic.fntdata"/><Relationship Id="rId77" Type="http://schemas.openxmlformats.org/officeDocument/2006/relationships/font" Target="fonts/Overpass-regular.fntdata"/><Relationship Id="rId76" Type="http://schemas.openxmlformats.org/officeDocument/2006/relationships/font" Target="fonts/ArchivoExtraBold-boldItalic.fntdata"/><Relationship Id="rId79" Type="http://schemas.openxmlformats.org/officeDocument/2006/relationships/font" Target="fonts/Overpass-italic.fntdata"/><Relationship Id="rId78" Type="http://schemas.openxmlformats.org/officeDocument/2006/relationships/font" Target="fonts/Overpass-bold.fntdata"/><Relationship Id="rId71" Type="http://schemas.openxmlformats.org/officeDocument/2006/relationships/font" Target="fonts/InterSemiBold-regular.fntdata"/><Relationship Id="rId70" Type="http://schemas.openxmlformats.org/officeDocument/2006/relationships/font" Target="fonts/InterLight-boldItalic.fntdata"/><Relationship Id="rId62" Type="http://schemas.openxmlformats.org/officeDocument/2006/relationships/font" Target="fonts/ArchivoSemiBold-bold.fntdata"/><Relationship Id="rId61" Type="http://schemas.openxmlformats.org/officeDocument/2006/relationships/font" Target="fonts/ArchivoSemiBold-regular.fntdata"/><Relationship Id="rId64" Type="http://schemas.openxmlformats.org/officeDocument/2006/relationships/font" Target="fonts/ArchivoSemiBold-boldItalic.fntdata"/><Relationship Id="rId63" Type="http://schemas.openxmlformats.org/officeDocument/2006/relationships/font" Target="fonts/ArchivoSemiBold-italic.fntdata"/><Relationship Id="rId66" Type="http://schemas.openxmlformats.org/officeDocument/2006/relationships/font" Target="fonts/Unbounded-bold.fntdata"/><Relationship Id="rId65" Type="http://schemas.openxmlformats.org/officeDocument/2006/relationships/font" Target="fonts/Unbounded-regular.fntdata"/><Relationship Id="rId68" Type="http://schemas.openxmlformats.org/officeDocument/2006/relationships/font" Target="fonts/InterLight-bold.fntdata"/><Relationship Id="rId67" Type="http://schemas.openxmlformats.org/officeDocument/2006/relationships/font" Target="fonts/InterLight-regular.fntdata"/><Relationship Id="rId60" Type="http://schemas.openxmlformats.org/officeDocument/2006/relationships/font" Target="fonts/Archivo-boldItalic.fntdata"/><Relationship Id="rId69" Type="http://schemas.openxmlformats.org/officeDocument/2006/relationships/font" Target="fonts/InterLight-italic.fntdata"/><Relationship Id="rId51" Type="http://schemas.openxmlformats.org/officeDocument/2006/relationships/font" Target="fonts/Barlow-regular.fntdata"/><Relationship Id="rId50" Type="http://schemas.openxmlformats.org/officeDocument/2006/relationships/font" Target="fonts/WorkSans-boldItalic.fntdata"/><Relationship Id="rId53" Type="http://schemas.openxmlformats.org/officeDocument/2006/relationships/font" Target="fonts/Barlow-italic.fntdata"/><Relationship Id="rId52" Type="http://schemas.openxmlformats.org/officeDocument/2006/relationships/font" Target="fonts/Barlow-bold.fntdata"/><Relationship Id="rId55" Type="http://schemas.openxmlformats.org/officeDocument/2006/relationships/font" Target="fonts/ArchivoBlack-bold.fntdata"/><Relationship Id="rId54" Type="http://schemas.openxmlformats.org/officeDocument/2006/relationships/font" Target="fonts/Barlow-boldItalic.fntdata"/><Relationship Id="rId57" Type="http://schemas.openxmlformats.org/officeDocument/2006/relationships/font" Target="fonts/Archivo-regular.fntdata"/><Relationship Id="rId56" Type="http://schemas.openxmlformats.org/officeDocument/2006/relationships/font" Target="fonts/ArchivoBlack-boldItalic.fntdata"/><Relationship Id="rId59" Type="http://schemas.openxmlformats.org/officeDocument/2006/relationships/font" Target="fonts/Archivo-italic.fntdata"/><Relationship Id="rId58" Type="http://schemas.openxmlformats.org/officeDocument/2006/relationships/font" Target="fonts/Archivo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47eb18dd3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g347eb18dd3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47f54c0501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47f54c050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48037ea10b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48037ea10b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47f54c0501_0_4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7" name="Google Shape;327;g347f54c0501_0_4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3" name="Google Shape;33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47eb18dd3e_0_1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1" name="Google Shape;341;g347eb18dd3e_0_1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47f54c0501_0_3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1" name="Google Shape;351;g347f54c0501_0_3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47eb18dd3e_0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7" name="Google Shape;357;g347eb18dd3e_0_1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47eb18dd3e_0_2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2" name="Google Shape;372;g347eb18dd3e_0_2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47eb18dd3e_0_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347eb18dd3e_0_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47eb18dd3e_0_2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347eb18dd3e_0_2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47ef54a69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47ef54a69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347ef54a69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47eb18dd3e_0_2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g347eb18dd3e_0_2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47eb18dd3e_0_2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347eb18dd3e_0_2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47ef54a69b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g347ef54a69b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47f54c0501_0_3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47f54c0501_0_3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g347f54c0501_0_3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47ef54a69b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47ef54a69b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347ef54a69b_0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47f54c0501_0_3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47f54c0501_0_3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g347f54c0501_0_3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47ef54a69b_0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47ef54a69b_0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347ef54a69b_0_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47ef54a69b_0_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Google Shape;487;g347ef54a69b_0_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g347ef54a69b_0_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47ef54a69b_0_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47ef54a69b_0_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g347ef54a69b_0_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2ee59f117db6461e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2ee59f117db6461e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g2ee59f117db6461e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47f54c050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g347f54c050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04ce6a9aa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g304ce6a9aa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04ce6a9aa6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g304ce6a9aa6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ee59f117db6461e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2ee59f117db6461e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g2ee59f117db6461e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ee59f117db6461e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2ee59f117db6461e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g2ee59f117db6461e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5" name="Google Shape;57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04ce6a9aa6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1" name="Google Shape;221;g304ce6a9aa6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47eb18dd3e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ESEs don’t just sell products and services:</a:t>
            </a:r>
            <a:endParaRPr sz="1300"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They also provide paid employment and supportive services to individuals facing barriers to work</a:t>
            </a:r>
            <a:endParaRPr b="1" i="1" sz="1300"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300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Resulting in:</a:t>
            </a:r>
            <a:endParaRPr b="1" sz="1300"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1300"/>
              <a:buFont typeface="Inter"/>
              <a:buChar char="-"/>
            </a:pPr>
            <a:r>
              <a:rPr lang="en-US" sz="1300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An increase in your ability to provide meaningful employment opportunities to marginalized populations; therefore achieving social impact goals</a:t>
            </a:r>
            <a:endParaRPr/>
          </a:p>
        </p:txBody>
      </p:sp>
      <p:sp>
        <p:nvSpPr>
          <p:cNvPr id="238" name="Google Shape;238;g347eb18dd3e_0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47eb18dd3e_0_1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65A4"/>
              </a:solidFill>
            </a:endParaRPr>
          </a:p>
        </p:txBody>
      </p:sp>
      <p:sp>
        <p:nvSpPr>
          <p:cNvPr id="271" name="Google Shape;271;g347eb18dd3e_0_1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47f54c0501_0_3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. Workforce Training &amp; Development</a:t>
            </a:r>
            <a:endParaRPr b="1"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1200"/>
              <a:buFont typeface="Inter"/>
              <a:buChar char="●"/>
            </a:pPr>
            <a:r>
              <a:rPr lang="en-US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Providing job readiness programs (resume building, interview prep, soft skills training).</a:t>
            </a:r>
            <a:endParaRPr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1200"/>
              <a:buFont typeface="Inter"/>
              <a:buChar char="●"/>
            </a:pPr>
            <a:r>
              <a:rPr lang="en-US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Offering industry-specific certifications (construction, hospitality, healthcare, IT, etc.).</a:t>
            </a:r>
            <a:endParaRPr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1200"/>
              <a:buFont typeface="Inter"/>
              <a:buChar char="●"/>
            </a:pPr>
            <a:r>
              <a:rPr lang="en-US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Implementing on-the-job training for skill-building and career advancement.</a:t>
            </a:r>
            <a:endParaRPr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2. Wraparound Support Services</a:t>
            </a:r>
            <a:endParaRPr b="1"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1200"/>
              <a:buFont typeface="Inter"/>
              <a:buChar char="●"/>
            </a:pPr>
            <a:r>
              <a:rPr lang="en-US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Addressing barriers to employment such as housing, mental health, childcare, and transportation.</a:t>
            </a:r>
            <a:endParaRPr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1200"/>
              <a:buFont typeface="Inter"/>
              <a:buChar char="●"/>
            </a:pPr>
            <a:r>
              <a:rPr lang="en-US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Offering case management and personalized support plans.</a:t>
            </a:r>
            <a:endParaRPr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1200"/>
              <a:buFont typeface="Inter"/>
              <a:buChar char="●"/>
            </a:pPr>
            <a:r>
              <a:rPr lang="en-US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Connecting participants with financial literacy and coaching resources.</a:t>
            </a:r>
            <a:endParaRPr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65A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US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3. Case Management &amp; Holistic Support</a:t>
            </a:r>
            <a:endParaRPr b="1"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1200"/>
              <a:buFont typeface="Inter"/>
              <a:buChar char="●"/>
            </a:pPr>
            <a:r>
              <a:rPr lang="en-US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Providing personalized career coaching and goal-setting.</a:t>
            </a:r>
            <a:endParaRPr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1200"/>
              <a:buFont typeface="Inter"/>
              <a:buChar char="●"/>
            </a:pPr>
            <a:r>
              <a:rPr lang="en-US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Helping participants navigate barriers like legal issues, health challenges, or addiction recovery.</a:t>
            </a:r>
            <a:endParaRPr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65A4"/>
              </a:buClr>
              <a:buSzPts val="1200"/>
              <a:buFont typeface="Inter"/>
              <a:buChar char="●"/>
            </a:pPr>
            <a:r>
              <a:rPr lang="en-US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Offering post-placement support to improve job retention.</a:t>
            </a:r>
            <a:endParaRPr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065A4"/>
              </a:solidFill>
            </a:endParaRPr>
          </a:p>
        </p:txBody>
      </p:sp>
      <p:sp>
        <p:nvSpPr>
          <p:cNvPr id="277" name="Google Shape;277;g347f54c0501_0_3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47f54c0501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0" name="Google Shape;290;g347f54c0501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7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7.jpg"/><Relationship Id="rId4" Type="http://schemas.openxmlformats.org/officeDocument/2006/relationships/image" Target="../media/image32.png"/><Relationship Id="rId5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7.jpg"/><Relationship Id="rId4" Type="http://schemas.openxmlformats.org/officeDocument/2006/relationships/image" Target="../media/image32.png"/><Relationship Id="rId5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7.jpg"/><Relationship Id="rId4" Type="http://schemas.openxmlformats.org/officeDocument/2006/relationships/image" Target="../media/image32.png"/><Relationship Id="rId5" Type="http://schemas.openxmlformats.org/officeDocument/2006/relationships/image" Target="../media/image3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7.jpg"/><Relationship Id="rId4" Type="http://schemas.openxmlformats.org/officeDocument/2006/relationships/image" Target="../media/image3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bg>
      <p:bgPr>
        <a:solidFill>
          <a:schemeClr val="accen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3_Section Header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1"/>
          <p:cNvPicPr preferRelativeResize="0"/>
          <p:nvPr/>
        </p:nvPicPr>
        <p:blipFill rotWithShape="1">
          <a:blip r:embed="rId2">
            <a:alphaModFix amt="65000"/>
          </a:blip>
          <a:srcRect b="0" l="0" r="0" t="0"/>
          <a:stretch/>
        </p:blipFill>
        <p:spPr>
          <a:xfrm>
            <a:off x="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1"/>
          <p:cNvPicPr preferRelativeResize="0"/>
          <p:nvPr/>
        </p:nvPicPr>
        <p:blipFill rotWithShape="1">
          <a:blip r:embed="rId2">
            <a:alphaModFix amt="66000"/>
          </a:blip>
          <a:srcRect b="0" l="0" r="0" t="0"/>
          <a:stretch/>
        </p:blipFill>
        <p:spPr>
          <a:xfrm>
            <a:off x="6210996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1"/>
          <p:cNvSpPr/>
          <p:nvPr/>
        </p:nvSpPr>
        <p:spPr>
          <a:xfrm>
            <a:off x="8473440" y="0"/>
            <a:ext cx="3759621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912" l="-95" r="-139258" t="-41913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1"/>
          <p:cNvSpPr/>
          <p:nvPr>
            <p:ph idx="2" type="pic"/>
          </p:nvPr>
        </p:nvSpPr>
        <p:spPr>
          <a:xfrm>
            <a:off x="6112806" y="781000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3_Section Header 2">
    <p:bg>
      <p:bgPr>
        <a:solidFill>
          <a:schemeClr val="accent4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2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2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6210996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2"/>
          <p:cNvSpPr/>
          <p:nvPr/>
        </p:nvSpPr>
        <p:spPr>
          <a:xfrm>
            <a:off x="-573" y="0"/>
            <a:ext cx="3385458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912" l="-9941" r="-155867" t="-41913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2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b="0" i="0" lang="en-US" sz="950" u="none" cap="none" strike="noStrik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b="0" i="0" sz="950" u="none" cap="none" strike="noStrik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sp>
        <p:nvSpPr>
          <p:cNvPr id="80" name="Google Shape;80;p12"/>
          <p:cNvSpPr txBox="1"/>
          <p:nvPr>
            <p:ph type="ctrTitle"/>
          </p:nvPr>
        </p:nvSpPr>
        <p:spPr>
          <a:xfrm>
            <a:off x="7328770" y="3252521"/>
            <a:ext cx="4087660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C55"/>
              </a:buClr>
              <a:buSzPts val="2200"/>
              <a:buFont typeface="Inter"/>
              <a:buNone/>
              <a:defRPr b="0" i="0" sz="2200">
                <a:solidFill>
                  <a:schemeClr val="lt1"/>
                </a:solidFill>
                <a:latin typeface="Overpass Thin"/>
                <a:ea typeface="Overpass Thin"/>
                <a:cs typeface="Overpass Thin"/>
                <a:sym typeface="Overpass Thin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2"/>
          <p:cNvSpPr/>
          <p:nvPr>
            <p:ph idx="2" type="pic"/>
          </p:nvPr>
        </p:nvSpPr>
        <p:spPr>
          <a:xfrm>
            <a:off x="738648" y="781000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pic>
        <p:nvPicPr>
          <p:cNvPr id="82" name="Google Shape;8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78314" y="311419"/>
            <a:ext cx="775038" cy="775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3_Section Header 3"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b="0" i="0" lang="en-US" sz="950" u="none" cap="none" strike="noStrike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rPr>
              <a:t>‹#›</a:t>
            </a:fld>
            <a:endParaRPr b="0" i="0" sz="950" u="none" cap="none" strike="noStrike">
              <a:solidFill>
                <a:srgbClr val="474C5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5" name="Google Shape;85;p13"/>
          <p:cNvSpPr/>
          <p:nvPr/>
        </p:nvSpPr>
        <p:spPr>
          <a:xfrm>
            <a:off x="5345588" y="-30899"/>
            <a:ext cx="6858000" cy="693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35000" l="136" r="-135" t="-3500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5354984" y="3443403"/>
            <a:ext cx="6858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3">
            <a:alphaModFix amt="65000"/>
          </a:blip>
          <a:srcRect b="0" l="0" r="0" t="0"/>
          <a:stretch/>
        </p:blipFill>
        <p:spPr>
          <a:xfrm rot="5400000">
            <a:off x="5746456" y="3042535"/>
            <a:ext cx="6074670" cy="687640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/>
          <p:nvPr>
            <p:ph idx="2" type="pic"/>
          </p:nvPr>
        </p:nvSpPr>
        <p:spPr>
          <a:xfrm>
            <a:off x="6133790" y="795403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89" name="Google Shape;89;p13"/>
          <p:cNvSpPr txBox="1"/>
          <p:nvPr/>
        </p:nvSpPr>
        <p:spPr>
          <a:xfrm>
            <a:off x="775855" y="64866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b="0" i="0" lang="en-US" sz="950" u="none" cap="none" strike="noStrike">
                <a:solidFill>
                  <a:srgbClr val="474C55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b="0" i="0" sz="950" u="none" cap="none" strike="noStrike">
              <a:solidFill>
                <a:srgbClr val="474C55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079" y="303857"/>
            <a:ext cx="739859" cy="738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bg>
      <p:bgPr>
        <a:solidFill>
          <a:schemeClr val="lt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/>
          <p:nvPr/>
        </p:nvSpPr>
        <p:spPr>
          <a:xfrm>
            <a:off x="-9396" y="-45302"/>
            <a:ext cx="6858000" cy="69342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35328" l="136" r="-135" t="-35329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4"/>
          <p:cNvSpPr/>
          <p:nvPr/>
        </p:nvSpPr>
        <p:spPr>
          <a:xfrm>
            <a:off x="0" y="3429000"/>
            <a:ext cx="6858000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b="0" i="0" lang="en-US" sz="950" u="none" cap="none" strike="noStrike">
                <a:solidFill>
                  <a:srgbClr val="474C55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b="0" i="0" sz="950" u="none" cap="none" strike="noStrike">
              <a:solidFill>
                <a:srgbClr val="474C55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95" name="Google Shape;95;p14"/>
          <p:cNvPicPr preferRelativeResize="0"/>
          <p:nvPr/>
        </p:nvPicPr>
        <p:blipFill rotWithShape="1">
          <a:blip r:embed="rId3">
            <a:alphaModFix amt="50000"/>
          </a:blip>
          <a:srcRect b="0" l="0" r="0" t="0"/>
          <a:stretch/>
        </p:blipFill>
        <p:spPr>
          <a:xfrm rot="5400000">
            <a:off x="246883" y="3020321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/>
          <p:nvPr>
            <p:ph idx="2" type="pic"/>
          </p:nvPr>
        </p:nvSpPr>
        <p:spPr>
          <a:xfrm>
            <a:off x="778806" y="781000"/>
            <a:ext cx="5281597" cy="528159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pic>
        <p:nvPicPr>
          <p:cNvPr id="97" name="Google Shape;9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76571" y="391780"/>
            <a:ext cx="739859" cy="738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Section Header">
  <p:cSld name="2_Section Header"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/>
          <p:nvPr>
            <p:ph idx="2" type="pic"/>
          </p:nvPr>
        </p:nvSpPr>
        <p:spPr>
          <a:xfrm>
            <a:off x="3766456" y="0"/>
            <a:ext cx="842554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0" name="Google Shape;100;p15"/>
          <p:cNvSpPr/>
          <p:nvPr/>
        </p:nvSpPr>
        <p:spPr>
          <a:xfrm>
            <a:off x="0" y="0"/>
            <a:ext cx="376645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426585" y="0"/>
            <a:ext cx="6193042" cy="70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4_Title and Content">
    <p:bg>
      <p:bgPr>
        <a:solidFill>
          <a:schemeClr val="accent2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6016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04975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b="0" i="0" lang="en-US" sz="950" u="none" cap="none" strike="noStrike"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b="0" i="0" sz="950" u="none" cap="none" strike="noStrike">
              <a:solidFill>
                <a:schemeClr val="dk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sp>
        <p:nvSpPr>
          <p:cNvPr id="106" name="Google Shape;106;p16"/>
          <p:cNvSpPr/>
          <p:nvPr>
            <p:ph idx="2" type="pic"/>
          </p:nvPr>
        </p:nvSpPr>
        <p:spPr>
          <a:xfrm>
            <a:off x="0" y="1"/>
            <a:ext cx="4100839" cy="4582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07" name="Google Shape;107;p16"/>
          <p:cNvSpPr/>
          <p:nvPr>
            <p:ph idx="3" type="pic"/>
          </p:nvPr>
        </p:nvSpPr>
        <p:spPr>
          <a:xfrm>
            <a:off x="4100839" y="1"/>
            <a:ext cx="4100839" cy="4582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08" name="Google Shape;108;p16"/>
          <p:cNvSpPr/>
          <p:nvPr>
            <p:ph idx="4" type="pic"/>
          </p:nvPr>
        </p:nvSpPr>
        <p:spPr>
          <a:xfrm>
            <a:off x="8197179" y="1"/>
            <a:ext cx="3994822" cy="45828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sp>
      <p:sp>
        <p:nvSpPr>
          <p:cNvPr id="109" name="Google Shape;109;p16"/>
          <p:cNvSpPr txBox="1"/>
          <p:nvPr>
            <p:ph idx="1" type="subTitle"/>
          </p:nvPr>
        </p:nvSpPr>
        <p:spPr>
          <a:xfrm>
            <a:off x="577479" y="5325445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800">
                <a:solidFill>
                  <a:schemeClr val="dk1"/>
                </a:solidFill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omparison">
  <p:cSld name="5_Comparison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>
            <p:ph type="ctrTitle"/>
          </p:nvPr>
        </p:nvSpPr>
        <p:spPr>
          <a:xfrm>
            <a:off x="776613" y="438461"/>
            <a:ext cx="10638774" cy="3877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  <a:defRPr b="0" i="0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7"/>
          <p:cNvSpPr txBox="1"/>
          <p:nvPr>
            <p:ph idx="1" type="body"/>
          </p:nvPr>
        </p:nvSpPr>
        <p:spPr>
          <a:xfrm>
            <a:off x="776613" y="1817914"/>
            <a:ext cx="4935255" cy="4043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37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Char char="•"/>
              <a:defRPr b="0" i="0" sz="2600"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indent="-3937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b="0" i="0" sz="260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937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b="0" i="0" sz="260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937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b="0" i="0" sz="260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937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b="0" i="0" sz="260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13" name="Google Shape;113;p17"/>
          <p:cNvSpPr txBox="1"/>
          <p:nvPr>
            <p:ph idx="2" type="body"/>
          </p:nvPr>
        </p:nvSpPr>
        <p:spPr>
          <a:xfrm>
            <a:off x="6484306" y="1817914"/>
            <a:ext cx="4935255" cy="4043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937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Arial"/>
              <a:buChar char="•"/>
              <a:defRPr b="0" i="0" sz="2600"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indent="-3937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b="0" i="0" sz="260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937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b="0" i="0" sz="260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937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b="0" i="0" sz="260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937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74C55"/>
              </a:buClr>
              <a:buSzPts val="2600"/>
              <a:buChar char="•"/>
              <a:defRPr b="0" i="0" sz="2600">
                <a:solidFill>
                  <a:srgbClr val="474C55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14" name="Google Shape;114;p17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b="0" i="0" lang="en-US" sz="950" u="none" cap="none" strike="noStrike">
                <a:solidFill>
                  <a:srgbClr val="474C55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b="0" i="0" sz="950" u="none" cap="none" strike="noStrike">
              <a:solidFill>
                <a:srgbClr val="474C55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76571" y="391780"/>
            <a:ext cx="739859" cy="738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3_Title and Content">
    <p:bg>
      <p:bgPr>
        <a:solidFill>
          <a:schemeClr val="accent3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8"/>
          <p:cNvGrpSpPr/>
          <p:nvPr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118" name="Google Shape;118;p1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1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" name="Google Shape;120;p18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b="0" i="0" lang="en-US" sz="950" u="none" cap="none" strike="noStrik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b="0" i="0" sz="950" u="none" cap="none" strike="noStrik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pic>
        <p:nvPicPr>
          <p:cNvPr id="121" name="Google Shape;12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08294" y="377572"/>
            <a:ext cx="800597" cy="800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3_Title and Content 2">
    <p:bg>
      <p:bgPr>
        <a:solidFill>
          <a:schemeClr val="accent4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9"/>
          <p:cNvGrpSpPr/>
          <p:nvPr/>
        </p:nvGrpSpPr>
        <p:grpSpPr>
          <a:xfrm>
            <a:off x="-106018" y="-70757"/>
            <a:ext cx="12395060" cy="7081157"/>
            <a:chOff x="-106018" y="-55680"/>
            <a:chExt cx="12395060" cy="7081157"/>
          </a:xfrm>
        </p:grpSpPr>
        <p:pic>
          <p:nvPicPr>
            <p:cNvPr id="124" name="Google Shape;124;p1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096000" y="1507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p1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bg>
      <p:bgPr>
        <a:solidFill>
          <a:schemeClr val="accent3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20"/>
          <p:cNvGrpSpPr/>
          <p:nvPr/>
        </p:nvGrpSpPr>
        <p:grpSpPr>
          <a:xfrm>
            <a:off x="-106018" y="-81643"/>
            <a:ext cx="12404035" cy="7021286"/>
            <a:chOff x="-106018" y="-66566"/>
            <a:chExt cx="12404035" cy="7021286"/>
          </a:xfrm>
        </p:grpSpPr>
        <p:pic>
          <p:nvPicPr>
            <p:cNvPr id="128" name="Google Shape;128;p20"/>
            <p:cNvPicPr preferRelativeResize="0"/>
            <p:nvPr/>
          </p:nvPicPr>
          <p:blipFill rotWithShape="1">
            <a:blip r:embed="rId2">
              <a:alphaModFix amt="65000"/>
            </a:blip>
            <a:srcRect b="0" l="0" r="0" t="0"/>
            <a:stretch/>
          </p:blipFill>
          <p:spPr>
            <a:xfrm>
              <a:off x="-106018" y="-55680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20"/>
            <p:cNvPicPr preferRelativeResize="0"/>
            <p:nvPr/>
          </p:nvPicPr>
          <p:blipFill rotWithShape="1">
            <a:blip r:embed="rId2">
              <a:alphaModFix amt="65000"/>
            </a:blip>
            <a:srcRect b="0" l="0" r="0" t="0"/>
            <a:stretch/>
          </p:blipFill>
          <p:spPr>
            <a:xfrm>
              <a:off x="6104975" y="-66566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0" name="Google Shape;130;p20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b="0" i="0" lang="en-US" sz="950" u="none" cap="none" strike="noStrik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b="0" i="0" sz="950" u="none" cap="none" strike="noStrik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cxnSp>
        <p:nvCxnSpPr>
          <p:cNvPr id="131" name="Google Shape;131;p20"/>
          <p:cNvCxnSpPr/>
          <p:nvPr/>
        </p:nvCxnSpPr>
        <p:spPr>
          <a:xfrm>
            <a:off x="0" y="2108952"/>
            <a:ext cx="1219200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2" name="Google Shape;132;p20"/>
          <p:cNvCxnSpPr/>
          <p:nvPr/>
        </p:nvCxnSpPr>
        <p:spPr>
          <a:xfrm rot="10800000">
            <a:off x="4217063" y="2108952"/>
            <a:ext cx="0" cy="3413145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0" y="5544130"/>
            <a:ext cx="1219200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4" name="Google Shape;134;p20"/>
          <p:cNvSpPr/>
          <p:nvPr>
            <p:ph idx="2" type="pic"/>
          </p:nvPr>
        </p:nvSpPr>
        <p:spPr>
          <a:xfrm>
            <a:off x="1030551" y="2586041"/>
            <a:ext cx="2203450" cy="21717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135" name="Google Shape;13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78314" y="311419"/>
            <a:ext cx="775038" cy="775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3_Title Slide">
    <p:bg>
      <p:bgPr>
        <a:solidFill>
          <a:schemeClr val="accent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 amt="65000"/>
          </a:blip>
          <a:srcRect b="0" l="0" r="0" t="0"/>
          <a:stretch/>
        </p:blipFill>
        <p:spPr>
          <a:xfrm>
            <a:off x="6104978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2">
            <a:alphaModFix amt="65000"/>
          </a:blip>
          <a:srcRect b="0" l="0" r="0" t="0"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63803" l="-35411" r="-2306" t="-2413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4">
            <a:alphaModFix/>
          </a:blip>
          <a:srcRect b="1771" l="0" r="11346" t="10749"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/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/>
        </p:txBody>
      </p:sp>
      <p:pic>
        <p:nvPicPr>
          <p:cNvPr id="24" name="Google Shape;2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72800" y="5486400"/>
            <a:ext cx="1078992" cy="1078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3_Title and Content 3">
    <p:bg>
      <p:bgPr>
        <a:solidFill>
          <a:schemeClr val="accen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oogle Shape;137;p21"/>
          <p:cNvGrpSpPr/>
          <p:nvPr/>
        </p:nvGrpSpPr>
        <p:grpSpPr>
          <a:xfrm>
            <a:off x="109642" y="341051"/>
            <a:ext cx="12404035" cy="7021286"/>
            <a:chOff x="-106018" y="-81643"/>
            <a:chExt cx="12404035" cy="7021286"/>
          </a:xfrm>
        </p:grpSpPr>
        <p:pic>
          <p:nvPicPr>
            <p:cNvPr id="138" name="Google Shape;138;p2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21"/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/>
          <p:nvPr/>
        </p:nvSpPr>
        <p:spPr>
          <a:xfrm>
            <a:off x="10756003" y="6329579"/>
            <a:ext cx="863241" cy="415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3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redf.org</a:t>
            </a:r>
            <a:endParaRPr b="0" i="0" sz="1400" u="none" cap="none" strike="noStrike">
              <a:solidFill>
                <a:schemeClr val="accent3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sp>
        <p:nvSpPr>
          <p:cNvPr id="142" name="Google Shape;142;p21"/>
          <p:cNvSpPr/>
          <p:nvPr>
            <p:ph idx="2" type="pic"/>
          </p:nvPr>
        </p:nvSpPr>
        <p:spPr>
          <a:xfrm>
            <a:off x="9060785" y="3254922"/>
            <a:ext cx="1700700" cy="16761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143" name="Google Shape;14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162" y="272561"/>
            <a:ext cx="1078992" cy="1078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5_Title and Content">
    <p:bg>
      <p:bgPr>
        <a:solidFill>
          <a:schemeClr val="accent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22"/>
          <p:cNvGrpSpPr/>
          <p:nvPr/>
        </p:nvGrpSpPr>
        <p:grpSpPr>
          <a:xfrm>
            <a:off x="-106018" y="-81643"/>
            <a:ext cx="12404035" cy="7021286"/>
            <a:chOff x="-106018" y="-81643"/>
            <a:chExt cx="12404035" cy="7021286"/>
          </a:xfrm>
        </p:grpSpPr>
        <p:pic>
          <p:nvPicPr>
            <p:cNvPr id="146" name="Google Shape;146;p2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-106018" y="-70757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2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04975" y="-81643"/>
              <a:ext cx="6193042" cy="7010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8" name="Google Shape;148;p22"/>
          <p:cNvSpPr/>
          <p:nvPr/>
        </p:nvSpPr>
        <p:spPr>
          <a:xfrm>
            <a:off x="0" y="6283569"/>
            <a:ext cx="12192000" cy="5744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2"/>
          <p:cNvSpPr/>
          <p:nvPr/>
        </p:nvSpPr>
        <p:spPr>
          <a:xfrm>
            <a:off x="10756003" y="6329579"/>
            <a:ext cx="863241" cy="415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3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redf.org</a:t>
            </a:r>
            <a:endParaRPr b="0" i="0" sz="1400" u="none" cap="none" strike="noStrike">
              <a:solidFill>
                <a:schemeClr val="accent3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ection Header">
  <p:cSld name="1_Section Header">
    <p:bg>
      <p:bgPr>
        <a:solidFill>
          <a:schemeClr val="lt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/>
          <p:nvPr>
            <p:ph idx="2" type="pic"/>
          </p:nvPr>
        </p:nvSpPr>
        <p:spPr>
          <a:xfrm>
            <a:off x="0" y="0"/>
            <a:ext cx="6858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pic>
        <p:nvPicPr>
          <p:cNvPr id="152" name="Google Shape;152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676571" y="391780"/>
            <a:ext cx="739859" cy="73851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3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b="0" i="0" lang="en-US" sz="950" u="none" cap="none" strike="noStrike"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b="0" i="0" sz="950" u="none" cap="none" strike="noStrike">
              <a:solidFill>
                <a:schemeClr val="dk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and Content">
  <p:cSld name="5_Title and Content 2">
    <p:bg>
      <p:bgPr>
        <a:solidFill>
          <a:schemeClr val="accent2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6016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04975" y="-81643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b="0" i="0" lang="en-US" sz="950" u="none" cap="none" strike="noStrike"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b="0" i="0" sz="950" u="none" cap="none" strike="noStrike">
              <a:solidFill>
                <a:schemeClr val="dk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sp>
        <p:nvSpPr>
          <p:cNvPr id="158" name="Google Shape;158;p24"/>
          <p:cNvSpPr txBox="1"/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b="0" i="0" sz="5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4"/>
          <p:cNvSpPr txBox="1"/>
          <p:nvPr>
            <p:ph idx="1" type="subTitle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Graphic">
  <p:cSld name="CUSTOM_9">
    <p:bg>
      <p:bgPr>
        <a:solidFill>
          <a:schemeClr val="dk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4177333" y="685700"/>
            <a:ext cx="5187600" cy="673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indent="-323850" lvl="0" marL="45720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"/>
              <a:buChar char="•"/>
              <a:defRPr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indent="-323850" lvl="1" marL="91440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"/>
              <a:buChar char="•"/>
              <a:defRPr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indent="-323850" lvl="2" marL="137160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"/>
              <a:buChar char="•"/>
              <a:defRPr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indent="-323850" lvl="3" marL="182880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"/>
              <a:buChar char="•"/>
              <a:defRPr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indent="-342900" lvl="4" marL="228600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"/>
              <a:buChar char="•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indent="-323850" lvl="5" marL="274320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"/>
              <a:buChar char="•"/>
              <a:defRPr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indent="-323850" lvl="6" marL="320040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"/>
              <a:buChar char="•"/>
              <a:defRPr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indent="-323850" lvl="7" marL="365760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"/>
              <a:buChar char="•"/>
              <a:defRPr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indent="-323850" lvl="8" marL="411480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Barlow"/>
              <a:buChar char="•"/>
              <a:defRPr sz="1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/>
        </p:txBody>
      </p:sp>
      <p:sp>
        <p:nvSpPr>
          <p:cNvPr id="162" name="Google Shape;162;p25"/>
          <p:cNvSpPr txBox="1"/>
          <p:nvPr>
            <p:ph idx="2" type="body"/>
          </p:nvPr>
        </p:nvSpPr>
        <p:spPr>
          <a:xfrm>
            <a:off x="876905" y="581593"/>
            <a:ext cx="3038400" cy="264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63550" lvl="0" marL="4572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700"/>
              <a:buChar char="•"/>
              <a:defRPr sz="3700">
                <a:solidFill>
                  <a:schemeClr val="accent2"/>
                </a:solidFill>
              </a:defRPr>
            </a:lvl1pPr>
            <a:lvl2pPr indent="-463550" lvl="1" marL="91440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700"/>
              <a:buChar char="•"/>
              <a:defRPr sz="3700">
                <a:solidFill>
                  <a:schemeClr val="accent2"/>
                </a:solidFill>
              </a:defRPr>
            </a:lvl2pPr>
            <a:lvl3pPr indent="-463550" lvl="2" marL="137160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700"/>
              <a:buChar char="•"/>
              <a:defRPr sz="3700">
                <a:solidFill>
                  <a:schemeClr val="accent2"/>
                </a:solidFill>
              </a:defRPr>
            </a:lvl3pPr>
            <a:lvl4pPr indent="-463550" lvl="3" marL="182880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700"/>
              <a:buChar char="•"/>
              <a:defRPr sz="3700">
                <a:solidFill>
                  <a:schemeClr val="accent2"/>
                </a:solidFill>
              </a:defRPr>
            </a:lvl4pPr>
            <a:lvl5pPr indent="-463550" lvl="4" marL="228600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700"/>
              <a:buChar char="•"/>
              <a:defRPr sz="3700">
                <a:solidFill>
                  <a:schemeClr val="accent2"/>
                </a:solidFill>
              </a:defRPr>
            </a:lvl5pPr>
            <a:lvl6pPr indent="-463550" lvl="5" marL="274320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700"/>
              <a:buChar char="•"/>
              <a:defRPr sz="3700">
                <a:solidFill>
                  <a:schemeClr val="accent2"/>
                </a:solidFill>
              </a:defRPr>
            </a:lvl6pPr>
            <a:lvl7pPr indent="-463550" lvl="6" marL="320040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700"/>
              <a:buChar char="•"/>
              <a:defRPr sz="3700">
                <a:solidFill>
                  <a:schemeClr val="accent2"/>
                </a:solidFill>
              </a:defRPr>
            </a:lvl7pPr>
            <a:lvl8pPr indent="-463550" lvl="7" marL="365760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700"/>
              <a:buChar char="•"/>
              <a:defRPr sz="3700">
                <a:solidFill>
                  <a:schemeClr val="accent2"/>
                </a:solidFill>
              </a:defRPr>
            </a:lvl8pPr>
            <a:lvl9pPr indent="-463550" lvl="8" marL="411480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3700"/>
              <a:buChar char="•"/>
              <a:defRPr sz="37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3" name="Google Shape;163;p25"/>
          <p:cNvSpPr txBox="1"/>
          <p:nvPr>
            <p:ph idx="12" type="sldNum"/>
          </p:nvPr>
        </p:nvSpPr>
        <p:spPr>
          <a:xfrm>
            <a:off x="11320705" y="334438"/>
            <a:ext cx="465300" cy="237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 sz="1500">
                <a:solidFill>
                  <a:schemeClr val="accent2"/>
                </a:solidFill>
              </a:defRPr>
            </a:lvl1pPr>
            <a:lvl2pPr lvl="1">
              <a:buNone/>
              <a:defRPr sz="1500">
                <a:solidFill>
                  <a:schemeClr val="accent2"/>
                </a:solidFill>
              </a:defRPr>
            </a:lvl2pPr>
            <a:lvl3pPr lvl="2">
              <a:buNone/>
              <a:defRPr sz="1500">
                <a:solidFill>
                  <a:schemeClr val="accent2"/>
                </a:solidFill>
              </a:defRPr>
            </a:lvl3pPr>
            <a:lvl4pPr lvl="3">
              <a:buNone/>
              <a:defRPr sz="1500">
                <a:solidFill>
                  <a:schemeClr val="accent2"/>
                </a:solidFill>
              </a:defRPr>
            </a:lvl4pPr>
            <a:lvl5pPr lvl="4">
              <a:buNone/>
              <a:defRPr sz="1500">
                <a:solidFill>
                  <a:schemeClr val="accent2"/>
                </a:solidFill>
              </a:defRPr>
            </a:lvl5pPr>
            <a:lvl6pPr lvl="5">
              <a:buNone/>
              <a:defRPr sz="1500">
                <a:solidFill>
                  <a:schemeClr val="accent2"/>
                </a:solidFill>
              </a:defRPr>
            </a:lvl6pPr>
            <a:lvl7pPr lvl="6">
              <a:buNone/>
              <a:defRPr sz="1500">
                <a:solidFill>
                  <a:schemeClr val="accent2"/>
                </a:solidFill>
              </a:defRPr>
            </a:lvl7pPr>
            <a:lvl8pPr lvl="7">
              <a:buNone/>
              <a:defRPr sz="1500">
                <a:solidFill>
                  <a:schemeClr val="accent2"/>
                </a:solidFill>
              </a:defRPr>
            </a:lvl8pPr>
            <a:lvl9pPr lvl="8">
              <a:buNone/>
              <a:defRPr sz="1500">
                <a:solidFill>
                  <a:schemeClr val="accen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pos="658">
          <p15:clr>
            <a:srgbClr val="E46962"/>
          </p15:clr>
        </p15:guide>
        <p15:guide id="2" orient="horz" pos="672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lestones">
  <p:cSld name="TITLE_1"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5" name="Google Shape;165;p26"/>
          <p:cNvCxnSpPr/>
          <p:nvPr/>
        </p:nvCxnSpPr>
        <p:spPr>
          <a:xfrm rot="10800000">
            <a:off x="747367" y="372533"/>
            <a:ext cx="199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6" name="Google Shape;166;p26"/>
          <p:cNvSpPr txBox="1"/>
          <p:nvPr>
            <p:ph type="title"/>
          </p:nvPr>
        </p:nvSpPr>
        <p:spPr>
          <a:xfrm>
            <a:off x="603433" y="795733"/>
            <a:ext cx="5890800" cy="1812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600"/>
              <a:buFont typeface="Inter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Font typeface="Inter"/>
              <a:buNone/>
              <a:defRPr b="1" sz="64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Font typeface="Inter"/>
              <a:buNone/>
              <a:defRPr b="1" sz="64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Font typeface="Inter"/>
              <a:buNone/>
              <a:defRPr b="1" sz="64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Font typeface="Inter"/>
              <a:buNone/>
              <a:defRPr b="1" sz="64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Font typeface="Inter"/>
              <a:buNone/>
              <a:defRPr b="1" sz="64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Font typeface="Inter"/>
              <a:buNone/>
              <a:defRPr b="1" sz="64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Font typeface="Inter"/>
              <a:buNone/>
              <a:defRPr b="1" sz="64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400"/>
              <a:buFont typeface="Inter"/>
              <a:buNone/>
              <a:defRPr b="1" sz="6400"/>
            </a:lvl9pPr>
          </a:lstStyle>
          <a:p/>
        </p:txBody>
      </p:sp>
      <p:sp>
        <p:nvSpPr>
          <p:cNvPr id="167" name="Google Shape;167;p26"/>
          <p:cNvSpPr txBox="1"/>
          <p:nvPr>
            <p:ph idx="1" type="subTitle"/>
          </p:nvPr>
        </p:nvSpPr>
        <p:spPr>
          <a:xfrm>
            <a:off x="623767" y="2476400"/>
            <a:ext cx="2868000" cy="102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1pPr>
            <a:lvl2pPr lvl="1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2pPr>
            <a:lvl3pPr lvl="2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3pPr>
            <a:lvl4pPr lvl="3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4pPr>
            <a:lvl5pPr lvl="4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5pPr>
            <a:lvl6pPr lvl="5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6pPr>
            <a:lvl7pPr lvl="6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7pPr>
            <a:lvl8pPr lvl="7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8pPr>
            <a:lvl9pPr lvl="8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9pPr>
          </a:lstStyle>
          <a:p/>
        </p:txBody>
      </p:sp>
      <p:sp>
        <p:nvSpPr>
          <p:cNvPr id="168" name="Google Shape;168;p26"/>
          <p:cNvSpPr txBox="1"/>
          <p:nvPr>
            <p:ph idx="2" type="body"/>
          </p:nvPr>
        </p:nvSpPr>
        <p:spPr>
          <a:xfrm>
            <a:off x="522167" y="3029100"/>
            <a:ext cx="2868000" cy="126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1pPr>
            <a:lvl2pPr indent="-330200" lvl="1" marL="9144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2pPr>
            <a:lvl3pPr indent="-330200" lvl="2" marL="13716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3pPr>
            <a:lvl4pPr indent="-330200" lvl="3" marL="1828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4pPr>
            <a:lvl5pPr indent="-330200" lvl="4" marL="22860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5pPr>
            <a:lvl6pPr indent="-330200" lvl="5" marL="27432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6pPr>
            <a:lvl7pPr indent="-330200" lvl="6" marL="32004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7pPr>
            <a:lvl8pPr indent="-330200" lvl="7" marL="36576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8pPr>
            <a:lvl9pPr indent="-330200" lvl="8" marL="4114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9pPr>
          </a:lstStyle>
          <a:p/>
        </p:txBody>
      </p:sp>
      <p:sp>
        <p:nvSpPr>
          <p:cNvPr id="169" name="Google Shape;169;p26"/>
          <p:cNvSpPr txBox="1"/>
          <p:nvPr>
            <p:ph idx="3" type="subTitle"/>
          </p:nvPr>
        </p:nvSpPr>
        <p:spPr>
          <a:xfrm>
            <a:off x="4069933" y="2476400"/>
            <a:ext cx="2868000" cy="102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1pPr>
            <a:lvl2pPr lvl="1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2pPr>
            <a:lvl3pPr lvl="2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3pPr>
            <a:lvl4pPr lvl="3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4pPr>
            <a:lvl5pPr lvl="4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5pPr>
            <a:lvl6pPr lvl="5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6pPr>
            <a:lvl7pPr lvl="6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7pPr>
            <a:lvl8pPr lvl="7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8pPr>
            <a:lvl9pPr lvl="8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9pPr>
          </a:lstStyle>
          <a:p/>
        </p:txBody>
      </p:sp>
      <p:sp>
        <p:nvSpPr>
          <p:cNvPr id="170" name="Google Shape;170;p26"/>
          <p:cNvSpPr txBox="1"/>
          <p:nvPr>
            <p:ph idx="4" type="body"/>
          </p:nvPr>
        </p:nvSpPr>
        <p:spPr>
          <a:xfrm>
            <a:off x="3968333" y="3029100"/>
            <a:ext cx="2868000" cy="126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1pPr>
            <a:lvl2pPr indent="-330200" lvl="1" marL="9144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2pPr>
            <a:lvl3pPr indent="-330200" lvl="2" marL="13716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3pPr>
            <a:lvl4pPr indent="-330200" lvl="3" marL="1828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4pPr>
            <a:lvl5pPr indent="-330200" lvl="4" marL="22860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5pPr>
            <a:lvl6pPr indent="-330200" lvl="5" marL="27432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6pPr>
            <a:lvl7pPr indent="-330200" lvl="6" marL="32004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7pPr>
            <a:lvl8pPr indent="-330200" lvl="7" marL="36576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8pPr>
            <a:lvl9pPr indent="-330200" lvl="8" marL="4114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9pPr>
          </a:lstStyle>
          <a:p/>
        </p:txBody>
      </p:sp>
      <p:sp>
        <p:nvSpPr>
          <p:cNvPr id="171" name="Google Shape;171;p26"/>
          <p:cNvSpPr txBox="1"/>
          <p:nvPr>
            <p:ph idx="5" type="subTitle"/>
          </p:nvPr>
        </p:nvSpPr>
        <p:spPr>
          <a:xfrm>
            <a:off x="7516100" y="2476400"/>
            <a:ext cx="2868000" cy="102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1pPr>
            <a:lvl2pPr lvl="1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2pPr>
            <a:lvl3pPr lvl="2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3pPr>
            <a:lvl4pPr lvl="3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4pPr>
            <a:lvl5pPr lvl="4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5pPr>
            <a:lvl6pPr lvl="5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6pPr>
            <a:lvl7pPr lvl="6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7pPr>
            <a:lvl8pPr lvl="7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8pPr>
            <a:lvl9pPr lvl="8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9pPr>
          </a:lstStyle>
          <a:p/>
        </p:txBody>
      </p:sp>
      <p:sp>
        <p:nvSpPr>
          <p:cNvPr id="172" name="Google Shape;172;p26"/>
          <p:cNvSpPr txBox="1"/>
          <p:nvPr>
            <p:ph idx="6" type="body"/>
          </p:nvPr>
        </p:nvSpPr>
        <p:spPr>
          <a:xfrm>
            <a:off x="7414500" y="3029100"/>
            <a:ext cx="2868000" cy="126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1pPr>
            <a:lvl2pPr indent="-330200" lvl="1" marL="9144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2pPr>
            <a:lvl3pPr indent="-330200" lvl="2" marL="13716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3pPr>
            <a:lvl4pPr indent="-330200" lvl="3" marL="1828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4pPr>
            <a:lvl5pPr indent="-330200" lvl="4" marL="22860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5pPr>
            <a:lvl6pPr indent="-330200" lvl="5" marL="27432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6pPr>
            <a:lvl7pPr indent="-330200" lvl="6" marL="32004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7pPr>
            <a:lvl8pPr indent="-330200" lvl="7" marL="36576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8pPr>
            <a:lvl9pPr indent="-330200" lvl="8" marL="4114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9pPr>
          </a:lstStyle>
          <a:p/>
        </p:txBody>
      </p:sp>
      <p:sp>
        <p:nvSpPr>
          <p:cNvPr id="173" name="Google Shape;173;p26"/>
          <p:cNvSpPr txBox="1"/>
          <p:nvPr>
            <p:ph idx="7" type="subTitle"/>
          </p:nvPr>
        </p:nvSpPr>
        <p:spPr>
          <a:xfrm>
            <a:off x="623767" y="4100133"/>
            <a:ext cx="2868000" cy="102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1pPr>
            <a:lvl2pPr lvl="1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2pPr>
            <a:lvl3pPr lvl="2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3pPr>
            <a:lvl4pPr lvl="3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4pPr>
            <a:lvl5pPr lvl="4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5pPr>
            <a:lvl6pPr lvl="5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6pPr>
            <a:lvl7pPr lvl="6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7pPr>
            <a:lvl8pPr lvl="7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8pPr>
            <a:lvl9pPr lvl="8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9pPr>
          </a:lstStyle>
          <a:p/>
        </p:txBody>
      </p:sp>
      <p:sp>
        <p:nvSpPr>
          <p:cNvPr id="174" name="Google Shape;174;p26"/>
          <p:cNvSpPr txBox="1"/>
          <p:nvPr>
            <p:ph idx="8" type="body"/>
          </p:nvPr>
        </p:nvSpPr>
        <p:spPr>
          <a:xfrm>
            <a:off x="522167" y="4652833"/>
            <a:ext cx="2868000" cy="126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1pPr>
            <a:lvl2pPr indent="-330200" lvl="1" marL="9144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2pPr>
            <a:lvl3pPr indent="-330200" lvl="2" marL="13716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3pPr>
            <a:lvl4pPr indent="-330200" lvl="3" marL="1828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4pPr>
            <a:lvl5pPr indent="-330200" lvl="4" marL="22860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5pPr>
            <a:lvl6pPr indent="-330200" lvl="5" marL="27432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6pPr>
            <a:lvl7pPr indent="-330200" lvl="6" marL="32004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7pPr>
            <a:lvl8pPr indent="-330200" lvl="7" marL="36576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8pPr>
            <a:lvl9pPr indent="-330200" lvl="8" marL="4114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9pPr>
          </a:lstStyle>
          <a:p/>
        </p:txBody>
      </p:sp>
      <p:sp>
        <p:nvSpPr>
          <p:cNvPr id="175" name="Google Shape;175;p26"/>
          <p:cNvSpPr txBox="1"/>
          <p:nvPr>
            <p:ph idx="9" type="subTitle"/>
          </p:nvPr>
        </p:nvSpPr>
        <p:spPr>
          <a:xfrm>
            <a:off x="4069933" y="4100133"/>
            <a:ext cx="2868000" cy="102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1pPr>
            <a:lvl2pPr lvl="1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2pPr>
            <a:lvl3pPr lvl="2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3pPr>
            <a:lvl4pPr lvl="3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4pPr>
            <a:lvl5pPr lvl="4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5pPr>
            <a:lvl6pPr lvl="5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6pPr>
            <a:lvl7pPr lvl="6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7pPr>
            <a:lvl8pPr lvl="7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8pPr>
            <a:lvl9pPr lvl="8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9pPr>
          </a:lstStyle>
          <a:p/>
        </p:txBody>
      </p:sp>
      <p:sp>
        <p:nvSpPr>
          <p:cNvPr id="176" name="Google Shape;176;p26"/>
          <p:cNvSpPr txBox="1"/>
          <p:nvPr>
            <p:ph idx="13" type="body"/>
          </p:nvPr>
        </p:nvSpPr>
        <p:spPr>
          <a:xfrm>
            <a:off x="3968333" y="4652833"/>
            <a:ext cx="2868000" cy="126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1pPr>
            <a:lvl2pPr indent="-330200" lvl="1" marL="9144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2pPr>
            <a:lvl3pPr indent="-330200" lvl="2" marL="13716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3pPr>
            <a:lvl4pPr indent="-330200" lvl="3" marL="1828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4pPr>
            <a:lvl5pPr indent="-330200" lvl="4" marL="22860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5pPr>
            <a:lvl6pPr indent="-330200" lvl="5" marL="27432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6pPr>
            <a:lvl7pPr indent="-330200" lvl="6" marL="32004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7pPr>
            <a:lvl8pPr indent="-330200" lvl="7" marL="36576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8pPr>
            <a:lvl9pPr indent="-330200" lvl="8" marL="4114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9pPr>
          </a:lstStyle>
          <a:p/>
        </p:txBody>
      </p:sp>
      <p:sp>
        <p:nvSpPr>
          <p:cNvPr id="177" name="Google Shape;177;p26"/>
          <p:cNvSpPr txBox="1"/>
          <p:nvPr>
            <p:ph idx="14" type="subTitle"/>
          </p:nvPr>
        </p:nvSpPr>
        <p:spPr>
          <a:xfrm>
            <a:off x="7516100" y="4100133"/>
            <a:ext cx="2868000" cy="102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1pPr>
            <a:lvl2pPr lvl="1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2pPr>
            <a:lvl3pPr lvl="2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3pPr>
            <a:lvl4pPr lvl="3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4pPr>
            <a:lvl5pPr lvl="4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5pPr>
            <a:lvl6pPr lvl="5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6pPr>
            <a:lvl7pPr lvl="6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7pPr>
            <a:lvl8pPr lvl="7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8pPr>
            <a:lvl9pPr lvl="8">
              <a:spcBef>
                <a:spcPts val="500"/>
              </a:spcBef>
              <a:spcAft>
                <a:spcPts val="0"/>
              </a:spcAft>
              <a:buSzPts val="2100"/>
              <a:buFont typeface="Inter SemiBold"/>
              <a:buNone/>
              <a:defRPr sz="2100"/>
            </a:lvl9pPr>
          </a:lstStyle>
          <a:p/>
        </p:txBody>
      </p:sp>
      <p:sp>
        <p:nvSpPr>
          <p:cNvPr id="178" name="Google Shape;178;p26"/>
          <p:cNvSpPr txBox="1"/>
          <p:nvPr>
            <p:ph idx="15" type="body"/>
          </p:nvPr>
        </p:nvSpPr>
        <p:spPr>
          <a:xfrm>
            <a:off x="7414500" y="4652833"/>
            <a:ext cx="2868000" cy="126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1pPr>
            <a:lvl2pPr indent="-330200" lvl="1" marL="9144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2pPr>
            <a:lvl3pPr indent="-330200" lvl="2" marL="13716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3pPr>
            <a:lvl4pPr indent="-330200" lvl="3" marL="1828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4pPr>
            <a:lvl5pPr indent="-330200" lvl="4" marL="22860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5pPr>
            <a:lvl6pPr indent="-330200" lvl="5" marL="27432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6pPr>
            <a:lvl7pPr indent="-330200" lvl="6" marL="32004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7pPr>
            <a:lvl8pPr indent="-330200" lvl="7" marL="36576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8pPr>
            <a:lvl9pPr indent="-330200" lvl="8" marL="41148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Inter"/>
              <a:buChar char="•"/>
              <a:defRPr/>
            </a:lvl9pPr>
          </a:lstStyle>
          <a:p/>
        </p:txBody>
      </p:sp>
      <p:sp>
        <p:nvSpPr>
          <p:cNvPr id="179" name="Google Shape;179;p26"/>
          <p:cNvSpPr txBox="1"/>
          <p:nvPr>
            <p:ph idx="12" type="sldNum"/>
          </p:nvPr>
        </p:nvSpPr>
        <p:spPr>
          <a:xfrm>
            <a:off x="561162" y="270933"/>
            <a:ext cx="5715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buNone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buNone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 algn="ctr">
              <a:buNone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 algn="ctr">
              <a:buNone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 algn="ctr">
              <a:buNone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 algn="ctr">
              <a:buNone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 algn="ctr">
              <a:buNone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 algn="ctr">
              <a:buNone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 algn="ctr">
              <a:buNone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3_Title Slide 2">
    <p:bg>
      <p:bgPr>
        <a:solidFill>
          <a:schemeClr val="accent4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 rotWithShape="1">
          <a:blip r:embed="rId2">
            <a:alphaModFix amt="65000"/>
          </a:blip>
          <a:srcRect b="0" l="0" r="0" t="0"/>
          <a:stretch/>
        </p:blipFill>
        <p:spPr>
          <a:xfrm>
            <a:off x="6104978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 rotWithShape="1">
          <a:blip r:embed="rId2">
            <a:alphaModFix amt="65000"/>
          </a:blip>
          <a:srcRect b="0" l="0" r="0" t="0"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63803" l="-35411" r="-2306" t="-2413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 txBox="1"/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/>
        </p:txBody>
      </p:sp>
      <p:pic>
        <p:nvPicPr>
          <p:cNvPr id="30" name="Google Shape;30;p4"/>
          <p:cNvPicPr preferRelativeResize="0"/>
          <p:nvPr/>
        </p:nvPicPr>
        <p:blipFill rotWithShape="1">
          <a:blip r:embed="rId4">
            <a:alphaModFix/>
          </a:blip>
          <a:srcRect b="1771" l="0" r="11346" t="10749"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/>
          <p:nvPr>
            <p:ph idx="1" type="subTitle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/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72800" y="5486400"/>
            <a:ext cx="1078992" cy="1078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3_Title Slide 3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0497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5"/>
          <p:cNvPicPr preferRelativeResize="0"/>
          <p:nvPr/>
        </p:nvPicPr>
        <p:blipFill rotWithShape="1">
          <a:blip r:embed="rId2">
            <a:alphaModFix amt="75000"/>
          </a:blip>
          <a:srcRect b="0" l="0" r="0" t="0"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63803" l="-35411" r="-2306" t="-2413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 txBox="1"/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/>
        </p:txBody>
      </p:sp>
      <p:pic>
        <p:nvPicPr>
          <p:cNvPr id="38" name="Google Shape;38;p5"/>
          <p:cNvPicPr preferRelativeResize="0"/>
          <p:nvPr/>
        </p:nvPicPr>
        <p:blipFill rotWithShape="1">
          <a:blip r:embed="rId4">
            <a:alphaModFix/>
          </a:blip>
          <a:srcRect b="1771" l="0" r="11346" t="10749"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/>
          <p:nvPr>
            <p:ph idx="1" type="subTitle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/>
        </p:txBody>
      </p:sp>
      <p:pic>
        <p:nvPicPr>
          <p:cNvPr id="40" name="Google Shape;4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72800" y="5486400"/>
            <a:ext cx="1078992" cy="1078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3_Title Slide 4">
    <p:bg>
      <p:bgPr>
        <a:solidFill>
          <a:schemeClr val="accent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6"/>
          <p:cNvSpPr/>
          <p:nvPr/>
        </p:nvSpPr>
        <p:spPr>
          <a:xfrm flipH="1">
            <a:off x="-1" y="0"/>
            <a:ext cx="8804031" cy="536287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63803" l="-35411" r="-2306" t="-2413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6"/>
          <p:cNvSpPr txBox="1"/>
          <p:nvPr>
            <p:ph type="ctrTitle"/>
          </p:nvPr>
        </p:nvSpPr>
        <p:spPr>
          <a:xfrm>
            <a:off x="435315" y="5594369"/>
            <a:ext cx="6301784" cy="6093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  <a:defRPr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56"/>
              <a:buNone/>
              <a:defRPr/>
            </a:lvl9pPr>
          </a:lstStyle>
          <a:p/>
        </p:txBody>
      </p:sp>
      <p:pic>
        <p:nvPicPr>
          <p:cNvPr id="46" name="Google Shape;46;p6"/>
          <p:cNvPicPr preferRelativeResize="0"/>
          <p:nvPr/>
        </p:nvPicPr>
        <p:blipFill rotWithShape="1">
          <a:blip r:embed="rId4">
            <a:alphaModFix/>
          </a:blip>
          <a:srcRect b="1771" l="0" r="11346" t="10749"/>
          <a:stretch/>
        </p:blipFill>
        <p:spPr>
          <a:xfrm>
            <a:off x="0" y="962263"/>
            <a:ext cx="7901354" cy="440061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/>
          <p:nvPr>
            <p:ph idx="1" type="subTitle"/>
          </p:nvPr>
        </p:nvSpPr>
        <p:spPr>
          <a:xfrm>
            <a:off x="412165" y="6203767"/>
            <a:ext cx="9144000" cy="3775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13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97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81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323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solidFill>
          <a:schemeClr val="accent1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97042" y="8878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13951" y="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 txBox="1"/>
          <p:nvPr>
            <p:ph type="ctrTitle"/>
          </p:nvPr>
        </p:nvSpPr>
        <p:spPr>
          <a:xfrm>
            <a:off x="776613" y="2041067"/>
            <a:ext cx="10515600" cy="23267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600"/>
              <a:buFont typeface="Inter"/>
              <a:buNone/>
              <a:defRPr b="0" i="0" sz="5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" type="subTitle"/>
          </p:nvPr>
        </p:nvSpPr>
        <p:spPr>
          <a:xfrm>
            <a:off x="776613" y="4557561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39922"/>
              </a:buClr>
              <a:buSzPts val="1200"/>
              <a:buNone/>
              <a:defRPr b="0" i="0" sz="120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solidFill>
          <a:schemeClr val="accen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04978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b="0" i="0" lang="en-US" sz="950" u="none" cap="none" strike="noStrik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b="0" i="0" sz="950" u="none" cap="none" strike="noStrik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sp>
        <p:nvSpPr>
          <p:cNvPr id="56" name="Google Shape;56;p8"/>
          <p:cNvSpPr txBox="1"/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b="0" i="0" sz="5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" type="subTitle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58" name="Google Shape;58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6019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bg>
      <p:bgPr>
        <a:solidFill>
          <a:schemeClr val="accent4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9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0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9"/>
          <p:cNvPicPr preferRelativeResize="0"/>
          <p:nvPr/>
        </p:nvPicPr>
        <p:blipFill rotWithShape="1">
          <a:blip r:embed="rId2">
            <a:alphaModFix amt="50000"/>
          </a:blip>
          <a:srcRect b="0" l="0" r="0" t="0"/>
          <a:stretch/>
        </p:blipFill>
        <p:spPr>
          <a:xfrm>
            <a:off x="6193042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9"/>
          <p:cNvSpPr txBox="1"/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b="0" i="0" sz="5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64" name="Google Shape;64;p9"/>
          <p:cNvSpPr txBox="1"/>
          <p:nvPr/>
        </p:nvSpPr>
        <p:spPr>
          <a:xfrm>
            <a:off x="10371550" y="6334234"/>
            <a:ext cx="1044880" cy="146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50"/>
              <a:buFont typeface="Arial"/>
              <a:buNone/>
            </a:pPr>
            <a:fld id="{00000000-1234-1234-1234-123412341234}" type="slidenum">
              <a:rPr b="0" i="0" lang="en-US" sz="950" u="none" cap="none" strike="noStrike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rPr>
              <a:t>‹#›</a:t>
            </a:fld>
            <a:endParaRPr b="0" i="0" sz="950" u="none" cap="none" strike="noStrike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bg>
      <p:bgPr>
        <a:solidFill>
          <a:schemeClr val="accent3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64539"/>
            <a:ext cx="6193042" cy="701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93042" y="-76200"/>
            <a:ext cx="6193042" cy="70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0"/>
          <p:cNvSpPr txBox="1"/>
          <p:nvPr>
            <p:ph type="ctrTitle"/>
          </p:nvPr>
        </p:nvSpPr>
        <p:spPr>
          <a:xfrm>
            <a:off x="776613" y="3156771"/>
            <a:ext cx="8742169" cy="7201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Inter"/>
              <a:buNone/>
              <a:defRPr b="0" i="0" sz="5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" type="subTitle"/>
          </p:nvPr>
        </p:nvSpPr>
        <p:spPr>
          <a:xfrm>
            <a:off x="776613" y="4159070"/>
            <a:ext cx="9144000" cy="294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>
                <a:solidFill>
                  <a:schemeClr val="lt1"/>
                </a:solidFill>
                <a:latin typeface="Overpass Medium"/>
                <a:ea typeface="Overpass Medium"/>
                <a:cs typeface="Overpass Medium"/>
                <a:sym typeface="Overpass Medium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93949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13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hyperlink" Target="https://caracollective.org/" TargetMode="External"/><Relationship Id="rId5" Type="http://schemas.openxmlformats.org/officeDocument/2006/relationships/hyperlink" Target="https://caracollective.org/about/reports/" TargetMode="External"/><Relationship Id="rId6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caracollective.org/wp-content/uploads/2020/11/Our-Mission.jpg" TargetMode="External"/><Relationship Id="rId4" Type="http://schemas.openxmlformats.org/officeDocument/2006/relationships/image" Target="../media/image30.jpg"/><Relationship Id="rId5" Type="http://schemas.openxmlformats.org/officeDocument/2006/relationships/hyperlink" Target="https://caracollective.org/wp-content/uploads/2021/01/Home_Carousel_Cara.jpg" TargetMode="External"/><Relationship Id="rId6" Type="http://schemas.openxmlformats.org/officeDocument/2006/relationships/image" Target="../media/image31.jpg"/><Relationship Id="rId7" Type="http://schemas.openxmlformats.org/officeDocument/2006/relationships/hyperlink" Target="https://caracollective.org/about/reports/" TargetMode="External"/><Relationship Id="rId8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jpg"/><Relationship Id="rId4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gif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png"/><Relationship Id="rId4" Type="http://schemas.openxmlformats.org/officeDocument/2006/relationships/hyperlink" Target="mailto:Melanie@minwo.co" TargetMode="External"/><Relationship Id="rId9" Type="http://schemas.openxmlformats.org/officeDocument/2006/relationships/image" Target="../media/image29.png"/><Relationship Id="rId5" Type="http://schemas.openxmlformats.org/officeDocument/2006/relationships/hyperlink" Target="http://www.linkedin.com/in/melakwule" TargetMode="External"/><Relationship Id="rId6" Type="http://schemas.openxmlformats.org/officeDocument/2006/relationships/hyperlink" Target="http://www.melanuchi.com" TargetMode="External"/><Relationship Id="rId7" Type="http://schemas.openxmlformats.org/officeDocument/2006/relationships/image" Target="../media/image27.png"/><Relationship Id="rId8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>
            <a:off x="0" y="5137600"/>
            <a:ext cx="12192000" cy="1720500"/>
          </a:xfrm>
          <a:prstGeom prst="rect">
            <a:avLst/>
          </a:prstGeom>
          <a:solidFill>
            <a:srgbClr val="001A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7"/>
          <p:cNvSpPr txBox="1"/>
          <p:nvPr/>
        </p:nvSpPr>
        <p:spPr>
          <a:xfrm>
            <a:off x="615409" y="579275"/>
            <a:ext cx="4661100" cy="35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00">
                <a:solidFill>
                  <a:srgbClr val="F6F5EC"/>
                </a:solidFill>
                <a:latin typeface="Inter"/>
                <a:ea typeface="Inter"/>
                <a:cs typeface="Inter"/>
                <a:sym typeface="Inter"/>
              </a:rPr>
              <a:t>Building a Strong Workforce Program:</a:t>
            </a:r>
            <a:endParaRPr b="1" sz="5200">
              <a:solidFill>
                <a:srgbClr val="F6F5EC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6" name="Google Shape;186;p27"/>
          <p:cNvSpPr txBox="1"/>
          <p:nvPr/>
        </p:nvSpPr>
        <p:spPr>
          <a:xfrm>
            <a:off x="649209" y="4115205"/>
            <a:ext cx="3802800" cy="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Mapping Partnerships &amp; </a:t>
            </a:r>
            <a:endParaRPr sz="18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Leveraging Core Strengths</a:t>
            </a:r>
            <a:endParaRPr sz="1800">
              <a:solidFill>
                <a:schemeClr val="lt1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187" name="Google Shape;187;p27"/>
          <p:cNvSpPr/>
          <p:nvPr/>
        </p:nvSpPr>
        <p:spPr>
          <a:xfrm>
            <a:off x="626796" y="5627171"/>
            <a:ext cx="2382600" cy="464100"/>
          </a:xfrm>
          <a:prstGeom prst="roundRect">
            <a:avLst>
              <a:gd fmla="val 50000" name="adj"/>
            </a:avLst>
          </a:prstGeom>
          <a:solidFill>
            <a:srgbClr val="E949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6F5EC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Melanie Akwule, MBA</a:t>
            </a:r>
            <a:endParaRPr>
              <a:solidFill>
                <a:srgbClr val="F6F5EC"/>
              </a:solidFill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pic>
        <p:nvPicPr>
          <p:cNvPr id="188" name="Google Shape;188;p27" title="a8f409e358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8485" r="3580" t="0"/>
          <a:stretch/>
        </p:blipFill>
        <p:spPr>
          <a:xfrm>
            <a:off x="5551525" y="378493"/>
            <a:ext cx="6225600" cy="6112500"/>
          </a:xfrm>
          <a:prstGeom prst="roundRect">
            <a:avLst>
              <a:gd fmla="val 2053" name="adj"/>
            </a:avLst>
          </a:prstGeom>
          <a:noFill/>
          <a:ln>
            <a:noFill/>
          </a:ln>
        </p:spPr>
      </p:pic>
      <p:sp>
        <p:nvSpPr>
          <p:cNvPr id="189" name="Google Shape;189;p27"/>
          <p:cNvSpPr/>
          <p:nvPr/>
        </p:nvSpPr>
        <p:spPr>
          <a:xfrm>
            <a:off x="10287034" y="5004867"/>
            <a:ext cx="1335300" cy="13353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84746" y="5303268"/>
            <a:ext cx="739858" cy="738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4905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6"/>
          <p:cNvSpPr/>
          <p:nvPr/>
        </p:nvSpPr>
        <p:spPr>
          <a:xfrm>
            <a:off x="304800" y="704567"/>
            <a:ext cx="5714700" cy="215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304" name="Google Shape;304;p36"/>
          <p:cNvSpPr/>
          <p:nvPr/>
        </p:nvSpPr>
        <p:spPr>
          <a:xfrm>
            <a:off x="304800" y="3083577"/>
            <a:ext cx="5714700" cy="3518700"/>
          </a:xfrm>
          <a:prstGeom prst="roundRect">
            <a:avLst>
              <a:gd fmla="val 9454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305" name="Google Shape;305;p3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972" r="31036" t="0"/>
          <a:stretch/>
        </p:blipFill>
        <p:spPr>
          <a:xfrm>
            <a:off x="6218347" y="704567"/>
            <a:ext cx="5658300" cy="5898000"/>
          </a:xfrm>
          <a:prstGeom prst="roundRect">
            <a:avLst>
              <a:gd fmla="val 6301" name="adj"/>
            </a:avLst>
          </a:prstGeom>
          <a:noFill/>
          <a:ln>
            <a:noFill/>
          </a:ln>
        </p:spPr>
      </p:pic>
      <p:sp>
        <p:nvSpPr>
          <p:cNvPr id="306" name="Google Shape;306;p36"/>
          <p:cNvSpPr txBox="1"/>
          <p:nvPr/>
        </p:nvSpPr>
        <p:spPr>
          <a:xfrm>
            <a:off x="1162200" y="1086970"/>
            <a:ext cx="39999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Identifying Your</a:t>
            </a:r>
            <a:endParaRPr b="1" sz="3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Core Strengths</a:t>
            </a:r>
            <a:endParaRPr b="1" sz="3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07" name="Google Shape;307;p36"/>
          <p:cNvSpPr txBox="1"/>
          <p:nvPr/>
        </p:nvSpPr>
        <p:spPr>
          <a:xfrm>
            <a:off x="509867" y="3277351"/>
            <a:ext cx="5166300" cy="12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0" spcFirstLastPara="1" rIns="0" wrap="square" tIns="121900">
            <a:noAutofit/>
          </a:bodyPr>
          <a:lstStyle/>
          <a:p>
            <a:pPr indent="-406400" lvl="0" marL="609600" rtl="0" algn="l"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600"/>
              <a:buFont typeface="Inter"/>
              <a:buChar char="●"/>
            </a:pPr>
            <a:r>
              <a:rPr lang="en-US" sz="16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Criteria for defining core competencies:</a:t>
            </a:r>
            <a:endParaRPr sz="16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762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16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- </a:t>
            </a:r>
            <a:r>
              <a:rPr b="1" lang="en-US" sz="16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Value:</a:t>
            </a:r>
            <a:r>
              <a:rPr lang="en-US" sz="16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 Does this competency provide unique value?</a:t>
            </a:r>
            <a:endParaRPr sz="16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762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16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- 	</a:t>
            </a:r>
            <a:r>
              <a:rPr b="1" lang="en-US" sz="16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Rarity:</a:t>
            </a:r>
            <a:r>
              <a:rPr lang="en-US" sz="16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 Is it a distinguishing factor from other organizations?</a:t>
            </a:r>
            <a:endParaRPr sz="16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762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16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- </a:t>
            </a:r>
            <a:r>
              <a:rPr b="1" lang="en-US" sz="16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Sustainability:</a:t>
            </a:r>
            <a:r>
              <a:rPr lang="en-US" sz="16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 Can it be maintained and scaled over time?</a:t>
            </a:r>
            <a:endParaRPr sz="16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1219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t/>
            </a:r>
            <a:endParaRPr sz="16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06400" lvl="0" marL="609600" rtl="0" algn="l"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600"/>
              <a:buFont typeface="Inter"/>
              <a:buChar char="●"/>
            </a:pPr>
            <a:r>
              <a:rPr lang="en-US" sz="16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Consider/Assess:</a:t>
            </a:r>
            <a:endParaRPr sz="16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762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16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- People &amp; Teams </a:t>
            </a:r>
            <a:endParaRPr sz="16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7620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-US" sz="16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- Technology</a:t>
            </a:r>
            <a:endParaRPr sz="16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762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- Business Processes</a:t>
            </a:r>
            <a:endParaRPr sz="16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08" name="Google Shape;30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6"/>
          <p:cNvSpPr txBox="1"/>
          <p:nvPr/>
        </p:nvSpPr>
        <p:spPr>
          <a:xfrm>
            <a:off x="6494350" y="6196100"/>
            <a:ext cx="510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Exercise</a:t>
            </a:r>
            <a:r>
              <a:rPr b="1" lang="en-U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1 in Workbook (Page 1)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10" name="Google Shape;310;p36"/>
          <p:cNvPicPr preferRelativeResize="0"/>
          <p:nvPr/>
        </p:nvPicPr>
        <p:blipFill rotWithShape="1">
          <a:blip r:embed="rId5">
            <a:alphaModFix/>
          </a:blip>
          <a:srcRect b="35107" l="14719" r="0" t="0"/>
          <a:stretch/>
        </p:blipFill>
        <p:spPr>
          <a:xfrm>
            <a:off x="8735375" y="5595675"/>
            <a:ext cx="624250" cy="6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4905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7"/>
          <p:cNvSpPr/>
          <p:nvPr/>
        </p:nvSpPr>
        <p:spPr>
          <a:xfrm>
            <a:off x="381000" y="704567"/>
            <a:ext cx="5714700" cy="2157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316" name="Google Shape;316;p37"/>
          <p:cNvSpPr/>
          <p:nvPr/>
        </p:nvSpPr>
        <p:spPr>
          <a:xfrm>
            <a:off x="381000" y="3083577"/>
            <a:ext cx="5714700" cy="3518700"/>
          </a:xfrm>
          <a:prstGeom prst="roundRect">
            <a:avLst>
              <a:gd fmla="val 9454" name="adj"/>
            </a:avLst>
          </a:prstGeom>
          <a:solidFill>
            <a:srgbClr val="00545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317" name="Google Shape;317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1005" l="107" r="28249" t="21602"/>
          <a:stretch/>
        </p:blipFill>
        <p:spPr>
          <a:xfrm>
            <a:off x="6329675" y="633925"/>
            <a:ext cx="5415300" cy="2870700"/>
          </a:xfrm>
          <a:prstGeom prst="roundRect">
            <a:avLst>
              <a:gd fmla="val 10478" name="adj"/>
            </a:avLst>
          </a:prstGeom>
          <a:noFill/>
          <a:ln>
            <a:noFill/>
          </a:ln>
        </p:spPr>
      </p:pic>
      <p:sp>
        <p:nvSpPr>
          <p:cNvPr id="318" name="Google Shape;318;p37"/>
          <p:cNvSpPr txBox="1"/>
          <p:nvPr/>
        </p:nvSpPr>
        <p:spPr>
          <a:xfrm>
            <a:off x="899575" y="1086975"/>
            <a:ext cx="43386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Core Competency</a:t>
            </a:r>
            <a:r>
              <a:rPr b="1" lang="en-US" sz="3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b="1" lang="en-US" sz="3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Mapping</a:t>
            </a:r>
            <a:endParaRPr b="1" sz="3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9" name="Google Shape;319;p37"/>
          <p:cNvSpPr txBox="1"/>
          <p:nvPr/>
        </p:nvSpPr>
        <p:spPr>
          <a:xfrm>
            <a:off x="586067" y="3277351"/>
            <a:ext cx="5166300" cy="12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0" spcFirstLastPara="1" rIns="0" wrap="square" tIns="121900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Char char="●"/>
            </a:pPr>
            <a:r>
              <a:rPr b="1" lang="en-US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Quick Chat Activity:</a:t>
            </a:r>
            <a:br>
              <a:rPr b="1" lang="en-US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endParaRPr b="1"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○"/>
            </a:pPr>
            <a:r>
              <a:rPr b="1" lang="en-US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Prompt:</a:t>
            </a:r>
            <a:r>
              <a:rPr lang="en-US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What are your top 3 core strengths, and how do they align with your mission?</a:t>
            </a:r>
            <a:br>
              <a:rPr lang="en-US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endParaRPr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Char char="●"/>
            </a:pPr>
            <a:r>
              <a:rPr b="1" lang="en-US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Reflection Question:</a:t>
            </a:r>
            <a:br>
              <a:rPr b="1" lang="en-US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</a:br>
            <a:endParaRPr b="1"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"/>
              <a:buChar char="○"/>
            </a:pPr>
            <a:r>
              <a:rPr lang="en-US" sz="16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How do your core strengths contribute to achieving your workforce program’s goals?</a:t>
            </a:r>
            <a:endParaRPr sz="16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320" name="Google Shape;320;p37"/>
          <p:cNvGrpSpPr/>
          <p:nvPr/>
        </p:nvGrpSpPr>
        <p:grpSpPr>
          <a:xfrm>
            <a:off x="6350717" y="3702261"/>
            <a:ext cx="2840700" cy="2832900"/>
            <a:chOff x="4675675" y="858818"/>
            <a:chExt cx="2840700" cy="2832900"/>
          </a:xfrm>
        </p:grpSpPr>
        <p:sp>
          <p:nvSpPr>
            <p:cNvPr id="321" name="Google Shape;321;p37"/>
            <p:cNvSpPr/>
            <p:nvPr/>
          </p:nvSpPr>
          <p:spPr>
            <a:xfrm>
              <a:off x="4675675" y="858818"/>
              <a:ext cx="2840700" cy="2832900"/>
            </a:xfrm>
            <a:prstGeom prst="roundRect">
              <a:avLst>
                <a:gd fmla="val 9454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22" name="Google Shape;322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36709" y="1215952"/>
              <a:ext cx="2118632" cy="21186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3" name="Google Shape;323;p37"/>
          <p:cNvSpPr txBox="1"/>
          <p:nvPr/>
        </p:nvSpPr>
        <p:spPr>
          <a:xfrm>
            <a:off x="9294191" y="4201091"/>
            <a:ext cx="26385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Share</a:t>
            </a:r>
            <a:endParaRPr b="1" sz="25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Your Core Competencies</a:t>
            </a:r>
            <a:endParaRPr b="1" sz="25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4" name="Google Shape;324;p37"/>
          <p:cNvSpPr txBox="1"/>
          <p:nvPr/>
        </p:nvSpPr>
        <p:spPr>
          <a:xfrm>
            <a:off x="9294191" y="5333965"/>
            <a:ext cx="2415300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Inter"/>
              <a:buChar char="●"/>
            </a:pPr>
            <a:r>
              <a:rPr lang="en-US" sz="15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Share responses in chat or raise hand</a:t>
            </a:r>
            <a:endParaRPr sz="15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4905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8"/>
          <p:cNvSpPr txBox="1"/>
          <p:nvPr/>
        </p:nvSpPr>
        <p:spPr>
          <a:xfrm>
            <a:off x="936125" y="2629650"/>
            <a:ext cx="9894300" cy="159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Understanding &amp; Mapping</a:t>
            </a:r>
            <a:endParaRPr b="1" sz="550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Partnership Ecosytems</a:t>
            </a:r>
            <a:endParaRPr b="1" sz="550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330" name="Google Shape;33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A70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9"/>
          <p:cNvSpPr txBox="1"/>
          <p:nvPr/>
        </p:nvSpPr>
        <p:spPr>
          <a:xfrm>
            <a:off x="936125" y="837575"/>
            <a:ext cx="9894300" cy="159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What Is a </a:t>
            </a:r>
            <a:endParaRPr b="1" sz="550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Partnership Ecosystem?</a:t>
            </a:r>
            <a:endParaRPr b="1" sz="550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336" name="Google Shape;33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201051">
            <a:off x="1225124" y="2212410"/>
            <a:ext cx="9316376" cy="414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9"/>
          <p:cNvSpPr txBox="1"/>
          <p:nvPr/>
        </p:nvSpPr>
        <p:spPr>
          <a:xfrm>
            <a:off x="3323600" y="3014192"/>
            <a:ext cx="54555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Network of organizations that collaborate to drive collective workforce success</a:t>
            </a:r>
            <a:endParaRPr sz="1900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Includes:</a:t>
            </a:r>
            <a:endParaRPr sz="1900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49250" lvl="0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Inter Medium"/>
              <a:buChar char="➔"/>
            </a:pPr>
            <a:r>
              <a:rPr lang="en-US" sz="19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 Employer &amp; industry partners</a:t>
            </a:r>
            <a:endParaRPr sz="1900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49250" lvl="0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Inter Medium"/>
              <a:buChar char="➔"/>
            </a:pPr>
            <a:r>
              <a:rPr lang="en-US" sz="19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 Wraparound support providers</a:t>
            </a:r>
            <a:endParaRPr sz="1900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49250" lvl="0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Inter Medium"/>
              <a:buChar char="➔"/>
            </a:pPr>
            <a:r>
              <a:rPr lang="en-US" sz="19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 Funding, government, and policy partners</a:t>
            </a:r>
            <a:endParaRPr sz="1900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693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0"/>
          <p:cNvSpPr/>
          <p:nvPr/>
        </p:nvSpPr>
        <p:spPr>
          <a:xfrm>
            <a:off x="1434200" y="1340250"/>
            <a:ext cx="9150600" cy="5074200"/>
          </a:xfrm>
          <a:prstGeom prst="roundRect">
            <a:avLst>
              <a:gd fmla="val 7522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0"/>
          <p:cNvPicPr preferRelativeResize="0"/>
          <p:nvPr/>
        </p:nvPicPr>
        <p:blipFill rotWithShape="1">
          <a:blip r:embed="rId4">
            <a:alphaModFix/>
          </a:blip>
          <a:srcRect b="0" l="0" r="41772" t="0"/>
          <a:stretch/>
        </p:blipFill>
        <p:spPr>
          <a:xfrm>
            <a:off x="1722624" y="1912000"/>
            <a:ext cx="4964462" cy="3920924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0"/>
          <p:cNvSpPr/>
          <p:nvPr/>
        </p:nvSpPr>
        <p:spPr>
          <a:xfrm>
            <a:off x="7774475" y="2839500"/>
            <a:ext cx="2052900" cy="136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40"/>
          <p:cNvPicPr preferRelativeResize="0"/>
          <p:nvPr/>
        </p:nvPicPr>
        <p:blipFill rotWithShape="1">
          <a:blip r:embed="rId4">
            <a:alphaModFix/>
          </a:blip>
          <a:srcRect b="0" l="57981" r="-575" t="0"/>
          <a:stretch/>
        </p:blipFill>
        <p:spPr>
          <a:xfrm>
            <a:off x="6687085" y="2006927"/>
            <a:ext cx="3631437" cy="3920924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0"/>
          <p:cNvSpPr txBox="1"/>
          <p:nvPr/>
        </p:nvSpPr>
        <p:spPr>
          <a:xfrm>
            <a:off x="2006225" y="233675"/>
            <a:ext cx="8006400" cy="123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Partnership Ecosystems for ESEs</a:t>
            </a:r>
            <a:endParaRPr b="1" sz="270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4905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1"/>
          <p:cNvSpPr txBox="1"/>
          <p:nvPr/>
        </p:nvSpPr>
        <p:spPr>
          <a:xfrm>
            <a:off x="936125" y="2629650"/>
            <a:ext cx="9894300" cy="159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Key Partnership </a:t>
            </a:r>
            <a:endParaRPr b="1" sz="550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Channels for ESEs</a:t>
            </a:r>
            <a:endParaRPr b="1" sz="550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354" name="Google Shape;35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4905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2"/>
          <p:cNvSpPr/>
          <p:nvPr/>
        </p:nvSpPr>
        <p:spPr>
          <a:xfrm>
            <a:off x="326050" y="238084"/>
            <a:ext cx="11617800" cy="6394800"/>
          </a:xfrm>
          <a:prstGeom prst="roundRect">
            <a:avLst>
              <a:gd fmla="val 483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42"/>
          <p:cNvPicPr preferRelativeResize="0"/>
          <p:nvPr/>
        </p:nvPicPr>
        <p:blipFill rotWithShape="1">
          <a:blip r:embed="rId3">
            <a:alphaModFix/>
          </a:blip>
          <a:srcRect b="50139" l="0" r="79794" t="0"/>
          <a:stretch/>
        </p:blipFill>
        <p:spPr>
          <a:xfrm>
            <a:off x="544050" y="475975"/>
            <a:ext cx="2243624" cy="294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2"/>
          <p:cNvPicPr preferRelativeResize="0"/>
          <p:nvPr/>
        </p:nvPicPr>
        <p:blipFill rotWithShape="1">
          <a:blip r:embed="rId3">
            <a:alphaModFix/>
          </a:blip>
          <a:srcRect b="50139" l="20204" r="59589" t="0"/>
          <a:stretch/>
        </p:blipFill>
        <p:spPr>
          <a:xfrm>
            <a:off x="2787675" y="475975"/>
            <a:ext cx="2243624" cy="294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2"/>
          <p:cNvPicPr preferRelativeResize="0"/>
          <p:nvPr/>
        </p:nvPicPr>
        <p:blipFill rotWithShape="1">
          <a:blip r:embed="rId3">
            <a:alphaModFix/>
          </a:blip>
          <a:srcRect b="50139" l="40000" r="39793" t="0"/>
          <a:stretch/>
        </p:blipFill>
        <p:spPr>
          <a:xfrm>
            <a:off x="4985875" y="475975"/>
            <a:ext cx="2243624" cy="294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2"/>
          <p:cNvPicPr preferRelativeResize="0"/>
          <p:nvPr/>
        </p:nvPicPr>
        <p:blipFill rotWithShape="1">
          <a:blip r:embed="rId3">
            <a:alphaModFix/>
          </a:blip>
          <a:srcRect b="50139" l="59880" r="19586" t="0"/>
          <a:stretch/>
        </p:blipFill>
        <p:spPr>
          <a:xfrm>
            <a:off x="7193150" y="475975"/>
            <a:ext cx="2279973" cy="294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2"/>
          <p:cNvPicPr preferRelativeResize="0"/>
          <p:nvPr/>
        </p:nvPicPr>
        <p:blipFill rotWithShape="1">
          <a:blip r:embed="rId3">
            <a:alphaModFix/>
          </a:blip>
          <a:srcRect b="50139" l="80414" r="0" t="0"/>
          <a:stretch/>
        </p:blipFill>
        <p:spPr>
          <a:xfrm>
            <a:off x="9473125" y="475975"/>
            <a:ext cx="2174802" cy="294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2"/>
          <p:cNvPicPr preferRelativeResize="0"/>
          <p:nvPr/>
        </p:nvPicPr>
        <p:blipFill rotWithShape="1">
          <a:blip r:embed="rId3">
            <a:alphaModFix/>
          </a:blip>
          <a:srcRect b="0" l="0" r="79794" t="50139"/>
          <a:stretch/>
        </p:blipFill>
        <p:spPr>
          <a:xfrm>
            <a:off x="544050" y="3437175"/>
            <a:ext cx="2243624" cy="294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2"/>
          <p:cNvPicPr preferRelativeResize="0"/>
          <p:nvPr/>
        </p:nvPicPr>
        <p:blipFill rotWithShape="1">
          <a:blip r:embed="rId3">
            <a:alphaModFix/>
          </a:blip>
          <a:srcRect b="0" l="20204" r="59589" t="49862"/>
          <a:stretch/>
        </p:blipFill>
        <p:spPr>
          <a:xfrm>
            <a:off x="2787675" y="3420825"/>
            <a:ext cx="2243624" cy="29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2"/>
          <p:cNvPicPr preferRelativeResize="0"/>
          <p:nvPr/>
        </p:nvPicPr>
        <p:blipFill rotWithShape="1">
          <a:blip r:embed="rId3">
            <a:alphaModFix/>
          </a:blip>
          <a:srcRect b="0" l="40001" r="39465" t="49862"/>
          <a:stretch/>
        </p:blipFill>
        <p:spPr>
          <a:xfrm>
            <a:off x="4985875" y="3420825"/>
            <a:ext cx="2279973" cy="29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2"/>
          <p:cNvPicPr preferRelativeResize="0"/>
          <p:nvPr/>
        </p:nvPicPr>
        <p:blipFill rotWithShape="1">
          <a:blip r:embed="rId3">
            <a:alphaModFix/>
          </a:blip>
          <a:srcRect b="0" l="59880" r="19586" t="49862"/>
          <a:stretch/>
        </p:blipFill>
        <p:spPr>
          <a:xfrm>
            <a:off x="7193150" y="3420825"/>
            <a:ext cx="2279973" cy="29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2"/>
          <p:cNvPicPr preferRelativeResize="0"/>
          <p:nvPr/>
        </p:nvPicPr>
        <p:blipFill rotWithShape="1">
          <a:blip r:embed="rId3">
            <a:alphaModFix/>
          </a:blip>
          <a:srcRect b="0" l="80414" r="0" t="49862"/>
          <a:stretch/>
        </p:blipFill>
        <p:spPr>
          <a:xfrm>
            <a:off x="9473125" y="3420825"/>
            <a:ext cx="2174802" cy="296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4905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3"/>
          <p:cNvSpPr/>
          <p:nvPr/>
        </p:nvSpPr>
        <p:spPr>
          <a:xfrm>
            <a:off x="1081950" y="606975"/>
            <a:ext cx="10028100" cy="917400"/>
          </a:xfrm>
          <a:prstGeom prst="roundRect">
            <a:avLst>
              <a:gd fmla="val 15152" name="adj"/>
            </a:avLst>
          </a:prstGeom>
          <a:solidFill>
            <a:srgbClr val="001A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43"/>
          <p:cNvSpPr/>
          <p:nvPr/>
        </p:nvSpPr>
        <p:spPr>
          <a:xfrm>
            <a:off x="1088050" y="1762073"/>
            <a:ext cx="3163200" cy="463110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43"/>
          <p:cNvSpPr/>
          <p:nvPr/>
        </p:nvSpPr>
        <p:spPr>
          <a:xfrm>
            <a:off x="4481218" y="1762073"/>
            <a:ext cx="3163200" cy="463110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43"/>
          <p:cNvSpPr/>
          <p:nvPr/>
        </p:nvSpPr>
        <p:spPr>
          <a:xfrm>
            <a:off x="7874387" y="1762073"/>
            <a:ext cx="3163200" cy="4631100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43"/>
          <p:cNvSpPr/>
          <p:nvPr/>
        </p:nvSpPr>
        <p:spPr>
          <a:xfrm>
            <a:off x="1088050" y="1762073"/>
            <a:ext cx="3163200" cy="725100"/>
          </a:xfrm>
          <a:prstGeom prst="roundRect">
            <a:avLst>
              <a:gd fmla="val 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43"/>
          <p:cNvSpPr/>
          <p:nvPr/>
        </p:nvSpPr>
        <p:spPr>
          <a:xfrm>
            <a:off x="4481220" y="1762073"/>
            <a:ext cx="3163200" cy="725100"/>
          </a:xfrm>
          <a:prstGeom prst="roundRect">
            <a:avLst>
              <a:gd fmla="val 0" name="adj"/>
            </a:avLst>
          </a:prstGeom>
          <a:solidFill>
            <a:srgbClr val="001A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43"/>
          <p:cNvSpPr/>
          <p:nvPr/>
        </p:nvSpPr>
        <p:spPr>
          <a:xfrm>
            <a:off x="7874391" y="1762073"/>
            <a:ext cx="3163200" cy="725100"/>
          </a:xfrm>
          <a:prstGeom prst="roundRect">
            <a:avLst>
              <a:gd fmla="val 0" name="adj"/>
            </a:avLst>
          </a:prstGeom>
          <a:solidFill>
            <a:srgbClr val="001A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43"/>
          <p:cNvSpPr txBox="1"/>
          <p:nvPr/>
        </p:nvSpPr>
        <p:spPr>
          <a:xfrm>
            <a:off x="2330300" y="722325"/>
            <a:ext cx="75192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Evaluating Partnership Channels:</a:t>
            </a:r>
            <a:endParaRPr b="1" sz="36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82" name="Google Shape;382;p43"/>
          <p:cNvSpPr txBox="1"/>
          <p:nvPr/>
        </p:nvSpPr>
        <p:spPr>
          <a:xfrm>
            <a:off x="4754226" y="1782742"/>
            <a:ext cx="26250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STRENGTHS</a:t>
            </a:r>
            <a:endParaRPr b="1" sz="16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83" name="Google Shape;383;p43"/>
          <p:cNvSpPr txBox="1"/>
          <p:nvPr/>
        </p:nvSpPr>
        <p:spPr>
          <a:xfrm>
            <a:off x="8183226" y="1782742"/>
            <a:ext cx="26250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GAPS / </a:t>
            </a:r>
            <a:r>
              <a:rPr b="1" lang="en-US" sz="16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OPPORTUNITIES</a:t>
            </a:r>
            <a:endParaRPr b="1" sz="16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84" name="Google Shape;384;p43"/>
          <p:cNvSpPr/>
          <p:nvPr/>
        </p:nvSpPr>
        <p:spPr>
          <a:xfrm>
            <a:off x="1088050" y="3667077"/>
            <a:ext cx="3163200" cy="1340400"/>
          </a:xfrm>
          <a:prstGeom prst="roundRect">
            <a:avLst>
              <a:gd fmla="val 0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43"/>
          <p:cNvSpPr txBox="1"/>
          <p:nvPr/>
        </p:nvSpPr>
        <p:spPr>
          <a:xfrm>
            <a:off x="1470575" y="2773350"/>
            <a:ext cx="26250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Corporate hiring partnerships – job placements and upskilling</a:t>
            </a:r>
            <a:endParaRPr sz="1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86" name="Google Shape;386;p43"/>
          <p:cNvSpPr txBox="1"/>
          <p:nvPr/>
        </p:nvSpPr>
        <p:spPr>
          <a:xfrm>
            <a:off x="1470575" y="3992550"/>
            <a:ext cx="24798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Social services – wraparound support (housing, mental health, etc.)</a:t>
            </a:r>
            <a:endParaRPr sz="1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87" name="Google Shape;387;p43"/>
          <p:cNvSpPr txBox="1"/>
          <p:nvPr/>
        </p:nvSpPr>
        <p:spPr>
          <a:xfrm>
            <a:off x="1470575" y="5211750"/>
            <a:ext cx="24798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Government &amp; funders – financial support and policy alignment</a:t>
            </a:r>
            <a:endParaRPr sz="16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388" name="Google Shape;388;p43"/>
          <p:cNvSpPr/>
          <p:nvPr/>
        </p:nvSpPr>
        <p:spPr>
          <a:xfrm>
            <a:off x="4477184" y="3667077"/>
            <a:ext cx="3163200" cy="1340400"/>
          </a:xfrm>
          <a:prstGeom prst="roundRect">
            <a:avLst>
              <a:gd fmla="val 0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43"/>
          <p:cNvSpPr/>
          <p:nvPr/>
        </p:nvSpPr>
        <p:spPr>
          <a:xfrm>
            <a:off x="7882466" y="3667077"/>
            <a:ext cx="3163200" cy="1340400"/>
          </a:xfrm>
          <a:prstGeom prst="roundRect">
            <a:avLst>
              <a:gd fmla="val 0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3"/>
          <p:cNvSpPr txBox="1"/>
          <p:nvPr/>
        </p:nvSpPr>
        <p:spPr>
          <a:xfrm>
            <a:off x="4566850" y="2562600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Our organization maintains 5 active partnerships for hiring workforce employees, with 70% of our corporate partners renewing their contracts. Additionally, we have achieved continuous growth in our corporate hiring pool year over year.</a:t>
            </a:r>
            <a:endParaRPr i="1" sz="10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2" name="Google Shape;392;p43"/>
          <p:cNvSpPr txBox="1"/>
          <p:nvPr/>
        </p:nvSpPr>
        <p:spPr>
          <a:xfrm>
            <a:off x="7955975" y="2562600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Our organization faces an upside-down ratio, where the number of applicants surpasses the available corporate hiring spots. This presents a significant opportunity for growth and expansion in our corporate partnerships.</a:t>
            </a:r>
            <a:endParaRPr i="1" sz="10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3" name="Google Shape;393;p43"/>
          <p:cNvSpPr txBox="1"/>
          <p:nvPr/>
        </p:nvSpPr>
        <p:spPr>
          <a:xfrm>
            <a:off x="6494350" y="6488700"/>
            <a:ext cx="510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Exercise 2 in Workbook (Page 4)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94" name="Google Shape;394;p43"/>
          <p:cNvPicPr preferRelativeResize="0"/>
          <p:nvPr/>
        </p:nvPicPr>
        <p:blipFill rotWithShape="1">
          <a:blip r:embed="rId4">
            <a:alphaModFix/>
          </a:blip>
          <a:srcRect b="35107" l="14719" r="0" t="0"/>
          <a:stretch/>
        </p:blipFill>
        <p:spPr>
          <a:xfrm>
            <a:off x="8700125" y="5897175"/>
            <a:ext cx="694750" cy="66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A70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4"/>
          <p:cNvSpPr/>
          <p:nvPr/>
        </p:nvSpPr>
        <p:spPr>
          <a:xfrm>
            <a:off x="4316552" y="1366353"/>
            <a:ext cx="3992400" cy="1095900"/>
          </a:xfrm>
          <a:prstGeom prst="roundRect">
            <a:avLst>
              <a:gd fmla="val 16667" name="adj"/>
            </a:avLst>
          </a:prstGeom>
          <a:solidFill>
            <a:srgbClr val="E949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0" name="Google Shape;400;p44"/>
          <p:cNvSpPr txBox="1"/>
          <p:nvPr/>
        </p:nvSpPr>
        <p:spPr>
          <a:xfrm>
            <a:off x="4604062" y="1575684"/>
            <a:ext cx="3417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Case Study</a:t>
            </a:r>
            <a:endParaRPr b="1" sz="44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01" name="Google Shape;40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1126" y="2766721"/>
            <a:ext cx="6809751" cy="2597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A70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5"/>
          <p:cNvSpPr txBox="1"/>
          <p:nvPr/>
        </p:nvSpPr>
        <p:spPr>
          <a:xfrm>
            <a:off x="694842" y="4101335"/>
            <a:ext cx="10824300" cy="18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Cara Collective provides workforce development programs for individuals experiencing homelessness, poverty, or other barriers to employment. Through a strong partnership ecosystem, Cara Collective connects participants with employers, social service providers, and training organizations to ensure long-term employment success.</a:t>
            </a:r>
            <a:endParaRPr sz="1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08" name="Google Shape;40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665" y="1468455"/>
            <a:ext cx="10824360" cy="2291148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5"/>
          <p:cNvSpPr txBox="1"/>
          <p:nvPr/>
        </p:nvSpPr>
        <p:spPr>
          <a:xfrm>
            <a:off x="605742" y="757950"/>
            <a:ext cx="105786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Introducing: </a:t>
            </a:r>
            <a:r>
              <a:rPr i="1" lang="en-US" sz="10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Cara Collective</a:t>
            </a:r>
            <a:r>
              <a:rPr i="1" lang="en-US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, a Chicago-based ESE</a:t>
            </a:r>
            <a:endParaRPr i="1" sz="1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0" name="Google Shape;410;p45"/>
          <p:cNvSpPr txBox="1"/>
          <p:nvPr/>
        </p:nvSpPr>
        <p:spPr>
          <a:xfrm>
            <a:off x="564275" y="5931463"/>
            <a:ext cx="4235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FFC912"/>
                </a:solidFill>
              </a:rPr>
              <a:t>Source</a:t>
            </a: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n-US" sz="8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Cara Collective Performance Updates &amp; Annual Reports</a:t>
            </a:r>
            <a:r>
              <a:rPr b="0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endParaRPr b="0" i="0" sz="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/>
          <p:nvPr/>
        </p:nvSpPr>
        <p:spPr>
          <a:xfrm>
            <a:off x="657000" y="612639"/>
            <a:ext cx="10878000" cy="5528400"/>
          </a:xfrm>
          <a:prstGeom prst="rect">
            <a:avLst/>
          </a:prstGeom>
          <a:solidFill>
            <a:srgbClr val="0065A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7" name="Google Shape;197;p28"/>
          <p:cNvSpPr txBox="1"/>
          <p:nvPr/>
        </p:nvSpPr>
        <p:spPr>
          <a:xfrm>
            <a:off x="5964522" y="3162071"/>
            <a:ext cx="4892700" cy="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6F5EC"/>
              </a:buClr>
              <a:buSzPts val="1400"/>
              <a:buFont typeface="Archivo SemiBold"/>
              <a:buChar char="-"/>
            </a:pPr>
            <a:r>
              <a:rPr lang="en-US">
                <a:solidFill>
                  <a:srgbClr val="F6F5EC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MINWO, </a:t>
            </a:r>
            <a:r>
              <a:rPr lang="en-US">
                <a:solidFill>
                  <a:srgbClr val="FFC912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Founder &amp; CEO</a:t>
            </a:r>
            <a:endParaRPr>
              <a:solidFill>
                <a:srgbClr val="FFC912"/>
              </a:solidFill>
              <a:latin typeface="Archivo SemiBold"/>
              <a:ea typeface="Archivo SemiBold"/>
              <a:cs typeface="Archivo SemiBold"/>
              <a:sym typeface="Archiv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6F5EC"/>
              </a:solidFill>
              <a:latin typeface="Archivo SemiBold"/>
              <a:ea typeface="Archivo SemiBold"/>
              <a:cs typeface="Archivo SemiBold"/>
              <a:sym typeface="Archivo SemiBol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6F5EC"/>
              </a:buClr>
              <a:buSzPts val="1400"/>
              <a:buFont typeface="Archivo SemiBold"/>
              <a:buChar char="-"/>
            </a:pPr>
            <a:r>
              <a:rPr lang="en-US">
                <a:solidFill>
                  <a:srgbClr val="F6F5EC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BSBA, </a:t>
            </a:r>
            <a:r>
              <a:rPr lang="en-US">
                <a:solidFill>
                  <a:srgbClr val="FFC912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Georgia Tech</a:t>
            </a:r>
            <a:endParaRPr>
              <a:solidFill>
                <a:srgbClr val="FFC912"/>
              </a:solidFill>
              <a:latin typeface="Archivo SemiBold"/>
              <a:ea typeface="Archivo SemiBold"/>
              <a:cs typeface="Archivo SemiBold"/>
              <a:sym typeface="Archiv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6F5EC"/>
              </a:solidFill>
              <a:latin typeface="Archivo SemiBold"/>
              <a:ea typeface="Archivo SemiBold"/>
              <a:cs typeface="Archivo SemiBold"/>
              <a:sym typeface="Archivo SemiBol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6F5EC"/>
              </a:buClr>
              <a:buSzPts val="1400"/>
              <a:buFont typeface="Archivo SemiBold"/>
              <a:buChar char="-"/>
            </a:pPr>
            <a:r>
              <a:rPr lang="en-US">
                <a:solidFill>
                  <a:srgbClr val="F6F5EC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MBA, </a:t>
            </a:r>
            <a:r>
              <a:rPr lang="en-US">
                <a:solidFill>
                  <a:srgbClr val="FFC912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UC Berkeley</a:t>
            </a:r>
            <a:endParaRPr>
              <a:solidFill>
                <a:srgbClr val="FFC912"/>
              </a:solidFill>
              <a:latin typeface="Archivo SemiBold"/>
              <a:ea typeface="Archivo SemiBold"/>
              <a:cs typeface="Archivo SemiBold"/>
              <a:sym typeface="Archiv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6F5EC"/>
              </a:solidFill>
              <a:latin typeface="Archivo SemiBold"/>
              <a:ea typeface="Archivo SemiBold"/>
              <a:cs typeface="Archivo SemiBold"/>
              <a:sym typeface="Archivo SemiBol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6F5EC"/>
              </a:buClr>
              <a:buSzPts val="1400"/>
              <a:buFont typeface="Archivo SemiBold"/>
              <a:buChar char="-"/>
            </a:pPr>
            <a:r>
              <a:rPr lang="en-US">
                <a:solidFill>
                  <a:srgbClr val="F6F5EC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Former Sr. Technical Product Manager @</a:t>
            </a:r>
            <a:endParaRPr>
              <a:solidFill>
                <a:srgbClr val="F6F5EC"/>
              </a:solidFill>
              <a:latin typeface="Archivo SemiBold"/>
              <a:ea typeface="Archivo SemiBold"/>
              <a:cs typeface="Archivo SemiBold"/>
              <a:sym typeface="Archivo SemiBo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C912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General Electric</a:t>
            </a:r>
            <a:endParaRPr>
              <a:solidFill>
                <a:srgbClr val="FFC912"/>
              </a:solidFill>
              <a:latin typeface="Archivo SemiBold"/>
              <a:ea typeface="Archivo SemiBold"/>
              <a:cs typeface="Archivo SemiBold"/>
              <a:sym typeface="Archiv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6F5EC"/>
              </a:solidFill>
              <a:latin typeface="Archivo SemiBold"/>
              <a:ea typeface="Archivo SemiBold"/>
              <a:cs typeface="Archivo SemiBold"/>
              <a:sym typeface="Archivo SemiBold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6F5EC"/>
              </a:buClr>
              <a:buSzPts val="1400"/>
              <a:buFont typeface="Archivo SemiBold"/>
              <a:buChar char="-"/>
            </a:pPr>
            <a:r>
              <a:rPr lang="en-US">
                <a:solidFill>
                  <a:srgbClr val="F6F5EC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4th at the </a:t>
            </a:r>
            <a:r>
              <a:rPr lang="en-US">
                <a:solidFill>
                  <a:srgbClr val="FFC912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2012 Nigerian Olympic Trials</a:t>
            </a:r>
            <a:endParaRPr>
              <a:solidFill>
                <a:srgbClr val="FFC912"/>
              </a:solidFill>
              <a:latin typeface="Archivo SemiBold"/>
              <a:ea typeface="Archivo SemiBold"/>
              <a:cs typeface="Archivo SemiBold"/>
              <a:sym typeface="Archiv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6F5EC"/>
              </a:solidFill>
              <a:latin typeface="Archivo SemiBold"/>
              <a:ea typeface="Archivo SemiBold"/>
              <a:cs typeface="Archivo SemiBold"/>
              <a:sym typeface="Archivo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6F5EC"/>
              </a:solidFill>
              <a:latin typeface="Archivo SemiBold"/>
              <a:ea typeface="Archivo SemiBold"/>
              <a:cs typeface="Archivo SemiBold"/>
              <a:sym typeface="Archivo SemiBold"/>
            </a:endParaRPr>
          </a:p>
        </p:txBody>
      </p:sp>
      <p:sp>
        <p:nvSpPr>
          <p:cNvPr id="198" name="Google Shape;198;p28"/>
          <p:cNvSpPr txBox="1"/>
          <p:nvPr/>
        </p:nvSpPr>
        <p:spPr>
          <a:xfrm>
            <a:off x="6182608" y="1123445"/>
            <a:ext cx="4129500" cy="11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Melanie</a:t>
            </a:r>
            <a:endParaRPr sz="53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Akwule</a:t>
            </a:r>
            <a:endParaRPr sz="53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pic>
        <p:nvPicPr>
          <p:cNvPr id="199" name="Google Shape;199;p28" title="Copy of 4S9A0735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361" l="0" r="0" t="1361"/>
          <a:stretch/>
        </p:blipFill>
        <p:spPr>
          <a:xfrm>
            <a:off x="1515789" y="1099299"/>
            <a:ext cx="4279800" cy="5205000"/>
          </a:xfrm>
          <a:prstGeom prst="roundRect">
            <a:avLst>
              <a:gd fmla="val 2053" name="adj"/>
            </a:avLst>
          </a:prstGeom>
          <a:noFill/>
          <a:ln>
            <a:noFill/>
          </a:ln>
        </p:spPr>
      </p:pic>
      <p:sp>
        <p:nvSpPr>
          <p:cNvPr id="200" name="Google Shape;200;p28"/>
          <p:cNvSpPr txBox="1"/>
          <p:nvPr/>
        </p:nvSpPr>
        <p:spPr>
          <a:xfrm>
            <a:off x="6179552" y="2768532"/>
            <a:ext cx="23040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C912"/>
                </a:solidFill>
                <a:latin typeface="Archivo SemiBold"/>
                <a:ea typeface="Archivo SemiBold"/>
                <a:cs typeface="Archivo SemiBold"/>
                <a:sym typeface="Archivo SemiBold"/>
              </a:rPr>
              <a:t>Workshop Facilitator</a:t>
            </a:r>
            <a:endParaRPr sz="1300">
              <a:solidFill>
                <a:srgbClr val="FFC912"/>
              </a:solidFill>
              <a:latin typeface="Archivo SemiBold"/>
              <a:ea typeface="Archivo SemiBold"/>
              <a:cs typeface="Archivo SemiBold"/>
              <a:sym typeface="Archivo SemiBold"/>
            </a:endParaRPr>
          </a:p>
        </p:txBody>
      </p:sp>
      <p:sp>
        <p:nvSpPr>
          <p:cNvPr id="201" name="Google Shape;201;p28"/>
          <p:cNvSpPr txBox="1"/>
          <p:nvPr/>
        </p:nvSpPr>
        <p:spPr>
          <a:xfrm rot="-5400000">
            <a:off x="-1075175" y="3403877"/>
            <a:ext cx="44100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D966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A      B      O      U      T           M      E</a:t>
            </a:r>
            <a:endParaRPr>
              <a:solidFill>
                <a:srgbClr val="FFD966"/>
              </a:solidFill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pic>
        <p:nvPicPr>
          <p:cNvPr id="202" name="Google Shape;20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530556">
            <a:off x="3221166" y="5965658"/>
            <a:ext cx="866406" cy="508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-1608061">
            <a:off x="1341686" y="1065423"/>
            <a:ext cx="866405" cy="508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608061">
            <a:off x="5100663" y="1055331"/>
            <a:ext cx="866405" cy="508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A70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6"/>
          <p:cNvSpPr/>
          <p:nvPr/>
        </p:nvSpPr>
        <p:spPr>
          <a:xfrm flipH="1" rot="10800000">
            <a:off x="659973" y="2106565"/>
            <a:ext cx="3527166" cy="4054926"/>
          </a:xfrm>
          <a:prstGeom prst="roundRect">
            <a:avLst>
              <a:gd fmla="val 6730" name="adj"/>
            </a:avLst>
          </a:prstGeom>
          <a:solidFill>
            <a:srgbClr val="0065A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7" name="Google Shape;417;p46"/>
          <p:cNvSpPr/>
          <p:nvPr/>
        </p:nvSpPr>
        <p:spPr>
          <a:xfrm flipH="1" rot="10800000">
            <a:off x="4334844" y="2125420"/>
            <a:ext cx="3527166" cy="4054926"/>
          </a:xfrm>
          <a:prstGeom prst="roundRect">
            <a:avLst>
              <a:gd fmla="val 6866" name="adj"/>
            </a:avLst>
          </a:prstGeom>
          <a:solidFill>
            <a:srgbClr val="0065A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8" name="Google Shape;418;p46"/>
          <p:cNvSpPr/>
          <p:nvPr/>
        </p:nvSpPr>
        <p:spPr>
          <a:xfrm flipH="1" rot="10800000">
            <a:off x="8009714" y="2106565"/>
            <a:ext cx="3527166" cy="4054926"/>
          </a:xfrm>
          <a:prstGeom prst="roundRect">
            <a:avLst>
              <a:gd fmla="val 8240" name="adj"/>
            </a:avLst>
          </a:prstGeom>
          <a:solidFill>
            <a:srgbClr val="0065A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9" name="Google Shape;419;p46"/>
          <p:cNvSpPr/>
          <p:nvPr/>
        </p:nvSpPr>
        <p:spPr>
          <a:xfrm flipH="1" rot="10800000">
            <a:off x="655075" y="677622"/>
            <a:ext cx="10877494" cy="1292543"/>
          </a:xfrm>
          <a:prstGeom prst="roundRect">
            <a:avLst>
              <a:gd fmla="val 1789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46"/>
          <p:cNvSpPr txBox="1"/>
          <p:nvPr/>
        </p:nvSpPr>
        <p:spPr>
          <a:xfrm>
            <a:off x="742002" y="965902"/>
            <a:ext cx="10678410" cy="724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-US" sz="3320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Cara Collective Partnership Landscape</a:t>
            </a:r>
            <a:endParaRPr b="1" sz="5253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21" name="Google Shape;421;p46"/>
          <p:cNvSpPr txBox="1"/>
          <p:nvPr/>
        </p:nvSpPr>
        <p:spPr>
          <a:xfrm>
            <a:off x="8191040" y="3028471"/>
            <a:ext cx="3087679" cy="11832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Inter"/>
              <a:buChar char="-"/>
            </a:pPr>
            <a:r>
              <a:rPr b="1"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Key Partner:</a:t>
            </a:r>
            <a:r>
              <a:rPr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Heartland Alliance, Housing Forward</a:t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Inter"/>
              <a:buChar char="-"/>
            </a:pPr>
            <a:r>
              <a:rPr b="1"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Role: </a:t>
            </a:r>
            <a:r>
              <a:rPr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Offering housing support, mental health counseling, and financial literacy programs.</a:t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Inter"/>
              <a:buChar char="-"/>
            </a:pPr>
            <a:r>
              <a:rPr b="1"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Impact: </a:t>
            </a:r>
            <a:r>
              <a:rPr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Holistic support addressing barriers beyond employment, leading to improved job retention.</a:t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22" name="Google Shape;422;p46"/>
          <p:cNvSpPr txBox="1"/>
          <p:nvPr/>
        </p:nvSpPr>
        <p:spPr>
          <a:xfrm>
            <a:off x="721582" y="3071279"/>
            <a:ext cx="3385929" cy="49282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Inter"/>
              <a:buChar char="-"/>
            </a:pPr>
            <a:r>
              <a:rPr b="1"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Key Partner:</a:t>
            </a:r>
            <a:r>
              <a:rPr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Advocate Aurora Health, Northwestern Medicine, Cushman &amp; Wakefield</a:t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Inter"/>
              <a:buChar char="-"/>
            </a:pPr>
            <a:r>
              <a:rPr b="1"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Role:</a:t>
            </a:r>
            <a:r>
              <a:rPr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Hiring trained participants, providing mentorship, and offering career advancement opportunities.</a:t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Inter"/>
              <a:buChar char="-"/>
            </a:pPr>
            <a:r>
              <a:rPr b="1"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Impact: </a:t>
            </a:r>
            <a:r>
              <a:rPr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Over 70% of graduates remain employed one year after placement.</a:t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23" name="Google Shape;423;p46"/>
          <p:cNvSpPr txBox="1"/>
          <p:nvPr/>
        </p:nvSpPr>
        <p:spPr>
          <a:xfrm>
            <a:off x="4456249" y="3020160"/>
            <a:ext cx="3087679" cy="11832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Inter"/>
              <a:buChar char="-"/>
            </a:pPr>
            <a:r>
              <a:rPr b="1"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Key Partner:</a:t>
            </a:r>
            <a:r>
              <a:rPr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Chicago Cook Workforce Partnership</a:t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Inter"/>
              <a:buChar char="-"/>
            </a:pPr>
            <a:r>
              <a:rPr b="1"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Role:</a:t>
            </a:r>
            <a:r>
              <a:rPr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Providing funding for skills training and connecting participants to broader workforce initiatives.</a:t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Inter"/>
              <a:buChar char="-"/>
            </a:pPr>
            <a:r>
              <a:rPr b="1"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Impact:</a:t>
            </a:r>
            <a:r>
              <a:rPr lang="en-US" sz="13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Expanded access to industry-recognized credentials and technical training.</a:t>
            </a:r>
            <a:endParaRPr sz="13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24" name="Google Shape;424;p46"/>
          <p:cNvSpPr txBox="1"/>
          <p:nvPr/>
        </p:nvSpPr>
        <p:spPr>
          <a:xfrm>
            <a:off x="961338" y="2409576"/>
            <a:ext cx="2961467" cy="5619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FFC912"/>
                </a:solidFill>
                <a:latin typeface="Inter"/>
                <a:ea typeface="Inter"/>
                <a:cs typeface="Inter"/>
                <a:sym typeface="Inter"/>
              </a:rPr>
              <a:t>Employers </a:t>
            </a:r>
            <a:endParaRPr b="1" sz="1300">
              <a:solidFill>
                <a:srgbClr val="FFC91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FFC912"/>
                </a:solidFill>
                <a:latin typeface="Inter"/>
                <a:ea typeface="Inter"/>
                <a:cs typeface="Inter"/>
                <a:sym typeface="Inter"/>
              </a:rPr>
              <a:t>(Corporate &amp; Small Businesses)</a:t>
            </a:r>
            <a:endParaRPr b="1" sz="1900">
              <a:solidFill>
                <a:srgbClr val="FFC91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25" name="Google Shape;425;p46"/>
          <p:cNvSpPr txBox="1"/>
          <p:nvPr/>
        </p:nvSpPr>
        <p:spPr>
          <a:xfrm>
            <a:off x="8391285" y="2394071"/>
            <a:ext cx="2693267" cy="5619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C91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Social Service</a:t>
            </a:r>
            <a:endParaRPr sz="1300">
              <a:solidFill>
                <a:srgbClr val="FFC91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FFC912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Organizations</a:t>
            </a:r>
            <a:endParaRPr sz="1300">
              <a:solidFill>
                <a:srgbClr val="FFC912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426" name="Google Shape;426;p46"/>
          <p:cNvSpPr txBox="1"/>
          <p:nvPr/>
        </p:nvSpPr>
        <p:spPr>
          <a:xfrm>
            <a:off x="4759333" y="2403109"/>
            <a:ext cx="2693267" cy="5619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FFC912"/>
                </a:solidFill>
                <a:latin typeface="Inter"/>
                <a:ea typeface="Inter"/>
                <a:cs typeface="Inter"/>
                <a:sym typeface="Inter"/>
              </a:rPr>
              <a:t>Workforce Development </a:t>
            </a:r>
            <a:endParaRPr b="1" sz="1300">
              <a:solidFill>
                <a:srgbClr val="FFC91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300">
                <a:solidFill>
                  <a:srgbClr val="FFC912"/>
                </a:solidFill>
                <a:latin typeface="Inter"/>
                <a:ea typeface="Inter"/>
                <a:cs typeface="Inter"/>
                <a:sym typeface="Inter"/>
              </a:rPr>
              <a:t>Agencies</a:t>
            </a:r>
            <a:endParaRPr b="1" sz="1300">
              <a:solidFill>
                <a:srgbClr val="FFC91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27" name="Google Shape;42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A70"/>
        </a:solidFill>
      </p:bgPr>
    </p:bg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7"/>
          <p:cNvSpPr txBox="1"/>
          <p:nvPr/>
        </p:nvSpPr>
        <p:spPr>
          <a:xfrm>
            <a:off x="711650" y="2383225"/>
            <a:ext cx="4821300" cy="291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1500"/>
              <a:buFont typeface="Inter"/>
              <a:buChar char="●"/>
            </a:pPr>
            <a:r>
              <a:rPr b="1" lang="en-US">
                <a:solidFill>
                  <a:srgbClr val="FFC912"/>
                </a:solidFill>
              </a:rPr>
              <a:t>Long-Term Employment Success</a:t>
            </a:r>
            <a:r>
              <a:rPr lang="en-US">
                <a:solidFill>
                  <a:srgbClr val="FFC912"/>
                </a:solidFill>
              </a:rPr>
              <a:t>:</a:t>
            </a:r>
            <a:r>
              <a:rPr lang="en-US">
                <a:solidFill>
                  <a:srgbClr val="FFFFFF"/>
                </a:solidFill>
              </a:rPr>
              <a:t> 70% of program participants stay employed after one year.</a:t>
            </a:r>
            <a:endParaRPr sz="15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D966"/>
              </a:buClr>
              <a:buSzPts val="1500"/>
              <a:buFont typeface="Inter"/>
              <a:buChar char="●"/>
            </a:pPr>
            <a:r>
              <a:rPr b="1" lang="en-US">
                <a:solidFill>
                  <a:srgbClr val="FFC912"/>
                </a:solidFill>
              </a:rPr>
              <a:t>Ecosystem Alignment</a:t>
            </a:r>
            <a:r>
              <a:rPr lang="en-US">
                <a:solidFill>
                  <a:srgbClr val="FFC912"/>
                </a:solidFill>
              </a:rPr>
              <a:t>:</a:t>
            </a:r>
            <a:r>
              <a:rPr lang="en-US">
                <a:solidFill>
                  <a:srgbClr val="FFFFFF"/>
                </a:solidFill>
              </a:rPr>
              <a:t> Employers benefit from a steady pipeline of skilled workers, while social service agencies help stabilize employees' lives.</a:t>
            </a:r>
            <a:endParaRPr sz="15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D966"/>
              </a:buClr>
              <a:buSzPts val="1500"/>
              <a:buFont typeface="Inter"/>
              <a:buChar char="●"/>
            </a:pPr>
            <a:r>
              <a:rPr b="1" lang="en-US">
                <a:solidFill>
                  <a:srgbClr val="FFC912"/>
                </a:solidFill>
              </a:rPr>
              <a:t>Scalability</a:t>
            </a:r>
            <a:r>
              <a:rPr lang="en-US">
                <a:solidFill>
                  <a:srgbClr val="FFC912"/>
                </a:solidFill>
              </a:rPr>
              <a:t>:</a:t>
            </a:r>
            <a:r>
              <a:rPr lang="en-US">
                <a:solidFill>
                  <a:srgbClr val="FFFFFF"/>
                </a:solidFill>
              </a:rPr>
              <a:t> The Cara Collective has expanded its model beyond Chicago, demonstrating the power of a </a:t>
            </a:r>
            <a:r>
              <a:rPr b="1" lang="en-US">
                <a:solidFill>
                  <a:srgbClr val="FFFFFF"/>
                </a:solidFill>
              </a:rPr>
              <a:t>well-</a:t>
            </a:r>
            <a:r>
              <a:rPr b="1" lang="en-US">
                <a:solidFill>
                  <a:srgbClr val="FFFFFF"/>
                </a:solidFill>
              </a:rPr>
              <a:t>integrated</a:t>
            </a:r>
            <a:r>
              <a:rPr b="1" lang="en-US">
                <a:solidFill>
                  <a:srgbClr val="FFFFFF"/>
                </a:solidFill>
              </a:rPr>
              <a:t> partnership ecosystem</a:t>
            </a:r>
            <a:r>
              <a:rPr lang="en-US">
                <a:solidFill>
                  <a:srgbClr val="FFFFFF"/>
                </a:solidFill>
              </a:rPr>
              <a:t>.</a:t>
            </a:r>
            <a:endParaRPr sz="15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33" name="Google Shape;433;p47">
            <a:hlinkClick r:id="rId3"/>
          </p:cNvPr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1632" l="890" r="21655" t="17566"/>
          <a:stretch/>
        </p:blipFill>
        <p:spPr>
          <a:xfrm>
            <a:off x="6593505" y="614050"/>
            <a:ext cx="4658100" cy="2741700"/>
          </a:xfrm>
          <a:prstGeom prst="roundRect">
            <a:avLst>
              <a:gd fmla="val 2053" name="adj"/>
            </a:avLst>
          </a:prstGeom>
          <a:noFill/>
          <a:ln>
            <a:noFill/>
          </a:ln>
        </p:spPr>
      </p:pic>
      <p:pic>
        <p:nvPicPr>
          <p:cNvPr id="434" name="Google Shape;434;p47">
            <a:hlinkClick r:id="rId5"/>
          </p:cNvPr>
          <p:cNvPicPr preferRelativeResize="0"/>
          <p:nvPr>
            <p:ph idx="3" type="pic"/>
          </p:nvPr>
        </p:nvPicPr>
        <p:blipFill rotWithShape="1">
          <a:blip r:embed="rId6">
            <a:alphaModFix/>
          </a:blip>
          <a:srcRect b="0" l="2217" r="2207" t="0"/>
          <a:stretch/>
        </p:blipFill>
        <p:spPr>
          <a:xfrm>
            <a:off x="6593505" y="3502251"/>
            <a:ext cx="4658100" cy="2741700"/>
          </a:xfrm>
          <a:prstGeom prst="roundRect">
            <a:avLst>
              <a:gd fmla="val 2053" name="adj"/>
            </a:avLst>
          </a:prstGeom>
          <a:noFill/>
          <a:ln>
            <a:noFill/>
          </a:ln>
        </p:spPr>
      </p:pic>
      <p:sp>
        <p:nvSpPr>
          <p:cNvPr id="435" name="Google Shape;435;p47"/>
          <p:cNvSpPr txBox="1"/>
          <p:nvPr/>
        </p:nvSpPr>
        <p:spPr>
          <a:xfrm>
            <a:off x="802539" y="884242"/>
            <a:ext cx="5716500" cy="15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Cara Collective: </a:t>
            </a:r>
            <a:endParaRPr b="1" sz="44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The Results</a:t>
            </a:r>
            <a:endParaRPr b="1" sz="44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36" name="Google Shape;436;p47"/>
          <p:cNvSpPr txBox="1"/>
          <p:nvPr/>
        </p:nvSpPr>
        <p:spPr>
          <a:xfrm>
            <a:off x="1120445" y="5836959"/>
            <a:ext cx="4821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-US" sz="1000" u="none" cap="none" strike="noStrike">
                <a:solidFill>
                  <a:srgbClr val="FFC912"/>
                </a:solidFill>
              </a:rPr>
              <a:t>Source:</a:t>
            </a:r>
            <a:r>
              <a:rPr b="0" i="0" lang="en-US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10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Cara Collective Performance Updates &amp; Annual Reports</a:t>
            </a:r>
            <a:r>
              <a:rPr b="0" i="0" lang="en-US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endParaRPr b="0" i="0" sz="1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693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8"/>
          <p:cNvSpPr txBox="1"/>
          <p:nvPr/>
        </p:nvSpPr>
        <p:spPr>
          <a:xfrm>
            <a:off x="1661300" y="588825"/>
            <a:ext cx="8823300" cy="13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E599"/>
                </a:solidFill>
                <a:latin typeface="Inter"/>
                <a:ea typeface="Inter"/>
                <a:cs typeface="Inter"/>
                <a:sym typeface="Inter"/>
              </a:rPr>
              <a:t>Quick Chat</a:t>
            </a:r>
            <a:r>
              <a:rPr b="1" lang="en-US" sz="3000">
                <a:solidFill>
                  <a:srgbClr val="FFE599"/>
                </a:solidFill>
                <a:latin typeface="Inter"/>
                <a:ea typeface="Inter"/>
                <a:cs typeface="Inter"/>
                <a:sym typeface="Inter"/>
              </a:rPr>
              <a:t>:</a:t>
            </a:r>
            <a:endParaRPr b="1" sz="3000">
              <a:solidFill>
                <a:srgbClr val="FFE59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Evaluating Partnership Gaps &amp; Opportunities</a:t>
            </a:r>
            <a:endParaRPr b="1" sz="30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43" name="Google Shape;443;p48"/>
          <p:cNvSpPr txBox="1"/>
          <p:nvPr/>
        </p:nvSpPr>
        <p:spPr>
          <a:xfrm>
            <a:off x="1045775" y="3581297"/>
            <a:ext cx="10054500" cy="18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18287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nter"/>
              <a:buChar char="●"/>
            </a:pPr>
            <a:r>
              <a:rPr i="1" lang="en-US" sz="3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Are you missing key employer, service, or funding partners?</a:t>
            </a:r>
            <a:endParaRPr i="1" sz="3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nter"/>
              <a:buChar char="●"/>
            </a:pPr>
            <a:r>
              <a:rPr i="1" lang="en-US" sz="3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Do you have the right mix of partnerships to meet your goals?</a:t>
            </a:r>
            <a:endParaRPr i="1" sz="3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444" name="Google Shape;444;p48"/>
          <p:cNvGrpSpPr/>
          <p:nvPr/>
        </p:nvGrpSpPr>
        <p:grpSpPr>
          <a:xfrm>
            <a:off x="2653465" y="1472895"/>
            <a:ext cx="6839152" cy="2364153"/>
            <a:chOff x="998425" y="1025060"/>
            <a:chExt cx="7835875" cy="2708700"/>
          </a:xfrm>
        </p:grpSpPr>
        <p:sp>
          <p:nvSpPr>
            <p:cNvPr id="445" name="Google Shape;445;p48"/>
            <p:cNvSpPr/>
            <p:nvPr/>
          </p:nvSpPr>
          <p:spPr>
            <a:xfrm>
              <a:off x="998425" y="1439725"/>
              <a:ext cx="1892400" cy="1892400"/>
            </a:xfrm>
            <a:prstGeom prst="ellipse">
              <a:avLst/>
            </a:prstGeom>
            <a:solidFill>
              <a:srgbClr val="001A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46" name="Google Shape;446;p48"/>
            <p:cNvSpPr/>
            <p:nvPr/>
          </p:nvSpPr>
          <p:spPr>
            <a:xfrm rot="-1771916">
              <a:off x="2791669" y="1477356"/>
              <a:ext cx="2112562" cy="1796048"/>
            </a:xfrm>
            <a:prstGeom prst="ellipse">
              <a:avLst/>
            </a:prstGeom>
            <a:solidFill>
              <a:srgbClr val="001A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47" name="Google Shape;447;p48"/>
            <p:cNvSpPr/>
            <p:nvPr/>
          </p:nvSpPr>
          <p:spPr>
            <a:xfrm rot="-2298668">
              <a:off x="4591386" y="1562390"/>
              <a:ext cx="2302028" cy="1634040"/>
            </a:xfrm>
            <a:prstGeom prst="ellipse">
              <a:avLst/>
            </a:prstGeom>
            <a:solidFill>
              <a:srgbClr val="001A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448" name="Google Shape;448;p48"/>
            <p:cNvSpPr/>
            <p:nvPr/>
          </p:nvSpPr>
          <p:spPr>
            <a:xfrm rot="-2566413">
              <a:off x="6390986" y="1686931"/>
              <a:ext cx="2271528" cy="1394952"/>
            </a:xfrm>
            <a:prstGeom prst="ellipse">
              <a:avLst/>
            </a:prstGeom>
            <a:solidFill>
              <a:srgbClr val="001A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pic>
        <p:nvPicPr>
          <p:cNvPr id="449" name="Google Shape;44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693"/>
        </a:solid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9"/>
          <p:cNvSpPr txBox="1"/>
          <p:nvPr/>
        </p:nvSpPr>
        <p:spPr>
          <a:xfrm>
            <a:off x="1719775" y="2230900"/>
            <a:ext cx="8752500" cy="16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Developing </a:t>
            </a:r>
            <a:endParaRPr b="1" sz="6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A Partnership Roadmap</a:t>
            </a:r>
            <a:endParaRPr b="1" sz="6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56" name="Google Shape;45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693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598942">
            <a:off x="2625051" y="1450802"/>
            <a:ext cx="7242081" cy="475744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0"/>
          <p:cNvSpPr txBox="1"/>
          <p:nvPr/>
        </p:nvSpPr>
        <p:spPr>
          <a:xfrm>
            <a:off x="1719775" y="737875"/>
            <a:ext cx="8752500" cy="8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What is a Value Proposition?</a:t>
            </a:r>
            <a:endParaRPr b="1" sz="4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64" name="Google Shape;464;p50"/>
          <p:cNvSpPr txBox="1"/>
          <p:nvPr/>
        </p:nvSpPr>
        <p:spPr>
          <a:xfrm>
            <a:off x="4043023" y="2819351"/>
            <a:ext cx="4250400" cy="17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18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6F5EC"/>
                </a:solidFill>
                <a:latin typeface="Inter"/>
                <a:ea typeface="Inter"/>
                <a:cs typeface="Inter"/>
                <a:sym typeface="Inter"/>
              </a:rPr>
              <a:t>A clear statement that explains the value your organization provides to partners.</a:t>
            </a:r>
            <a:endParaRPr sz="2400">
              <a:solidFill>
                <a:srgbClr val="F6F5EC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65" name="Google Shape;465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693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"/>
          <p:cNvSpPr txBox="1"/>
          <p:nvPr/>
        </p:nvSpPr>
        <p:spPr>
          <a:xfrm>
            <a:off x="2074114" y="700220"/>
            <a:ext cx="78993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What Makes a Strong </a:t>
            </a:r>
            <a:endParaRPr b="1" sz="4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Value Proposition?</a:t>
            </a:r>
            <a:endParaRPr b="1" sz="4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72" name="Google Shape;47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201053">
            <a:off x="1274115" y="1587278"/>
            <a:ext cx="9643771" cy="5023919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51"/>
          <p:cNvSpPr txBox="1"/>
          <p:nvPr/>
        </p:nvSpPr>
        <p:spPr>
          <a:xfrm>
            <a:off x="3151523" y="2469135"/>
            <a:ext cx="5912100" cy="25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18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6F5EC"/>
                </a:solidFill>
                <a:latin typeface="Inter"/>
                <a:ea typeface="Inter"/>
                <a:cs typeface="Inter"/>
                <a:sym typeface="Inter"/>
              </a:rPr>
              <a:t>A clear statement that explains the value your organization provides to partners.</a:t>
            </a:r>
            <a:endParaRPr sz="1800">
              <a:solidFill>
                <a:srgbClr val="F6F5EC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6F5EC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6F5EC"/>
                </a:solidFill>
                <a:latin typeface="Inter"/>
                <a:ea typeface="Inter"/>
                <a:cs typeface="Inter"/>
                <a:sym typeface="Inter"/>
              </a:rPr>
              <a:t>A </a:t>
            </a:r>
            <a:r>
              <a:rPr b="1" i="1" lang="en-US" sz="1800">
                <a:solidFill>
                  <a:srgbClr val="FFC912"/>
                </a:solidFill>
                <a:latin typeface="Inter"/>
                <a:ea typeface="Inter"/>
                <a:cs typeface="Inter"/>
                <a:sym typeface="Inter"/>
              </a:rPr>
              <a:t>strong value proposition</a:t>
            </a:r>
            <a:r>
              <a:rPr lang="en-US" sz="1800">
                <a:solidFill>
                  <a:srgbClr val="F6F5EC"/>
                </a:solidFill>
                <a:latin typeface="Inter"/>
                <a:ea typeface="Inter"/>
                <a:cs typeface="Inter"/>
                <a:sym typeface="Inter"/>
              </a:rPr>
              <a:t> clearly articulates </a:t>
            </a:r>
            <a:r>
              <a:rPr b="1" i="1" lang="en-US" sz="1800">
                <a:solidFill>
                  <a:srgbClr val="FFC912"/>
                </a:solidFill>
                <a:latin typeface="Inter"/>
                <a:ea typeface="Inter"/>
                <a:cs typeface="Inter"/>
                <a:sym typeface="Inter"/>
              </a:rPr>
              <a:t>why a collaboration is beneficial for all parties involved. </a:t>
            </a:r>
            <a:endParaRPr b="1" i="1" sz="1800">
              <a:solidFill>
                <a:srgbClr val="FFC91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6F5EC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6F5EC"/>
                </a:solidFill>
                <a:latin typeface="Inter"/>
                <a:ea typeface="Inter"/>
                <a:cs typeface="Inter"/>
                <a:sym typeface="Inter"/>
              </a:rPr>
              <a:t>It ensures that both sides understand </a:t>
            </a:r>
            <a:r>
              <a:rPr b="1" i="1" lang="en-US" sz="1800">
                <a:solidFill>
                  <a:srgbClr val="FFC912"/>
                </a:solidFill>
                <a:latin typeface="Inter"/>
                <a:ea typeface="Inter"/>
                <a:cs typeface="Inter"/>
                <a:sym typeface="Inter"/>
              </a:rPr>
              <a:t>the unique contributions, expected outcomes, and mutual benefits,</a:t>
            </a:r>
            <a:r>
              <a:rPr lang="en-US" sz="1800">
                <a:solidFill>
                  <a:srgbClr val="F6F5EC"/>
                </a:solidFill>
                <a:latin typeface="Inter"/>
                <a:ea typeface="Inter"/>
                <a:cs typeface="Inter"/>
                <a:sym typeface="Inter"/>
              </a:rPr>
              <a:t> ultimately leading to more </a:t>
            </a:r>
            <a:r>
              <a:rPr b="1" i="1" lang="en-US" sz="1800">
                <a:solidFill>
                  <a:srgbClr val="FFC912"/>
                </a:solidFill>
                <a:latin typeface="Inter"/>
                <a:ea typeface="Inter"/>
                <a:cs typeface="Inter"/>
                <a:sym typeface="Inter"/>
              </a:rPr>
              <a:t>sustainable and high-impact partnerships.</a:t>
            </a:r>
            <a:endParaRPr b="1" i="1" sz="1800">
              <a:solidFill>
                <a:srgbClr val="FFC912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800">
              <a:solidFill>
                <a:srgbClr val="FFC91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74" name="Google Shape;474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4905"/>
        </a:solidFill>
      </p:bgPr>
    </p:bg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5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2124" l="0" r="0" t="24569"/>
          <a:stretch/>
        </p:blipFill>
        <p:spPr>
          <a:xfrm>
            <a:off x="568050" y="832267"/>
            <a:ext cx="11055900" cy="1841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481" name="Google Shape;481;p52"/>
          <p:cNvSpPr txBox="1"/>
          <p:nvPr/>
        </p:nvSpPr>
        <p:spPr>
          <a:xfrm>
            <a:off x="636672" y="2758111"/>
            <a:ext cx="50664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The Components of a Strong Value Proposition</a:t>
            </a:r>
            <a:endParaRPr b="1" sz="45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2" name="Google Shape;482;p52"/>
          <p:cNvSpPr/>
          <p:nvPr/>
        </p:nvSpPr>
        <p:spPr>
          <a:xfrm>
            <a:off x="6126050" y="2832980"/>
            <a:ext cx="5454900" cy="2455800"/>
          </a:xfrm>
          <a:prstGeom prst="roundRect">
            <a:avLst>
              <a:gd fmla="val 9454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52"/>
          <p:cNvSpPr txBox="1"/>
          <p:nvPr/>
        </p:nvSpPr>
        <p:spPr>
          <a:xfrm>
            <a:off x="6849875" y="3135729"/>
            <a:ext cx="3822300" cy="12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00"/>
              <a:buFont typeface="Inter"/>
              <a:buChar char="●"/>
            </a:pPr>
            <a:r>
              <a:rPr lang="en-US" sz="18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Aligns with partner priorities</a:t>
            </a:r>
            <a:endParaRPr sz="18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00"/>
              <a:buFont typeface="Inter"/>
              <a:buChar char="●"/>
            </a:pPr>
            <a:r>
              <a:rPr lang="en-US" sz="18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Showcases core strengths  and outcomes</a:t>
            </a:r>
            <a:endParaRPr sz="18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00"/>
              <a:buFont typeface="Inter"/>
              <a:buChar char="●"/>
            </a:pPr>
            <a:r>
              <a:rPr lang="en-US" sz="18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Demonstrates mutual benefit</a:t>
            </a:r>
            <a:endParaRPr sz="18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484" name="Google Shape;484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4905"/>
        </a:solidFill>
      </p:bgPr>
    </p:bg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3"/>
          <p:cNvSpPr/>
          <p:nvPr/>
        </p:nvSpPr>
        <p:spPr>
          <a:xfrm>
            <a:off x="2000800" y="2307300"/>
            <a:ext cx="8384100" cy="4550700"/>
          </a:xfrm>
          <a:prstGeom prst="roundRect">
            <a:avLst>
              <a:gd fmla="val 0" name="adj"/>
            </a:avLst>
          </a:prstGeom>
          <a:solidFill>
            <a:srgbClr val="001A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53"/>
          <p:cNvSpPr txBox="1"/>
          <p:nvPr/>
        </p:nvSpPr>
        <p:spPr>
          <a:xfrm>
            <a:off x="2040575" y="637025"/>
            <a:ext cx="83046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Considerations for ESEs Positioning Value to Partners</a:t>
            </a:r>
            <a:endParaRPr b="1" sz="4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2" name="Google Shape;492;p53"/>
          <p:cNvSpPr txBox="1"/>
          <p:nvPr/>
        </p:nvSpPr>
        <p:spPr>
          <a:xfrm>
            <a:off x="2190063" y="2711500"/>
            <a:ext cx="7533600" cy="9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○"/>
            </a:pPr>
            <a:r>
              <a:rPr b="1" lang="en-US" sz="1500">
                <a:solidFill>
                  <a:srgbClr val="FFFFFF"/>
                </a:solidFill>
              </a:rPr>
              <a:t>Understand Partner Pain Points</a:t>
            </a:r>
            <a:r>
              <a:rPr lang="en-US" sz="1500">
                <a:solidFill>
                  <a:srgbClr val="FFFFFF"/>
                </a:solidFill>
              </a:rPr>
              <a:t> → Position your ESE as a </a:t>
            </a:r>
            <a:r>
              <a:rPr b="1" lang="en-US" sz="1500">
                <a:solidFill>
                  <a:srgbClr val="FFFFFF"/>
                </a:solidFill>
              </a:rPr>
              <a:t>solution to employer challenges</a:t>
            </a:r>
            <a:r>
              <a:rPr lang="en-US" sz="1500">
                <a:solidFill>
                  <a:srgbClr val="FFFFFF"/>
                </a:solidFill>
              </a:rPr>
              <a:t>, not just a service provider.</a:t>
            </a:r>
            <a:endParaRPr sz="1500">
              <a:solidFill>
                <a:srgbClr val="FFFFFF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500"/>
              <a:buChar char="○"/>
            </a:pPr>
            <a:r>
              <a:rPr b="1" lang="en-US" sz="1500">
                <a:solidFill>
                  <a:srgbClr val="FFFFFF"/>
                </a:solidFill>
              </a:rPr>
              <a:t>Align Core Competencies with Partner Needs</a:t>
            </a:r>
            <a:r>
              <a:rPr lang="en-US" sz="1500">
                <a:solidFill>
                  <a:srgbClr val="FFFFFF"/>
                </a:solidFill>
              </a:rPr>
              <a:t> → Clearly show </a:t>
            </a:r>
            <a:r>
              <a:rPr b="1" lang="en-US" sz="1500">
                <a:solidFill>
                  <a:srgbClr val="FFFFFF"/>
                </a:solidFill>
              </a:rPr>
              <a:t>how your strengths help partners meet their goals</a:t>
            </a:r>
            <a:r>
              <a:rPr lang="en-US" sz="1500">
                <a:solidFill>
                  <a:srgbClr val="FFFFFF"/>
                </a:solidFill>
              </a:rPr>
              <a:t>.</a:t>
            </a:r>
            <a:endParaRPr sz="1500">
              <a:solidFill>
                <a:srgbClr val="FFFFFF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500"/>
              <a:buChar char="○"/>
            </a:pPr>
            <a:r>
              <a:rPr b="1" lang="en-US" sz="1500">
                <a:solidFill>
                  <a:srgbClr val="FFFFFF"/>
                </a:solidFill>
              </a:rPr>
              <a:t>Use Data to Demonstrate Impact</a:t>
            </a:r>
            <a:r>
              <a:rPr lang="en-US" sz="1500">
                <a:solidFill>
                  <a:srgbClr val="FFFFFF"/>
                </a:solidFill>
              </a:rPr>
              <a:t> → Provide </a:t>
            </a:r>
            <a:r>
              <a:rPr b="1" lang="en-US" sz="1500">
                <a:solidFill>
                  <a:srgbClr val="FFFFFF"/>
                </a:solidFill>
              </a:rPr>
              <a:t>retention rates, cost savings, and performance metrics</a:t>
            </a:r>
            <a:r>
              <a:rPr lang="en-US" sz="1500">
                <a:solidFill>
                  <a:srgbClr val="FFFFFF"/>
                </a:solidFill>
              </a:rPr>
              <a:t> to prove value.</a:t>
            </a:r>
            <a:endParaRPr sz="1500">
              <a:solidFill>
                <a:srgbClr val="FFFFFF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500"/>
              <a:buChar char="○"/>
            </a:pPr>
            <a:r>
              <a:rPr b="1" lang="en-US" sz="1500">
                <a:solidFill>
                  <a:srgbClr val="FFFFFF"/>
                </a:solidFill>
              </a:rPr>
              <a:t>Offer Post-Placement Support</a:t>
            </a:r>
            <a:r>
              <a:rPr lang="en-US" sz="1500">
                <a:solidFill>
                  <a:srgbClr val="FFFFFF"/>
                </a:solidFill>
              </a:rPr>
              <a:t> → Employers value </a:t>
            </a:r>
            <a:r>
              <a:rPr b="1" lang="en-US" sz="1500">
                <a:solidFill>
                  <a:srgbClr val="FFFFFF"/>
                </a:solidFill>
              </a:rPr>
              <a:t>wraparound services</a:t>
            </a:r>
            <a:r>
              <a:rPr lang="en-US" sz="1500">
                <a:solidFill>
                  <a:srgbClr val="FFFFFF"/>
                </a:solidFill>
              </a:rPr>
              <a:t> that help retain employees long-term.</a:t>
            </a:r>
            <a:endParaRPr sz="1500">
              <a:solidFill>
                <a:srgbClr val="FFFFFF"/>
              </a:solidFill>
            </a:endParaRPr>
          </a:p>
          <a:p>
            <a:pPr indent="-32385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500"/>
              <a:buChar char="○"/>
            </a:pPr>
            <a:r>
              <a:rPr b="1" lang="en-US" sz="1500">
                <a:solidFill>
                  <a:srgbClr val="FFFFFF"/>
                </a:solidFill>
              </a:rPr>
              <a:t>Leverage CSR &amp; DEI Goals</a:t>
            </a:r>
            <a:r>
              <a:rPr lang="en-US" sz="1500">
                <a:solidFill>
                  <a:srgbClr val="FFFFFF"/>
                </a:solidFill>
              </a:rPr>
              <a:t> → Many companies are looking for </a:t>
            </a:r>
            <a:r>
              <a:rPr b="1" lang="en-US" sz="1500">
                <a:solidFill>
                  <a:srgbClr val="FFFFFF"/>
                </a:solidFill>
              </a:rPr>
              <a:t>diverse hiring pipelines</a:t>
            </a:r>
            <a:r>
              <a:rPr lang="en-US" sz="1500">
                <a:solidFill>
                  <a:srgbClr val="FFFFFF"/>
                </a:solidFill>
              </a:rPr>
              <a:t>—ESEs can fill this gap.</a:t>
            </a:r>
            <a:endParaRPr sz="2200">
              <a:solidFill>
                <a:srgbClr val="FFFFFF"/>
              </a:solidFill>
            </a:endParaRPr>
          </a:p>
        </p:txBody>
      </p:sp>
      <p:pic>
        <p:nvPicPr>
          <p:cNvPr id="493" name="Google Shape;49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A70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4"/>
          <p:cNvSpPr/>
          <p:nvPr/>
        </p:nvSpPr>
        <p:spPr>
          <a:xfrm>
            <a:off x="1797008" y="2612690"/>
            <a:ext cx="8866500" cy="3235200"/>
          </a:xfrm>
          <a:prstGeom prst="wedgeRectCallout">
            <a:avLst>
              <a:gd fmla="val -33264" name="adj1"/>
              <a:gd fmla="val 63432" name="adj2"/>
            </a:avLst>
          </a:prstGeom>
          <a:solidFill>
            <a:srgbClr val="0065A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54"/>
          <p:cNvSpPr txBox="1"/>
          <p:nvPr/>
        </p:nvSpPr>
        <p:spPr>
          <a:xfrm>
            <a:off x="2027758" y="2745816"/>
            <a:ext cx="22461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0">
                <a:solidFill>
                  <a:srgbClr val="FFC912"/>
                </a:solidFill>
                <a:latin typeface="Unbounded"/>
                <a:ea typeface="Unbounded"/>
                <a:cs typeface="Unbounded"/>
                <a:sym typeface="Unbounded"/>
              </a:rPr>
              <a:t>“</a:t>
            </a:r>
            <a:endParaRPr sz="30000">
              <a:solidFill>
                <a:srgbClr val="FFC912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501" name="Google Shape;501;p54"/>
          <p:cNvSpPr txBox="1"/>
          <p:nvPr/>
        </p:nvSpPr>
        <p:spPr>
          <a:xfrm>
            <a:off x="1841270" y="867426"/>
            <a:ext cx="88665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Framework for Crafting a Value Proposition</a:t>
            </a:r>
            <a:endParaRPr b="1" sz="4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02" name="Google Shape;502;p54"/>
          <p:cNvSpPr txBox="1"/>
          <p:nvPr/>
        </p:nvSpPr>
        <p:spPr>
          <a:xfrm>
            <a:off x="4281201" y="3251600"/>
            <a:ext cx="5555100" cy="16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Our organization helps </a:t>
            </a:r>
            <a:r>
              <a:rPr b="1" i="1" lang="en-US" sz="2100">
                <a:solidFill>
                  <a:srgbClr val="FFC912"/>
                </a:solidFill>
                <a:latin typeface="Inter"/>
                <a:ea typeface="Inter"/>
                <a:cs typeface="Inter"/>
                <a:sym typeface="Inter"/>
              </a:rPr>
              <a:t>[partner type]</a:t>
            </a:r>
            <a:r>
              <a:rPr i="1" lang="en-US"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achieve </a:t>
            </a:r>
            <a:r>
              <a:rPr b="1" i="1" lang="en-US" sz="2100">
                <a:solidFill>
                  <a:srgbClr val="FFC912"/>
                </a:solidFill>
                <a:latin typeface="Inter"/>
                <a:ea typeface="Inter"/>
                <a:cs typeface="Inter"/>
                <a:sym typeface="Inter"/>
              </a:rPr>
              <a:t>[key outcome]</a:t>
            </a:r>
            <a:r>
              <a:rPr i="1" lang="en-US"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by providing </a:t>
            </a:r>
            <a:r>
              <a:rPr b="1" i="1" lang="en-US" sz="2100">
                <a:solidFill>
                  <a:srgbClr val="FFC912"/>
                </a:solidFill>
                <a:latin typeface="Inter"/>
                <a:ea typeface="Inter"/>
                <a:cs typeface="Inter"/>
                <a:sym typeface="Inter"/>
              </a:rPr>
              <a:t>[unique capability]</a:t>
            </a:r>
            <a:r>
              <a:rPr i="1" lang="en-US"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that results in </a:t>
            </a:r>
            <a:r>
              <a:rPr b="1" i="1" lang="en-US" sz="2100">
                <a:solidFill>
                  <a:srgbClr val="FFC912"/>
                </a:solidFill>
                <a:latin typeface="Inter"/>
                <a:ea typeface="Inter"/>
                <a:cs typeface="Inter"/>
                <a:sym typeface="Inter"/>
              </a:rPr>
              <a:t>[specific benefit]</a:t>
            </a:r>
            <a:r>
              <a:rPr i="1" lang="en-US" sz="21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i="1" sz="21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03" name="Google Shape;50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54"/>
          <p:cNvSpPr txBox="1"/>
          <p:nvPr/>
        </p:nvSpPr>
        <p:spPr>
          <a:xfrm>
            <a:off x="6494350" y="6488700"/>
            <a:ext cx="510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Exercise 3 in Workbook (Page 7)</a:t>
            </a:r>
            <a:endParaRPr b="1" sz="12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05" name="Google Shape;505;p54"/>
          <p:cNvPicPr preferRelativeResize="0"/>
          <p:nvPr/>
        </p:nvPicPr>
        <p:blipFill rotWithShape="1">
          <a:blip r:embed="rId4">
            <a:alphaModFix/>
          </a:blip>
          <a:srcRect b="35107" l="14719" r="0" t="0"/>
          <a:stretch/>
        </p:blipFill>
        <p:spPr>
          <a:xfrm>
            <a:off x="8700125" y="5897175"/>
            <a:ext cx="694750" cy="66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5"/>
          <p:cNvSpPr/>
          <p:nvPr/>
        </p:nvSpPr>
        <p:spPr>
          <a:xfrm>
            <a:off x="314950" y="312225"/>
            <a:ext cx="11451000" cy="6253500"/>
          </a:xfrm>
          <a:prstGeom prst="roundRect">
            <a:avLst>
              <a:gd fmla="val 6061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" name="Google Shape;51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0360" y="795575"/>
            <a:ext cx="2243192" cy="224319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55"/>
          <p:cNvSpPr txBox="1"/>
          <p:nvPr/>
        </p:nvSpPr>
        <p:spPr>
          <a:xfrm>
            <a:off x="1993950" y="2856522"/>
            <a:ext cx="8093100" cy="6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600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20-Minute Breakout Room Instructions</a:t>
            </a:r>
            <a:endParaRPr b="1" sz="5600"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600"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14" name="Google Shape;514;p55"/>
          <p:cNvSpPr txBox="1"/>
          <p:nvPr/>
        </p:nvSpPr>
        <p:spPr>
          <a:xfrm>
            <a:off x="2601634" y="4491396"/>
            <a:ext cx="7205100" cy="14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Self-Reflection:</a:t>
            </a:r>
            <a:r>
              <a:rPr lang="en-US" sz="15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 5 Minutes</a:t>
            </a:r>
            <a:endParaRPr sz="15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Guided Discussion:</a:t>
            </a:r>
            <a:r>
              <a:rPr lang="en-US" sz="15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 15 Minutes</a:t>
            </a:r>
            <a:endParaRPr sz="15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500"/>
              <a:buFont typeface="Inter"/>
              <a:buChar char="-"/>
            </a:pPr>
            <a:r>
              <a:rPr lang="en-US" sz="15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Identify a key partner or partner type</a:t>
            </a:r>
            <a:endParaRPr sz="15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500"/>
              <a:buFont typeface="Inter"/>
              <a:buChar char="-"/>
            </a:pPr>
            <a:r>
              <a:rPr lang="en-US" sz="15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Draft a value proposition using the framework provided</a:t>
            </a:r>
            <a:endParaRPr sz="15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500"/>
              <a:buFont typeface="Inter"/>
              <a:buChar char="-"/>
            </a:pPr>
            <a:r>
              <a:rPr lang="en-US" sz="1500">
                <a:solidFill>
                  <a:srgbClr val="1D1D1D"/>
                </a:solidFill>
                <a:latin typeface="Inter"/>
                <a:ea typeface="Inter"/>
                <a:cs typeface="Inter"/>
                <a:sym typeface="Inter"/>
              </a:rPr>
              <a:t>Discuss how to refine it for clarity and impact</a:t>
            </a:r>
            <a:endParaRPr sz="1500">
              <a:solidFill>
                <a:srgbClr val="1D1D1D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15" name="Google Shape;515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64390" y="5294254"/>
            <a:ext cx="1047701" cy="104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693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9"/>
          <p:cNvSpPr txBox="1"/>
          <p:nvPr/>
        </p:nvSpPr>
        <p:spPr>
          <a:xfrm>
            <a:off x="2346650" y="882575"/>
            <a:ext cx="7280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Continuing Education Week </a:t>
            </a:r>
            <a:endParaRPr b="1" sz="40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 April 7</a:t>
            </a:r>
            <a:r>
              <a:rPr b="1" baseline="30000" lang="en-US" sz="4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th</a:t>
            </a:r>
            <a:r>
              <a:rPr b="1" lang="en-US" sz="4000">
                <a:solidFill>
                  <a:schemeClr val="lt1"/>
                </a:solidFill>
                <a:latin typeface="Archivo"/>
                <a:ea typeface="Archivo"/>
                <a:cs typeface="Archivo"/>
                <a:sym typeface="Archivo"/>
              </a:rPr>
              <a:t> to April 10th</a:t>
            </a:r>
            <a:endParaRPr b="1" sz="3200"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cxnSp>
        <p:nvCxnSpPr>
          <p:cNvPr id="210" name="Google Shape;210;p29"/>
          <p:cNvCxnSpPr/>
          <p:nvPr/>
        </p:nvCxnSpPr>
        <p:spPr>
          <a:xfrm>
            <a:off x="0" y="4335657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F6F5E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1" name="Google Shape;211;p29"/>
          <p:cNvSpPr/>
          <p:nvPr/>
        </p:nvSpPr>
        <p:spPr>
          <a:xfrm>
            <a:off x="3030106" y="4046450"/>
            <a:ext cx="578100" cy="578100"/>
          </a:xfrm>
          <a:prstGeom prst="ellipse">
            <a:avLst/>
          </a:prstGeom>
          <a:solidFill>
            <a:srgbClr val="FFFFFF"/>
          </a:solidFill>
          <a:ln cap="flat" cmpd="sng" w="571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1A70"/>
                </a:solidFill>
                <a:latin typeface="Overpass"/>
                <a:ea typeface="Overpass"/>
                <a:cs typeface="Overpass"/>
                <a:sym typeface="Overpass"/>
              </a:rPr>
              <a:t>1</a:t>
            </a:r>
            <a:endParaRPr/>
          </a:p>
        </p:txBody>
      </p:sp>
      <p:sp>
        <p:nvSpPr>
          <p:cNvPr id="212" name="Google Shape;212;p29"/>
          <p:cNvSpPr/>
          <p:nvPr/>
        </p:nvSpPr>
        <p:spPr>
          <a:xfrm>
            <a:off x="4989373" y="4046450"/>
            <a:ext cx="578100" cy="578100"/>
          </a:xfrm>
          <a:prstGeom prst="ellipse">
            <a:avLst/>
          </a:prstGeom>
          <a:solidFill>
            <a:schemeClr val="lt1"/>
          </a:solidFill>
          <a:ln cap="flat" cmpd="sng" w="57150">
            <a:solidFill>
              <a:srgbClr val="00969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2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13" name="Google Shape;213;p29"/>
          <p:cNvSpPr/>
          <p:nvPr/>
        </p:nvSpPr>
        <p:spPr>
          <a:xfrm>
            <a:off x="6948639" y="4046450"/>
            <a:ext cx="578100" cy="578100"/>
          </a:xfrm>
          <a:prstGeom prst="ellipse">
            <a:avLst/>
          </a:prstGeom>
          <a:solidFill>
            <a:srgbClr val="FFFFFF"/>
          </a:solidFill>
          <a:ln cap="flat" cmpd="sng" w="571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1A70"/>
                </a:solidFill>
                <a:latin typeface="Overpass"/>
                <a:ea typeface="Overpass"/>
                <a:cs typeface="Overpass"/>
                <a:sym typeface="Overpass"/>
              </a:rPr>
              <a:t>3</a:t>
            </a:r>
            <a:endParaRPr/>
          </a:p>
        </p:txBody>
      </p:sp>
      <p:sp>
        <p:nvSpPr>
          <p:cNvPr id="214" name="Google Shape;214;p29"/>
          <p:cNvSpPr/>
          <p:nvPr/>
        </p:nvSpPr>
        <p:spPr>
          <a:xfrm>
            <a:off x="8907906" y="4046450"/>
            <a:ext cx="578100" cy="578100"/>
          </a:xfrm>
          <a:prstGeom prst="ellipse">
            <a:avLst/>
          </a:prstGeom>
          <a:solidFill>
            <a:srgbClr val="FFC912"/>
          </a:solidFill>
          <a:ln cap="flat" cmpd="sng" w="57150">
            <a:solidFill>
              <a:srgbClr val="FFC91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9693"/>
                </a:solidFill>
                <a:latin typeface="Overpass"/>
                <a:ea typeface="Overpass"/>
                <a:cs typeface="Overpass"/>
                <a:sym typeface="Overpass"/>
              </a:rPr>
              <a:t>4</a:t>
            </a:r>
            <a:endParaRPr>
              <a:solidFill>
                <a:srgbClr val="009693"/>
              </a:solidFill>
            </a:endParaRPr>
          </a:p>
        </p:txBody>
      </p:sp>
      <p:sp>
        <p:nvSpPr>
          <p:cNvPr id="215" name="Google Shape;215;p29"/>
          <p:cNvSpPr txBox="1"/>
          <p:nvPr/>
        </p:nvSpPr>
        <p:spPr>
          <a:xfrm>
            <a:off x="2295800" y="4787225"/>
            <a:ext cx="20088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Yesterday:</a:t>
            </a:r>
            <a:r>
              <a:rPr i="0" lang="en-US" sz="17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 sz="17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7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Tailoring your Success Program to your Focus Population</a:t>
            </a:r>
            <a:endParaRPr sz="17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6" name="Google Shape;216;p29"/>
          <p:cNvSpPr txBox="1"/>
          <p:nvPr/>
        </p:nvSpPr>
        <p:spPr>
          <a:xfrm>
            <a:off x="4335498" y="2519482"/>
            <a:ext cx="19401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Today: </a:t>
            </a:r>
            <a:endParaRPr b="1" sz="17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7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Enhancing Employee Competitiveness for Quality Jobs</a:t>
            </a:r>
            <a:endParaRPr sz="17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7" name="Google Shape;217;p29"/>
          <p:cNvSpPr txBox="1"/>
          <p:nvPr/>
        </p:nvSpPr>
        <p:spPr>
          <a:xfrm>
            <a:off x="6054100" y="4912375"/>
            <a:ext cx="23415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April 9</a:t>
            </a:r>
            <a:r>
              <a:rPr b="1" baseline="30000" i="0" lang="en-US" sz="17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th</a:t>
            </a:r>
            <a:r>
              <a:rPr b="1" i="0" lang="en-US" sz="17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, 2025: </a:t>
            </a:r>
            <a:endParaRPr b="1" sz="17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7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Designing a Quality Participant Worker Experience</a:t>
            </a:r>
            <a:endParaRPr sz="17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8" name="Google Shape;218;p29"/>
          <p:cNvSpPr txBox="1"/>
          <p:nvPr/>
        </p:nvSpPr>
        <p:spPr>
          <a:xfrm>
            <a:off x="8019700" y="2515950"/>
            <a:ext cx="23472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April 10</a:t>
            </a:r>
            <a:r>
              <a:rPr b="1" baseline="30000" i="0" lang="en-US" sz="17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th</a:t>
            </a:r>
            <a:r>
              <a:rPr b="1" i="0" lang="en-US" sz="17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, 2025 </a:t>
            </a:r>
            <a:endParaRPr b="1" sz="17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7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Mapping Partnerships &amp; Leveraging Core Strengths</a:t>
            </a:r>
            <a:endParaRPr sz="17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A70"/>
        </a:solid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6"/>
          <p:cNvSpPr txBox="1"/>
          <p:nvPr/>
        </p:nvSpPr>
        <p:spPr>
          <a:xfrm>
            <a:off x="4276207" y="1233904"/>
            <a:ext cx="35115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0">
                <a:solidFill>
                  <a:srgbClr val="5E7CDE"/>
                </a:solidFill>
                <a:latin typeface="Inter"/>
                <a:ea typeface="Inter"/>
                <a:cs typeface="Inter"/>
                <a:sym typeface="Inter"/>
              </a:rPr>
              <a:t>?</a:t>
            </a:r>
            <a:endParaRPr b="1" sz="40000">
              <a:solidFill>
                <a:srgbClr val="5E7CDE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21" name="Google Shape;521;p56"/>
          <p:cNvSpPr txBox="1"/>
          <p:nvPr/>
        </p:nvSpPr>
        <p:spPr>
          <a:xfrm>
            <a:off x="908324" y="2978495"/>
            <a:ext cx="102471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0">
                <a:solidFill>
                  <a:srgbClr val="FFC912"/>
                </a:solidFill>
                <a:latin typeface="Inter"/>
                <a:ea typeface="Inter"/>
                <a:cs typeface="Inter"/>
                <a:sym typeface="Inter"/>
              </a:rPr>
              <a:t>Reflections</a:t>
            </a:r>
            <a:endParaRPr b="1" sz="8000">
              <a:solidFill>
                <a:srgbClr val="FFC91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22" name="Google Shape;522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4200" y="5410200"/>
            <a:ext cx="1078993" cy="107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A70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57"/>
          <p:cNvSpPr txBox="1"/>
          <p:nvPr/>
        </p:nvSpPr>
        <p:spPr>
          <a:xfrm>
            <a:off x="2982958" y="2922638"/>
            <a:ext cx="5571600" cy="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B1DEF9"/>
                </a:solidFill>
                <a:latin typeface="Inter"/>
                <a:ea typeface="Inter"/>
                <a:cs typeface="Inter"/>
                <a:sym typeface="Inter"/>
              </a:rPr>
              <a:t>Key Takeaways</a:t>
            </a:r>
            <a:endParaRPr b="1" sz="2700">
              <a:solidFill>
                <a:srgbClr val="B1DEF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B1DEF9"/>
                </a:solidFill>
                <a:latin typeface="Inter"/>
                <a:ea typeface="Inter"/>
                <a:cs typeface="Inter"/>
                <a:sym typeface="Inter"/>
              </a:rPr>
              <a:t>from Breakout Rooms</a:t>
            </a:r>
            <a:endParaRPr b="1" sz="2700">
              <a:solidFill>
                <a:srgbClr val="B1DEF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solidFill>
                <a:srgbClr val="B1DEF9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28" name="Google Shape;528;p57"/>
          <p:cNvSpPr txBox="1"/>
          <p:nvPr/>
        </p:nvSpPr>
        <p:spPr>
          <a:xfrm>
            <a:off x="746250" y="487845"/>
            <a:ext cx="543900" cy="49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1D1D1D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sz="800">
              <a:solidFill>
                <a:srgbClr val="1D1D1D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529" name="Google Shape;529;p57"/>
          <p:cNvSpPr/>
          <p:nvPr/>
        </p:nvSpPr>
        <p:spPr>
          <a:xfrm>
            <a:off x="1634201" y="698381"/>
            <a:ext cx="2549100" cy="1699200"/>
          </a:xfrm>
          <a:prstGeom prst="wedgeRectCallout">
            <a:avLst>
              <a:gd fmla="val -33276" name="adj1"/>
              <a:gd fmla="val 74255" name="adj2"/>
            </a:avLst>
          </a:prstGeom>
          <a:solidFill>
            <a:srgbClr val="5E7C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30" name="Google Shape;530;p57"/>
          <p:cNvSpPr/>
          <p:nvPr/>
        </p:nvSpPr>
        <p:spPr>
          <a:xfrm>
            <a:off x="4811408" y="4293088"/>
            <a:ext cx="2549100" cy="1699200"/>
          </a:xfrm>
          <a:prstGeom prst="wedgeRectCallout">
            <a:avLst>
              <a:gd fmla="val -33276" name="adj1"/>
              <a:gd fmla="val 74255" name="adj2"/>
            </a:avLst>
          </a:prstGeom>
          <a:solidFill>
            <a:srgbClr val="5E7C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531" name="Google Shape;531;p57"/>
          <p:cNvSpPr/>
          <p:nvPr/>
        </p:nvSpPr>
        <p:spPr>
          <a:xfrm>
            <a:off x="700386" y="3104839"/>
            <a:ext cx="1846200" cy="1801200"/>
          </a:xfrm>
          <a:prstGeom prst="foldedCorner">
            <a:avLst>
              <a:gd fmla="val 27563" name="adj"/>
            </a:avLst>
          </a:prstGeom>
          <a:solidFill>
            <a:srgbClr val="FFC91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FC912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32" name="Google Shape;532;p57"/>
          <p:cNvSpPr/>
          <p:nvPr/>
        </p:nvSpPr>
        <p:spPr>
          <a:xfrm>
            <a:off x="2695427" y="4575738"/>
            <a:ext cx="1556700" cy="1699200"/>
          </a:xfrm>
          <a:prstGeom prst="foldedCorner">
            <a:avLst>
              <a:gd fmla="val 27563" name="adj"/>
            </a:avLst>
          </a:prstGeom>
          <a:solidFill>
            <a:srgbClr val="FFC91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CAF5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33" name="Google Shape;533;p57"/>
          <p:cNvSpPr/>
          <p:nvPr/>
        </p:nvSpPr>
        <p:spPr>
          <a:xfrm>
            <a:off x="4727493" y="759199"/>
            <a:ext cx="2092500" cy="2008200"/>
          </a:xfrm>
          <a:prstGeom prst="foldedCorner">
            <a:avLst>
              <a:gd fmla="val 27563" name="adj"/>
            </a:avLst>
          </a:prstGeom>
          <a:solidFill>
            <a:srgbClr val="FFC91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CAF5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34" name="Google Shape;534;p57"/>
          <p:cNvSpPr/>
          <p:nvPr/>
        </p:nvSpPr>
        <p:spPr>
          <a:xfrm>
            <a:off x="8067008" y="4135829"/>
            <a:ext cx="2127000" cy="2321700"/>
          </a:xfrm>
          <a:prstGeom prst="foldedCorner">
            <a:avLst>
              <a:gd fmla="val 27563" name="adj"/>
            </a:avLst>
          </a:prstGeom>
          <a:solidFill>
            <a:srgbClr val="FFC91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CAF5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35" name="Google Shape;535;p57"/>
          <p:cNvSpPr/>
          <p:nvPr/>
        </p:nvSpPr>
        <p:spPr>
          <a:xfrm>
            <a:off x="9442590" y="2110007"/>
            <a:ext cx="1913700" cy="1875300"/>
          </a:xfrm>
          <a:prstGeom prst="foldedCorner">
            <a:avLst>
              <a:gd fmla="val 27563" name="adj"/>
            </a:avLst>
          </a:prstGeom>
          <a:solidFill>
            <a:srgbClr val="FFC91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FCAF58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36" name="Google Shape;536;p57"/>
          <p:cNvSpPr/>
          <p:nvPr/>
        </p:nvSpPr>
        <p:spPr>
          <a:xfrm>
            <a:off x="7108312" y="400464"/>
            <a:ext cx="2691600" cy="1966500"/>
          </a:xfrm>
          <a:prstGeom prst="wedgeRectCallout">
            <a:avLst>
              <a:gd fmla="val -33276" name="adj1"/>
              <a:gd fmla="val 74255" name="adj2"/>
            </a:avLst>
          </a:prstGeom>
          <a:solidFill>
            <a:srgbClr val="5E7C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0000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537" name="Google Shape;537;p57"/>
          <p:cNvSpPr txBox="1"/>
          <p:nvPr/>
        </p:nvSpPr>
        <p:spPr>
          <a:xfrm>
            <a:off x="1671732" y="752061"/>
            <a:ext cx="24951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Click to add a note</a:t>
            </a:r>
            <a:endParaRPr sz="1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38" name="Google Shape;538;p57"/>
          <p:cNvSpPr txBox="1"/>
          <p:nvPr/>
        </p:nvSpPr>
        <p:spPr>
          <a:xfrm>
            <a:off x="7129067" y="426987"/>
            <a:ext cx="2691600" cy="18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Click to add a note</a:t>
            </a:r>
            <a:endParaRPr sz="1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39" name="Google Shape;539;p57"/>
          <p:cNvSpPr txBox="1"/>
          <p:nvPr/>
        </p:nvSpPr>
        <p:spPr>
          <a:xfrm>
            <a:off x="4914921" y="4429089"/>
            <a:ext cx="23595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Click to add a note</a:t>
            </a:r>
            <a:endParaRPr sz="1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0" name="Google Shape;540;p57"/>
          <p:cNvSpPr txBox="1"/>
          <p:nvPr/>
        </p:nvSpPr>
        <p:spPr>
          <a:xfrm>
            <a:off x="4710901" y="748888"/>
            <a:ext cx="20925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4671"/>
                </a:solidFill>
                <a:latin typeface="Inter"/>
                <a:ea typeface="Inter"/>
                <a:cs typeface="Inter"/>
                <a:sym typeface="Inter"/>
              </a:rPr>
              <a:t>Click to add a note</a:t>
            </a:r>
            <a:endParaRPr sz="1000">
              <a:solidFill>
                <a:srgbClr val="00467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1" name="Google Shape;541;p57"/>
          <p:cNvSpPr txBox="1"/>
          <p:nvPr/>
        </p:nvSpPr>
        <p:spPr>
          <a:xfrm>
            <a:off x="714282" y="3104839"/>
            <a:ext cx="18462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4671"/>
                </a:solidFill>
                <a:latin typeface="Inter"/>
                <a:ea typeface="Inter"/>
                <a:cs typeface="Inter"/>
                <a:sym typeface="Inter"/>
              </a:rPr>
              <a:t>Click to add a note</a:t>
            </a:r>
            <a:endParaRPr sz="1000">
              <a:solidFill>
                <a:srgbClr val="00467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2" name="Google Shape;542;p57"/>
          <p:cNvSpPr txBox="1"/>
          <p:nvPr/>
        </p:nvSpPr>
        <p:spPr>
          <a:xfrm>
            <a:off x="2695427" y="4600040"/>
            <a:ext cx="1556700" cy="13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4671"/>
                </a:solidFill>
                <a:latin typeface="Inter"/>
                <a:ea typeface="Inter"/>
                <a:cs typeface="Inter"/>
                <a:sym typeface="Inter"/>
              </a:rPr>
              <a:t>Click to add a note</a:t>
            </a:r>
            <a:endParaRPr sz="1000">
              <a:solidFill>
                <a:srgbClr val="00467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3" name="Google Shape;543;p57"/>
          <p:cNvSpPr txBox="1"/>
          <p:nvPr/>
        </p:nvSpPr>
        <p:spPr>
          <a:xfrm>
            <a:off x="8054984" y="4156483"/>
            <a:ext cx="2127000" cy="16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4671"/>
                </a:solidFill>
                <a:latin typeface="Inter"/>
                <a:ea typeface="Inter"/>
                <a:cs typeface="Inter"/>
                <a:sym typeface="Inter"/>
              </a:rPr>
              <a:t>Click to add a note</a:t>
            </a:r>
            <a:endParaRPr sz="1000">
              <a:solidFill>
                <a:srgbClr val="00467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4" name="Google Shape;544;p57"/>
          <p:cNvSpPr txBox="1"/>
          <p:nvPr/>
        </p:nvSpPr>
        <p:spPr>
          <a:xfrm>
            <a:off x="9511149" y="2306920"/>
            <a:ext cx="1760700" cy="14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4671"/>
                </a:solidFill>
                <a:latin typeface="Inter"/>
                <a:ea typeface="Inter"/>
                <a:cs typeface="Inter"/>
                <a:sym typeface="Inter"/>
              </a:rPr>
              <a:t>Click to add a note</a:t>
            </a:r>
            <a:endParaRPr sz="1000">
              <a:solidFill>
                <a:srgbClr val="00467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5" name="Google Shape;545;p57"/>
          <p:cNvSpPr/>
          <p:nvPr/>
        </p:nvSpPr>
        <p:spPr>
          <a:xfrm>
            <a:off x="10014105" y="552185"/>
            <a:ext cx="1477500" cy="2418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2C1C5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rgbClr val="2C1C5F"/>
                </a:solidFill>
                <a:latin typeface="Inter"/>
                <a:ea typeface="Inter"/>
                <a:cs typeface="Inter"/>
                <a:sym typeface="Inter"/>
              </a:rPr>
              <a:t>Identifying the Core</a:t>
            </a:r>
            <a:endParaRPr sz="700">
              <a:solidFill>
                <a:srgbClr val="2C1C5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A70"/>
        </a:solid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8"/>
          <p:cNvSpPr/>
          <p:nvPr/>
        </p:nvSpPr>
        <p:spPr>
          <a:xfrm>
            <a:off x="2688175" y="2757650"/>
            <a:ext cx="7009500" cy="4100400"/>
          </a:xfrm>
          <a:prstGeom prst="roundRect">
            <a:avLst>
              <a:gd fmla="val 0" name="adj"/>
            </a:avLst>
          </a:prstGeom>
          <a:solidFill>
            <a:srgbClr val="0096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58"/>
          <p:cNvSpPr txBox="1"/>
          <p:nvPr/>
        </p:nvSpPr>
        <p:spPr>
          <a:xfrm>
            <a:off x="2040575" y="1018025"/>
            <a:ext cx="8304600" cy="5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Integrating Partnerships for Long-Term Sustainability</a:t>
            </a:r>
            <a:endParaRPr b="1" sz="45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53" name="Google Shape;553;p58"/>
          <p:cNvSpPr txBox="1"/>
          <p:nvPr/>
        </p:nvSpPr>
        <p:spPr>
          <a:xfrm>
            <a:off x="3629221" y="3143625"/>
            <a:ext cx="5127300" cy="9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FFFF"/>
                </a:solidFill>
              </a:rPr>
              <a:t>How to Sustain Partnerships:</a:t>
            </a:r>
            <a:endParaRPr b="1" sz="1800">
              <a:solidFill>
                <a:srgbClr val="FFFFFF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-US" sz="1800">
                <a:solidFill>
                  <a:srgbClr val="FFFFFF"/>
                </a:solidFill>
              </a:rPr>
              <a:t>Embed partnership management in operations</a:t>
            </a:r>
            <a:endParaRPr sz="1800">
              <a:solidFill>
                <a:srgbClr val="FFFFFF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-US" sz="1800">
                <a:solidFill>
                  <a:srgbClr val="FFFFFF"/>
                </a:solidFill>
              </a:rPr>
              <a:t>Regularly assess outcomes and adapt as needed</a:t>
            </a:r>
            <a:endParaRPr sz="1800">
              <a:solidFill>
                <a:srgbClr val="FFFFFF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</a:pPr>
            <a:r>
              <a:rPr lang="en-US" sz="1800">
                <a:solidFill>
                  <a:srgbClr val="FFFFFF"/>
                </a:solidFill>
              </a:rPr>
              <a:t>Maintain ongoing communication and value alignment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554" name="Google Shape;554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A70"/>
        </a:soli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9"/>
          <p:cNvSpPr/>
          <p:nvPr/>
        </p:nvSpPr>
        <p:spPr>
          <a:xfrm>
            <a:off x="681953" y="629087"/>
            <a:ext cx="5317800" cy="5550300"/>
          </a:xfrm>
          <a:prstGeom prst="roundRect">
            <a:avLst>
              <a:gd fmla="val 5974" name="adj"/>
            </a:avLst>
          </a:prstGeom>
          <a:solidFill>
            <a:srgbClr val="0065A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59"/>
          <p:cNvSpPr/>
          <p:nvPr/>
        </p:nvSpPr>
        <p:spPr>
          <a:xfrm>
            <a:off x="6212473" y="724731"/>
            <a:ext cx="5369400" cy="1149300"/>
          </a:xfrm>
          <a:prstGeom prst="roundRect">
            <a:avLst>
              <a:gd fmla="val 19759" name="adj"/>
            </a:avLst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EFEFEF"/>
              </a:solidFill>
            </a:endParaRPr>
          </a:p>
        </p:txBody>
      </p:sp>
      <p:sp>
        <p:nvSpPr>
          <p:cNvPr id="562" name="Google Shape;562;p59"/>
          <p:cNvSpPr/>
          <p:nvPr/>
        </p:nvSpPr>
        <p:spPr>
          <a:xfrm>
            <a:off x="6212470" y="2038291"/>
            <a:ext cx="5369400" cy="2976000"/>
          </a:xfrm>
          <a:prstGeom prst="roundRect">
            <a:avLst>
              <a:gd fmla="val 11988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59"/>
          <p:cNvSpPr/>
          <p:nvPr/>
        </p:nvSpPr>
        <p:spPr>
          <a:xfrm>
            <a:off x="6212551" y="5175173"/>
            <a:ext cx="5369400" cy="1004400"/>
          </a:xfrm>
          <a:prstGeom prst="roundRect">
            <a:avLst>
              <a:gd fmla="val 19759" name="adj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p59"/>
          <p:cNvSpPr txBox="1"/>
          <p:nvPr/>
        </p:nvSpPr>
        <p:spPr>
          <a:xfrm>
            <a:off x="6370786" y="5175181"/>
            <a:ext cx="736200" cy="100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  <p:sp>
        <p:nvSpPr>
          <p:cNvPr id="565" name="Google Shape;565;p59"/>
          <p:cNvSpPr txBox="1"/>
          <p:nvPr/>
        </p:nvSpPr>
        <p:spPr>
          <a:xfrm>
            <a:off x="1135523" y="4403216"/>
            <a:ext cx="44106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Recap</a:t>
            </a:r>
            <a:endParaRPr b="1" sz="70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6" name="Google Shape;566;p59"/>
          <p:cNvSpPr txBox="1"/>
          <p:nvPr/>
        </p:nvSpPr>
        <p:spPr>
          <a:xfrm>
            <a:off x="6370864" y="758041"/>
            <a:ext cx="736200" cy="11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01</a:t>
            </a:r>
            <a:endParaRPr b="1" sz="2500"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7" name="Google Shape;567;p59"/>
          <p:cNvSpPr txBox="1"/>
          <p:nvPr/>
        </p:nvSpPr>
        <p:spPr>
          <a:xfrm>
            <a:off x="6370864" y="2087650"/>
            <a:ext cx="736200" cy="29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02</a:t>
            </a:r>
            <a:endParaRPr b="1" sz="2500"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8" name="Google Shape;568;p59"/>
          <p:cNvSpPr txBox="1"/>
          <p:nvPr/>
        </p:nvSpPr>
        <p:spPr>
          <a:xfrm>
            <a:off x="7214716" y="2087621"/>
            <a:ext cx="3846300" cy="297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50">
                <a:latin typeface="Inter"/>
                <a:ea typeface="Inter"/>
                <a:cs typeface="Inter"/>
                <a:sym typeface="Inter"/>
              </a:rPr>
              <a:t>Action plan review: </a:t>
            </a:r>
            <a:endParaRPr b="1" sz="175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50">
                <a:latin typeface="Inter"/>
                <a:ea typeface="Inter"/>
                <a:cs typeface="Inter"/>
                <a:sym typeface="Inter"/>
              </a:rPr>
              <a:t>What’s your first partnership-building step?</a:t>
            </a:r>
            <a:endParaRPr sz="1750"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5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9" name="Google Shape;569;p59"/>
          <p:cNvSpPr txBox="1"/>
          <p:nvPr/>
        </p:nvSpPr>
        <p:spPr>
          <a:xfrm>
            <a:off x="6370786" y="5224522"/>
            <a:ext cx="736200" cy="100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rgbClr val="0065A4"/>
                </a:solidFill>
                <a:latin typeface="Inter"/>
                <a:ea typeface="Inter"/>
                <a:cs typeface="Inter"/>
                <a:sym typeface="Inter"/>
              </a:rPr>
              <a:t>03</a:t>
            </a:r>
            <a:endParaRPr b="1" sz="2500">
              <a:solidFill>
                <a:srgbClr val="0065A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0" name="Google Shape;570;p59"/>
          <p:cNvSpPr txBox="1"/>
          <p:nvPr/>
        </p:nvSpPr>
        <p:spPr>
          <a:xfrm>
            <a:off x="7214709" y="678459"/>
            <a:ext cx="3666600" cy="11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50">
                <a:latin typeface="Inter"/>
                <a:ea typeface="Inter"/>
                <a:cs typeface="Inter"/>
                <a:sym typeface="Inter"/>
              </a:rPr>
              <a:t>Recap key takeaways</a:t>
            </a:r>
            <a:endParaRPr sz="175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1" name="Google Shape;571;p59"/>
          <p:cNvSpPr txBox="1"/>
          <p:nvPr/>
        </p:nvSpPr>
        <p:spPr>
          <a:xfrm>
            <a:off x="7214716" y="5224522"/>
            <a:ext cx="4033800" cy="100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50">
                <a:latin typeface="Inter"/>
                <a:ea typeface="Inter"/>
                <a:cs typeface="Inter"/>
                <a:sym typeface="Inter"/>
              </a:rPr>
              <a:t>Resource list &amp; follow-up opportunities</a:t>
            </a:r>
            <a:endParaRPr sz="175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72" name="Google Shape;57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3063" y="1315135"/>
            <a:ext cx="3055493" cy="305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0"/>
          <p:cNvSpPr/>
          <p:nvPr/>
        </p:nvSpPr>
        <p:spPr>
          <a:xfrm>
            <a:off x="776613" y="5196910"/>
            <a:ext cx="5319387" cy="3877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39922"/>
              </a:buClr>
              <a:buSzPts val="2800"/>
              <a:buFont typeface="Inter"/>
              <a:buNone/>
            </a:pPr>
            <a:r>
              <a:rPr i="0" lang="en-US" sz="2800" u="none" cap="none" strike="noStrike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Thank you! Any questions?</a:t>
            </a:r>
            <a:endParaRPr i="0" sz="1400" u="none" cap="none" strike="noStrike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78" name="Google Shape;578;p60" title="Copy of 4S9A0981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58218" l="28647" r="28651" t="8124"/>
          <a:stretch/>
        </p:blipFill>
        <p:spPr>
          <a:xfrm>
            <a:off x="7612985" y="1807122"/>
            <a:ext cx="1700700" cy="1676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79" name="Google Shape;579;p60"/>
          <p:cNvSpPr txBox="1"/>
          <p:nvPr/>
        </p:nvSpPr>
        <p:spPr>
          <a:xfrm>
            <a:off x="7545300" y="3579075"/>
            <a:ext cx="29754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F6F5EC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Melanie Akwule, MBA</a:t>
            </a:r>
            <a:endParaRPr b="1" sz="2400">
              <a:solidFill>
                <a:schemeClr val="lt1"/>
              </a:solidFill>
              <a:latin typeface="Overpass Medium"/>
              <a:ea typeface="Overpass Medium"/>
              <a:cs typeface="Overpass Medium"/>
              <a:sym typeface="Overpass Medium"/>
            </a:endParaRPr>
          </a:p>
        </p:txBody>
      </p:sp>
      <p:sp>
        <p:nvSpPr>
          <p:cNvPr id="580" name="Google Shape;580;p60"/>
          <p:cNvSpPr txBox="1"/>
          <p:nvPr/>
        </p:nvSpPr>
        <p:spPr>
          <a:xfrm>
            <a:off x="7973775" y="4316500"/>
            <a:ext cx="3563400" cy="5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Melanie@minwo.co</a:t>
            </a:r>
            <a:endParaRPr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endParaRPr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www.linkedin.com/in/melakwule</a:t>
            </a:r>
            <a:r>
              <a:rPr lang="en-US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endParaRPr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www.melanuchi.com</a:t>
            </a:r>
            <a:r>
              <a:rPr lang="en-US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	</a:t>
            </a:r>
            <a:endParaRPr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581" name="Google Shape;581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15257" y="5387380"/>
            <a:ext cx="286918" cy="286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97758" y="4886689"/>
            <a:ext cx="335286" cy="335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615265" y="4344305"/>
            <a:ext cx="335286" cy="335286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60"/>
          <p:cNvSpPr txBox="1"/>
          <p:nvPr/>
        </p:nvSpPr>
        <p:spPr>
          <a:xfrm>
            <a:off x="7545525" y="3947469"/>
            <a:ext cx="28899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Founder &amp; CEO - MINWO Inc.</a:t>
            </a:r>
            <a:endParaRPr b="1" i="1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/>
          <p:nvPr/>
        </p:nvSpPr>
        <p:spPr>
          <a:xfrm>
            <a:off x="2028600" y="1374056"/>
            <a:ext cx="81348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>
                <a:solidFill>
                  <a:schemeClr val="lt1"/>
                </a:solidFill>
                <a:latin typeface="Archivo ExtraBold"/>
                <a:ea typeface="Archivo ExtraBold"/>
                <a:cs typeface="Archivo ExtraBold"/>
                <a:sym typeface="Archivo ExtraBold"/>
              </a:rPr>
              <a:t>Our 90-Minute Journey </a:t>
            </a:r>
            <a:endParaRPr sz="4900">
              <a:solidFill>
                <a:schemeClr val="lt1"/>
              </a:solidFill>
              <a:latin typeface="Archivo ExtraBold"/>
              <a:ea typeface="Archivo ExtraBold"/>
              <a:cs typeface="Archivo ExtraBold"/>
              <a:sym typeface="Archivo ExtraBold"/>
            </a:endParaRPr>
          </a:p>
        </p:txBody>
      </p:sp>
      <p:cxnSp>
        <p:nvCxnSpPr>
          <p:cNvPr id="224" name="Google Shape;224;p30"/>
          <p:cNvCxnSpPr/>
          <p:nvPr/>
        </p:nvCxnSpPr>
        <p:spPr>
          <a:xfrm>
            <a:off x="5913416" y="2348841"/>
            <a:ext cx="0" cy="36063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225" name="Google Shape;225;p30"/>
          <p:cNvSpPr txBox="1"/>
          <p:nvPr/>
        </p:nvSpPr>
        <p:spPr>
          <a:xfrm>
            <a:off x="6555674" y="5064550"/>
            <a:ext cx="3000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Develop a roadmap for </a:t>
            </a:r>
            <a:r>
              <a:rPr b="1" lang="en-US" sz="15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building sustainable, high-impact partnerships</a:t>
            </a:r>
            <a:r>
              <a:rPr lang="en-US" sz="15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.</a:t>
            </a:r>
            <a:endParaRPr sz="1500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26" name="Google Shape;226;p30"/>
          <p:cNvSpPr/>
          <p:nvPr/>
        </p:nvSpPr>
        <p:spPr>
          <a:xfrm>
            <a:off x="2395053" y="2431064"/>
            <a:ext cx="2752200" cy="5751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Agenda Overview:</a:t>
            </a:r>
            <a:endParaRPr sz="1700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sp>
        <p:nvSpPr>
          <p:cNvPr id="227" name="Google Shape;227;p30"/>
          <p:cNvSpPr/>
          <p:nvPr/>
        </p:nvSpPr>
        <p:spPr>
          <a:xfrm>
            <a:off x="6679579" y="2431064"/>
            <a:ext cx="2752200" cy="5751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Objectives:</a:t>
            </a:r>
            <a:endParaRPr sz="1700">
              <a:solidFill>
                <a:srgbClr val="FFFFFF"/>
              </a:solidFill>
              <a:latin typeface="Inter SemiBold"/>
              <a:ea typeface="Inter SemiBold"/>
              <a:cs typeface="Inter SemiBold"/>
              <a:sym typeface="Inter SemiBold"/>
            </a:endParaRPr>
          </a:p>
        </p:txBody>
      </p:sp>
      <p:pic>
        <p:nvPicPr>
          <p:cNvPr id="228" name="Google Shape;22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0"/>
          <p:cNvSpPr txBox="1"/>
          <p:nvPr/>
        </p:nvSpPr>
        <p:spPr>
          <a:xfrm>
            <a:off x="2271150" y="517990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Developing a </a:t>
            </a:r>
            <a:endParaRPr sz="1500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Partnership Roadmap</a:t>
            </a:r>
            <a:endParaRPr sz="1500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30" name="Google Shape;230;p30"/>
          <p:cNvSpPr txBox="1"/>
          <p:nvPr/>
        </p:nvSpPr>
        <p:spPr>
          <a:xfrm>
            <a:off x="2271150" y="3299750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Core Competencies </a:t>
            </a:r>
            <a:endParaRPr sz="15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&amp; Internal Capacity</a:t>
            </a:r>
            <a:endParaRPr/>
          </a:p>
        </p:txBody>
      </p:sp>
      <p:sp>
        <p:nvSpPr>
          <p:cNvPr id="231" name="Google Shape;231;p30"/>
          <p:cNvSpPr txBox="1"/>
          <p:nvPr/>
        </p:nvSpPr>
        <p:spPr>
          <a:xfrm>
            <a:off x="6555675" y="3184400"/>
            <a:ext cx="3000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Identify </a:t>
            </a:r>
            <a:r>
              <a:rPr b="1" lang="en-US" sz="15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core competencies</a:t>
            </a:r>
            <a:r>
              <a:rPr lang="en-US" sz="15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 and align them with </a:t>
            </a:r>
            <a:endParaRPr sz="15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workforce program goals.</a:t>
            </a:r>
            <a:endParaRPr/>
          </a:p>
        </p:txBody>
      </p:sp>
      <p:sp>
        <p:nvSpPr>
          <p:cNvPr id="232" name="Google Shape;232;p30"/>
          <p:cNvSpPr txBox="1"/>
          <p:nvPr/>
        </p:nvSpPr>
        <p:spPr>
          <a:xfrm>
            <a:off x="2271150" y="423982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Understanding &amp; Mapping </a:t>
            </a:r>
            <a:endParaRPr sz="15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Partnership Ecosystems</a:t>
            </a:r>
            <a:endParaRPr/>
          </a:p>
        </p:txBody>
      </p:sp>
      <p:sp>
        <p:nvSpPr>
          <p:cNvPr id="233" name="Google Shape;233;p30"/>
          <p:cNvSpPr txBox="1"/>
          <p:nvPr/>
        </p:nvSpPr>
        <p:spPr>
          <a:xfrm>
            <a:off x="6555675" y="423982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Map and </a:t>
            </a:r>
            <a:r>
              <a:rPr b="1" lang="en-US" sz="15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analyze partnership ecosystems</a:t>
            </a:r>
            <a:r>
              <a:rPr lang="en-US" sz="15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 to identify gaps.</a:t>
            </a:r>
            <a:endParaRPr/>
          </a:p>
        </p:txBody>
      </p:sp>
      <p:pic>
        <p:nvPicPr>
          <p:cNvPr id="234" name="Google Shape;234;p30"/>
          <p:cNvPicPr preferRelativeResize="0"/>
          <p:nvPr/>
        </p:nvPicPr>
        <p:blipFill rotWithShape="1">
          <a:blip r:embed="rId4">
            <a:alphaModFix/>
          </a:blip>
          <a:srcRect b="35107" l="14719" r="0" t="0"/>
          <a:stretch/>
        </p:blipFill>
        <p:spPr>
          <a:xfrm>
            <a:off x="227875" y="5179900"/>
            <a:ext cx="1514550" cy="145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0"/>
          <p:cNvSpPr txBox="1"/>
          <p:nvPr/>
        </p:nvSpPr>
        <p:spPr>
          <a:xfrm>
            <a:off x="227800" y="4687300"/>
            <a:ext cx="1514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1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Scan to Download Workbook</a:t>
            </a:r>
            <a:endParaRPr b="1" sz="11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1"/>
          <p:cNvSpPr/>
          <p:nvPr/>
        </p:nvSpPr>
        <p:spPr>
          <a:xfrm flipH="1" rot="10800000">
            <a:off x="779725" y="3490011"/>
            <a:ext cx="3449700" cy="1842900"/>
          </a:xfrm>
          <a:prstGeom prst="roundRect">
            <a:avLst>
              <a:gd fmla="val 673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1" name="Google Shape;241;p31"/>
          <p:cNvSpPr/>
          <p:nvPr/>
        </p:nvSpPr>
        <p:spPr>
          <a:xfrm flipH="1" rot="10800000">
            <a:off x="4373740" y="3498580"/>
            <a:ext cx="3449700" cy="1842900"/>
          </a:xfrm>
          <a:prstGeom prst="roundRect">
            <a:avLst>
              <a:gd fmla="val 6866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2" name="Google Shape;242;p31"/>
          <p:cNvSpPr/>
          <p:nvPr/>
        </p:nvSpPr>
        <p:spPr>
          <a:xfrm flipH="1" rot="10800000">
            <a:off x="7967756" y="3490011"/>
            <a:ext cx="3449700" cy="1842900"/>
          </a:xfrm>
          <a:prstGeom prst="roundRect">
            <a:avLst>
              <a:gd fmla="val 8240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43" name="Google Shape;243;p31"/>
          <p:cNvSpPr/>
          <p:nvPr/>
        </p:nvSpPr>
        <p:spPr>
          <a:xfrm flipH="1" rot="10800000">
            <a:off x="775300" y="2706225"/>
            <a:ext cx="10637400" cy="534000"/>
          </a:xfrm>
          <a:prstGeom prst="roundRect">
            <a:avLst>
              <a:gd fmla="val 31123" name="adj"/>
            </a:avLst>
          </a:prstGeom>
          <a:solidFill>
            <a:srgbClr val="E949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244" name="Google Shape;244;p31"/>
          <p:cNvSpPr txBox="1"/>
          <p:nvPr/>
        </p:nvSpPr>
        <p:spPr>
          <a:xfrm>
            <a:off x="1952050" y="2913728"/>
            <a:ext cx="8283900" cy="11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Why Partnerships Are Key for ESEs</a:t>
            </a:r>
            <a:endParaRPr sz="240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245" name="Google Shape;245;p31"/>
          <p:cNvSpPr/>
          <p:nvPr/>
        </p:nvSpPr>
        <p:spPr>
          <a:xfrm flipH="1" rot="10800000">
            <a:off x="774648" y="3384467"/>
            <a:ext cx="3450300" cy="616200"/>
          </a:xfrm>
          <a:prstGeom prst="roundRect">
            <a:avLst>
              <a:gd fmla="val 17895" name="adj"/>
            </a:avLst>
          </a:prstGeom>
          <a:solidFill>
            <a:srgbClr val="001A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1"/>
          <p:cNvSpPr/>
          <p:nvPr/>
        </p:nvSpPr>
        <p:spPr>
          <a:xfrm flipH="1" rot="10800000">
            <a:off x="7963356" y="3384467"/>
            <a:ext cx="3449700" cy="616200"/>
          </a:xfrm>
          <a:prstGeom prst="roundRect">
            <a:avLst>
              <a:gd fmla="val 17895" name="adj"/>
            </a:avLst>
          </a:prstGeom>
          <a:solidFill>
            <a:srgbClr val="001A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1"/>
          <p:cNvSpPr txBox="1"/>
          <p:nvPr/>
        </p:nvSpPr>
        <p:spPr>
          <a:xfrm>
            <a:off x="1781450" y="3514825"/>
            <a:ext cx="12969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75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-01-</a:t>
            </a:r>
            <a:endParaRPr b="1" sz="2475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8" name="Google Shape;248;p31"/>
          <p:cNvSpPr txBox="1"/>
          <p:nvPr/>
        </p:nvSpPr>
        <p:spPr>
          <a:xfrm>
            <a:off x="1415798" y="4389922"/>
            <a:ext cx="2177400" cy="24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Expand capacity and resources</a:t>
            </a:r>
            <a:endParaRPr b="1" i="1"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9" name="Google Shape;249;p31"/>
          <p:cNvSpPr txBox="1"/>
          <p:nvPr/>
        </p:nvSpPr>
        <p:spPr>
          <a:xfrm>
            <a:off x="4697542" y="4286976"/>
            <a:ext cx="2737200" cy="20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Improve job retention and success rates</a:t>
            </a:r>
            <a:endParaRPr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0" name="Google Shape;250;p31"/>
          <p:cNvSpPr txBox="1"/>
          <p:nvPr/>
        </p:nvSpPr>
        <p:spPr>
          <a:xfrm>
            <a:off x="8819052" y="3514825"/>
            <a:ext cx="15915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75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-03-</a:t>
            </a:r>
            <a:endParaRPr b="1" sz="2475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1" name="Google Shape;251;p31"/>
          <p:cNvSpPr txBox="1"/>
          <p:nvPr/>
        </p:nvSpPr>
        <p:spPr>
          <a:xfrm>
            <a:off x="8316550" y="4350305"/>
            <a:ext cx="2737200" cy="24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Enhance long-term program sustainability</a:t>
            </a:r>
            <a:endParaRPr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2" name="Google Shape;252;p31"/>
          <p:cNvSpPr/>
          <p:nvPr/>
        </p:nvSpPr>
        <p:spPr>
          <a:xfrm flipH="1" rot="10800000">
            <a:off x="4373724" y="3384467"/>
            <a:ext cx="3449700" cy="616200"/>
          </a:xfrm>
          <a:prstGeom prst="roundRect">
            <a:avLst>
              <a:gd fmla="val 17895" name="adj"/>
            </a:avLst>
          </a:prstGeom>
          <a:solidFill>
            <a:srgbClr val="001A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1"/>
          <p:cNvSpPr txBox="1"/>
          <p:nvPr/>
        </p:nvSpPr>
        <p:spPr>
          <a:xfrm>
            <a:off x="5276498" y="3514825"/>
            <a:ext cx="1497300" cy="4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75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-02-</a:t>
            </a:r>
            <a:endParaRPr b="1" sz="2475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4" name="Google Shape;254;p31"/>
          <p:cNvSpPr txBox="1"/>
          <p:nvPr/>
        </p:nvSpPr>
        <p:spPr>
          <a:xfrm>
            <a:off x="1952050" y="1770728"/>
            <a:ext cx="8283900" cy="11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Why Strong Partnerships Matter</a:t>
            </a:r>
            <a:endParaRPr b="1" sz="550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255" name="Google Shape;25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94905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 txBox="1"/>
          <p:nvPr/>
        </p:nvSpPr>
        <p:spPr>
          <a:xfrm>
            <a:off x="395126" y="194374"/>
            <a:ext cx="5865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rgbClr val="1D1D1D"/>
                </a:solidFill>
                <a:latin typeface="Inter Light"/>
                <a:ea typeface="Inter Light"/>
                <a:cs typeface="Inter Light"/>
                <a:sym typeface="Inter Light"/>
              </a:rPr>
              <a:t>‹#›</a:t>
            </a:fld>
            <a:endParaRPr sz="800">
              <a:solidFill>
                <a:srgbClr val="1D1D1D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61" name="Google Shape;261;p32"/>
          <p:cNvSpPr txBox="1"/>
          <p:nvPr/>
        </p:nvSpPr>
        <p:spPr>
          <a:xfrm>
            <a:off x="2318449" y="641700"/>
            <a:ext cx="7509000" cy="11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FFE599"/>
                </a:solidFill>
                <a:latin typeface="Inter"/>
                <a:ea typeface="Inter"/>
                <a:cs typeface="Inter"/>
                <a:sym typeface="Inter"/>
              </a:rPr>
              <a:t>Quick Chat</a:t>
            </a:r>
            <a:r>
              <a:rPr b="1" lang="en-US" sz="3000">
                <a:solidFill>
                  <a:srgbClr val="FFE599"/>
                </a:solidFill>
                <a:latin typeface="Inter"/>
                <a:ea typeface="Inter"/>
                <a:cs typeface="Inter"/>
                <a:sym typeface="Inter"/>
              </a:rPr>
              <a:t>:</a:t>
            </a:r>
            <a:endParaRPr b="1" sz="3000">
              <a:solidFill>
                <a:srgbClr val="FFE599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Identifying Valuable Partnerships</a:t>
            </a:r>
            <a:endParaRPr b="1" sz="30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2" name="Google Shape;262;p32"/>
          <p:cNvSpPr txBox="1"/>
          <p:nvPr/>
        </p:nvSpPr>
        <p:spPr>
          <a:xfrm>
            <a:off x="1045775" y="3733697"/>
            <a:ext cx="10054500" cy="18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18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46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“Biggest challenge in building a sustainable workforce program?”</a:t>
            </a:r>
            <a:endParaRPr i="1" sz="46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263" name="Google Shape;263;p32"/>
          <p:cNvGrpSpPr/>
          <p:nvPr/>
        </p:nvGrpSpPr>
        <p:grpSpPr>
          <a:xfrm>
            <a:off x="2653465" y="1549095"/>
            <a:ext cx="6839152" cy="2364153"/>
            <a:chOff x="998425" y="1025060"/>
            <a:chExt cx="7835875" cy="2708700"/>
          </a:xfrm>
        </p:grpSpPr>
        <p:sp>
          <p:nvSpPr>
            <p:cNvPr id="264" name="Google Shape;264;p32"/>
            <p:cNvSpPr/>
            <p:nvPr/>
          </p:nvSpPr>
          <p:spPr>
            <a:xfrm>
              <a:off x="998425" y="1439725"/>
              <a:ext cx="1892400" cy="1892400"/>
            </a:xfrm>
            <a:prstGeom prst="ellipse">
              <a:avLst/>
            </a:prstGeom>
            <a:solidFill>
              <a:srgbClr val="001A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65" name="Google Shape;265;p32"/>
            <p:cNvSpPr/>
            <p:nvPr/>
          </p:nvSpPr>
          <p:spPr>
            <a:xfrm rot="-1771916">
              <a:off x="2791669" y="1477356"/>
              <a:ext cx="2112562" cy="1796048"/>
            </a:xfrm>
            <a:prstGeom prst="ellipse">
              <a:avLst/>
            </a:prstGeom>
            <a:solidFill>
              <a:srgbClr val="001A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66" name="Google Shape;266;p32"/>
            <p:cNvSpPr/>
            <p:nvPr/>
          </p:nvSpPr>
          <p:spPr>
            <a:xfrm rot="-2298668">
              <a:off x="4591386" y="1562390"/>
              <a:ext cx="2302028" cy="1634040"/>
            </a:xfrm>
            <a:prstGeom prst="ellipse">
              <a:avLst/>
            </a:prstGeom>
            <a:solidFill>
              <a:srgbClr val="001A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  <p:sp>
          <p:nvSpPr>
            <p:cNvPr id="267" name="Google Shape;267;p32"/>
            <p:cNvSpPr/>
            <p:nvPr/>
          </p:nvSpPr>
          <p:spPr>
            <a:xfrm rot="-2566413">
              <a:off x="6390986" y="1686931"/>
              <a:ext cx="2271528" cy="1394952"/>
            </a:xfrm>
            <a:prstGeom prst="ellipse">
              <a:avLst/>
            </a:prstGeom>
            <a:solidFill>
              <a:srgbClr val="001A7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Work Sans"/>
                <a:ea typeface="Work Sans"/>
                <a:cs typeface="Work Sans"/>
                <a:sym typeface="Work Sans"/>
              </a:endParaRPr>
            </a:p>
          </p:txBody>
        </p:sp>
      </p:grpSp>
      <p:pic>
        <p:nvPicPr>
          <p:cNvPr id="268" name="Google Shape;26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A70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3"/>
          <p:cNvSpPr txBox="1"/>
          <p:nvPr/>
        </p:nvSpPr>
        <p:spPr>
          <a:xfrm>
            <a:off x="936125" y="2629650"/>
            <a:ext cx="9894300" cy="159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5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Core Competencies &amp; Internal Capacity</a:t>
            </a:r>
            <a:endParaRPr b="1" sz="550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1A70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4"/>
          <p:cNvSpPr/>
          <p:nvPr/>
        </p:nvSpPr>
        <p:spPr>
          <a:xfrm>
            <a:off x="2035400" y="1896825"/>
            <a:ext cx="8184300" cy="991500"/>
          </a:xfrm>
          <a:prstGeom prst="roundRect">
            <a:avLst>
              <a:gd fmla="val 16667" name="adj"/>
            </a:avLst>
          </a:prstGeom>
          <a:solidFill>
            <a:srgbClr val="B1DE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280" name="Google Shape;280;p34"/>
          <p:cNvSpPr/>
          <p:nvPr/>
        </p:nvSpPr>
        <p:spPr>
          <a:xfrm>
            <a:off x="2035400" y="810275"/>
            <a:ext cx="8184300" cy="8871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281" name="Google Shape;281;p34"/>
          <p:cNvSpPr txBox="1"/>
          <p:nvPr/>
        </p:nvSpPr>
        <p:spPr>
          <a:xfrm>
            <a:off x="2351675" y="901159"/>
            <a:ext cx="74847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What Are Core </a:t>
            </a:r>
            <a:r>
              <a:rPr b="1" lang="en-US" sz="34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Competencies</a:t>
            </a:r>
            <a:r>
              <a:rPr b="1" lang="en-US" sz="34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?</a:t>
            </a:r>
            <a:endParaRPr b="1" sz="340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282" name="Google Shape;28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4"/>
          <p:cNvSpPr txBox="1"/>
          <p:nvPr/>
        </p:nvSpPr>
        <p:spPr>
          <a:xfrm>
            <a:off x="2696750" y="2188437"/>
            <a:ext cx="6861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1A70"/>
              </a:buClr>
              <a:buSzPts val="1600"/>
              <a:buFont typeface="Inter Medium"/>
              <a:buChar char="●"/>
            </a:pPr>
            <a:r>
              <a:rPr lang="en-US" sz="1600">
                <a:solidFill>
                  <a:srgbClr val="001A70"/>
                </a:solidFill>
                <a:latin typeface="Inter Medium"/>
                <a:ea typeface="Inter Medium"/>
                <a:cs typeface="Inter Medium"/>
                <a:sym typeface="Inter Medium"/>
              </a:rPr>
              <a:t>Step 1 to strong partnerships: Identifying core competencies </a:t>
            </a:r>
            <a:endParaRPr sz="1600">
              <a:solidFill>
                <a:srgbClr val="001A70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84" name="Google Shape;284;p34"/>
          <p:cNvSpPr/>
          <p:nvPr/>
        </p:nvSpPr>
        <p:spPr>
          <a:xfrm>
            <a:off x="2035400" y="3110607"/>
            <a:ext cx="8184300" cy="991500"/>
          </a:xfrm>
          <a:prstGeom prst="roundRect">
            <a:avLst>
              <a:gd fmla="val 16667" name="adj"/>
            </a:avLst>
          </a:prstGeom>
          <a:solidFill>
            <a:srgbClr val="0096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285" name="Google Shape;285;p34"/>
          <p:cNvSpPr/>
          <p:nvPr/>
        </p:nvSpPr>
        <p:spPr>
          <a:xfrm>
            <a:off x="2035400" y="4379177"/>
            <a:ext cx="8184300" cy="1563900"/>
          </a:xfrm>
          <a:prstGeom prst="roundRect">
            <a:avLst>
              <a:gd fmla="val 16667" name="adj"/>
            </a:avLst>
          </a:prstGeom>
          <a:solidFill>
            <a:srgbClr val="E949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  <p:sp>
        <p:nvSpPr>
          <p:cNvPr id="286" name="Google Shape;286;p34"/>
          <p:cNvSpPr txBox="1"/>
          <p:nvPr/>
        </p:nvSpPr>
        <p:spPr>
          <a:xfrm>
            <a:off x="2562517" y="3418196"/>
            <a:ext cx="6339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Medium"/>
              <a:buChar char="●"/>
            </a:pPr>
            <a:r>
              <a:rPr lang="en-US" sz="1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Unique strengths that drive workforce program success</a:t>
            </a:r>
            <a:endParaRPr sz="16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87" name="Google Shape;287;p34"/>
          <p:cNvSpPr txBox="1"/>
          <p:nvPr/>
        </p:nvSpPr>
        <p:spPr>
          <a:xfrm>
            <a:off x="2351675" y="4448825"/>
            <a:ext cx="75393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Examples:</a:t>
            </a:r>
            <a:endParaRPr sz="16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Medium"/>
              <a:buChar char="➔"/>
            </a:pPr>
            <a:r>
              <a:rPr lang="en-US" sz="1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 Workforce training &amp; development</a:t>
            </a:r>
            <a:endParaRPr sz="16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Medium"/>
              <a:buChar char="➔"/>
            </a:pPr>
            <a:r>
              <a:rPr lang="en-US" sz="1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 Wraparound support services</a:t>
            </a:r>
            <a:endParaRPr sz="16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Medium"/>
              <a:buChar char="➔"/>
            </a:pPr>
            <a:r>
              <a:rPr lang="en-US" sz="1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 Employer engagement &amp; industry alignment</a:t>
            </a:r>
            <a:endParaRPr sz="1600">
              <a:solidFill>
                <a:schemeClr val="lt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Inter Medium"/>
              <a:buChar char="➔"/>
            </a:pPr>
            <a:r>
              <a:rPr lang="en-US" sz="16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rPr>
              <a:t> Data-driven program evaluation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"/>
          <p:cNvSpPr/>
          <p:nvPr/>
        </p:nvSpPr>
        <p:spPr>
          <a:xfrm>
            <a:off x="8149" y="3946158"/>
            <a:ext cx="2688600" cy="545100"/>
          </a:xfrm>
          <a:prstGeom prst="rect">
            <a:avLst/>
          </a:prstGeom>
          <a:solidFill>
            <a:srgbClr val="001A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5"/>
          <p:cNvSpPr/>
          <p:nvPr/>
        </p:nvSpPr>
        <p:spPr>
          <a:xfrm>
            <a:off x="8149" y="1736358"/>
            <a:ext cx="2688600" cy="545100"/>
          </a:xfrm>
          <a:prstGeom prst="rect">
            <a:avLst/>
          </a:prstGeom>
          <a:solidFill>
            <a:srgbClr val="E9490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35" title="istock-140370747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0690" y="1066354"/>
            <a:ext cx="7251174" cy="483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5"/>
          <p:cNvSpPr txBox="1"/>
          <p:nvPr/>
        </p:nvSpPr>
        <p:spPr>
          <a:xfrm>
            <a:off x="547600" y="1782283"/>
            <a:ext cx="3911400" cy="18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5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Why It’s Important:</a:t>
            </a:r>
            <a:endParaRPr b="1" sz="155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5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7025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Inter Medium"/>
              <a:buChar char="●"/>
            </a:pPr>
            <a:r>
              <a:rPr lang="en-US" sz="155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Ensures partnerships align with long-term impact goals</a:t>
            </a:r>
            <a:endParaRPr sz="1550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50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27025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Inter Medium"/>
              <a:buChar char="●"/>
            </a:pPr>
            <a:r>
              <a:rPr lang="en-US" sz="155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Identifies gaps where partnerships can enhance capacity</a:t>
            </a:r>
            <a:endParaRPr sz="1550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pic>
        <p:nvPicPr>
          <p:cNvPr id="296" name="Google Shape;296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44200" y="5486400"/>
            <a:ext cx="1078993" cy="1078993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5"/>
          <p:cNvSpPr txBox="1"/>
          <p:nvPr/>
        </p:nvSpPr>
        <p:spPr>
          <a:xfrm>
            <a:off x="547600" y="4006208"/>
            <a:ext cx="3911400" cy="23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5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What to Consider:</a:t>
            </a:r>
            <a:endParaRPr b="1" sz="155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5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-327025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Inter Medium"/>
              <a:buChar char="●"/>
            </a:pPr>
            <a:r>
              <a:rPr lang="en-US" sz="155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How do your core strengths contribute to achieving your workforce program’s goals?</a:t>
            </a:r>
            <a:endParaRPr sz="1550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50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27025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50"/>
              <a:buFont typeface="Inter Medium"/>
              <a:buChar char="●"/>
            </a:pPr>
            <a:r>
              <a:rPr lang="en-US" sz="1550">
                <a:solidFill>
                  <a:srgbClr val="FFFFFF"/>
                </a:solidFill>
                <a:latin typeface="Inter Medium"/>
                <a:ea typeface="Inter Medium"/>
                <a:cs typeface="Inter Medium"/>
                <a:sym typeface="Inter Medium"/>
              </a:rPr>
              <a:t>Identifying areas where partnerships can amplify your impact.</a:t>
            </a:r>
            <a:endParaRPr sz="1550">
              <a:solidFill>
                <a:srgbClr val="FFFFFF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98" name="Google Shape;298;p35"/>
          <p:cNvSpPr txBox="1"/>
          <p:nvPr/>
        </p:nvSpPr>
        <p:spPr>
          <a:xfrm>
            <a:off x="494625" y="588841"/>
            <a:ext cx="4551300" cy="123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FFFFFF"/>
                </a:solidFill>
                <a:latin typeface="Archivo"/>
                <a:ea typeface="Archivo"/>
                <a:cs typeface="Archivo"/>
                <a:sym typeface="Archivo"/>
              </a:rPr>
              <a:t>Tying Core Competencies to Organizational Goals</a:t>
            </a:r>
            <a:endParaRPr b="1" sz="2700">
              <a:solidFill>
                <a:srgbClr val="FFFFFF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E94600"/>
      </a:accent1>
      <a:accent2>
        <a:srgbClr val="E19E00"/>
      </a:accent2>
      <a:accent3>
        <a:srgbClr val="009693"/>
      </a:accent3>
      <a:accent4>
        <a:srgbClr val="001A70"/>
      </a:accent4>
      <a:accent5>
        <a:srgbClr val="009BD9"/>
      </a:accent5>
      <a:accent6>
        <a:srgbClr val="000000"/>
      </a:accent6>
      <a:hlink>
        <a:srgbClr val="009BD9"/>
      </a:hlink>
      <a:folHlink>
        <a:srgbClr val="001A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