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94" r:id="rId2"/>
  </p:sldMasterIdLst>
  <p:notesMasterIdLst>
    <p:notesMasterId r:id="rId22"/>
  </p:notesMasterIdLst>
  <p:sldIdLst>
    <p:sldId id="268" r:id="rId3"/>
    <p:sldId id="503" r:id="rId4"/>
    <p:sldId id="554" r:id="rId5"/>
    <p:sldId id="570" r:id="rId6"/>
    <p:sldId id="536" r:id="rId7"/>
    <p:sldId id="537" r:id="rId8"/>
    <p:sldId id="571" r:id="rId9"/>
    <p:sldId id="553" r:id="rId10"/>
    <p:sldId id="566" r:id="rId11"/>
    <p:sldId id="567" r:id="rId12"/>
    <p:sldId id="557" r:id="rId13"/>
    <p:sldId id="563" r:id="rId14"/>
    <p:sldId id="568" r:id="rId15"/>
    <p:sldId id="559" r:id="rId16"/>
    <p:sldId id="548" r:id="rId17"/>
    <p:sldId id="569" r:id="rId18"/>
    <p:sldId id="565" r:id="rId19"/>
    <p:sldId id="564" r:id="rId20"/>
    <p:sldId id="5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E2A07-CBE7-6AA0-AA49-F0A5CFF28B5E}" name="Kathi Medcalf" initials="KM" userId="S::KMedcalf@seattlejobsinit.com::62f33466-19eb-4a0f-a9fe-b29ea0c34138" providerId="AD"/>
  <p188:author id="{A046183D-92D7-98F6-CB6D-D9CA42284348}" name="Susan O'Callaghan" initials="SO" userId="S::socallaghan@seattlejobsinit.com::a6687169-374d-47cc-939c-07803bf55ff9" providerId="AD"/>
  <p188:author id="{15EF4C44-B6FE-16E7-C283-CCB9559DE4FF}" name="Samantha Poster" initials="SP" userId="S::sposter@seattlejobsinit.com::4acaae68-0de5-48fa-ae95-95efebc637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FF333-E276-427C-B681-DB10BA4930CF}" v="13" dt="2023-12-05T00:06:34.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967" autoAdjust="0"/>
  </p:normalViewPr>
  <p:slideViewPr>
    <p:cSldViewPr snapToGrid="0">
      <p:cViewPr varScale="1">
        <p:scale>
          <a:sx n="78" d="100"/>
          <a:sy n="78" d="100"/>
        </p:scale>
        <p:origin x="13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oster" userId="e194935b-ba91-4ede-83aa-09b0cf23043c" providerId="ADAL" clId="{889FF333-E276-427C-B681-DB10BA4930CF}"/>
    <pc:docChg chg="undo custSel addSld delSld modSld">
      <pc:chgData name="Samantha Poster" userId="e194935b-ba91-4ede-83aa-09b0cf23043c" providerId="ADAL" clId="{889FF333-E276-427C-B681-DB10BA4930CF}" dt="2023-12-05T00:06:36.484" v="381" actId="47"/>
      <pc:docMkLst>
        <pc:docMk/>
      </pc:docMkLst>
      <pc:sldChg chg="del">
        <pc:chgData name="Samantha Poster" userId="e194935b-ba91-4ede-83aa-09b0cf23043c" providerId="ADAL" clId="{889FF333-E276-427C-B681-DB10BA4930CF}" dt="2023-12-04T23:50:53.224" v="3" actId="47"/>
        <pc:sldMkLst>
          <pc:docMk/>
          <pc:sldMk cId="1609738063" sldId="256"/>
        </pc:sldMkLst>
      </pc:sldChg>
      <pc:sldChg chg="modSp add del mod setBg">
        <pc:chgData name="Samantha Poster" userId="e194935b-ba91-4ede-83aa-09b0cf23043c" providerId="ADAL" clId="{889FF333-E276-427C-B681-DB10BA4930CF}" dt="2023-12-04T23:51:21.713" v="38" actId="14100"/>
        <pc:sldMkLst>
          <pc:docMk/>
          <pc:sldMk cId="0" sldId="268"/>
        </pc:sldMkLst>
        <pc:spChg chg="mod">
          <ac:chgData name="Samantha Poster" userId="e194935b-ba91-4ede-83aa-09b0cf23043c" providerId="ADAL" clId="{889FF333-E276-427C-B681-DB10BA4930CF}" dt="2023-12-04T23:51:21.713" v="38" actId="14100"/>
          <ac:spMkLst>
            <pc:docMk/>
            <pc:sldMk cId="0" sldId="268"/>
            <ac:spMk id="3" creationId="{8D53A2A0-0E77-6D12-D42E-B50548C047CD}"/>
          </ac:spMkLst>
        </pc:spChg>
      </pc:sldChg>
      <pc:sldChg chg="delSp modSp mod">
        <pc:chgData name="Samantha Poster" userId="e194935b-ba91-4ede-83aa-09b0cf23043c" providerId="ADAL" clId="{889FF333-E276-427C-B681-DB10BA4930CF}" dt="2023-12-04T23:51:52.066" v="44" actId="478"/>
        <pc:sldMkLst>
          <pc:docMk/>
          <pc:sldMk cId="103487746" sldId="503"/>
        </pc:sldMkLst>
        <pc:spChg chg="mod">
          <ac:chgData name="Samantha Poster" userId="e194935b-ba91-4ede-83aa-09b0cf23043c" providerId="ADAL" clId="{889FF333-E276-427C-B681-DB10BA4930CF}" dt="2023-12-04T23:51:49.574" v="42" actId="2711"/>
          <ac:spMkLst>
            <pc:docMk/>
            <pc:sldMk cId="103487746" sldId="503"/>
            <ac:spMk id="2" creationId="{89DCF034-CC0A-6306-3594-C60A652F84F9}"/>
          </ac:spMkLst>
        </pc:spChg>
        <pc:spChg chg="mod">
          <ac:chgData name="Samantha Poster" userId="e194935b-ba91-4ede-83aa-09b0cf23043c" providerId="ADAL" clId="{889FF333-E276-427C-B681-DB10BA4930CF}" dt="2023-12-04T23:51:44.796" v="41" actId="2711"/>
          <ac:spMkLst>
            <pc:docMk/>
            <pc:sldMk cId="103487746" sldId="503"/>
            <ac:spMk id="5" creationId="{0ADF6118-169D-2EFC-97C1-F541522C1179}"/>
          </ac:spMkLst>
        </pc:spChg>
        <pc:picChg chg="del">
          <ac:chgData name="Samantha Poster" userId="e194935b-ba91-4ede-83aa-09b0cf23043c" providerId="ADAL" clId="{889FF333-E276-427C-B681-DB10BA4930CF}" dt="2023-12-04T23:51:51.271" v="43" actId="478"/>
          <ac:picMkLst>
            <pc:docMk/>
            <pc:sldMk cId="103487746" sldId="503"/>
            <ac:picMk id="4" creationId="{4A9CDBDB-6B3B-6198-46B4-8085DB0D7EF0}"/>
          </ac:picMkLst>
        </pc:picChg>
        <pc:picChg chg="del">
          <ac:chgData name="Samantha Poster" userId="e194935b-ba91-4ede-83aa-09b0cf23043c" providerId="ADAL" clId="{889FF333-E276-427C-B681-DB10BA4930CF}" dt="2023-12-04T23:51:52.066" v="44" actId="478"/>
          <ac:picMkLst>
            <pc:docMk/>
            <pc:sldMk cId="103487746" sldId="503"/>
            <ac:picMk id="10" creationId="{F4BE9DBB-02FF-2FD5-DC9B-33D43B3E9E1F}"/>
          </ac:picMkLst>
        </pc:picChg>
      </pc:sldChg>
      <pc:sldChg chg="modSp del mod">
        <pc:chgData name="Samantha Poster" userId="e194935b-ba91-4ede-83aa-09b0cf23043c" providerId="ADAL" clId="{889FF333-E276-427C-B681-DB10BA4930CF}" dt="2023-12-04T23:52:29.085" v="51" actId="47"/>
        <pc:sldMkLst>
          <pc:docMk/>
          <pc:sldMk cId="2165402470" sldId="534"/>
        </pc:sldMkLst>
        <pc:spChg chg="mod">
          <ac:chgData name="Samantha Poster" userId="e194935b-ba91-4ede-83aa-09b0cf23043c" providerId="ADAL" clId="{889FF333-E276-427C-B681-DB10BA4930CF}" dt="2023-12-04T23:52:18.900" v="49" actId="2711"/>
          <ac:spMkLst>
            <pc:docMk/>
            <pc:sldMk cId="2165402470" sldId="534"/>
            <ac:spMk id="2" creationId="{89DCF034-CC0A-6306-3594-C60A652F84F9}"/>
          </ac:spMkLst>
        </pc:spChg>
      </pc:sldChg>
      <pc:sldChg chg="delSp modSp mod">
        <pc:chgData name="Samantha Poster" userId="e194935b-ba91-4ede-83aa-09b0cf23043c" providerId="ADAL" clId="{889FF333-E276-427C-B681-DB10BA4930CF}" dt="2023-12-04T23:52:48.039" v="54" actId="2711"/>
        <pc:sldMkLst>
          <pc:docMk/>
          <pc:sldMk cId="3611726635" sldId="536"/>
        </pc:sldMkLst>
        <pc:spChg chg="mod">
          <ac:chgData name="Samantha Poster" userId="e194935b-ba91-4ede-83aa-09b0cf23043c" providerId="ADAL" clId="{889FF333-E276-427C-B681-DB10BA4930CF}" dt="2023-12-04T23:52:35.669" v="52" actId="2711"/>
          <ac:spMkLst>
            <pc:docMk/>
            <pc:sldMk cId="3611726635" sldId="536"/>
            <ac:spMk id="2" creationId="{89DCF034-CC0A-6306-3594-C60A652F84F9}"/>
          </ac:spMkLst>
        </pc:spChg>
        <pc:spChg chg="mod">
          <ac:chgData name="Samantha Poster" userId="e194935b-ba91-4ede-83aa-09b0cf23043c" providerId="ADAL" clId="{889FF333-E276-427C-B681-DB10BA4930CF}" dt="2023-12-04T23:52:48.039" v="54" actId="2711"/>
          <ac:spMkLst>
            <pc:docMk/>
            <pc:sldMk cId="3611726635" sldId="536"/>
            <ac:spMk id="3" creationId="{05981657-A5BC-59CE-143C-D9C86F5524B1}"/>
          </ac:spMkLst>
        </pc:spChg>
        <pc:picChg chg="del">
          <ac:chgData name="Samantha Poster" userId="e194935b-ba91-4ede-83aa-09b0cf23043c" providerId="ADAL" clId="{889FF333-E276-427C-B681-DB10BA4930CF}" dt="2023-12-04T23:52:43.719" v="53" actId="478"/>
          <ac:picMkLst>
            <pc:docMk/>
            <pc:sldMk cId="3611726635" sldId="536"/>
            <ac:picMk id="9" creationId="{8D352FA2-3F7B-6AA7-2CB0-5DDF23921766}"/>
          </ac:picMkLst>
        </pc:picChg>
      </pc:sldChg>
      <pc:sldChg chg="delSp modSp mod">
        <pc:chgData name="Samantha Poster" userId="e194935b-ba91-4ede-83aa-09b0cf23043c" providerId="ADAL" clId="{889FF333-E276-427C-B681-DB10BA4930CF}" dt="2023-12-04T23:53:47.479" v="60" actId="2711"/>
        <pc:sldMkLst>
          <pc:docMk/>
          <pc:sldMk cId="1791763081" sldId="537"/>
        </pc:sldMkLst>
        <pc:spChg chg="mod">
          <ac:chgData name="Samantha Poster" userId="e194935b-ba91-4ede-83aa-09b0cf23043c" providerId="ADAL" clId="{889FF333-E276-427C-B681-DB10BA4930CF}" dt="2023-12-04T23:53:47.479" v="60" actId="2711"/>
          <ac:spMkLst>
            <pc:docMk/>
            <pc:sldMk cId="1791763081" sldId="537"/>
            <ac:spMk id="2" creationId="{89DCF034-CC0A-6306-3594-C60A652F84F9}"/>
          </ac:spMkLst>
        </pc:spChg>
        <pc:spChg chg="mod">
          <ac:chgData name="Samantha Poster" userId="e194935b-ba91-4ede-83aa-09b0cf23043c" providerId="ADAL" clId="{889FF333-E276-427C-B681-DB10BA4930CF}" dt="2023-12-04T23:52:55.057" v="55" actId="2711"/>
          <ac:spMkLst>
            <pc:docMk/>
            <pc:sldMk cId="1791763081" sldId="537"/>
            <ac:spMk id="3" creationId="{05981657-A5BC-59CE-143C-D9C86F5524B1}"/>
          </ac:spMkLst>
        </pc:spChg>
        <pc:picChg chg="del">
          <ac:chgData name="Samantha Poster" userId="e194935b-ba91-4ede-83aa-09b0cf23043c" providerId="ADAL" clId="{889FF333-E276-427C-B681-DB10BA4930CF}" dt="2023-12-04T23:52:56.694" v="56" actId="478"/>
          <ac:picMkLst>
            <pc:docMk/>
            <pc:sldMk cId="1791763081" sldId="537"/>
            <ac:picMk id="9" creationId="{8D352FA2-3F7B-6AA7-2CB0-5DDF23921766}"/>
          </ac:picMkLst>
        </pc:picChg>
      </pc:sldChg>
      <pc:sldChg chg="delSp modSp mod">
        <pc:chgData name="Samantha Poster" userId="e194935b-ba91-4ede-83aa-09b0cf23043c" providerId="ADAL" clId="{889FF333-E276-427C-B681-DB10BA4930CF}" dt="2023-12-05T00:04:20.054" v="248" actId="2711"/>
        <pc:sldMkLst>
          <pc:docMk/>
          <pc:sldMk cId="3538928189" sldId="548"/>
        </pc:sldMkLst>
        <pc:spChg chg="mod">
          <ac:chgData name="Samantha Poster" userId="e194935b-ba91-4ede-83aa-09b0cf23043c" providerId="ADAL" clId="{889FF333-E276-427C-B681-DB10BA4930CF}" dt="2023-12-05T00:04:20.054" v="248" actId="2711"/>
          <ac:spMkLst>
            <pc:docMk/>
            <pc:sldMk cId="3538928189" sldId="548"/>
            <ac:spMk id="2" creationId="{89DCF034-CC0A-6306-3594-C60A652F84F9}"/>
          </ac:spMkLst>
        </pc:spChg>
        <pc:spChg chg="mod">
          <ac:chgData name="Samantha Poster" userId="e194935b-ba91-4ede-83aa-09b0cf23043c" providerId="ADAL" clId="{889FF333-E276-427C-B681-DB10BA4930CF}" dt="2023-12-05T00:04:13.466" v="247" actId="2711"/>
          <ac:spMkLst>
            <pc:docMk/>
            <pc:sldMk cId="3538928189" sldId="548"/>
            <ac:spMk id="3" creationId="{9583DE86-4DF4-3A41-5DA8-09E0F0D81A7F}"/>
          </ac:spMkLst>
        </pc:spChg>
        <pc:picChg chg="del">
          <ac:chgData name="Samantha Poster" userId="e194935b-ba91-4ede-83aa-09b0cf23043c" providerId="ADAL" clId="{889FF333-E276-427C-B681-DB10BA4930CF}" dt="2023-12-05T00:02:38.646" v="192" actId="478"/>
          <ac:picMkLst>
            <pc:docMk/>
            <pc:sldMk cId="3538928189" sldId="548"/>
            <ac:picMk id="9" creationId="{8D352FA2-3F7B-6AA7-2CB0-5DDF23921766}"/>
          </ac:picMkLst>
        </pc:picChg>
        <pc:picChg chg="mod">
          <ac:chgData name="Samantha Poster" userId="e194935b-ba91-4ede-83aa-09b0cf23043c" providerId="ADAL" clId="{889FF333-E276-427C-B681-DB10BA4930CF}" dt="2023-12-05T00:04:08.087" v="246" actId="1076"/>
          <ac:picMkLst>
            <pc:docMk/>
            <pc:sldMk cId="3538928189" sldId="548"/>
            <ac:picMk id="19" creationId="{25C68EA6-EA9D-724B-F50A-2ED2A5FE5F4A}"/>
          </ac:picMkLst>
        </pc:picChg>
        <pc:picChg chg="mod">
          <ac:chgData name="Samantha Poster" userId="e194935b-ba91-4ede-83aa-09b0cf23043c" providerId="ADAL" clId="{889FF333-E276-427C-B681-DB10BA4930CF}" dt="2023-12-05T00:04:08.087" v="246" actId="1076"/>
          <ac:picMkLst>
            <pc:docMk/>
            <pc:sldMk cId="3538928189" sldId="548"/>
            <ac:picMk id="21" creationId="{5E78462C-84D6-69BA-EA50-6128AB0592A3}"/>
          </ac:picMkLst>
        </pc:picChg>
        <pc:picChg chg="mod">
          <ac:chgData name="Samantha Poster" userId="e194935b-ba91-4ede-83aa-09b0cf23043c" providerId="ADAL" clId="{889FF333-E276-427C-B681-DB10BA4930CF}" dt="2023-12-05T00:04:08.087" v="246" actId="1076"/>
          <ac:picMkLst>
            <pc:docMk/>
            <pc:sldMk cId="3538928189" sldId="548"/>
            <ac:picMk id="23" creationId="{9F8272F8-42EC-99B7-CA6A-CD6F0C82532E}"/>
          </ac:picMkLst>
        </pc:picChg>
      </pc:sldChg>
      <pc:sldChg chg="del">
        <pc:chgData name="Samantha Poster" userId="e194935b-ba91-4ede-83aa-09b0cf23043c" providerId="ADAL" clId="{889FF333-E276-427C-B681-DB10BA4930CF}" dt="2023-12-05T00:06:36.484" v="381" actId="47"/>
        <pc:sldMkLst>
          <pc:docMk/>
          <pc:sldMk cId="2505370996" sldId="551"/>
        </pc:sldMkLst>
      </pc:sldChg>
      <pc:sldChg chg="delSp del mod">
        <pc:chgData name="Samantha Poster" userId="e194935b-ba91-4ede-83aa-09b0cf23043c" providerId="ADAL" clId="{889FF333-E276-427C-B681-DB10BA4930CF}" dt="2023-12-04T23:53:35.158" v="59" actId="47"/>
        <pc:sldMkLst>
          <pc:docMk/>
          <pc:sldMk cId="2994769176" sldId="552"/>
        </pc:sldMkLst>
        <pc:picChg chg="del">
          <ac:chgData name="Samantha Poster" userId="e194935b-ba91-4ede-83aa-09b0cf23043c" providerId="ADAL" clId="{889FF333-E276-427C-B681-DB10BA4930CF}" dt="2023-12-04T23:53:09.304" v="57" actId="478"/>
          <ac:picMkLst>
            <pc:docMk/>
            <pc:sldMk cId="2994769176" sldId="552"/>
            <ac:picMk id="9" creationId="{8D352FA2-3F7B-6AA7-2CB0-5DDF23921766}"/>
          </ac:picMkLst>
        </pc:picChg>
      </pc:sldChg>
      <pc:sldChg chg="modSp mod">
        <pc:chgData name="Samantha Poster" userId="e194935b-ba91-4ede-83aa-09b0cf23043c" providerId="ADAL" clId="{889FF333-E276-427C-B681-DB10BA4930CF}" dt="2023-12-04T23:56:52.536" v="136" actId="14734"/>
        <pc:sldMkLst>
          <pc:docMk/>
          <pc:sldMk cId="2799884681" sldId="553"/>
        </pc:sldMkLst>
        <pc:spChg chg="mod">
          <ac:chgData name="Samantha Poster" userId="e194935b-ba91-4ede-83aa-09b0cf23043c" providerId="ADAL" clId="{889FF333-E276-427C-B681-DB10BA4930CF}" dt="2023-12-04T23:53:53.353" v="61" actId="2711"/>
          <ac:spMkLst>
            <pc:docMk/>
            <pc:sldMk cId="2799884681" sldId="553"/>
            <ac:spMk id="2" creationId="{89DCF034-CC0A-6306-3594-C60A652F84F9}"/>
          </ac:spMkLst>
        </pc:spChg>
        <pc:graphicFrameChg chg="mod modGraphic">
          <ac:chgData name="Samantha Poster" userId="e194935b-ba91-4ede-83aa-09b0cf23043c" providerId="ADAL" clId="{889FF333-E276-427C-B681-DB10BA4930CF}" dt="2023-12-04T23:56:52.536" v="136" actId="14734"/>
          <ac:graphicFrameMkLst>
            <pc:docMk/>
            <pc:sldMk cId="2799884681" sldId="553"/>
            <ac:graphicFrameMk id="4" creationId="{E8EC321A-44DD-1AE8-6215-CAD0AA9382E0}"/>
          </ac:graphicFrameMkLst>
        </pc:graphicFrameChg>
      </pc:sldChg>
      <pc:sldChg chg="delSp modSp mod">
        <pc:chgData name="Samantha Poster" userId="e194935b-ba91-4ede-83aa-09b0cf23043c" providerId="ADAL" clId="{889FF333-E276-427C-B681-DB10BA4930CF}" dt="2023-12-04T23:52:13.049" v="48" actId="14100"/>
        <pc:sldMkLst>
          <pc:docMk/>
          <pc:sldMk cId="341333150" sldId="554"/>
        </pc:sldMkLst>
        <pc:spChg chg="mod">
          <ac:chgData name="Samantha Poster" userId="e194935b-ba91-4ede-83aa-09b0cf23043c" providerId="ADAL" clId="{889FF333-E276-427C-B681-DB10BA4930CF}" dt="2023-12-04T23:52:13.049" v="48" actId="14100"/>
          <ac:spMkLst>
            <pc:docMk/>
            <pc:sldMk cId="341333150" sldId="554"/>
            <ac:spMk id="2" creationId="{6811D9F2-6BBB-FD14-5A40-9F470B23A1A7}"/>
          </ac:spMkLst>
        </pc:spChg>
        <pc:spChg chg="mod">
          <ac:chgData name="Samantha Poster" userId="e194935b-ba91-4ede-83aa-09b0cf23043c" providerId="ADAL" clId="{889FF333-E276-427C-B681-DB10BA4930CF}" dt="2023-12-04T23:51:58.687" v="46" actId="2711"/>
          <ac:spMkLst>
            <pc:docMk/>
            <pc:sldMk cId="341333150" sldId="554"/>
            <ac:spMk id="36" creationId="{187DE340-30D7-6625-A389-68F034191DE9}"/>
          </ac:spMkLst>
        </pc:spChg>
        <pc:picChg chg="del">
          <ac:chgData name="Samantha Poster" userId="e194935b-ba91-4ede-83aa-09b0cf23043c" providerId="ADAL" clId="{889FF333-E276-427C-B681-DB10BA4930CF}" dt="2023-12-04T23:51:54.419" v="45" actId="478"/>
          <ac:picMkLst>
            <pc:docMk/>
            <pc:sldMk cId="341333150" sldId="554"/>
            <ac:picMk id="14" creationId="{BD9EC8F8-77BC-B97A-C0B3-5AEBACD3C2F6}"/>
          </ac:picMkLst>
        </pc:picChg>
      </pc:sldChg>
      <pc:sldChg chg="modSp mod">
        <pc:chgData name="Samantha Poster" userId="e194935b-ba91-4ede-83aa-09b0cf23043c" providerId="ADAL" clId="{889FF333-E276-427C-B681-DB10BA4930CF}" dt="2023-12-04T23:59:36.901" v="167" actId="2711"/>
        <pc:sldMkLst>
          <pc:docMk/>
          <pc:sldMk cId="193962254" sldId="557"/>
        </pc:sldMkLst>
        <pc:spChg chg="mod">
          <ac:chgData name="Samantha Poster" userId="e194935b-ba91-4ede-83aa-09b0cf23043c" providerId="ADAL" clId="{889FF333-E276-427C-B681-DB10BA4930CF}" dt="2023-12-04T23:59:29.278" v="165" actId="2711"/>
          <ac:spMkLst>
            <pc:docMk/>
            <pc:sldMk cId="193962254" sldId="557"/>
            <ac:spMk id="2" creationId="{89DCF034-CC0A-6306-3594-C60A652F84F9}"/>
          </ac:spMkLst>
        </pc:spChg>
        <pc:spChg chg="mod">
          <ac:chgData name="Samantha Poster" userId="e194935b-ba91-4ede-83aa-09b0cf23043c" providerId="ADAL" clId="{889FF333-E276-427C-B681-DB10BA4930CF}" dt="2023-12-04T23:59:36.901" v="167" actId="2711"/>
          <ac:spMkLst>
            <pc:docMk/>
            <pc:sldMk cId="193962254" sldId="557"/>
            <ac:spMk id="3" creationId="{B3CEAB84-644A-2865-160F-74F978DF5971}"/>
          </ac:spMkLst>
        </pc:spChg>
        <pc:spChg chg="mod">
          <ac:chgData name="Samantha Poster" userId="e194935b-ba91-4ede-83aa-09b0cf23043c" providerId="ADAL" clId="{889FF333-E276-427C-B681-DB10BA4930CF}" dt="2023-12-04T23:59:33.423" v="166" actId="2711"/>
          <ac:spMkLst>
            <pc:docMk/>
            <pc:sldMk cId="193962254" sldId="557"/>
            <ac:spMk id="9" creationId="{EEB59970-D054-0674-650C-9819FA5E02E6}"/>
          </ac:spMkLst>
        </pc:spChg>
      </pc:sldChg>
      <pc:sldChg chg="delSp modSp mod">
        <pc:chgData name="Samantha Poster" userId="e194935b-ba91-4ede-83aa-09b0cf23043c" providerId="ADAL" clId="{889FF333-E276-427C-B681-DB10BA4930CF}" dt="2023-12-05T00:02:29.166" v="191" actId="478"/>
        <pc:sldMkLst>
          <pc:docMk/>
          <pc:sldMk cId="2667628529" sldId="559"/>
        </pc:sldMkLst>
        <pc:spChg chg="mod">
          <ac:chgData name="Samantha Poster" userId="e194935b-ba91-4ede-83aa-09b0cf23043c" providerId="ADAL" clId="{889FF333-E276-427C-B681-DB10BA4930CF}" dt="2023-12-05T00:02:14.679" v="188" actId="2711"/>
          <ac:spMkLst>
            <pc:docMk/>
            <pc:sldMk cId="2667628529" sldId="559"/>
            <ac:spMk id="2" creationId="{89DCF034-CC0A-6306-3594-C60A652F84F9}"/>
          </ac:spMkLst>
        </pc:spChg>
        <pc:spChg chg="mod">
          <ac:chgData name="Samantha Poster" userId="e194935b-ba91-4ede-83aa-09b0cf23043c" providerId="ADAL" clId="{889FF333-E276-427C-B681-DB10BA4930CF}" dt="2023-12-05T00:02:25.311" v="190" actId="2711"/>
          <ac:spMkLst>
            <pc:docMk/>
            <pc:sldMk cId="2667628529" sldId="559"/>
            <ac:spMk id="6" creationId="{66570DAC-0BD0-BC47-4C4B-D6D1A49173F3}"/>
          </ac:spMkLst>
        </pc:spChg>
        <pc:graphicFrameChg chg="modGraphic">
          <ac:chgData name="Samantha Poster" userId="e194935b-ba91-4ede-83aa-09b0cf23043c" providerId="ADAL" clId="{889FF333-E276-427C-B681-DB10BA4930CF}" dt="2023-12-05T00:02:19.311" v="189" actId="2711"/>
          <ac:graphicFrameMkLst>
            <pc:docMk/>
            <pc:sldMk cId="2667628529" sldId="559"/>
            <ac:graphicFrameMk id="3" creationId="{425830CC-77FD-0286-DF3D-85D57F58D2A8}"/>
          </ac:graphicFrameMkLst>
        </pc:graphicFrameChg>
        <pc:picChg chg="del">
          <ac:chgData name="Samantha Poster" userId="e194935b-ba91-4ede-83aa-09b0cf23043c" providerId="ADAL" clId="{889FF333-E276-427C-B681-DB10BA4930CF}" dt="2023-12-05T00:02:29.166" v="191" actId="478"/>
          <ac:picMkLst>
            <pc:docMk/>
            <pc:sldMk cId="2667628529" sldId="559"/>
            <ac:picMk id="7" creationId="{5DBDE2E3-A577-465D-5148-745E99DC070B}"/>
          </ac:picMkLst>
        </pc:picChg>
      </pc:sldChg>
      <pc:sldChg chg="addSp delSp modSp mod">
        <pc:chgData name="Samantha Poster" userId="e194935b-ba91-4ede-83aa-09b0cf23043c" providerId="ADAL" clId="{889FF333-E276-427C-B681-DB10BA4930CF}" dt="2023-12-05T00:01:07.863" v="180" actId="1076"/>
        <pc:sldMkLst>
          <pc:docMk/>
          <pc:sldMk cId="4174753251" sldId="563"/>
        </pc:sldMkLst>
        <pc:spChg chg="mod">
          <ac:chgData name="Samantha Poster" userId="e194935b-ba91-4ede-83aa-09b0cf23043c" providerId="ADAL" clId="{889FF333-E276-427C-B681-DB10BA4930CF}" dt="2023-12-04T23:59:55.175" v="168" actId="2711"/>
          <ac:spMkLst>
            <pc:docMk/>
            <pc:sldMk cId="4174753251" sldId="563"/>
            <ac:spMk id="2" creationId="{89DCF034-CC0A-6306-3594-C60A652F84F9}"/>
          </ac:spMkLst>
        </pc:spChg>
        <pc:spChg chg="mod">
          <ac:chgData name="Samantha Poster" userId="e194935b-ba91-4ede-83aa-09b0cf23043c" providerId="ADAL" clId="{889FF333-E276-427C-B681-DB10BA4930CF}" dt="2023-12-05T00:00:12.932" v="171" actId="113"/>
          <ac:spMkLst>
            <pc:docMk/>
            <pc:sldMk cId="4174753251" sldId="563"/>
            <ac:spMk id="3" creationId="{5DDEE493-DBBC-C5BB-9610-81EFE7A70E83}"/>
          </ac:spMkLst>
        </pc:spChg>
        <pc:graphicFrameChg chg="modGraphic">
          <ac:chgData name="Samantha Poster" userId="e194935b-ba91-4ede-83aa-09b0cf23043c" providerId="ADAL" clId="{889FF333-E276-427C-B681-DB10BA4930CF}" dt="2023-12-05T00:00:50.874" v="177" actId="2711"/>
          <ac:graphicFrameMkLst>
            <pc:docMk/>
            <pc:sldMk cId="4174753251" sldId="563"/>
            <ac:graphicFrameMk id="4" creationId="{E8EC321A-44DD-1AE8-6215-CAD0AA9382E0}"/>
          </ac:graphicFrameMkLst>
        </pc:graphicFrameChg>
        <pc:picChg chg="add mod">
          <ac:chgData name="Samantha Poster" userId="e194935b-ba91-4ede-83aa-09b0cf23043c" providerId="ADAL" clId="{889FF333-E276-427C-B681-DB10BA4930CF}" dt="2023-12-05T00:01:07.863" v="180" actId="1076"/>
          <ac:picMkLst>
            <pc:docMk/>
            <pc:sldMk cId="4174753251" sldId="563"/>
            <ac:picMk id="5" creationId="{1B9D15BA-9AC2-C700-C75B-C9C615823B0C}"/>
          </ac:picMkLst>
        </pc:picChg>
        <pc:picChg chg="del">
          <ac:chgData name="Samantha Poster" userId="e194935b-ba91-4ede-83aa-09b0cf23043c" providerId="ADAL" clId="{889FF333-E276-427C-B681-DB10BA4930CF}" dt="2023-12-05T00:01:05.032" v="178" actId="478"/>
          <ac:picMkLst>
            <pc:docMk/>
            <pc:sldMk cId="4174753251" sldId="563"/>
            <ac:picMk id="10" creationId="{E0D6F6A5-C106-C797-4187-6F3268969CE0}"/>
          </ac:picMkLst>
        </pc:picChg>
      </pc:sldChg>
      <pc:sldChg chg="modSp mod">
        <pc:chgData name="Samantha Poster" userId="e194935b-ba91-4ede-83aa-09b0cf23043c" providerId="ADAL" clId="{889FF333-E276-427C-B681-DB10BA4930CF}" dt="2023-12-05T00:06:22.032" v="377" actId="2711"/>
        <pc:sldMkLst>
          <pc:docMk/>
          <pc:sldMk cId="2001569219" sldId="564"/>
        </pc:sldMkLst>
        <pc:spChg chg="mod">
          <ac:chgData name="Samantha Poster" userId="e194935b-ba91-4ede-83aa-09b0cf23043c" providerId="ADAL" clId="{889FF333-E276-427C-B681-DB10BA4930CF}" dt="2023-12-05T00:06:14.693" v="375" actId="2711"/>
          <ac:spMkLst>
            <pc:docMk/>
            <pc:sldMk cId="2001569219" sldId="564"/>
            <ac:spMk id="2" creationId="{89DCF034-CC0A-6306-3594-C60A652F84F9}"/>
          </ac:spMkLst>
        </pc:spChg>
        <pc:spChg chg="mod">
          <ac:chgData name="Samantha Poster" userId="e194935b-ba91-4ede-83aa-09b0cf23043c" providerId="ADAL" clId="{889FF333-E276-427C-B681-DB10BA4930CF}" dt="2023-12-05T00:06:18.254" v="376" actId="2711"/>
          <ac:spMkLst>
            <pc:docMk/>
            <pc:sldMk cId="2001569219" sldId="564"/>
            <ac:spMk id="3" creationId="{05981657-A5BC-59CE-143C-D9C86F5524B1}"/>
          </ac:spMkLst>
        </pc:spChg>
        <pc:spChg chg="mod">
          <ac:chgData name="Samantha Poster" userId="e194935b-ba91-4ede-83aa-09b0cf23043c" providerId="ADAL" clId="{889FF333-E276-427C-B681-DB10BA4930CF}" dt="2023-12-05T00:06:22.032" v="377" actId="2711"/>
          <ac:spMkLst>
            <pc:docMk/>
            <pc:sldMk cId="2001569219" sldId="564"/>
            <ac:spMk id="4" creationId="{18A786A9-71DC-144A-4FCA-CE69BD89403C}"/>
          </ac:spMkLst>
        </pc:spChg>
      </pc:sldChg>
      <pc:sldChg chg="delSp modSp mod">
        <pc:chgData name="Samantha Poster" userId="e194935b-ba91-4ede-83aa-09b0cf23043c" providerId="ADAL" clId="{889FF333-E276-427C-B681-DB10BA4930CF}" dt="2023-12-05T00:06:04.022" v="374" actId="1076"/>
        <pc:sldMkLst>
          <pc:docMk/>
          <pc:sldMk cId="315161609" sldId="565"/>
        </pc:sldMkLst>
        <pc:spChg chg="mod">
          <ac:chgData name="Samantha Poster" userId="e194935b-ba91-4ede-83aa-09b0cf23043c" providerId="ADAL" clId="{889FF333-E276-427C-B681-DB10BA4930CF}" dt="2023-12-05T00:04:48.978" v="253" actId="2711"/>
          <ac:spMkLst>
            <pc:docMk/>
            <pc:sldMk cId="315161609" sldId="565"/>
            <ac:spMk id="2" creationId="{89DCF034-CC0A-6306-3594-C60A652F84F9}"/>
          </ac:spMkLst>
        </pc:spChg>
        <pc:spChg chg="mod">
          <ac:chgData name="Samantha Poster" userId="e194935b-ba91-4ede-83aa-09b0cf23043c" providerId="ADAL" clId="{889FF333-E276-427C-B681-DB10BA4930CF}" dt="2023-12-05T00:06:04.022" v="374" actId="1076"/>
          <ac:spMkLst>
            <pc:docMk/>
            <pc:sldMk cId="315161609" sldId="565"/>
            <ac:spMk id="5" creationId="{155CF030-FE0A-7BA6-5DC0-01294F1ED86A}"/>
          </ac:spMkLst>
        </pc:spChg>
        <pc:graphicFrameChg chg="mod modGraphic">
          <ac:chgData name="Samantha Poster" userId="e194935b-ba91-4ede-83aa-09b0cf23043c" providerId="ADAL" clId="{889FF333-E276-427C-B681-DB10BA4930CF}" dt="2023-12-05T00:05:05.690" v="259" actId="1076"/>
          <ac:graphicFrameMkLst>
            <pc:docMk/>
            <pc:sldMk cId="315161609" sldId="565"/>
            <ac:graphicFrameMk id="4" creationId="{EA404526-DE58-E27F-3FB3-E5AF121EF7AD}"/>
          </ac:graphicFrameMkLst>
        </pc:graphicFrameChg>
        <pc:picChg chg="del">
          <ac:chgData name="Samantha Poster" userId="e194935b-ba91-4ede-83aa-09b0cf23043c" providerId="ADAL" clId="{889FF333-E276-427C-B681-DB10BA4930CF}" dt="2023-12-05T00:04:50.646" v="254" actId="478"/>
          <ac:picMkLst>
            <pc:docMk/>
            <pc:sldMk cId="315161609" sldId="565"/>
            <ac:picMk id="9" creationId="{8D352FA2-3F7B-6AA7-2CB0-5DDF23921766}"/>
          </ac:picMkLst>
        </pc:picChg>
      </pc:sldChg>
      <pc:sldChg chg="modSp mod">
        <pc:chgData name="Samantha Poster" userId="e194935b-ba91-4ede-83aa-09b0cf23043c" providerId="ADAL" clId="{889FF333-E276-427C-B681-DB10BA4930CF}" dt="2023-12-04T23:57:58.129" v="146" actId="1076"/>
        <pc:sldMkLst>
          <pc:docMk/>
          <pc:sldMk cId="3386368009" sldId="566"/>
        </pc:sldMkLst>
        <pc:spChg chg="mod">
          <ac:chgData name="Samantha Poster" userId="e194935b-ba91-4ede-83aa-09b0cf23043c" providerId="ADAL" clId="{889FF333-E276-427C-B681-DB10BA4930CF}" dt="2023-12-04T23:57:22.377" v="138" actId="2711"/>
          <ac:spMkLst>
            <pc:docMk/>
            <pc:sldMk cId="3386368009" sldId="566"/>
            <ac:spMk id="2" creationId="{89DCF034-CC0A-6306-3594-C60A652F84F9}"/>
          </ac:spMkLst>
        </pc:spChg>
        <pc:graphicFrameChg chg="modGraphic">
          <ac:chgData name="Samantha Poster" userId="e194935b-ba91-4ede-83aa-09b0cf23043c" providerId="ADAL" clId="{889FF333-E276-427C-B681-DB10BA4930CF}" dt="2023-12-04T23:57:51.818" v="145" actId="14100"/>
          <ac:graphicFrameMkLst>
            <pc:docMk/>
            <pc:sldMk cId="3386368009" sldId="566"/>
            <ac:graphicFrameMk id="4" creationId="{E8EC321A-44DD-1AE8-6215-CAD0AA9382E0}"/>
          </ac:graphicFrameMkLst>
        </pc:graphicFrameChg>
        <pc:picChg chg="mod">
          <ac:chgData name="Samantha Poster" userId="e194935b-ba91-4ede-83aa-09b0cf23043c" providerId="ADAL" clId="{889FF333-E276-427C-B681-DB10BA4930CF}" dt="2023-12-04T23:57:58.129" v="146" actId="1076"/>
          <ac:picMkLst>
            <pc:docMk/>
            <pc:sldMk cId="3386368009" sldId="566"/>
            <ac:picMk id="5" creationId="{C577B4EC-6BE9-3E15-E541-69020F27B310}"/>
          </ac:picMkLst>
        </pc:picChg>
      </pc:sldChg>
      <pc:sldChg chg="modSp mod">
        <pc:chgData name="Samantha Poster" userId="e194935b-ba91-4ede-83aa-09b0cf23043c" providerId="ADAL" clId="{889FF333-E276-427C-B681-DB10BA4930CF}" dt="2023-12-04T23:59:13.525" v="164" actId="1076"/>
        <pc:sldMkLst>
          <pc:docMk/>
          <pc:sldMk cId="3150402514" sldId="567"/>
        </pc:sldMkLst>
        <pc:spChg chg="mod">
          <ac:chgData name="Samantha Poster" userId="e194935b-ba91-4ede-83aa-09b0cf23043c" providerId="ADAL" clId="{889FF333-E276-427C-B681-DB10BA4930CF}" dt="2023-12-04T23:58:03.742" v="147" actId="2711"/>
          <ac:spMkLst>
            <pc:docMk/>
            <pc:sldMk cId="3150402514" sldId="567"/>
            <ac:spMk id="2" creationId="{89DCF034-CC0A-6306-3594-C60A652F84F9}"/>
          </ac:spMkLst>
        </pc:spChg>
        <pc:graphicFrameChg chg="mod modGraphic">
          <ac:chgData name="Samantha Poster" userId="e194935b-ba91-4ede-83aa-09b0cf23043c" providerId="ADAL" clId="{889FF333-E276-427C-B681-DB10BA4930CF}" dt="2023-12-04T23:58:57.882" v="159" actId="1076"/>
          <ac:graphicFrameMkLst>
            <pc:docMk/>
            <pc:sldMk cId="3150402514" sldId="567"/>
            <ac:graphicFrameMk id="4" creationId="{E8EC321A-44DD-1AE8-6215-CAD0AA9382E0}"/>
          </ac:graphicFrameMkLst>
        </pc:graphicFrameChg>
        <pc:picChg chg="mod">
          <ac:chgData name="Samantha Poster" userId="e194935b-ba91-4ede-83aa-09b0cf23043c" providerId="ADAL" clId="{889FF333-E276-427C-B681-DB10BA4930CF}" dt="2023-12-04T23:59:08.660" v="163" actId="1076"/>
          <ac:picMkLst>
            <pc:docMk/>
            <pc:sldMk cId="3150402514" sldId="567"/>
            <ac:picMk id="7" creationId="{C6861D00-07F0-5BF0-CFF0-B09C1D2666B6}"/>
          </ac:picMkLst>
        </pc:picChg>
        <pc:picChg chg="mod">
          <ac:chgData name="Samantha Poster" userId="e194935b-ba91-4ede-83aa-09b0cf23043c" providerId="ADAL" clId="{889FF333-E276-427C-B681-DB10BA4930CF}" dt="2023-12-04T23:59:13.525" v="164" actId="1076"/>
          <ac:picMkLst>
            <pc:docMk/>
            <pc:sldMk cId="3150402514" sldId="567"/>
            <ac:picMk id="9" creationId="{081933E7-A563-FCB8-DF81-D41688066D46}"/>
          </ac:picMkLst>
        </pc:picChg>
      </pc:sldChg>
      <pc:sldChg chg="addSp delSp modSp mod">
        <pc:chgData name="Samantha Poster" userId="e194935b-ba91-4ede-83aa-09b0cf23043c" providerId="ADAL" clId="{889FF333-E276-427C-B681-DB10BA4930CF}" dt="2023-12-05T00:02:09.237" v="187" actId="1076"/>
        <pc:sldMkLst>
          <pc:docMk/>
          <pc:sldMk cId="1666447969" sldId="568"/>
        </pc:sldMkLst>
        <pc:spChg chg="mod">
          <ac:chgData name="Samantha Poster" userId="e194935b-ba91-4ede-83aa-09b0cf23043c" providerId="ADAL" clId="{889FF333-E276-427C-B681-DB10BA4930CF}" dt="2023-12-05T00:00:36.662" v="176" actId="2711"/>
          <ac:spMkLst>
            <pc:docMk/>
            <pc:sldMk cId="1666447969" sldId="568"/>
            <ac:spMk id="2" creationId="{89DCF034-CC0A-6306-3594-C60A652F84F9}"/>
          </ac:spMkLst>
        </pc:spChg>
        <pc:spChg chg="del">
          <ac:chgData name="Samantha Poster" userId="e194935b-ba91-4ede-83aa-09b0cf23043c" providerId="ADAL" clId="{889FF333-E276-427C-B681-DB10BA4930CF}" dt="2023-12-05T00:00:19.610" v="172" actId="478"/>
          <ac:spMkLst>
            <pc:docMk/>
            <pc:sldMk cId="1666447969" sldId="568"/>
            <ac:spMk id="3" creationId="{5DDEE493-DBBC-C5BB-9610-81EFE7A70E83}"/>
          </ac:spMkLst>
        </pc:spChg>
        <pc:spChg chg="add del">
          <ac:chgData name="Samantha Poster" userId="e194935b-ba91-4ede-83aa-09b0cf23043c" providerId="ADAL" clId="{889FF333-E276-427C-B681-DB10BA4930CF}" dt="2023-12-05T00:00:25.721" v="174" actId="22"/>
          <ac:spMkLst>
            <pc:docMk/>
            <pc:sldMk cId="1666447969" sldId="568"/>
            <ac:spMk id="7" creationId="{BD3E956D-FCF0-6F27-BA35-8D27EB431515}"/>
          </ac:spMkLst>
        </pc:spChg>
        <pc:spChg chg="add mod">
          <ac:chgData name="Samantha Poster" userId="e194935b-ba91-4ede-83aa-09b0cf23043c" providerId="ADAL" clId="{889FF333-E276-427C-B681-DB10BA4930CF}" dt="2023-12-05T00:00:30.912" v="175"/>
          <ac:spMkLst>
            <pc:docMk/>
            <pc:sldMk cId="1666447969" sldId="568"/>
            <ac:spMk id="8" creationId="{0B7ED3A8-58CB-71E5-9FCC-A475A2197370}"/>
          </ac:spMkLst>
        </pc:spChg>
        <pc:graphicFrameChg chg="modGraphic">
          <ac:chgData name="Samantha Poster" userId="e194935b-ba91-4ede-83aa-09b0cf23043c" providerId="ADAL" clId="{889FF333-E276-427C-B681-DB10BA4930CF}" dt="2023-12-05T00:01:45.330" v="184" actId="2711"/>
          <ac:graphicFrameMkLst>
            <pc:docMk/>
            <pc:sldMk cId="1666447969" sldId="568"/>
            <ac:graphicFrameMk id="4" creationId="{E8EC321A-44DD-1AE8-6215-CAD0AA9382E0}"/>
          </ac:graphicFrameMkLst>
        </pc:graphicFrameChg>
        <pc:picChg chg="del">
          <ac:chgData name="Samantha Poster" userId="e194935b-ba91-4ede-83aa-09b0cf23043c" providerId="ADAL" clId="{889FF333-E276-427C-B681-DB10BA4930CF}" dt="2023-12-05T00:01:21.484" v="181" actId="478"/>
          <ac:picMkLst>
            <pc:docMk/>
            <pc:sldMk cId="1666447969" sldId="568"/>
            <ac:picMk id="6" creationId="{912B029D-19DB-5EB1-C20D-B7A2F462AC61}"/>
          </ac:picMkLst>
        </pc:picChg>
        <pc:picChg chg="add mod">
          <ac:chgData name="Samantha Poster" userId="e194935b-ba91-4ede-83aa-09b0cf23043c" providerId="ADAL" clId="{889FF333-E276-427C-B681-DB10BA4930CF}" dt="2023-12-05T00:01:25.536" v="183" actId="1076"/>
          <ac:picMkLst>
            <pc:docMk/>
            <pc:sldMk cId="1666447969" sldId="568"/>
            <ac:picMk id="9" creationId="{BECBED02-7D61-6E7F-7C7F-2C295BB1D06C}"/>
          </ac:picMkLst>
        </pc:picChg>
        <pc:picChg chg="add mod">
          <ac:chgData name="Samantha Poster" userId="e194935b-ba91-4ede-83aa-09b0cf23043c" providerId="ADAL" clId="{889FF333-E276-427C-B681-DB10BA4930CF}" dt="2023-12-05T00:02:09.237" v="187" actId="1076"/>
          <ac:picMkLst>
            <pc:docMk/>
            <pc:sldMk cId="1666447969" sldId="568"/>
            <ac:picMk id="10" creationId="{6484FB0E-07F5-686C-5B9B-D296A97A598F}"/>
          </ac:picMkLst>
        </pc:picChg>
      </pc:sldChg>
      <pc:sldChg chg="delSp modSp mod">
        <pc:chgData name="Samantha Poster" userId="e194935b-ba91-4ede-83aa-09b0cf23043c" providerId="ADAL" clId="{889FF333-E276-427C-B681-DB10BA4930CF}" dt="2023-12-05T00:04:37.542" v="252" actId="2711"/>
        <pc:sldMkLst>
          <pc:docMk/>
          <pc:sldMk cId="2500258929" sldId="569"/>
        </pc:sldMkLst>
        <pc:spChg chg="mod">
          <ac:chgData name="Samantha Poster" userId="e194935b-ba91-4ede-83aa-09b0cf23043c" providerId="ADAL" clId="{889FF333-E276-427C-B681-DB10BA4930CF}" dt="2023-12-05T00:04:26.191" v="249" actId="2711"/>
          <ac:spMkLst>
            <pc:docMk/>
            <pc:sldMk cId="2500258929" sldId="569"/>
            <ac:spMk id="2" creationId="{89DCF034-CC0A-6306-3594-C60A652F84F9}"/>
          </ac:spMkLst>
        </pc:spChg>
        <pc:spChg chg="mod">
          <ac:chgData name="Samantha Poster" userId="e194935b-ba91-4ede-83aa-09b0cf23043c" providerId="ADAL" clId="{889FF333-E276-427C-B681-DB10BA4930CF}" dt="2023-12-05T00:04:33.581" v="251" actId="2711"/>
          <ac:spMkLst>
            <pc:docMk/>
            <pc:sldMk cId="2500258929" sldId="569"/>
            <ac:spMk id="8" creationId="{52DBF789-2FEB-8092-96BE-D94D89AD6C78}"/>
          </ac:spMkLst>
        </pc:spChg>
        <pc:spChg chg="mod">
          <ac:chgData name="Samantha Poster" userId="e194935b-ba91-4ede-83aa-09b0cf23043c" providerId="ADAL" clId="{889FF333-E276-427C-B681-DB10BA4930CF}" dt="2023-12-05T00:04:37.542" v="252" actId="2711"/>
          <ac:spMkLst>
            <pc:docMk/>
            <pc:sldMk cId="2500258929" sldId="569"/>
            <ac:spMk id="14" creationId="{B1E8BFA2-B52D-D70A-A4AD-48112B924438}"/>
          </ac:spMkLst>
        </pc:spChg>
        <pc:picChg chg="del">
          <ac:chgData name="Samantha Poster" userId="e194935b-ba91-4ede-83aa-09b0cf23043c" providerId="ADAL" clId="{889FF333-E276-427C-B681-DB10BA4930CF}" dt="2023-12-05T00:04:27.989" v="250" actId="478"/>
          <ac:picMkLst>
            <pc:docMk/>
            <pc:sldMk cId="2500258929" sldId="569"/>
            <ac:picMk id="9" creationId="{8D352FA2-3F7B-6AA7-2CB0-5DDF23921766}"/>
          </ac:picMkLst>
        </pc:picChg>
      </pc:sldChg>
      <pc:sldChg chg="add">
        <pc:chgData name="Samantha Poster" userId="e194935b-ba91-4ede-83aa-09b0cf23043c" providerId="ADAL" clId="{889FF333-E276-427C-B681-DB10BA4930CF}" dt="2023-12-04T23:52:27.200" v="50"/>
        <pc:sldMkLst>
          <pc:docMk/>
          <pc:sldMk cId="25824850" sldId="570"/>
        </pc:sldMkLst>
      </pc:sldChg>
      <pc:sldChg chg="add">
        <pc:chgData name="Samantha Poster" userId="e194935b-ba91-4ede-83aa-09b0cf23043c" providerId="ADAL" clId="{889FF333-E276-427C-B681-DB10BA4930CF}" dt="2023-12-04T23:53:33.178" v="58"/>
        <pc:sldMkLst>
          <pc:docMk/>
          <pc:sldMk cId="2240350740" sldId="571"/>
        </pc:sldMkLst>
      </pc:sldChg>
      <pc:sldChg chg="add del setBg">
        <pc:chgData name="Samantha Poster" userId="e194935b-ba91-4ede-83aa-09b0cf23043c" providerId="ADAL" clId="{889FF333-E276-427C-B681-DB10BA4930CF}" dt="2023-12-05T00:06:34.755" v="380"/>
        <pc:sldMkLst>
          <pc:docMk/>
          <pc:sldMk cId="1256453254" sldId="580"/>
        </pc:sldMkLst>
      </pc:sldChg>
      <pc:sldMasterChg chg="delSldLayout">
        <pc:chgData name="Samantha Poster" userId="e194935b-ba91-4ede-83aa-09b0cf23043c" providerId="ADAL" clId="{889FF333-E276-427C-B681-DB10BA4930CF}" dt="2023-12-05T00:06:36.484" v="381" actId="47"/>
        <pc:sldMasterMkLst>
          <pc:docMk/>
          <pc:sldMasterMk cId="2913527051" sldId="2147483850"/>
        </pc:sldMasterMkLst>
        <pc:sldLayoutChg chg="del">
          <pc:chgData name="Samantha Poster" userId="e194935b-ba91-4ede-83aa-09b0cf23043c" providerId="ADAL" clId="{889FF333-E276-427C-B681-DB10BA4930CF}" dt="2023-12-05T00:06:36.484" v="381" actId="47"/>
          <pc:sldLayoutMkLst>
            <pc:docMk/>
            <pc:sldMasterMk cId="2913527051" sldId="2147483850"/>
            <pc:sldLayoutMk cId="4257044711" sldId="21474838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36FB9-0D2E-4475-A31B-1BBDAE1C778F}" type="doc">
      <dgm:prSet loTypeId="urn:microsoft.com/office/officeart/2008/layout/VerticalCurvedList" loCatId="list" qsTypeId="urn:microsoft.com/office/officeart/2005/8/quickstyle/simple1" qsCatId="simple" csTypeId="urn:microsoft.com/office/officeart/2005/8/colors/accent4_3" csCatId="accent4" phldr="1"/>
      <dgm:spPr/>
      <dgm:t>
        <a:bodyPr/>
        <a:lstStyle/>
        <a:p>
          <a:endParaRPr lang="en-US"/>
        </a:p>
      </dgm:t>
    </dgm:pt>
    <dgm:pt modelId="{F0E1DDF1-A38F-4589-AEBA-152CB94C8C91}">
      <dgm:prSet phldrT="[Text]" custT="1"/>
      <dgm:spPr/>
      <dgm:t>
        <a:bodyPr/>
        <a:lstStyle/>
        <a:p>
          <a:r>
            <a:rPr lang="en-US" sz="2400" dirty="0">
              <a:solidFill>
                <a:schemeClr val="tx1"/>
              </a:solidFill>
            </a:rPr>
            <a:t>Orientation</a:t>
          </a:r>
        </a:p>
      </dgm:t>
    </dgm:pt>
    <dgm:pt modelId="{FB527505-D89A-4148-B76F-6A24AFF073B2}" type="parTrans" cxnId="{7D99B45C-73CA-42E7-A9B6-D3D9FB5A356A}">
      <dgm:prSet/>
      <dgm:spPr/>
      <dgm:t>
        <a:bodyPr/>
        <a:lstStyle/>
        <a:p>
          <a:endParaRPr lang="en-US"/>
        </a:p>
      </dgm:t>
    </dgm:pt>
    <dgm:pt modelId="{0502A3D8-9FED-42AA-A5EB-1EAA0F07FCB8}" type="sibTrans" cxnId="{7D99B45C-73CA-42E7-A9B6-D3D9FB5A356A}">
      <dgm:prSet/>
      <dgm:spPr/>
      <dgm:t>
        <a:bodyPr/>
        <a:lstStyle/>
        <a:p>
          <a:endParaRPr lang="en-US"/>
        </a:p>
      </dgm:t>
    </dgm:pt>
    <dgm:pt modelId="{AC7B4955-6B26-43D5-8FE9-F94ED8A89B82}">
      <dgm:prSet phldrT="[Text]" custT="1"/>
      <dgm:spPr/>
      <dgm:t>
        <a:bodyPr/>
        <a:lstStyle/>
        <a:p>
          <a:r>
            <a:rPr lang="en-US" sz="2400" dirty="0">
              <a:solidFill>
                <a:schemeClr val="tx1"/>
              </a:solidFill>
            </a:rPr>
            <a:t>Self Employment Training</a:t>
          </a:r>
        </a:p>
      </dgm:t>
    </dgm:pt>
    <dgm:pt modelId="{ED68AB2C-75B8-4D67-9C2C-7CC333F12BC4}" type="parTrans" cxnId="{9306BB87-09D7-4D5E-A36E-5D2770B46E15}">
      <dgm:prSet/>
      <dgm:spPr/>
      <dgm:t>
        <a:bodyPr/>
        <a:lstStyle/>
        <a:p>
          <a:endParaRPr lang="en-US"/>
        </a:p>
      </dgm:t>
    </dgm:pt>
    <dgm:pt modelId="{41F78E96-2633-48A3-BEA5-42D3CBD3C25B}" type="sibTrans" cxnId="{9306BB87-09D7-4D5E-A36E-5D2770B46E15}">
      <dgm:prSet/>
      <dgm:spPr/>
      <dgm:t>
        <a:bodyPr/>
        <a:lstStyle/>
        <a:p>
          <a:endParaRPr lang="en-US"/>
        </a:p>
      </dgm:t>
    </dgm:pt>
    <dgm:pt modelId="{1CC19067-8527-4135-8DAE-A0A84C87FACF}">
      <dgm:prSet phldrT="[Text]" custT="1"/>
      <dgm:spPr/>
      <dgm:t>
        <a:bodyPr/>
        <a:lstStyle/>
        <a:p>
          <a:r>
            <a:rPr lang="en-US" sz="2400" dirty="0">
              <a:solidFill>
                <a:schemeClr val="tx1"/>
              </a:solidFill>
            </a:rPr>
            <a:t>Job Retention</a:t>
          </a:r>
        </a:p>
      </dgm:t>
    </dgm:pt>
    <dgm:pt modelId="{65E5F68A-1C60-44E9-9326-2937FC984F1D}" type="parTrans" cxnId="{B7FF5120-9F57-4E75-B4AD-80B167DECD10}">
      <dgm:prSet/>
      <dgm:spPr/>
      <dgm:t>
        <a:bodyPr/>
        <a:lstStyle/>
        <a:p>
          <a:endParaRPr lang="en-US"/>
        </a:p>
      </dgm:t>
    </dgm:pt>
    <dgm:pt modelId="{E64136B1-6002-4B3D-B7B4-7D367DE629D1}" type="sibTrans" cxnId="{B7FF5120-9F57-4E75-B4AD-80B167DECD10}">
      <dgm:prSet/>
      <dgm:spPr/>
      <dgm:t>
        <a:bodyPr/>
        <a:lstStyle/>
        <a:p>
          <a:endParaRPr lang="en-US"/>
        </a:p>
      </dgm:t>
    </dgm:pt>
    <dgm:pt modelId="{E176AED2-B151-487E-B33A-B6AAD388A73D}">
      <dgm:prSet phldrT="[Text]" custT="1"/>
      <dgm:spPr/>
      <dgm:t>
        <a:bodyPr/>
        <a:lstStyle/>
        <a:p>
          <a:r>
            <a:rPr lang="en-US" sz="2400" dirty="0">
              <a:solidFill>
                <a:schemeClr val="tx1"/>
              </a:solidFill>
            </a:rPr>
            <a:t>Education</a:t>
          </a:r>
        </a:p>
      </dgm:t>
    </dgm:pt>
    <dgm:pt modelId="{6017FC0A-5D59-4ACF-B2C6-0739D920F66C}" type="parTrans" cxnId="{EDDEF117-CD91-4AAB-B99C-EE59BA4CAC64}">
      <dgm:prSet/>
      <dgm:spPr/>
      <dgm:t>
        <a:bodyPr/>
        <a:lstStyle/>
        <a:p>
          <a:endParaRPr lang="en-US"/>
        </a:p>
      </dgm:t>
    </dgm:pt>
    <dgm:pt modelId="{374FA935-0F4F-4D30-9E36-AE7731092D54}" type="sibTrans" cxnId="{EDDEF117-CD91-4AAB-B99C-EE59BA4CAC64}">
      <dgm:prSet/>
      <dgm:spPr/>
      <dgm:t>
        <a:bodyPr/>
        <a:lstStyle/>
        <a:p>
          <a:endParaRPr lang="en-US"/>
        </a:p>
      </dgm:t>
    </dgm:pt>
    <dgm:pt modelId="{C85D81CB-701E-4CA6-BD5F-8565D83EC479}">
      <dgm:prSet phldrT="[Text]" custT="1"/>
      <dgm:spPr/>
      <dgm:t>
        <a:bodyPr/>
        <a:lstStyle/>
        <a:p>
          <a:r>
            <a:rPr lang="en-US" sz="2400" dirty="0">
              <a:solidFill>
                <a:schemeClr val="tx1"/>
              </a:solidFill>
            </a:rPr>
            <a:t>Supervised Job Search</a:t>
          </a:r>
        </a:p>
      </dgm:t>
    </dgm:pt>
    <dgm:pt modelId="{1B7E0386-8008-466B-BEAD-343DF2C0013D}" type="parTrans" cxnId="{6B05FC54-C0BC-447D-8897-69B71623B5F6}">
      <dgm:prSet/>
      <dgm:spPr/>
      <dgm:t>
        <a:bodyPr/>
        <a:lstStyle/>
        <a:p>
          <a:endParaRPr lang="en-US"/>
        </a:p>
      </dgm:t>
    </dgm:pt>
    <dgm:pt modelId="{065F7C55-79DC-437E-980E-BAED06F03717}" type="sibTrans" cxnId="{6B05FC54-C0BC-447D-8897-69B71623B5F6}">
      <dgm:prSet/>
      <dgm:spPr/>
      <dgm:t>
        <a:bodyPr/>
        <a:lstStyle/>
        <a:p>
          <a:endParaRPr lang="en-US"/>
        </a:p>
      </dgm:t>
    </dgm:pt>
    <dgm:pt modelId="{AE229AFB-2293-4072-BBE6-B6604DE0E0EE}">
      <dgm:prSet phldrT="[Text]" custT="1"/>
      <dgm:spPr/>
      <dgm:t>
        <a:bodyPr/>
        <a:lstStyle/>
        <a:p>
          <a:r>
            <a:rPr lang="en-US" sz="2400" dirty="0">
              <a:solidFill>
                <a:schemeClr val="tx1"/>
              </a:solidFill>
            </a:rPr>
            <a:t>Work Experience </a:t>
          </a:r>
        </a:p>
      </dgm:t>
    </dgm:pt>
    <dgm:pt modelId="{E21CDF35-AF42-4F8F-BC14-9B595D5E7384}" type="parTrans" cxnId="{6B1B6F64-AB40-451E-A995-6AF29E010C8B}">
      <dgm:prSet/>
      <dgm:spPr/>
      <dgm:t>
        <a:bodyPr/>
        <a:lstStyle/>
        <a:p>
          <a:endParaRPr lang="en-US"/>
        </a:p>
      </dgm:t>
    </dgm:pt>
    <dgm:pt modelId="{25E85572-FA1D-46AC-BF8F-512A11810D22}" type="sibTrans" cxnId="{6B1B6F64-AB40-451E-A995-6AF29E010C8B}">
      <dgm:prSet/>
      <dgm:spPr/>
      <dgm:t>
        <a:bodyPr/>
        <a:lstStyle/>
        <a:p>
          <a:endParaRPr lang="en-US"/>
        </a:p>
      </dgm:t>
    </dgm:pt>
    <dgm:pt modelId="{D5A0D4E4-7CCF-48C8-A5FE-7EBA0C6F9C43}" type="pres">
      <dgm:prSet presAssocID="{35C36FB9-0D2E-4475-A31B-1BBDAE1C778F}" presName="Name0" presStyleCnt="0">
        <dgm:presLayoutVars>
          <dgm:chMax val="7"/>
          <dgm:chPref val="7"/>
          <dgm:dir/>
        </dgm:presLayoutVars>
      </dgm:prSet>
      <dgm:spPr/>
    </dgm:pt>
    <dgm:pt modelId="{DFF15D54-D189-46D1-82F0-6C72A54877DC}" type="pres">
      <dgm:prSet presAssocID="{35C36FB9-0D2E-4475-A31B-1BBDAE1C778F}" presName="Name1" presStyleCnt="0"/>
      <dgm:spPr/>
    </dgm:pt>
    <dgm:pt modelId="{7602A17E-CB45-40E2-B37B-C225D58B1ABA}" type="pres">
      <dgm:prSet presAssocID="{35C36FB9-0D2E-4475-A31B-1BBDAE1C778F}" presName="cycle" presStyleCnt="0"/>
      <dgm:spPr/>
    </dgm:pt>
    <dgm:pt modelId="{DBE67F75-BB9B-476C-8FF0-9046128AA7EC}" type="pres">
      <dgm:prSet presAssocID="{35C36FB9-0D2E-4475-A31B-1BBDAE1C778F}" presName="srcNode" presStyleLbl="node1" presStyleIdx="0" presStyleCnt="6"/>
      <dgm:spPr/>
    </dgm:pt>
    <dgm:pt modelId="{6410CC8D-1557-4AAF-8DEB-C6A825EC0FC4}" type="pres">
      <dgm:prSet presAssocID="{35C36FB9-0D2E-4475-A31B-1BBDAE1C778F}" presName="conn" presStyleLbl="parChTrans1D2" presStyleIdx="0" presStyleCnt="1"/>
      <dgm:spPr/>
    </dgm:pt>
    <dgm:pt modelId="{4A8F7AF0-E512-41A0-87E5-CE225654638C}" type="pres">
      <dgm:prSet presAssocID="{35C36FB9-0D2E-4475-A31B-1BBDAE1C778F}" presName="extraNode" presStyleLbl="node1" presStyleIdx="0" presStyleCnt="6"/>
      <dgm:spPr/>
    </dgm:pt>
    <dgm:pt modelId="{1FAD3934-077B-487A-BD3C-895A970AD4AF}" type="pres">
      <dgm:prSet presAssocID="{35C36FB9-0D2E-4475-A31B-1BBDAE1C778F}" presName="dstNode" presStyleLbl="node1" presStyleIdx="0" presStyleCnt="6"/>
      <dgm:spPr/>
    </dgm:pt>
    <dgm:pt modelId="{E4021996-ABBF-48A4-A9C9-3480138949AF}" type="pres">
      <dgm:prSet presAssocID="{F0E1DDF1-A38F-4589-AEBA-152CB94C8C91}" presName="text_1" presStyleLbl="node1" presStyleIdx="0" presStyleCnt="6" custLinFactNeighborX="198" custLinFactNeighborY="-7181">
        <dgm:presLayoutVars>
          <dgm:bulletEnabled val="1"/>
        </dgm:presLayoutVars>
      </dgm:prSet>
      <dgm:spPr/>
    </dgm:pt>
    <dgm:pt modelId="{0BCDEB8E-E041-4418-A77B-141C5765294E}" type="pres">
      <dgm:prSet presAssocID="{F0E1DDF1-A38F-4589-AEBA-152CB94C8C91}" presName="accent_1" presStyleCnt="0"/>
      <dgm:spPr/>
    </dgm:pt>
    <dgm:pt modelId="{367ADA92-F151-4BA6-904D-CB2CB50F3E65}" type="pres">
      <dgm:prSet presAssocID="{F0E1DDF1-A38F-4589-AEBA-152CB94C8C91}" presName="accentRepeatNode" presStyleLbl="solidFgAcc1" presStyleIdx="0" presStyleCnt="6"/>
      <dgm:spPr/>
    </dgm:pt>
    <dgm:pt modelId="{DB6FC2FA-1BCC-4764-B37C-3F1CE07D6625}" type="pres">
      <dgm:prSet presAssocID="{E176AED2-B151-487E-B33A-B6AAD388A73D}" presName="text_2" presStyleLbl="node1" presStyleIdx="1" presStyleCnt="6">
        <dgm:presLayoutVars>
          <dgm:bulletEnabled val="1"/>
        </dgm:presLayoutVars>
      </dgm:prSet>
      <dgm:spPr/>
    </dgm:pt>
    <dgm:pt modelId="{E24EC9D1-AB6D-41F6-84B9-E6C9609C8C7B}" type="pres">
      <dgm:prSet presAssocID="{E176AED2-B151-487E-B33A-B6AAD388A73D}" presName="accent_2" presStyleCnt="0"/>
      <dgm:spPr/>
    </dgm:pt>
    <dgm:pt modelId="{9E20CC56-B53A-4FF3-BDF5-C7665AE60A5F}" type="pres">
      <dgm:prSet presAssocID="{E176AED2-B151-487E-B33A-B6AAD388A73D}" presName="accentRepeatNode" presStyleLbl="solidFgAcc1" presStyleIdx="1" presStyleCnt="6"/>
      <dgm:spPr/>
    </dgm:pt>
    <dgm:pt modelId="{354B9B8A-2F67-4787-83B7-B1991176E29A}" type="pres">
      <dgm:prSet presAssocID="{C85D81CB-701E-4CA6-BD5F-8565D83EC479}" presName="text_3" presStyleLbl="node1" presStyleIdx="2" presStyleCnt="6">
        <dgm:presLayoutVars>
          <dgm:bulletEnabled val="1"/>
        </dgm:presLayoutVars>
      </dgm:prSet>
      <dgm:spPr/>
    </dgm:pt>
    <dgm:pt modelId="{9A8CC70A-BF5D-4BD7-9285-424B2A885064}" type="pres">
      <dgm:prSet presAssocID="{C85D81CB-701E-4CA6-BD5F-8565D83EC479}" presName="accent_3" presStyleCnt="0"/>
      <dgm:spPr/>
    </dgm:pt>
    <dgm:pt modelId="{CBF48D42-36B7-4CB8-9D36-D58C6F54F939}" type="pres">
      <dgm:prSet presAssocID="{C85D81CB-701E-4CA6-BD5F-8565D83EC479}" presName="accentRepeatNode" presStyleLbl="solidFgAcc1" presStyleIdx="2" presStyleCnt="6"/>
      <dgm:spPr/>
    </dgm:pt>
    <dgm:pt modelId="{D0BE048D-9EE2-4DF3-B00C-7931D536D59A}" type="pres">
      <dgm:prSet presAssocID="{AE229AFB-2293-4072-BBE6-B6604DE0E0EE}" presName="text_4" presStyleLbl="node1" presStyleIdx="3" presStyleCnt="6">
        <dgm:presLayoutVars>
          <dgm:bulletEnabled val="1"/>
        </dgm:presLayoutVars>
      </dgm:prSet>
      <dgm:spPr/>
    </dgm:pt>
    <dgm:pt modelId="{44F6A22D-98C9-4099-A1E0-F836CF1C9D55}" type="pres">
      <dgm:prSet presAssocID="{AE229AFB-2293-4072-BBE6-B6604DE0E0EE}" presName="accent_4" presStyleCnt="0"/>
      <dgm:spPr/>
    </dgm:pt>
    <dgm:pt modelId="{2D961A1C-7D5D-4CF4-8845-35F246CDA396}" type="pres">
      <dgm:prSet presAssocID="{AE229AFB-2293-4072-BBE6-B6604DE0E0EE}" presName="accentRepeatNode" presStyleLbl="solidFgAcc1" presStyleIdx="3" presStyleCnt="6"/>
      <dgm:spPr/>
    </dgm:pt>
    <dgm:pt modelId="{295B6B67-21AC-4F6C-AB13-CF83D6B4E8AE}" type="pres">
      <dgm:prSet presAssocID="{AC7B4955-6B26-43D5-8FE9-F94ED8A89B82}" presName="text_5" presStyleLbl="node1" presStyleIdx="4" presStyleCnt="6">
        <dgm:presLayoutVars>
          <dgm:bulletEnabled val="1"/>
        </dgm:presLayoutVars>
      </dgm:prSet>
      <dgm:spPr/>
    </dgm:pt>
    <dgm:pt modelId="{1C081174-CF94-41FE-B465-C1AD50663FB1}" type="pres">
      <dgm:prSet presAssocID="{AC7B4955-6B26-43D5-8FE9-F94ED8A89B82}" presName="accent_5" presStyleCnt="0"/>
      <dgm:spPr/>
    </dgm:pt>
    <dgm:pt modelId="{8DF95D02-ECBD-4A84-A0A1-2A83C83F8998}" type="pres">
      <dgm:prSet presAssocID="{AC7B4955-6B26-43D5-8FE9-F94ED8A89B82}" presName="accentRepeatNode" presStyleLbl="solidFgAcc1" presStyleIdx="4" presStyleCnt="6"/>
      <dgm:spPr/>
    </dgm:pt>
    <dgm:pt modelId="{93035CA6-E868-4153-A2EE-5E0D52306534}" type="pres">
      <dgm:prSet presAssocID="{1CC19067-8527-4135-8DAE-A0A84C87FACF}" presName="text_6" presStyleLbl="node1" presStyleIdx="5" presStyleCnt="6">
        <dgm:presLayoutVars>
          <dgm:bulletEnabled val="1"/>
        </dgm:presLayoutVars>
      </dgm:prSet>
      <dgm:spPr/>
    </dgm:pt>
    <dgm:pt modelId="{D0F86ED2-D4F8-4A8F-A929-D107D5E73FBE}" type="pres">
      <dgm:prSet presAssocID="{1CC19067-8527-4135-8DAE-A0A84C87FACF}" presName="accent_6" presStyleCnt="0"/>
      <dgm:spPr/>
    </dgm:pt>
    <dgm:pt modelId="{6852DC65-8516-4500-B5C6-9020AF4AF0B3}" type="pres">
      <dgm:prSet presAssocID="{1CC19067-8527-4135-8DAE-A0A84C87FACF}" presName="accentRepeatNode" presStyleLbl="solidFgAcc1" presStyleIdx="5" presStyleCnt="6"/>
      <dgm:spPr/>
    </dgm:pt>
  </dgm:ptLst>
  <dgm:cxnLst>
    <dgm:cxn modelId="{EDDEF117-CD91-4AAB-B99C-EE59BA4CAC64}" srcId="{35C36FB9-0D2E-4475-A31B-1BBDAE1C778F}" destId="{E176AED2-B151-487E-B33A-B6AAD388A73D}" srcOrd="1" destOrd="0" parTransId="{6017FC0A-5D59-4ACF-B2C6-0739D920F66C}" sibTransId="{374FA935-0F4F-4D30-9E36-AE7731092D54}"/>
    <dgm:cxn modelId="{B7FF5120-9F57-4E75-B4AD-80B167DECD10}" srcId="{35C36FB9-0D2E-4475-A31B-1BBDAE1C778F}" destId="{1CC19067-8527-4135-8DAE-A0A84C87FACF}" srcOrd="5" destOrd="0" parTransId="{65E5F68A-1C60-44E9-9326-2937FC984F1D}" sibTransId="{E64136B1-6002-4B3D-B7B4-7D367DE629D1}"/>
    <dgm:cxn modelId="{C7BA872B-F8E8-476E-ACA7-98D77D9A95C9}" type="presOf" srcId="{E176AED2-B151-487E-B33A-B6AAD388A73D}" destId="{DB6FC2FA-1BCC-4764-B37C-3F1CE07D6625}" srcOrd="0" destOrd="0" presId="urn:microsoft.com/office/officeart/2008/layout/VerticalCurvedList"/>
    <dgm:cxn modelId="{56BC512D-0EEE-4E57-87CA-53F3D23F3DAB}" type="presOf" srcId="{F0E1DDF1-A38F-4589-AEBA-152CB94C8C91}" destId="{E4021996-ABBF-48A4-A9C9-3480138949AF}" srcOrd="0" destOrd="0" presId="urn:microsoft.com/office/officeart/2008/layout/VerticalCurvedList"/>
    <dgm:cxn modelId="{3D017831-DF61-47A3-A835-A1FB2DBEC412}" type="presOf" srcId="{1CC19067-8527-4135-8DAE-A0A84C87FACF}" destId="{93035CA6-E868-4153-A2EE-5E0D52306534}" srcOrd="0" destOrd="0" presId="urn:microsoft.com/office/officeart/2008/layout/VerticalCurvedList"/>
    <dgm:cxn modelId="{18130C3E-26CB-4361-950F-AA56A43017E1}" type="presOf" srcId="{AC7B4955-6B26-43D5-8FE9-F94ED8A89B82}" destId="{295B6B67-21AC-4F6C-AB13-CF83D6B4E8AE}" srcOrd="0" destOrd="0" presId="urn:microsoft.com/office/officeart/2008/layout/VerticalCurvedList"/>
    <dgm:cxn modelId="{7D99B45C-73CA-42E7-A9B6-D3D9FB5A356A}" srcId="{35C36FB9-0D2E-4475-A31B-1BBDAE1C778F}" destId="{F0E1DDF1-A38F-4589-AEBA-152CB94C8C91}" srcOrd="0" destOrd="0" parTransId="{FB527505-D89A-4148-B76F-6A24AFF073B2}" sibTransId="{0502A3D8-9FED-42AA-A5EB-1EAA0F07FCB8}"/>
    <dgm:cxn modelId="{6B1B6F64-AB40-451E-A995-6AF29E010C8B}" srcId="{35C36FB9-0D2E-4475-A31B-1BBDAE1C778F}" destId="{AE229AFB-2293-4072-BBE6-B6604DE0E0EE}" srcOrd="3" destOrd="0" parTransId="{E21CDF35-AF42-4F8F-BC14-9B595D5E7384}" sibTransId="{25E85572-FA1D-46AC-BF8F-512A11810D22}"/>
    <dgm:cxn modelId="{7A4DFD4B-8050-47F6-A0B9-5E888D4B026B}" type="presOf" srcId="{AE229AFB-2293-4072-BBE6-B6604DE0E0EE}" destId="{D0BE048D-9EE2-4DF3-B00C-7931D536D59A}" srcOrd="0" destOrd="0" presId="urn:microsoft.com/office/officeart/2008/layout/VerticalCurvedList"/>
    <dgm:cxn modelId="{6B05FC54-C0BC-447D-8897-69B71623B5F6}" srcId="{35C36FB9-0D2E-4475-A31B-1BBDAE1C778F}" destId="{C85D81CB-701E-4CA6-BD5F-8565D83EC479}" srcOrd="2" destOrd="0" parTransId="{1B7E0386-8008-466B-BEAD-343DF2C0013D}" sibTransId="{065F7C55-79DC-437E-980E-BAED06F03717}"/>
    <dgm:cxn modelId="{6A761079-6A7F-4127-A94C-27F897D9DFA2}" type="presOf" srcId="{C85D81CB-701E-4CA6-BD5F-8565D83EC479}" destId="{354B9B8A-2F67-4787-83B7-B1991176E29A}" srcOrd="0" destOrd="0" presId="urn:microsoft.com/office/officeart/2008/layout/VerticalCurvedList"/>
    <dgm:cxn modelId="{9306BB87-09D7-4D5E-A36E-5D2770B46E15}" srcId="{35C36FB9-0D2E-4475-A31B-1BBDAE1C778F}" destId="{AC7B4955-6B26-43D5-8FE9-F94ED8A89B82}" srcOrd="4" destOrd="0" parTransId="{ED68AB2C-75B8-4D67-9C2C-7CC333F12BC4}" sibTransId="{41F78E96-2633-48A3-BEA5-42D3CBD3C25B}"/>
    <dgm:cxn modelId="{4121B091-2CD8-43F3-B934-A4BE5C6FA5E2}" type="presOf" srcId="{0502A3D8-9FED-42AA-A5EB-1EAA0F07FCB8}" destId="{6410CC8D-1557-4AAF-8DEB-C6A825EC0FC4}" srcOrd="0" destOrd="0" presId="urn:microsoft.com/office/officeart/2008/layout/VerticalCurvedList"/>
    <dgm:cxn modelId="{F9129D92-7FA2-43AF-8430-982F589C7B35}" type="presOf" srcId="{35C36FB9-0D2E-4475-A31B-1BBDAE1C778F}" destId="{D5A0D4E4-7CCF-48C8-A5FE-7EBA0C6F9C43}" srcOrd="0" destOrd="0" presId="urn:microsoft.com/office/officeart/2008/layout/VerticalCurvedList"/>
    <dgm:cxn modelId="{9823B551-C3DB-4EB2-B6EB-FB6D1D8B3F2B}" type="presParOf" srcId="{D5A0D4E4-7CCF-48C8-A5FE-7EBA0C6F9C43}" destId="{DFF15D54-D189-46D1-82F0-6C72A54877DC}" srcOrd="0" destOrd="0" presId="urn:microsoft.com/office/officeart/2008/layout/VerticalCurvedList"/>
    <dgm:cxn modelId="{42F5C8EB-3DB1-4676-B9B9-218ADCF73E07}" type="presParOf" srcId="{DFF15D54-D189-46D1-82F0-6C72A54877DC}" destId="{7602A17E-CB45-40E2-B37B-C225D58B1ABA}" srcOrd="0" destOrd="0" presId="urn:microsoft.com/office/officeart/2008/layout/VerticalCurvedList"/>
    <dgm:cxn modelId="{5EE65A40-0387-499D-A020-7BA33423AF8D}" type="presParOf" srcId="{7602A17E-CB45-40E2-B37B-C225D58B1ABA}" destId="{DBE67F75-BB9B-476C-8FF0-9046128AA7EC}" srcOrd="0" destOrd="0" presId="urn:microsoft.com/office/officeart/2008/layout/VerticalCurvedList"/>
    <dgm:cxn modelId="{4A657CF0-3D01-4E9E-A3DC-A59E3D810B08}" type="presParOf" srcId="{7602A17E-CB45-40E2-B37B-C225D58B1ABA}" destId="{6410CC8D-1557-4AAF-8DEB-C6A825EC0FC4}" srcOrd="1" destOrd="0" presId="urn:microsoft.com/office/officeart/2008/layout/VerticalCurvedList"/>
    <dgm:cxn modelId="{22FAB66B-48B2-421D-ABCF-E0B12C1016EB}" type="presParOf" srcId="{7602A17E-CB45-40E2-B37B-C225D58B1ABA}" destId="{4A8F7AF0-E512-41A0-87E5-CE225654638C}" srcOrd="2" destOrd="0" presId="urn:microsoft.com/office/officeart/2008/layout/VerticalCurvedList"/>
    <dgm:cxn modelId="{B0A5C2C2-69E3-4AAC-B736-7A609A3FFDC2}" type="presParOf" srcId="{7602A17E-CB45-40E2-B37B-C225D58B1ABA}" destId="{1FAD3934-077B-487A-BD3C-895A970AD4AF}" srcOrd="3" destOrd="0" presId="urn:microsoft.com/office/officeart/2008/layout/VerticalCurvedList"/>
    <dgm:cxn modelId="{0A63F1F6-BF4B-4384-836B-95805F01FC90}" type="presParOf" srcId="{DFF15D54-D189-46D1-82F0-6C72A54877DC}" destId="{E4021996-ABBF-48A4-A9C9-3480138949AF}" srcOrd="1" destOrd="0" presId="urn:microsoft.com/office/officeart/2008/layout/VerticalCurvedList"/>
    <dgm:cxn modelId="{C01FDFFD-CBBC-4F59-8D37-1682F0EA16F3}" type="presParOf" srcId="{DFF15D54-D189-46D1-82F0-6C72A54877DC}" destId="{0BCDEB8E-E041-4418-A77B-141C5765294E}" srcOrd="2" destOrd="0" presId="urn:microsoft.com/office/officeart/2008/layout/VerticalCurvedList"/>
    <dgm:cxn modelId="{B1D95C22-135D-492C-AF1B-C816A777980D}" type="presParOf" srcId="{0BCDEB8E-E041-4418-A77B-141C5765294E}" destId="{367ADA92-F151-4BA6-904D-CB2CB50F3E65}" srcOrd="0" destOrd="0" presId="urn:microsoft.com/office/officeart/2008/layout/VerticalCurvedList"/>
    <dgm:cxn modelId="{78283AD4-6B77-4835-BACD-FC893C3F3479}" type="presParOf" srcId="{DFF15D54-D189-46D1-82F0-6C72A54877DC}" destId="{DB6FC2FA-1BCC-4764-B37C-3F1CE07D6625}" srcOrd="3" destOrd="0" presId="urn:microsoft.com/office/officeart/2008/layout/VerticalCurvedList"/>
    <dgm:cxn modelId="{B1075C3A-BC51-4ACB-9D97-BCDB467B97C1}" type="presParOf" srcId="{DFF15D54-D189-46D1-82F0-6C72A54877DC}" destId="{E24EC9D1-AB6D-41F6-84B9-E6C9609C8C7B}" srcOrd="4" destOrd="0" presId="urn:microsoft.com/office/officeart/2008/layout/VerticalCurvedList"/>
    <dgm:cxn modelId="{1F7BCB3B-BC6E-42A7-9455-9E8B304192C5}" type="presParOf" srcId="{E24EC9D1-AB6D-41F6-84B9-E6C9609C8C7B}" destId="{9E20CC56-B53A-4FF3-BDF5-C7665AE60A5F}" srcOrd="0" destOrd="0" presId="urn:microsoft.com/office/officeart/2008/layout/VerticalCurvedList"/>
    <dgm:cxn modelId="{77F964F9-1763-4B2E-AF0A-EF9E1F2D75EE}" type="presParOf" srcId="{DFF15D54-D189-46D1-82F0-6C72A54877DC}" destId="{354B9B8A-2F67-4787-83B7-B1991176E29A}" srcOrd="5" destOrd="0" presId="urn:microsoft.com/office/officeart/2008/layout/VerticalCurvedList"/>
    <dgm:cxn modelId="{65A158A8-20A3-4AF6-9E30-059A15FBBCDF}" type="presParOf" srcId="{DFF15D54-D189-46D1-82F0-6C72A54877DC}" destId="{9A8CC70A-BF5D-4BD7-9285-424B2A885064}" srcOrd="6" destOrd="0" presId="urn:microsoft.com/office/officeart/2008/layout/VerticalCurvedList"/>
    <dgm:cxn modelId="{8824CC5C-32B8-4672-9947-203B9511C3D7}" type="presParOf" srcId="{9A8CC70A-BF5D-4BD7-9285-424B2A885064}" destId="{CBF48D42-36B7-4CB8-9D36-D58C6F54F939}" srcOrd="0" destOrd="0" presId="urn:microsoft.com/office/officeart/2008/layout/VerticalCurvedList"/>
    <dgm:cxn modelId="{15F11032-6D7C-482E-92FF-05C7617B0887}" type="presParOf" srcId="{DFF15D54-D189-46D1-82F0-6C72A54877DC}" destId="{D0BE048D-9EE2-4DF3-B00C-7931D536D59A}" srcOrd="7" destOrd="0" presId="urn:microsoft.com/office/officeart/2008/layout/VerticalCurvedList"/>
    <dgm:cxn modelId="{B5F46916-8120-4A47-97DA-7197A1E1CCF5}" type="presParOf" srcId="{DFF15D54-D189-46D1-82F0-6C72A54877DC}" destId="{44F6A22D-98C9-4099-A1E0-F836CF1C9D55}" srcOrd="8" destOrd="0" presId="urn:microsoft.com/office/officeart/2008/layout/VerticalCurvedList"/>
    <dgm:cxn modelId="{0616E1AF-F7D7-4661-8167-BD725766C69A}" type="presParOf" srcId="{44F6A22D-98C9-4099-A1E0-F836CF1C9D55}" destId="{2D961A1C-7D5D-4CF4-8845-35F246CDA396}" srcOrd="0" destOrd="0" presId="urn:microsoft.com/office/officeart/2008/layout/VerticalCurvedList"/>
    <dgm:cxn modelId="{E7754F84-C299-412A-81D7-949E2117A5ED}" type="presParOf" srcId="{DFF15D54-D189-46D1-82F0-6C72A54877DC}" destId="{295B6B67-21AC-4F6C-AB13-CF83D6B4E8AE}" srcOrd="9" destOrd="0" presId="urn:microsoft.com/office/officeart/2008/layout/VerticalCurvedList"/>
    <dgm:cxn modelId="{8BE390AC-8708-415B-888F-586893FDD877}" type="presParOf" srcId="{DFF15D54-D189-46D1-82F0-6C72A54877DC}" destId="{1C081174-CF94-41FE-B465-C1AD50663FB1}" srcOrd="10" destOrd="0" presId="urn:microsoft.com/office/officeart/2008/layout/VerticalCurvedList"/>
    <dgm:cxn modelId="{C83CFE49-CF82-4006-A24A-5D12EF18580D}" type="presParOf" srcId="{1C081174-CF94-41FE-B465-C1AD50663FB1}" destId="{8DF95D02-ECBD-4A84-A0A1-2A83C83F8998}" srcOrd="0" destOrd="0" presId="urn:microsoft.com/office/officeart/2008/layout/VerticalCurvedList"/>
    <dgm:cxn modelId="{A6C16948-2B0E-4276-A183-777EF9AEFF3F}" type="presParOf" srcId="{DFF15D54-D189-46D1-82F0-6C72A54877DC}" destId="{93035CA6-E868-4153-A2EE-5E0D52306534}" srcOrd="11" destOrd="0" presId="urn:microsoft.com/office/officeart/2008/layout/VerticalCurvedList"/>
    <dgm:cxn modelId="{955763C6-DC56-4A12-B0F0-F402106907E8}" type="presParOf" srcId="{DFF15D54-D189-46D1-82F0-6C72A54877DC}" destId="{D0F86ED2-D4F8-4A8F-A929-D107D5E73FBE}" srcOrd="12" destOrd="0" presId="urn:microsoft.com/office/officeart/2008/layout/VerticalCurvedList"/>
    <dgm:cxn modelId="{81550240-32B4-40E8-A3A9-033DCCF23B89}" type="presParOf" srcId="{D0F86ED2-D4F8-4A8F-A929-D107D5E73FBE}" destId="{6852DC65-8516-4500-B5C6-9020AF4AF0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0CC8D-1557-4AAF-8DEB-C6A825EC0FC4}">
      <dsp:nvSpPr>
        <dsp:cNvPr id="0" name=""/>
        <dsp:cNvSpPr/>
      </dsp:nvSpPr>
      <dsp:spPr>
        <a:xfrm>
          <a:off x="-4896759" y="-750384"/>
          <a:ext cx="5832073" cy="5832073"/>
        </a:xfrm>
        <a:prstGeom prst="blockArc">
          <a:avLst>
            <a:gd name="adj1" fmla="val 18900000"/>
            <a:gd name="adj2" fmla="val 2700000"/>
            <a:gd name="adj3" fmla="val 370"/>
          </a:avLst>
        </a:pr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21996-ABBF-48A4-A9C9-3480138949AF}">
      <dsp:nvSpPr>
        <dsp:cNvPr id="0" name=""/>
        <dsp:cNvSpPr/>
      </dsp:nvSpPr>
      <dsp:spPr>
        <a:xfrm>
          <a:off x="361835" y="195341"/>
          <a:ext cx="6465310" cy="455999"/>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Orientation</a:t>
          </a:r>
        </a:p>
      </dsp:txBody>
      <dsp:txXfrm>
        <a:off x="361835" y="195341"/>
        <a:ext cx="6465310" cy="455999"/>
      </dsp:txXfrm>
    </dsp:sp>
    <dsp:sp modelId="{367ADA92-F151-4BA6-904D-CB2CB50F3E65}">
      <dsp:nvSpPr>
        <dsp:cNvPr id="0" name=""/>
        <dsp:cNvSpPr/>
      </dsp:nvSpPr>
      <dsp:spPr>
        <a:xfrm>
          <a:off x="64033" y="171086"/>
          <a:ext cx="569999" cy="56999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FC2FA-1BCC-4764-B37C-3F1CE07D6625}">
      <dsp:nvSpPr>
        <dsp:cNvPr id="0" name=""/>
        <dsp:cNvSpPr/>
      </dsp:nvSpPr>
      <dsp:spPr>
        <a:xfrm>
          <a:off x="724124" y="911999"/>
          <a:ext cx="6090219" cy="455999"/>
        </a:xfrm>
        <a:prstGeom prst="rect">
          <a:avLst/>
        </a:prstGeom>
        <a:solidFill>
          <a:schemeClr val="accent4">
            <a:shade val="80000"/>
            <a:hueOff val="-102657"/>
            <a:satOff val="0"/>
            <a:lumOff val="6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Education</a:t>
          </a:r>
        </a:p>
      </dsp:txBody>
      <dsp:txXfrm>
        <a:off x="724124" y="911999"/>
        <a:ext cx="6090219" cy="455999"/>
      </dsp:txXfrm>
    </dsp:sp>
    <dsp:sp modelId="{9E20CC56-B53A-4FF3-BDF5-C7665AE60A5F}">
      <dsp:nvSpPr>
        <dsp:cNvPr id="0" name=""/>
        <dsp:cNvSpPr/>
      </dsp:nvSpPr>
      <dsp:spPr>
        <a:xfrm>
          <a:off x="439124" y="854999"/>
          <a:ext cx="569999" cy="569999"/>
        </a:xfrm>
        <a:prstGeom prst="ellipse">
          <a:avLst/>
        </a:prstGeom>
        <a:solidFill>
          <a:schemeClr val="lt1">
            <a:hueOff val="0"/>
            <a:satOff val="0"/>
            <a:lumOff val="0"/>
            <a:alphaOff val="0"/>
          </a:schemeClr>
        </a:solidFill>
        <a:ln w="12700" cap="flat" cmpd="sng" algn="ctr">
          <a:solidFill>
            <a:schemeClr val="accent4">
              <a:shade val="80000"/>
              <a:hueOff val="-102657"/>
              <a:satOff val="0"/>
              <a:lumOff val="67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B9B8A-2F67-4787-83B7-B1991176E29A}">
      <dsp:nvSpPr>
        <dsp:cNvPr id="0" name=""/>
        <dsp:cNvSpPr/>
      </dsp:nvSpPr>
      <dsp:spPr>
        <a:xfrm>
          <a:off x="895644" y="1595912"/>
          <a:ext cx="5918700" cy="455999"/>
        </a:xfrm>
        <a:prstGeom prst="rect">
          <a:avLst/>
        </a:prstGeom>
        <a:solidFill>
          <a:schemeClr val="accent4">
            <a:shade val="80000"/>
            <a:hueOff val="-205313"/>
            <a:satOff val="0"/>
            <a:lumOff val="13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Supervised Job Search</a:t>
          </a:r>
        </a:p>
      </dsp:txBody>
      <dsp:txXfrm>
        <a:off x="895644" y="1595912"/>
        <a:ext cx="5918700" cy="455999"/>
      </dsp:txXfrm>
    </dsp:sp>
    <dsp:sp modelId="{CBF48D42-36B7-4CB8-9D36-D58C6F54F939}">
      <dsp:nvSpPr>
        <dsp:cNvPr id="0" name=""/>
        <dsp:cNvSpPr/>
      </dsp:nvSpPr>
      <dsp:spPr>
        <a:xfrm>
          <a:off x="610644" y="1538912"/>
          <a:ext cx="569999" cy="569999"/>
        </a:xfrm>
        <a:prstGeom prst="ellipse">
          <a:avLst/>
        </a:prstGeom>
        <a:solidFill>
          <a:schemeClr val="lt1">
            <a:hueOff val="0"/>
            <a:satOff val="0"/>
            <a:lumOff val="0"/>
            <a:alphaOff val="0"/>
          </a:schemeClr>
        </a:solidFill>
        <a:ln w="12700" cap="flat" cmpd="sng" algn="ctr">
          <a:solidFill>
            <a:schemeClr val="accent4">
              <a:shade val="80000"/>
              <a:hueOff val="-205313"/>
              <a:satOff val="0"/>
              <a:lumOff val="135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BE048D-9EE2-4DF3-B00C-7931D536D59A}">
      <dsp:nvSpPr>
        <dsp:cNvPr id="0" name=""/>
        <dsp:cNvSpPr/>
      </dsp:nvSpPr>
      <dsp:spPr>
        <a:xfrm>
          <a:off x="895644" y="2279392"/>
          <a:ext cx="5918700" cy="455999"/>
        </a:xfrm>
        <a:prstGeom prst="rect">
          <a:avLst/>
        </a:prstGeom>
        <a:solidFill>
          <a:schemeClr val="accent4">
            <a:shade val="80000"/>
            <a:hueOff val="-307970"/>
            <a:satOff val="0"/>
            <a:lumOff val="20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Work Experience </a:t>
          </a:r>
        </a:p>
      </dsp:txBody>
      <dsp:txXfrm>
        <a:off x="895644" y="2279392"/>
        <a:ext cx="5918700" cy="455999"/>
      </dsp:txXfrm>
    </dsp:sp>
    <dsp:sp modelId="{2D961A1C-7D5D-4CF4-8845-35F246CDA396}">
      <dsp:nvSpPr>
        <dsp:cNvPr id="0" name=""/>
        <dsp:cNvSpPr/>
      </dsp:nvSpPr>
      <dsp:spPr>
        <a:xfrm>
          <a:off x="610644" y="2222392"/>
          <a:ext cx="569999" cy="569999"/>
        </a:xfrm>
        <a:prstGeom prst="ellipse">
          <a:avLst/>
        </a:prstGeom>
        <a:solidFill>
          <a:schemeClr val="lt1">
            <a:hueOff val="0"/>
            <a:satOff val="0"/>
            <a:lumOff val="0"/>
            <a:alphaOff val="0"/>
          </a:schemeClr>
        </a:solidFill>
        <a:ln w="12700" cap="flat" cmpd="sng" algn="ctr">
          <a:solidFill>
            <a:schemeClr val="accent4">
              <a:shade val="80000"/>
              <a:hueOff val="-307970"/>
              <a:satOff val="0"/>
              <a:lumOff val="203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B6B67-21AC-4F6C-AB13-CF83D6B4E8AE}">
      <dsp:nvSpPr>
        <dsp:cNvPr id="0" name=""/>
        <dsp:cNvSpPr/>
      </dsp:nvSpPr>
      <dsp:spPr>
        <a:xfrm>
          <a:off x="724124" y="2963305"/>
          <a:ext cx="6090219" cy="455999"/>
        </a:xfrm>
        <a:prstGeom prst="rect">
          <a:avLst/>
        </a:prstGeom>
        <a:solidFill>
          <a:schemeClr val="accent4">
            <a:shade val="80000"/>
            <a:hueOff val="-410626"/>
            <a:satOff val="0"/>
            <a:lumOff val="27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Self Employment Training</a:t>
          </a:r>
        </a:p>
      </dsp:txBody>
      <dsp:txXfrm>
        <a:off x="724124" y="2963305"/>
        <a:ext cx="6090219" cy="455999"/>
      </dsp:txXfrm>
    </dsp:sp>
    <dsp:sp modelId="{8DF95D02-ECBD-4A84-A0A1-2A83C83F8998}">
      <dsp:nvSpPr>
        <dsp:cNvPr id="0" name=""/>
        <dsp:cNvSpPr/>
      </dsp:nvSpPr>
      <dsp:spPr>
        <a:xfrm>
          <a:off x="439124" y="2906305"/>
          <a:ext cx="569999" cy="569999"/>
        </a:xfrm>
        <a:prstGeom prst="ellipse">
          <a:avLst/>
        </a:prstGeom>
        <a:solidFill>
          <a:schemeClr val="lt1">
            <a:hueOff val="0"/>
            <a:satOff val="0"/>
            <a:lumOff val="0"/>
            <a:alphaOff val="0"/>
          </a:schemeClr>
        </a:solidFill>
        <a:ln w="12700" cap="flat" cmpd="sng" algn="ctr">
          <a:solidFill>
            <a:schemeClr val="accent4">
              <a:shade val="80000"/>
              <a:hueOff val="-410626"/>
              <a:satOff val="0"/>
              <a:lumOff val="271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35CA6-E868-4153-A2EE-5E0D52306534}">
      <dsp:nvSpPr>
        <dsp:cNvPr id="0" name=""/>
        <dsp:cNvSpPr/>
      </dsp:nvSpPr>
      <dsp:spPr>
        <a:xfrm>
          <a:off x="349033" y="3647218"/>
          <a:ext cx="6465310" cy="455999"/>
        </a:xfrm>
        <a:prstGeom prst="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Job Retention</a:t>
          </a:r>
        </a:p>
      </dsp:txBody>
      <dsp:txXfrm>
        <a:off x="349033" y="3647218"/>
        <a:ext cx="6465310" cy="455999"/>
      </dsp:txXfrm>
    </dsp:sp>
    <dsp:sp modelId="{6852DC65-8516-4500-B5C6-9020AF4AF0B3}">
      <dsp:nvSpPr>
        <dsp:cNvPr id="0" name=""/>
        <dsp:cNvSpPr/>
      </dsp:nvSpPr>
      <dsp:spPr>
        <a:xfrm>
          <a:off x="64033" y="3590218"/>
          <a:ext cx="569999" cy="569999"/>
        </a:xfrm>
        <a:prstGeom prst="ellipse">
          <a:avLst/>
        </a:prstGeom>
        <a:solidFill>
          <a:schemeClr val="lt1">
            <a:hueOff val="0"/>
            <a:satOff val="0"/>
            <a:lumOff val="0"/>
            <a:alphaOff val="0"/>
          </a:schemeClr>
        </a:solidFill>
        <a:ln w="12700" cap="flat" cmpd="sng" algn="ctr">
          <a:solidFill>
            <a:schemeClr val="accent4">
              <a:shade val="80000"/>
              <a:hueOff val="-513283"/>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ABD7-BEB2-45DE-8F87-3D7D7279BD15}"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53D6-C4A2-4093-AB06-B322ABA8CF37}" type="slidenum">
              <a:rPr lang="en-US" smtClean="0"/>
              <a:t>‹#›</a:t>
            </a:fld>
            <a:endParaRPr lang="en-US"/>
          </a:p>
        </p:txBody>
      </p:sp>
    </p:spTree>
    <p:extLst>
      <p:ext uri="{BB962C8B-B14F-4D97-AF65-F5344CB8AC3E}">
        <p14:creationId xmlns:p14="http://schemas.microsoft.com/office/powerpoint/2010/main" val="12474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10</a:t>
            </a:fld>
            <a:endParaRPr lang="en-US"/>
          </a:p>
        </p:txBody>
      </p:sp>
    </p:spTree>
    <p:extLst>
      <p:ext uri="{BB962C8B-B14F-4D97-AF65-F5344CB8AC3E}">
        <p14:creationId xmlns:p14="http://schemas.microsoft.com/office/powerpoint/2010/main" val="366247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11</a:t>
            </a:fld>
            <a:endParaRPr lang="en-US"/>
          </a:p>
        </p:txBody>
      </p:sp>
    </p:spTree>
    <p:extLst>
      <p:ext uri="{BB962C8B-B14F-4D97-AF65-F5344CB8AC3E}">
        <p14:creationId xmlns:p14="http://schemas.microsoft.com/office/powerpoint/2010/main" val="362196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12</a:t>
            </a:fld>
            <a:endParaRPr lang="en-US"/>
          </a:p>
        </p:txBody>
      </p:sp>
    </p:spTree>
    <p:extLst>
      <p:ext uri="{BB962C8B-B14F-4D97-AF65-F5344CB8AC3E}">
        <p14:creationId xmlns:p14="http://schemas.microsoft.com/office/powerpoint/2010/main" val="16509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13</a:t>
            </a:fld>
            <a:endParaRPr lang="en-US"/>
          </a:p>
        </p:txBody>
      </p:sp>
    </p:spTree>
    <p:extLst>
      <p:ext uri="{BB962C8B-B14F-4D97-AF65-F5344CB8AC3E}">
        <p14:creationId xmlns:p14="http://schemas.microsoft.com/office/powerpoint/2010/main" val="24367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14</a:t>
            </a:fld>
            <a:endParaRPr lang="en-US"/>
          </a:p>
        </p:txBody>
      </p:sp>
    </p:spTree>
    <p:extLst>
      <p:ext uri="{BB962C8B-B14F-4D97-AF65-F5344CB8AC3E}">
        <p14:creationId xmlns:p14="http://schemas.microsoft.com/office/powerpoint/2010/main" val="361926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15</a:t>
            </a:fld>
            <a:endParaRPr lang="en-US"/>
          </a:p>
        </p:txBody>
      </p:sp>
    </p:spTree>
    <p:extLst>
      <p:ext uri="{BB962C8B-B14F-4D97-AF65-F5344CB8AC3E}">
        <p14:creationId xmlns:p14="http://schemas.microsoft.com/office/powerpoint/2010/main" val="282945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16</a:t>
            </a:fld>
            <a:endParaRPr lang="en-US"/>
          </a:p>
        </p:txBody>
      </p:sp>
    </p:spTree>
    <p:extLst>
      <p:ext uri="{BB962C8B-B14F-4D97-AF65-F5344CB8AC3E}">
        <p14:creationId xmlns:p14="http://schemas.microsoft.com/office/powerpoint/2010/main" val="51158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17</a:t>
            </a:fld>
            <a:endParaRPr lang="en-US"/>
          </a:p>
        </p:txBody>
      </p:sp>
    </p:spTree>
    <p:extLst>
      <p:ext uri="{BB962C8B-B14F-4D97-AF65-F5344CB8AC3E}">
        <p14:creationId xmlns:p14="http://schemas.microsoft.com/office/powerpoint/2010/main" val="355461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18</a:t>
            </a:fld>
            <a:endParaRPr lang="en-US"/>
          </a:p>
        </p:txBody>
      </p:sp>
    </p:spTree>
    <p:extLst>
      <p:ext uri="{BB962C8B-B14F-4D97-AF65-F5344CB8AC3E}">
        <p14:creationId xmlns:p14="http://schemas.microsoft.com/office/powerpoint/2010/main" val="390111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4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lvl="1">
              <a:defRPr/>
            </a:pPr>
            <a:r>
              <a:rPr lang="en-US" b="1"/>
              <a:t> </a:t>
            </a:r>
            <a:endParaRPr lang="en-US">
              <a:ea typeface="Calibri" panose="020F0502020204030204"/>
              <a:cs typeface="Calibri" panose="020F0502020204030204"/>
            </a:endParaRPr>
          </a:p>
          <a:p>
            <a:pPr>
              <a:defRPr/>
            </a:pPr>
            <a:endParaRPr lang="en-US">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a:t>
            </a:fld>
            <a:endParaRPr lang="en-US"/>
          </a:p>
        </p:txBody>
      </p:sp>
    </p:spTree>
    <p:extLst>
      <p:ext uri="{BB962C8B-B14F-4D97-AF65-F5344CB8AC3E}">
        <p14:creationId xmlns:p14="http://schemas.microsoft.com/office/powerpoint/2010/main" val="349273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3</a:t>
            </a:fld>
            <a:endParaRPr lang="en-US"/>
          </a:p>
        </p:txBody>
      </p:sp>
    </p:spTree>
    <p:extLst>
      <p:ext uri="{BB962C8B-B14F-4D97-AF65-F5344CB8AC3E}">
        <p14:creationId xmlns:p14="http://schemas.microsoft.com/office/powerpoint/2010/main" val="954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4</a:t>
            </a:fld>
            <a:endParaRPr lang="en-US"/>
          </a:p>
        </p:txBody>
      </p:sp>
    </p:spTree>
    <p:extLst>
      <p:ext uri="{BB962C8B-B14F-4D97-AF65-F5344CB8AC3E}">
        <p14:creationId xmlns:p14="http://schemas.microsoft.com/office/powerpoint/2010/main" val="3876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5</a:t>
            </a:fld>
            <a:endParaRPr lang="en-US"/>
          </a:p>
        </p:txBody>
      </p:sp>
    </p:spTree>
    <p:extLst>
      <p:ext uri="{BB962C8B-B14F-4D97-AF65-F5344CB8AC3E}">
        <p14:creationId xmlns:p14="http://schemas.microsoft.com/office/powerpoint/2010/main" val="279446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6</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7</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8</a:t>
            </a:fld>
            <a:endParaRPr lang="en-US"/>
          </a:p>
        </p:txBody>
      </p:sp>
    </p:spTree>
    <p:extLst>
      <p:ext uri="{BB962C8B-B14F-4D97-AF65-F5344CB8AC3E}">
        <p14:creationId xmlns:p14="http://schemas.microsoft.com/office/powerpoint/2010/main" val="128594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9</a:t>
            </a:fld>
            <a:endParaRPr lang="en-US"/>
          </a:p>
        </p:txBody>
      </p:sp>
    </p:spTree>
    <p:extLst>
      <p:ext uri="{BB962C8B-B14F-4D97-AF65-F5344CB8AC3E}">
        <p14:creationId xmlns:p14="http://schemas.microsoft.com/office/powerpoint/2010/main" val="312823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612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83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1967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346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073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36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9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2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994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06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4545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91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8474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18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0967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665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6397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7616535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4002448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163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06690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55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1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49613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2168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4819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101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795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38757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13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Tree>
    <p:extLst>
      <p:ext uri="{BB962C8B-B14F-4D97-AF65-F5344CB8AC3E}">
        <p14:creationId xmlns:p14="http://schemas.microsoft.com/office/powerpoint/2010/main" val="155084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48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1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02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941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21720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12/4/2023</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697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913527051"/>
      </p:ext>
    </p:extLst>
  </p:cSld>
  <p:clrMap bg1="lt1" tx1="dk1" bg2="lt2" tx2="dk2" accent1="accent1" accent2="accent2" accent3="accent3" accent4="accent4" accent5="accent5" accent6="accent6" hlink="hlink" folHlink="folHlink"/>
  <p:sldLayoutIdLst>
    <p:sldLayoutId id="2147483851" r:id="rId1"/>
    <p:sldLayoutId id="214748387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90" r:id="rId13"/>
    <p:sldLayoutId id="2147483891" r:id="rId14"/>
    <p:sldLayoutId id="2147483892" r:id="rId15"/>
    <p:sldLayoutId id="2147483876" r:id="rId16"/>
    <p:sldLayoutId id="2147483718" r:id="rId17"/>
    <p:sldLayoutId id="2147483862"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12/4/2023</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75595643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fns.usda.gov/snap-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dss.ca.gov/inforesources/calfresh/employment-and-training" TargetMode="External"/><Relationship Id="rId5" Type="http://schemas.openxmlformats.org/officeDocument/2006/relationships/hyperlink" Target="https://benefitscal.com/Public/login" TargetMode="External"/><Relationship Id="rId4" Type="http://schemas.openxmlformats.org/officeDocument/2006/relationships/hyperlink" Target="https://redfworkshop.org/la-county-cf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cdss.ca.gov/inforesources/child-care-and-development/fund-state-plan"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cdss.ca.gov/Portals/9/Additional-Resources/Letters-and-Notices/ACLs/2022/22-99.pdf?ver=2022-12-28-142754-42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3B3C9501-0095-73BE-CEB0-3D6333657476}"/>
              </a:ext>
            </a:extLst>
          </p:cNvPr>
          <p:cNvSpPr txBox="1">
            <a:spLocks/>
          </p:cNvSpPr>
          <p:nvPr/>
        </p:nvSpPr>
        <p:spPr>
          <a:xfrm>
            <a:off x="619296" y="3138903"/>
            <a:ext cx="8742169" cy="7478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39922"/>
              </a:buClr>
              <a:buSzPts val="2800"/>
              <a:buFont typeface="Inter"/>
              <a:buNone/>
              <a:tabLst/>
              <a:defRPr/>
            </a:pPr>
            <a:r>
              <a:rPr kumimoji="0" lang="en-US" sz="5400" b="1" i="0" u="none" strike="noStrike" kern="1200" cap="none" spc="0" normalizeH="0" baseline="0" noProof="0" dirty="0">
                <a:ln>
                  <a:noFill/>
                </a:ln>
                <a:solidFill>
                  <a:prstClr val="white"/>
                </a:solidFill>
                <a:effectLst/>
                <a:uLnTx/>
                <a:uFillTx/>
                <a:latin typeface="Obviously Narw Bold" panose="040D0808050403040306" pitchFamily="82" charset="0"/>
                <a:sym typeface="Inter"/>
              </a:rPr>
              <a:t>Skill Up Los Angeles</a:t>
            </a:r>
          </a:p>
        </p:txBody>
      </p:sp>
      <p:sp>
        <p:nvSpPr>
          <p:cNvPr id="3" name="Subtitle 2">
            <a:extLst>
              <a:ext uri="{FF2B5EF4-FFF2-40B4-BE49-F238E27FC236}">
                <a16:creationId xmlns:a16="http://schemas.microsoft.com/office/drawing/2014/main" id="{8D53A2A0-0E77-6D12-D42E-B50548C047CD}"/>
              </a:ext>
            </a:extLst>
          </p:cNvPr>
          <p:cNvSpPr txBox="1">
            <a:spLocks/>
          </p:cNvSpPr>
          <p:nvPr/>
        </p:nvSpPr>
        <p:spPr>
          <a:xfrm>
            <a:off x="619297" y="4031251"/>
            <a:ext cx="9429272" cy="74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rPr>
              <a:t>CalFresh Employment &amp; Training Onboarding:  </a:t>
            </a:r>
            <a:r>
              <a:rPr lang="en-US" b="1" dirty="0">
                <a:solidFill>
                  <a:prstClr val="white"/>
                </a:solidFill>
                <a:latin typeface="Obviously Narw Bold" panose="040D0808050403040306" pitchFamily="82" charset="0"/>
              </a:rPr>
              <a:t>Support Services</a:t>
            </a:r>
            <a:endPar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endParaRPr>
          </a:p>
        </p:txBody>
      </p:sp>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Ancillary Support Service Examples </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2941723327"/>
              </p:ext>
            </p:extLst>
          </p:nvPr>
        </p:nvGraphicFramePr>
        <p:xfrm>
          <a:off x="405877" y="1201266"/>
          <a:ext cx="11332028" cy="5360035"/>
        </p:xfrm>
        <a:graphic>
          <a:graphicData uri="http://schemas.openxmlformats.org/drawingml/2006/table">
            <a:tbl>
              <a:tblPr firstRow="1" bandRow="1">
                <a:tableStyleId>{5C22544A-7EE6-4342-B048-85BDC9FD1C3A}</a:tableStyleId>
              </a:tblPr>
              <a:tblGrid>
                <a:gridCol w="2737819">
                  <a:extLst>
                    <a:ext uri="{9D8B030D-6E8A-4147-A177-3AD203B41FA5}">
                      <a16:colId xmlns:a16="http://schemas.microsoft.com/office/drawing/2014/main" val="1024487275"/>
                    </a:ext>
                  </a:extLst>
                </a:gridCol>
                <a:gridCol w="3352738">
                  <a:extLst>
                    <a:ext uri="{9D8B030D-6E8A-4147-A177-3AD203B41FA5}">
                      <a16:colId xmlns:a16="http://schemas.microsoft.com/office/drawing/2014/main" val="4256329906"/>
                    </a:ext>
                  </a:extLst>
                </a:gridCol>
                <a:gridCol w="2564463">
                  <a:extLst>
                    <a:ext uri="{9D8B030D-6E8A-4147-A177-3AD203B41FA5}">
                      <a16:colId xmlns:a16="http://schemas.microsoft.com/office/drawing/2014/main" val="236578362"/>
                    </a:ext>
                  </a:extLst>
                </a:gridCol>
                <a:gridCol w="2677008">
                  <a:extLst>
                    <a:ext uri="{9D8B030D-6E8A-4147-A177-3AD203B41FA5}">
                      <a16:colId xmlns:a16="http://schemas.microsoft.com/office/drawing/2014/main" val="2233653737"/>
                    </a:ext>
                  </a:extLst>
                </a:gridCol>
              </a:tblGrid>
              <a:tr h="640656">
                <a:tc>
                  <a:txBody>
                    <a:bodyPr/>
                    <a:lstStyle/>
                    <a:p>
                      <a:pPr algn="ctr"/>
                      <a:r>
                        <a:rPr lang="en-US">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1632274">
                <a:tc>
                  <a:txBody>
                    <a:bodyPr/>
                    <a:lstStyle/>
                    <a:p>
                      <a:pPr algn="ctr"/>
                      <a:r>
                        <a:rPr lang="en-US" b="1" dirty="0">
                          <a:solidFill>
                            <a:schemeClr val="tx1"/>
                          </a:solidFill>
                          <a:latin typeface="Segoe UI" panose="020B0502040204020203" pitchFamily="34" charset="0"/>
                          <a:cs typeface="Segoe UI" panose="020B0502040204020203" pitchFamily="34" charset="0"/>
                        </a:rPr>
                        <a:t>Clothing and Tools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Segoe UI" panose="020B0502040204020203" pitchFamily="34" charset="0"/>
                          <a:cs typeface="Segoe UI" panose="020B0502040204020203" pitchFamily="34" charset="0"/>
                        </a:rPr>
                        <a:t>Participants may receive assistance with clothing and tools if necessary for training, work experience, interviewing, </a:t>
                      </a:r>
                      <a:r>
                        <a:rPr lang="en-US" sz="1600" err="1">
                          <a:solidFill>
                            <a:schemeClr val="tx1"/>
                          </a:solidFill>
                          <a:latin typeface="Segoe UI" panose="020B0502040204020203" pitchFamily="34" charset="0"/>
                          <a:cs typeface="Segoe UI" panose="020B0502040204020203" pitchFamily="34" charset="0"/>
                        </a:rPr>
                        <a:t>etc</a:t>
                      </a:r>
                      <a:endParaRPr lang="en-US" sz="160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Clothing and tools to maintain employment may be also allowed for up to 90 days following employment</a:t>
                      </a: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583676"/>
                  </a:ext>
                </a:extLst>
              </a:tr>
              <a:tr h="1392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Segoe UI" panose="020B0502040204020203" pitchFamily="34" charset="0"/>
                          <a:ea typeface="+mn-ea"/>
                          <a:cs typeface="Segoe UI" panose="020B0502040204020203" pitchFamily="34" charset="0"/>
                        </a:rPr>
                        <a:t>Housing </a:t>
                      </a:r>
                      <a:endParaRPr lang="en-US" b="1" i="0" dirty="0">
                        <a:effectLst/>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Housing assistance provided to participants to remain engaged in the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Up to two months per program year, per participant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Rental costs only, no mortgage fees, etc.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r h="1694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a:effectLst/>
                          <a:latin typeface="Segoe UI" panose="020B0502040204020203" pitchFamily="34" charset="0"/>
                          <a:cs typeface="Segoe UI" panose="020B0502040204020203" pitchFamily="34" charset="0"/>
                        </a:rPr>
                        <a:t>Legal Fees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Limited legal services required to resolve issues that would prevent participation such as obtaining a work visa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Allowable for participants for up to 90 days post employment under retention component as well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660411"/>
                  </a:ext>
                </a:extLst>
              </a:tr>
            </a:tbl>
          </a:graphicData>
        </a:graphic>
      </p:graphicFrame>
      <p:pic>
        <p:nvPicPr>
          <p:cNvPr id="7" name="Graphic 6" descr="Tools with solid fill">
            <a:extLst>
              <a:ext uri="{FF2B5EF4-FFF2-40B4-BE49-F238E27FC236}">
                <a16:creationId xmlns:a16="http://schemas.microsoft.com/office/drawing/2014/main" id="{C6861D00-07F0-5BF0-CFF0-B09C1D266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1057" y="2831691"/>
            <a:ext cx="469490" cy="469490"/>
          </a:xfrm>
          <a:prstGeom prst="rect">
            <a:avLst/>
          </a:prstGeom>
        </p:spPr>
      </p:pic>
      <p:pic>
        <p:nvPicPr>
          <p:cNvPr id="9" name="Graphic 8" descr="City with solid fill">
            <a:extLst>
              <a:ext uri="{FF2B5EF4-FFF2-40B4-BE49-F238E27FC236}">
                <a16:creationId xmlns:a16="http://schemas.microsoft.com/office/drawing/2014/main" id="{081933E7-A563-FCB8-DF81-D41688066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095" y="3470042"/>
            <a:ext cx="822482" cy="822482"/>
          </a:xfrm>
          <a:prstGeom prst="rect">
            <a:avLst/>
          </a:prstGeom>
        </p:spPr>
      </p:pic>
    </p:spTree>
    <p:extLst>
      <p:ext uri="{BB962C8B-B14F-4D97-AF65-F5344CB8AC3E}">
        <p14:creationId xmlns:p14="http://schemas.microsoft.com/office/powerpoint/2010/main" val="315040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323616" y="1246319"/>
            <a:ext cx="1031172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B59970-D054-0674-650C-9819FA5E02E6}"/>
              </a:ext>
            </a:extLst>
          </p:cNvPr>
          <p:cNvSpPr txBox="1"/>
          <p:nvPr/>
        </p:nvSpPr>
        <p:spPr>
          <a:xfrm>
            <a:off x="475509" y="1396232"/>
            <a:ext cx="5620492" cy="5061386"/>
          </a:xfrm>
          <a:prstGeom prst="rect">
            <a:avLst/>
          </a:prstGeom>
          <a:noFill/>
        </p:spPr>
        <p:txBody>
          <a:bodyPr wrap="square" rtlCol="0">
            <a:spAutoFit/>
          </a:bodyPr>
          <a:lstStyle/>
          <a:p>
            <a:pPr>
              <a:lnSpc>
                <a:spcPct val="150000"/>
              </a:lnSpc>
            </a:pPr>
            <a:r>
              <a:rPr lang="en-US" sz="2400" u="sng" dirty="0">
                <a:latin typeface="Segoe UI" panose="020B0502040204020203" pitchFamily="34" charset="0"/>
                <a:cs typeface="Segoe UI" panose="020B0502040204020203" pitchFamily="34" charset="0"/>
              </a:rPr>
              <a:t>Each Instance: </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Invoice or original bill </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Justification</a:t>
            </a:r>
          </a:p>
          <a:p>
            <a:pPr marL="742950" lvl="1" indent="-28575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Includes why this services is necessary and which training/component they’re in</a:t>
            </a:r>
          </a:p>
          <a:p>
            <a:pPr marL="742950" lvl="1" indent="-28575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Includes they are not receiving this support elsewhere in the given month</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Participant signature acknowledging they received service &amp; dated</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Receipt that it was paid for</a:t>
            </a:r>
          </a:p>
          <a:p>
            <a:pPr marL="285750" indent="-285750">
              <a:lnSpc>
                <a:spcPct val="150000"/>
              </a:lnSpc>
              <a:buFont typeface="Wingdings" panose="05000000000000000000" pitchFamily="2" charset="2"/>
              <a:buChar char="ü"/>
            </a:pPr>
            <a:r>
              <a:rPr lang="en-US" sz="2000" dirty="0">
                <a:latin typeface="Segoe UI" panose="020B0502040204020203" pitchFamily="34" charset="0"/>
                <a:cs typeface="Segoe UI" panose="020B0502040204020203" pitchFamily="34" charset="0"/>
              </a:rPr>
              <a:t>Case note in file (justification can be part of this note)</a:t>
            </a:r>
          </a:p>
        </p:txBody>
      </p:sp>
      <p:sp>
        <p:nvSpPr>
          <p:cNvPr id="3" name="TextBox 2">
            <a:extLst>
              <a:ext uri="{FF2B5EF4-FFF2-40B4-BE49-F238E27FC236}">
                <a16:creationId xmlns:a16="http://schemas.microsoft.com/office/drawing/2014/main" id="{B3CEAB84-644A-2865-160F-74F978DF5971}"/>
              </a:ext>
            </a:extLst>
          </p:cNvPr>
          <p:cNvSpPr txBox="1"/>
          <p:nvPr/>
        </p:nvSpPr>
        <p:spPr>
          <a:xfrm>
            <a:off x="6096001" y="1380842"/>
            <a:ext cx="5111338" cy="4955203"/>
          </a:xfrm>
          <a:prstGeom prst="rect">
            <a:avLst/>
          </a:prstGeom>
          <a:noFill/>
        </p:spPr>
        <p:txBody>
          <a:bodyPr wrap="square" rtlCol="0">
            <a:spAutoFit/>
          </a:bodyPr>
          <a:lstStyle/>
          <a:p>
            <a:pPr>
              <a:lnSpc>
                <a:spcPct val="150000"/>
              </a:lnSpc>
            </a:pPr>
            <a:r>
              <a:rPr lang="en-US" sz="2400" u="sng" dirty="0">
                <a:latin typeface="Segoe UI" panose="020B0502040204020203" pitchFamily="34" charset="0"/>
                <a:cs typeface="Segoe UI" panose="020B0502040204020203" pitchFamily="34" charset="0"/>
              </a:rPr>
              <a:t>Bulk Purchases:</a:t>
            </a:r>
          </a:p>
          <a:p>
            <a:r>
              <a:rPr lang="en-US" sz="2000" dirty="0">
                <a:latin typeface="Segoe UI" panose="020B0502040204020203" pitchFamily="34" charset="0"/>
                <a:cs typeface="Segoe UI" panose="020B0502040204020203" pitchFamily="34" charset="0"/>
              </a:rPr>
              <a:t>If purchasing in bulk (gas cards, bus tickets, hygiene items, </a:t>
            </a:r>
            <a:r>
              <a:rPr lang="en-US" sz="2000" dirty="0" err="1">
                <a:latin typeface="Segoe UI" panose="020B0502040204020203" pitchFamily="34" charset="0"/>
                <a:cs typeface="Segoe UI" panose="020B0502040204020203" pitchFamily="34" charset="0"/>
              </a:rPr>
              <a:t>etc</a:t>
            </a:r>
            <a:r>
              <a:rPr lang="en-US" sz="2000" dirty="0">
                <a:latin typeface="Segoe UI" panose="020B0502040204020203" pitchFamily="34" charset="0"/>
                <a:cs typeface="Segoe UI" panose="020B0502040204020203" pitchFamily="34" charset="0"/>
              </a:rPr>
              <a:t>) you must keep a record of the bulk purchase and distribution to SULA/ Non-SULA participants. </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Example: Organization purchased 100 $50 gas cards in October.</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Keep this purchase record</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Each card has a unique ID or number and tracked them as follows: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10/12/2023: 1-10 given to (named) 5 SULA participants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10/19/2023: 11-15 to  (named) 2 non SULA participants</a:t>
            </a:r>
          </a:p>
        </p:txBody>
      </p:sp>
    </p:spTree>
    <p:extLst>
      <p:ext uri="{BB962C8B-B14F-4D97-AF65-F5344CB8AC3E}">
        <p14:creationId xmlns:p14="http://schemas.microsoft.com/office/powerpoint/2010/main" val="19396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1897260097"/>
              </p:ext>
            </p:extLst>
          </p:nvPr>
        </p:nvGraphicFramePr>
        <p:xfrm>
          <a:off x="533895" y="2057400"/>
          <a:ext cx="10927278" cy="4311749"/>
        </p:xfrm>
        <a:graphic>
          <a:graphicData uri="http://schemas.openxmlformats.org/drawingml/2006/table">
            <a:tbl>
              <a:tblPr firstRow="1" bandRow="1">
                <a:tableStyleId>{5C22544A-7EE6-4342-B048-85BDC9FD1C3A}</a:tableStyleId>
              </a:tblPr>
              <a:tblGrid>
                <a:gridCol w="3678264">
                  <a:extLst>
                    <a:ext uri="{9D8B030D-6E8A-4147-A177-3AD203B41FA5}">
                      <a16:colId xmlns:a16="http://schemas.microsoft.com/office/drawing/2014/main" val="1024487275"/>
                    </a:ext>
                  </a:extLst>
                </a:gridCol>
                <a:gridCol w="4504409">
                  <a:extLst>
                    <a:ext uri="{9D8B030D-6E8A-4147-A177-3AD203B41FA5}">
                      <a16:colId xmlns:a16="http://schemas.microsoft.com/office/drawing/2014/main" val="4256329906"/>
                    </a:ext>
                  </a:extLst>
                </a:gridCol>
                <a:gridCol w="2744605">
                  <a:extLst>
                    <a:ext uri="{9D8B030D-6E8A-4147-A177-3AD203B41FA5}">
                      <a16:colId xmlns:a16="http://schemas.microsoft.com/office/drawing/2014/main" val="2233653737"/>
                    </a:ext>
                  </a:extLst>
                </a:gridCol>
              </a:tblGrid>
              <a:tr h="471269">
                <a:tc>
                  <a:txBody>
                    <a:bodyPr/>
                    <a:lstStyle/>
                    <a:p>
                      <a:pPr algn="ctr"/>
                      <a:r>
                        <a:rPr lang="en-US"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Documents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Gas Cards: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invoice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showing only gas was purchased and all funds used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if bulk: inventory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Other support includes: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minor car repair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bus passes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bus tickets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uber/Lyft</a:t>
                      </a:r>
                    </a:p>
                    <a:p>
                      <a:pPr marL="285750" indent="-285750">
                        <a:buFont typeface="Arial" panose="020B0604020202020204" pitchFamily="34" charset="0"/>
                        <a:buChar char="•"/>
                      </a:pPr>
                      <a:endParaRPr lang="en-US" sz="160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Think about: receipt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5876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Segoe UI" panose="020B0502040204020203" pitchFamily="34" charset="0"/>
                          <a:ea typeface="+mn-ea"/>
                          <a:cs typeface="Segoe UI" panose="020B0502040204020203" pitchFamily="34" charset="0"/>
                        </a:rPr>
                        <a:t>Housing </a:t>
                      </a:r>
                      <a:endParaRPr lang="en-US" b="1" i="0" dirty="0">
                        <a:effectLst/>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lease agreement- must show monthly breakdown</a:t>
                      </a:r>
                    </a:p>
                    <a:p>
                      <a:pPr marL="742950" lvl="1"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cannot include pet rent, parking, </a:t>
                      </a:r>
                      <a:r>
                        <a:rPr lang="en-US" sz="1600" dirty="0" err="1">
                          <a:solidFill>
                            <a:schemeClr val="tx1"/>
                          </a:solidFill>
                          <a:latin typeface="Segoe UI" panose="020B0502040204020203" pitchFamily="34" charset="0"/>
                          <a:cs typeface="Segoe UI" panose="020B0502040204020203" pitchFamily="34" charset="0"/>
                        </a:rPr>
                        <a:t>etc</a:t>
                      </a:r>
                      <a:endParaRPr lang="en-US" sz="1600" dirty="0">
                        <a:solidFill>
                          <a:schemeClr val="tx1"/>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does this include utilities?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(from landlord or online payment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Internal policy should cover exception to the rules, if deposit will be covered or not, paying individual landlords, and what is acceptable for lease agreements.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bl>
          </a:graphicData>
        </a:graphic>
      </p:graphicFrame>
      <p:sp>
        <p:nvSpPr>
          <p:cNvPr id="3" name="TextBox 2">
            <a:extLst>
              <a:ext uri="{FF2B5EF4-FFF2-40B4-BE49-F238E27FC236}">
                <a16:creationId xmlns:a16="http://schemas.microsoft.com/office/drawing/2014/main" id="{5DDEE493-DBBC-C5BB-9610-81EFE7A70E83}"/>
              </a:ext>
            </a:extLst>
          </p:cNvPr>
          <p:cNvSpPr txBox="1"/>
          <p:nvPr/>
        </p:nvSpPr>
        <p:spPr>
          <a:xfrm>
            <a:off x="509155" y="1194955"/>
            <a:ext cx="9673936"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A case note should always accompany support services issuances. The note can include justification and serve as a summary, kept in client hard or electronic file. </a:t>
            </a:r>
          </a:p>
        </p:txBody>
      </p:sp>
      <p:pic>
        <p:nvPicPr>
          <p:cNvPr id="8" name="Graphic 7" descr="Car Mechanic with solid fill">
            <a:extLst>
              <a:ext uri="{FF2B5EF4-FFF2-40B4-BE49-F238E27FC236}">
                <a16:creationId xmlns:a16="http://schemas.microsoft.com/office/drawing/2014/main" id="{BCD6B1E6-0E83-4682-DEE8-A63A43698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0" y="2592292"/>
            <a:ext cx="914400" cy="914400"/>
          </a:xfrm>
          <a:prstGeom prst="rect">
            <a:avLst/>
          </a:prstGeom>
        </p:spPr>
      </p:pic>
      <p:pic>
        <p:nvPicPr>
          <p:cNvPr id="5" name="Graphic 4" descr="City with solid fill">
            <a:extLst>
              <a:ext uri="{FF2B5EF4-FFF2-40B4-BE49-F238E27FC236}">
                <a16:creationId xmlns:a16="http://schemas.microsoft.com/office/drawing/2014/main" id="{1B9D15BA-9AC2-C700-C75B-C9C615823B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73" y="4630248"/>
            <a:ext cx="822482" cy="822482"/>
          </a:xfrm>
          <a:prstGeom prst="rect">
            <a:avLst/>
          </a:prstGeom>
        </p:spPr>
      </p:pic>
    </p:spTree>
    <p:extLst>
      <p:ext uri="{BB962C8B-B14F-4D97-AF65-F5344CB8AC3E}">
        <p14:creationId xmlns:p14="http://schemas.microsoft.com/office/powerpoint/2010/main" val="417475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Services Documentation</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607648228"/>
              </p:ext>
            </p:extLst>
          </p:nvPr>
        </p:nvGraphicFramePr>
        <p:xfrm>
          <a:off x="533895" y="2057400"/>
          <a:ext cx="10927278" cy="4555589"/>
        </p:xfrm>
        <a:graphic>
          <a:graphicData uri="http://schemas.openxmlformats.org/drawingml/2006/table">
            <a:tbl>
              <a:tblPr firstRow="1" bandRow="1">
                <a:tableStyleId>{5C22544A-7EE6-4342-B048-85BDC9FD1C3A}</a:tableStyleId>
              </a:tblPr>
              <a:tblGrid>
                <a:gridCol w="3678264">
                  <a:extLst>
                    <a:ext uri="{9D8B030D-6E8A-4147-A177-3AD203B41FA5}">
                      <a16:colId xmlns:a16="http://schemas.microsoft.com/office/drawing/2014/main" val="1024487275"/>
                    </a:ext>
                  </a:extLst>
                </a:gridCol>
                <a:gridCol w="4504409">
                  <a:extLst>
                    <a:ext uri="{9D8B030D-6E8A-4147-A177-3AD203B41FA5}">
                      <a16:colId xmlns:a16="http://schemas.microsoft.com/office/drawing/2014/main" val="4256329906"/>
                    </a:ext>
                  </a:extLst>
                </a:gridCol>
                <a:gridCol w="2744605">
                  <a:extLst>
                    <a:ext uri="{9D8B030D-6E8A-4147-A177-3AD203B41FA5}">
                      <a16:colId xmlns:a16="http://schemas.microsoft.com/office/drawing/2014/main" val="2233653737"/>
                    </a:ext>
                  </a:extLst>
                </a:gridCol>
              </a:tblGrid>
              <a:tr h="471269">
                <a:tc>
                  <a:txBody>
                    <a:bodyPr/>
                    <a:lstStyle/>
                    <a:p>
                      <a:pPr algn="ctr"/>
                      <a:r>
                        <a:rPr lang="en-US"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Documents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Digital Technology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Laptop: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Invoice (can act as receipt in some cases)</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r>
                        <a:rPr lang="en-US" sz="1600" dirty="0">
                          <a:solidFill>
                            <a:schemeClr val="tx1"/>
                          </a:solidFill>
                          <a:latin typeface="Segoe UI" panose="020B0502040204020203" pitchFamily="34" charset="0"/>
                          <a:cs typeface="Segoe UI" panose="020B0502040204020203" pitchFamily="34" charset="0"/>
                        </a:rPr>
                        <a:t>Internet: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copy of bill</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 showing it was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Internal policy suggestion: how many replacements can you provide? What if the device is stolen or breaks? What support can you offer? </a:t>
                      </a:r>
                    </a:p>
                    <a:p>
                      <a:endParaRPr lang="en-US" sz="1600" dirty="0">
                        <a:solidFill>
                          <a:schemeClr val="tx1"/>
                        </a:solidFill>
                        <a:latin typeface="Segoe UI" panose="020B0502040204020203" pitchFamily="34" charset="0"/>
                        <a:cs typeface="Segoe UI" panose="020B0502040204020203" pitchFamily="34" charset="0"/>
                      </a:endParaRPr>
                    </a:p>
                    <a:p>
                      <a:r>
                        <a:rPr lang="en-US" sz="1600" dirty="0">
                          <a:solidFill>
                            <a:schemeClr val="tx1"/>
                          </a:solidFill>
                          <a:latin typeface="Segoe UI" panose="020B0502040204020203" pitchFamily="34" charset="0"/>
                          <a:cs typeface="Segoe UI" panose="020B0502040204020203" pitchFamily="34" charset="0"/>
                        </a:rPr>
                        <a:t>Internet: ensure it’s just internet on the bill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587695">
                <a:tc>
                  <a:txBody>
                    <a:bodyPr/>
                    <a:lstStyle/>
                    <a:p>
                      <a:pPr algn="ctr"/>
                      <a:r>
                        <a:rPr lang="en-US" b="1" dirty="0">
                          <a:solidFill>
                            <a:schemeClr val="tx1"/>
                          </a:solidFill>
                          <a:latin typeface="Segoe UI" panose="020B0502040204020203" pitchFamily="34" charset="0"/>
                          <a:cs typeface="Segoe UI" panose="020B0502040204020203" pitchFamily="34" charset="0"/>
                        </a:rPr>
                        <a:t>Personal Hygiene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Single order: </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receipt/invoice</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justification</a:t>
                      </a:r>
                    </a:p>
                    <a:p>
                      <a:pPr marL="285750" indent="-285750">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client signature </a:t>
                      </a: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Bulk items: </a:t>
                      </a:r>
                    </a:p>
                    <a:p>
                      <a:pPr marL="0" indent="0">
                        <a:buFont typeface="Arial" panose="020B0604020202020204" pitchFamily="34" charset="0"/>
                        <a:buNone/>
                      </a:pPr>
                      <a:r>
                        <a:rPr lang="en-US" sz="1600" dirty="0">
                          <a:solidFill>
                            <a:schemeClr val="tx1"/>
                          </a:solidFill>
                          <a:latin typeface="Segoe UI" panose="020B0502040204020203" pitchFamily="34" charset="0"/>
                          <a:cs typeface="Segoe UI" panose="020B0502040204020203" pitchFamily="34" charset="0"/>
                        </a:rPr>
                        <a:t>What’s above plus inventory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Segoe UI" panose="020B0502040204020203" pitchFamily="34" charset="0"/>
                          <a:cs typeface="Segoe UI" panose="020B0502040204020203" pitchFamily="34" charset="0"/>
                        </a:rPr>
                        <a:t>If possible, allowing participants to choose what they want/need via amazon or other method is ideal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670569"/>
                  </a:ext>
                </a:extLst>
              </a:tr>
            </a:tbl>
          </a:graphicData>
        </a:graphic>
      </p:graphicFrame>
      <p:sp>
        <p:nvSpPr>
          <p:cNvPr id="8" name="TextBox 7">
            <a:extLst>
              <a:ext uri="{FF2B5EF4-FFF2-40B4-BE49-F238E27FC236}">
                <a16:creationId xmlns:a16="http://schemas.microsoft.com/office/drawing/2014/main" id="{0B7ED3A8-58CB-71E5-9FCC-A475A2197370}"/>
              </a:ext>
            </a:extLst>
          </p:cNvPr>
          <p:cNvSpPr txBox="1"/>
          <p:nvPr/>
        </p:nvSpPr>
        <p:spPr>
          <a:xfrm>
            <a:off x="509155" y="1194955"/>
            <a:ext cx="9673936"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A case note should always accompany support services issuances. The note can include justification and serve as a summary, kept in client hard or electronic file. </a:t>
            </a:r>
          </a:p>
        </p:txBody>
      </p:sp>
      <p:pic>
        <p:nvPicPr>
          <p:cNvPr id="9" name="Graphic 8" descr="Wireless with solid fill">
            <a:extLst>
              <a:ext uri="{FF2B5EF4-FFF2-40B4-BE49-F238E27FC236}">
                <a16:creationId xmlns:a16="http://schemas.microsoft.com/office/drawing/2014/main" id="{BECBED02-7D61-6E7F-7C7F-2C295BB1D0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78224">
            <a:off x="856798" y="2928249"/>
            <a:ext cx="608281" cy="608281"/>
          </a:xfrm>
          <a:prstGeom prst="rect">
            <a:avLst/>
          </a:prstGeom>
        </p:spPr>
      </p:pic>
      <p:pic>
        <p:nvPicPr>
          <p:cNvPr id="10" name="Graphic 9" descr="Toothbrush with solid fill">
            <a:extLst>
              <a:ext uri="{FF2B5EF4-FFF2-40B4-BE49-F238E27FC236}">
                <a16:creationId xmlns:a16="http://schemas.microsoft.com/office/drawing/2014/main" id="{6484FB0E-07F5-686C-5B9B-D296A97A59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98183">
            <a:off x="710828" y="5463603"/>
            <a:ext cx="693017" cy="693017"/>
          </a:xfrm>
          <a:prstGeom prst="rect">
            <a:avLst/>
          </a:prstGeom>
        </p:spPr>
      </p:pic>
    </p:spTree>
    <p:extLst>
      <p:ext uri="{BB962C8B-B14F-4D97-AF65-F5344CB8AC3E}">
        <p14:creationId xmlns:p14="http://schemas.microsoft.com/office/powerpoint/2010/main" val="166644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7557" cy="877720"/>
          </a:xfrm>
        </p:spPr>
        <p:txBody>
          <a:bodyPr>
            <a:noAutofit/>
          </a:bodyPr>
          <a:lstStyle/>
          <a:p>
            <a:r>
              <a:rPr lang="en-US" sz="3200" dirty="0">
                <a:latin typeface="Obviously Narw Bold" panose="040D0808050403040306" pitchFamily="82" charset="0"/>
                <a:cs typeface="Arial"/>
              </a:rPr>
              <a:t>SULA: Support Services &amp; Job Retention </a:t>
            </a:r>
            <a:endParaRPr lang="en-US" sz="3200"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425830CC-77FD-0286-DF3D-85D57F58D2A8}"/>
              </a:ext>
            </a:extLst>
          </p:cNvPr>
          <p:cNvGraphicFramePr>
            <a:graphicFrameLocks noGrp="1"/>
          </p:cNvGraphicFramePr>
          <p:nvPr>
            <p:extLst>
              <p:ext uri="{D42A27DB-BD31-4B8C-83A1-F6EECF244321}">
                <p14:modId xmlns:p14="http://schemas.microsoft.com/office/powerpoint/2010/main" val="3013113295"/>
              </p:ext>
            </p:extLst>
          </p:nvPr>
        </p:nvGraphicFramePr>
        <p:xfrm>
          <a:off x="405877" y="1254125"/>
          <a:ext cx="10369496" cy="1005840"/>
        </p:xfrm>
        <a:graphic>
          <a:graphicData uri="http://schemas.openxmlformats.org/drawingml/2006/table">
            <a:tbl>
              <a:tblPr firstRow="1" bandRow="1">
                <a:tableStyleId>{C4B1156A-380E-4F78-BDF5-A606A8083BF9}</a:tableStyleId>
              </a:tblPr>
              <a:tblGrid>
                <a:gridCol w="2268218">
                  <a:extLst>
                    <a:ext uri="{9D8B030D-6E8A-4147-A177-3AD203B41FA5}">
                      <a16:colId xmlns:a16="http://schemas.microsoft.com/office/drawing/2014/main" val="859538073"/>
                    </a:ext>
                  </a:extLst>
                </a:gridCol>
                <a:gridCol w="8101278">
                  <a:extLst>
                    <a:ext uri="{9D8B030D-6E8A-4147-A177-3AD203B41FA5}">
                      <a16:colId xmlns:a16="http://schemas.microsoft.com/office/drawing/2014/main" val="2279669442"/>
                    </a:ext>
                  </a:extLst>
                </a:gridCol>
              </a:tblGrid>
              <a:tr h="917046">
                <a:tc>
                  <a:txBody>
                    <a:bodyPr/>
                    <a:lstStyle/>
                    <a:p>
                      <a:pPr algn="ctr"/>
                      <a:r>
                        <a:rPr lang="en-US" sz="2000" b="1" dirty="0">
                          <a:latin typeface="Segoe UI" panose="020B0502040204020203" pitchFamily="34" charset="0"/>
                          <a:cs typeface="Segoe UI" panose="020B0502040204020203" pitchFamily="34" charset="0"/>
                        </a:rPr>
                        <a:t>Job Retention</a:t>
                      </a:r>
                    </a:p>
                  </a:txBody>
                  <a:tcPr anchor="ctr"/>
                </a:tc>
                <a:tc>
                  <a:txBody>
                    <a:bodyPr/>
                    <a:lstStyle/>
                    <a:p>
                      <a:pPr algn="l"/>
                      <a:r>
                        <a:rPr lang="en-US" sz="2000" b="0" spc="-5" dirty="0">
                          <a:effectLst/>
                          <a:latin typeface="Segoe UI" panose="020B0502040204020203" pitchFamily="34" charset="0"/>
                          <a:cs typeface="Segoe UI" panose="020B0502040204020203" pitchFamily="34" charset="0"/>
                        </a:rPr>
                        <a:t>Provides case management and supportive services to participants for a minimum of 30 days and a maximum of 90 days after employment is secured.</a:t>
                      </a:r>
                      <a:endParaRPr lang="en-US" sz="2000" b="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2068645787"/>
                  </a:ext>
                </a:extLst>
              </a:tr>
            </a:tbl>
          </a:graphicData>
        </a:graphic>
      </p:graphicFrame>
      <p:sp>
        <p:nvSpPr>
          <p:cNvPr id="6" name="TextBox 5">
            <a:extLst>
              <a:ext uri="{FF2B5EF4-FFF2-40B4-BE49-F238E27FC236}">
                <a16:creationId xmlns:a16="http://schemas.microsoft.com/office/drawing/2014/main" id="{66570DAC-0BD0-BC47-4C4B-D6D1A49173F3}"/>
              </a:ext>
            </a:extLst>
          </p:cNvPr>
          <p:cNvSpPr txBox="1"/>
          <p:nvPr/>
        </p:nvSpPr>
        <p:spPr>
          <a:xfrm>
            <a:off x="405877" y="2417683"/>
            <a:ext cx="10369496" cy="3016210"/>
          </a:xfrm>
          <a:prstGeom prst="rect">
            <a:avLst/>
          </a:prstGeom>
          <a:noFill/>
          <a:ln w="28575">
            <a:solidFill>
              <a:schemeClr val="accent4">
                <a:lumMod val="60000"/>
                <a:lumOff val="40000"/>
              </a:schemeClr>
            </a:solidFill>
          </a:ln>
        </p:spPr>
        <p:txBody>
          <a:bodyPr wrap="square">
            <a:spAutoFit/>
          </a:bodyPr>
          <a:lstStyle/>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Participants who were enrolled in Skill Up prior to obtaining new or improved employment are eligible for job retention services </a:t>
            </a:r>
          </a:p>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Job Retention </a:t>
            </a:r>
            <a:r>
              <a:rPr lang="en-US" sz="2000" dirty="0">
                <a:solidFill>
                  <a:srgbClr val="000000"/>
                </a:solidFill>
                <a:latin typeface="Segoe UI" panose="020B0502040204020203" pitchFamily="34" charset="0"/>
                <a:cs typeface="Segoe UI" panose="020B0502040204020203" pitchFamily="34" charset="0"/>
              </a:rPr>
              <a:t>is provided for a minimum of 30 days, for up to 90 days</a:t>
            </a:r>
            <a:endParaRPr lang="en-US" sz="20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Supportive services may include</a:t>
            </a:r>
          </a:p>
          <a:p>
            <a:pPr marL="742950" lvl="1" indent="-285750">
              <a:spcBef>
                <a:spcPts val="1200"/>
              </a:spcBef>
              <a:buFont typeface="Arial" panose="020B0604020202020204" pitchFamily="34" charset="0"/>
              <a:buChar char="•"/>
            </a:pPr>
            <a:r>
              <a:rPr lang="en-US" sz="2000" dirty="0">
                <a:solidFill>
                  <a:srgbClr val="000000"/>
                </a:solidFill>
                <a:latin typeface="Segoe UI" panose="020B0502040204020203" pitchFamily="34" charset="0"/>
                <a:cs typeface="Segoe UI" panose="020B0502040204020203" pitchFamily="34" charset="0"/>
              </a:rPr>
              <a:t>t</a:t>
            </a:r>
            <a:r>
              <a:rPr lang="en-US" sz="2000" b="0" i="0" u="none" strike="noStrike" baseline="0" dirty="0">
                <a:solidFill>
                  <a:srgbClr val="000000"/>
                </a:solidFill>
                <a:latin typeface="Segoe UI" panose="020B0502040204020203" pitchFamily="34" charset="0"/>
                <a:cs typeface="Segoe UI" panose="020B0502040204020203" pitchFamily="34" charset="0"/>
              </a:rPr>
              <a:t>ransportation</a:t>
            </a:r>
          </a:p>
          <a:p>
            <a:pPr marL="742950" lvl="1"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childcare</a:t>
            </a:r>
            <a:endParaRPr lang="en-US" sz="2000" dirty="0">
              <a:solidFill>
                <a:srgbClr val="000000"/>
              </a:solidFill>
              <a:latin typeface="Segoe UI" panose="020B0502040204020203" pitchFamily="34" charset="0"/>
              <a:cs typeface="Segoe UI" panose="020B0502040204020203" pitchFamily="34" charset="0"/>
            </a:endParaRPr>
          </a:p>
          <a:p>
            <a:pPr marL="742950" lvl="1" indent="-285750">
              <a:spcBef>
                <a:spcPts val="1200"/>
              </a:spcBef>
              <a:buFont typeface="Arial" panose="020B0604020202020204" pitchFamily="34" charset="0"/>
              <a:buChar char="•"/>
            </a:pPr>
            <a:r>
              <a:rPr lang="en-US" sz="2000" b="0" i="0" u="none" strike="noStrike" baseline="0" dirty="0">
                <a:solidFill>
                  <a:srgbClr val="000000"/>
                </a:solidFill>
                <a:latin typeface="Segoe UI" panose="020B0502040204020203" pitchFamily="34" charset="0"/>
                <a:cs typeface="Segoe UI" panose="020B0502040204020203" pitchFamily="34" charset="0"/>
              </a:rPr>
              <a:t>ancillary items such as uniforms and tools</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762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B23916-53D0-41FD-7756-2434592F0F17}"/>
              </a:ext>
            </a:extLst>
          </p:cNvPr>
          <p:cNvSpPr/>
          <p:nvPr/>
        </p:nvSpPr>
        <p:spPr>
          <a:xfrm rot="5400000">
            <a:off x="7367787" y="2033789"/>
            <a:ext cx="6858000" cy="2790422"/>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8924294"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8603041"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83DE86-4DF4-3A41-5DA8-09E0F0D81A7F}"/>
              </a:ext>
            </a:extLst>
          </p:cNvPr>
          <p:cNvSpPr txBox="1"/>
          <p:nvPr/>
        </p:nvSpPr>
        <p:spPr>
          <a:xfrm>
            <a:off x="325625" y="1165282"/>
            <a:ext cx="8984965" cy="5124480"/>
          </a:xfrm>
          <a:prstGeom prst="rect">
            <a:avLst/>
          </a:prstGeom>
          <a:noFill/>
          <a:ln w="28575">
            <a:noFill/>
          </a:ln>
        </p:spPr>
        <p:txBody>
          <a:bodyPr wrap="square" lIns="91440" tIns="45720" rIns="91440" bIns="45720" anchor="t">
            <a:spAutoFit/>
          </a:bodyPr>
          <a:lstStyle/>
          <a:p>
            <a:pPr>
              <a:spcBef>
                <a:spcPts val="600"/>
              </a:spcBef>
            </a:pPr>
            <a:r>
              <a:rPr lang="en-US" sz="2000" b="1" dirty="0">
                <a:latin typeface="Segoe UI" panose="020B0502040204020203" pitchFamily="34" charset="0"/>
                <a:cs typeface="Segoe UI" panose="020B0502040204020203" pitchFamily="34" charset="0"/>
              </a:rPr>
              <a:t>Best Practices/ Think about: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Hygiene supplies- are you able to let participants choose items?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Rental support- landlords must receive Form 1040 which is counted as rental income.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an acceptable lease agreement?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if multiple adults are on the lease and client is requesting full month support?</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Exception to the rule policy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Digital Technology- lost/stolen/broken replacement policy for devices </a:t>
            </a:r>
          </a:p>
          <a:p>
            <a:pPr marL="742950" lvl="1"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If a hotspot is issued and there are data caps- keep an eye on this if possible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 limits make sense- categorically/annually? What do other funding streams allow?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Keep check stubs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your approval process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What is your reconciliation process? (I have a tool!)</a:t>
            </a:r>
          </a:p>
        </p:txBody>
      </p:sp>
      <p:pic>
        <p:nvPicPr>
          <p:cNvPr id="19" name="Picture 18" descr="People working on ideas">
            <a:extLst>
              <a:ext uri="{FF2B5EF4-FFF2-40B4-BE49-F238E27FC236}">
                <a16:creationId xmlns:a16="http://schemas.microsoft.com/office/drawing/2014/main" id="{25C68EA6-EA9D-724B-F50A-2ED2A5FE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854" y="4653305"/>
            <a:ext cx="2373452" cy="1581912"/>
          </a:xfrm>
          <a:prstGeom prst="rect">
            <a:avLst/>
          </a:prstGeom>
        </p:spPr>
      </p:pic>
      <p:pic>
        <p:nvPicPr>
          <p:cNvPr id="21" name="Picture 20" descr="Crumpled paper light bulb">
            <a:extLst>
              <a:ext uri="{FF2B5EF4-FFF2-40B4-BE49-F238E27FC236}">
                <a16:creationId xmlns:a16="http://schemas.microsoft.com/office/drawing/2014/main" id="{5E78462C-84D6-69BA-EA50-6128AB059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438" y="828287"/>
            <a:ext cx="2372868" cy="1581912"/>
          </a:xfrm>
          <a:prstGeom prst="rect">
            <a:avLst/>
          </a:prstGeom>
        </p:spPr>
      </p:pic>
      <p:pic>
        <p:nvPicPr>
          <p:cNvPr id="23" name="Picture 22" descr="White bulbs with a yellow one standing out">
            <a:extLst>
              <a:ext uri="{FF2B5EF4-FFF2-40B4-BE49-F238E27FC236}">
                <a16:creationId xmlns:a16="http://schemas.microsoft.com/office/drawing/2014/main" id="{9F8272F8-42EC-99B7-CA6A-CD6F0C825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866" y="2758967"/>
            <a:ext cx="2377440" cy="1545570"/>
          </a:xfrm>
          <a:prstGeom prst="rect">
            <a:avLst/>
          </a:prstGeom>
        </p:spPr>
      </p:pic>
    </p:spTree>
    <p:extLst>
      <p:ext uri="{BB962C8B-B14F-4D97-AF65-F5344CB8AC3E}">
        <p14:creationId xmlns:p14="http://schemas.microsoft.com/office/powerpoint/2010/main" val="353892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28FFF5D-300E-04F3-5E74-3476B1E712C9}"/>
              </a:ext>
            </a:extLst>
          </p:cNvPr>
          <p:cNvSpPr/>
          <p:nvPr/>
        </p:nvSpPr>
        <p:spPr>
          <a:xfrm>
            <a:off x="200313" y="4860507"/>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6DEF2BF-AFE4-4AB5-C2AE-CFCF6C14A240}"/>
              </a:ext>
            </a:extLst>
          </p:cNvPr>
          <p:cNvSpPr/>
          <p:nvPr/>
        </p:nvSpPr>
        <p:spPr>
          <a:xfrm>
            <a:off x="200313" y="3093893"/>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D7D0E6-8389-2CC7-B4F5-46472B95C168}"/>
              </a:ext>
            </a:extLst>
          </p:cNvPr>
          <p:cNvSpPr/>
          <p:nvPr/>
        </p:nvSpPr>
        <p:spPr>
          <a:xfrm>
            <a:off x="200313" y="1327279"/>
            <a:ext cx="1381991" cy="1340427"/>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DBF789-2FEB-8092-96BE-D94D89AD6C78}"/>
              </a:ext>
            </a:extLst>
          </p:cNvPr>
          <p:cNvSpPr txBox="1"/>
          <p:nvPr/>
        </p:nvSpPr>
        <p:spPr>
          <a:xfrm>
            <a:off x="1901535" y="1312544"/>
            <a:ext cx="4621753" cy="5348195"/>
          </a:xfrm>
          <a:prstGeom prst="rect">
            <a:avLst/>
          </a:prstGeom>
          <a:noFill/>
          <a:ln w="28575">
            <a:solidFill>
              <a:schemeClr val="accent4">
                <a:lumMod val="60000"/>
                <a:lumOff val="40000"/>
              </a:schemeClr>
            </a:solidFill>
          </a:ln>
        </p:spPr>
        <p:txBody>
          <a:bodyPr wrap="square">
            <a:spAutoFit/>
          </a:bodyPr>
          <a:lstStyle/>
          <a:p>
            <a:pPr>
              <a:lnSpc>
                <a:spcPct val="107000"/>
              </a:lnSpc>
            </a:pPr>
            <a:r>
              <a:rPr lang="en-US" b="1" dirty="0">
                <a:latin typeface="Segoe UI" panose="020B0502040204020203" pitchFamily="34" charset="0"/>
                <a:ea typeface="Calibri" panose="020F0502020204030204" pitchFamily="34" charset="0"/>
                <a:cs typeface="Segoe UI" panose="020B0502040204020203" pitchFamily="34" charset="0"/>
              </a:rPr>
              <a:t>Missing Receipt/ Misuse of Funds</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a missing receipt is not returned at next meeting, additional services may not be dispersed to client. If the client returns the receipt at a later check-in, the client can resume receiving support</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no receipt is returned, documentation is needed to specify circumstances. Client may not be able to receive additional funds</a:t>
            </a:r>
            <a:r>
              <a:rPr lang="en-US" dirty="0">
                <a:latin typeface="Segoe UI" panose="020B0502040204020203" pitchFamily="34" charset="0"/>
                <a:ea typeface="Calibri" panose="020F0502020204030204" pitchFamily="34" charset="0"/>
                <a:cs typeface="Segoe UI" panose="020B0502040204020203" pitchFamily="34" charset="0"/>
              </a:rPr>
              <a:t> should this reoccur. </a:t>
            </a:r>
            <a:r>
              <a:rPr lang="en-US" dirty="0">
                <a:effectLst/>
                <a:latin typeface="Segoe UI" panose="020B0502040204020203" pitchFamily="34" charset="0"/>
                <a:ea typeface="Calibri" panose="020F0502020204030204" pitchFamily="34" charset="0"/>
                <a:cs typeface="Segoe UI" panose="020B0502040204020203" pitchFamily="34" charset="0"/>
              </a:rPr>
              <a:t>This is evaluated by Program Manager and Case Manager on case by case basis</a:t>
            </a:r>
          </a:p>
          <a:p>
            <a:pPr marL="285750" indent="-285750">
              <a:lnSpc>
                <a:spcPct val="107000"/>
              </a:lnSpc>
              <a:spcBef>
                <a:spcPts val="600"/>
              </a:spcBef>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Segoe UI" panose="020B0502040204020203" pitchFamily="34" charset="0"/>
              </a:rPr>
              <a:t>If the receipt shows misuse of funds, the client will be given one additional opportunity .Should this occur again, client </a:t>
            </a:r>
            <a:r>
              <a:rPr lang="en-US" dirty="0">
                <a:latin typeface="Segoe UI" panose="020B0502040204020203" pitchFamily="34" charset="0"/>
                <a:ea typeface="Calibri" panose="020F0502020204030204" pitchFamily="34" charset="0"/>
                <a:cs typeface="Segoe UI" panose="020B0502040204020203" pitchFamily="34" charset="0"/>
              </a:rPr>
              <a:t>may</a:t>
            </a:r>
            <a:r>
              <a:rPr lang="en-US" dirty="0">
                <a:effectLst/>
                <a:latin typeface="Segoe UI" panose="020B0502040204020203" pitchFamily="34" charset="0"/>
                <a:ea typeface="Calibri" panose="020F0502020204030204" pitchFamily="34" charset="0"/>
                <a:cs typeface="Segoe UI" panose="020B0502040204020203" pitchFamily="34" charset="0"/>
              </a:rPr>
              <a:t> be permanently barred from receiving funds. </a:t>
            </a:r>
          </a:p>
        </p:txBody>
      </p:sp>
      <p:sp>
        <p:nvSpPr>
          <p:cNvPr id="14" name="TextBox 13">
            <a:extLst>
              <a:ext uri="{FF2B5EF4-FFF2-40B4-BE49-F238E27FC236}">
                <a16:creationId xmlns:a16="http://schemas.microsoft.com/office/drawing/2014/main" id="{B1E8BFA2-B52D-D70A-A4AD-48112B924438}"/>
              </a:ext>
            </a:extLst>
          </p:cNvPr>
          <p:cNvSpPr txBox="1"/>
          <p:nvPr/>
        </p:nvSpPr>
        <p:spPr>
          <a:xfrm>
            <a:off x="6952309" y="1312544"/>
            <a:ext cx="4617720" cy="3724096"/>
          </a:xfrm>
          <a:prstGeom prst="rect">
            <a:avLst/>
          </a:prstGeom>
          <a:noFill/>
          <a:ln w="28575">
            <a:solidFill>
              <a:schemeClr val="accent4">
                <a:lumMod val="60000"/>
                <a:lumOff val="40000"/>
              </a:schemeClr>
            </a:solidFill>
          </a:ln>
        </p:spPr>
        <p:txBody>
          <a:bodyPr wrap="square">
            <a:spAutoFit/>
          </a:bodyPr>
          <a:lstStyle/>
          <a:p>
            <a:r>
              <a:rPr lang="en-US" b="1" dirty="0">
                <a:latin typeface="Segoe UI" panose="020B0502040204020203" pitchFamily="34" charset="0"/>
                <a:cs typeface="Segoe UI" panose="020B0502040204020203" pitchFamily="34" charset="0"/>
              </a:rPr>
              <a:t>Client declaration and signature: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received the above issuance(s).</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have not received the same type of assistance in the current month from any other organization </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can only use the assistance provided (including gift cards) for work or training related purposes as described above.</a:t>
            </a:r>
          </a:p>
          <a:p>
            <a:pPr marL="285750" indent="-285750">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I will return the receipt(s) for all fuel, gift card, and other services as required</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5" name="Graphic 4" descr="Document with solid fill">
            <a:extLst>
              <a:ext uri="{FF2B5EF4-FFF2-40B4-BE49-F238E27FC236}">
                <a16:creationId xmlns:a16="http://schemas.microsoft.com/office/drawing/2014/main" id="{BBB555B3-F2C3-DE2E-E745-CBE2405468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782" y="1383491"/>
            <a:ext cx="1135390" cy="1135390"/>
          </a:xfrm>
          <a:prstGeom prst="rect">
            <a:avLst/>
          </a:prstGeom>
        </p:spPr>
      </p:pic>
      <p:pic>
        <p:nvPicPr>
          <p:cNvPr id="7" name="Graphic 6" descr="Contract with solid fill">
            <a:extLst>
              <a:ext uri="{FF2B5EF4-FFF2-40B4-BE49-F238E27FC236}">
                <a16:creationId xmlns:a16="http://schemas.microsoft.com/office/drawing/2014/main" id="{4BE3A95C-B87C-5D19-49E4-E766BE0EC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766" y="3186506"/>
            <a:ext cx="1135390" cy="1135390"/>
          </a:xfrm>
          <a:prstGeom prst="rect">
            <a:avLst/>
          </a:prstGeom>
        </p:spPr>
      </p:pic>
      <p:pic>
        <p:nvPicPr>
          <p:cNvPr id="11" name="Graphic 10" descr="Checklist with solid fill">
            <a:extLst>
              <a:ext uri="{FF2B5EF4-FFF2-40B4-BE49-F238E27FC236}">
                <a16:creationId xmlns:a16="http://schemas.microsoft.com/office/drawing/2014/main" id="{EC149C54-47AD-B81A-6030-F307B24D6B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381" y="4953121"/>
            <a:ext cx="1133856" cy="1133856"/>
          </a:xfrm>
          <a:prstGeom prst="rect">
            <a:avLst/>
          </a:prstGeom>
        </p:spPr>
      </p:pic>
    </p:spTree>
    <p:extLst>
      <p:ext uri="{BB962C8B-B14F-4D97-AF65-F5344CB8AC3E}">
        <p14:creationId xmlns:p14="http://schemas.microsoft.com/office/powerpoint/2010/main" val="250025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A404526-DE58-E27F-3FB3-E5AF121EF7AD}"/>
              </a:ext>
            </a:extLst>
          </p:cNvPr>
          <p:cNvGraphicFramePr>
            <a:graphicFrameLocks noGrp="1"/>
          </p:cNvGraphicFramePr>
          <p:nvPr>
            <p:extLst>
              <p:ext uri="{D42A27DB-BD31-4B8C-83A1-F6EECF244321}">
                <p14:modId xmlns:p14="http://schemas.microsoft.com/office/powerpoint/2010/main" val="430377655"/>
              </p:ext>
            </p:extLst>
          </p:nvPr>
        </p:nvGraphicFramePr>
        <p:xfrm>
          <a:off x="405878" y="2212102"/>
          <a:ext cx="11048184" cy="3507466"/>
        </p:xfrm>
        <a:graphic>
          <a:graphicData uri="http://schemas.openxmlformats.org/drawingml/2006/table">
            <a:tbl>
              <a:tblPr/>
              <a:tblGrid>
                <a:gridCol w="926688">
                  <a:extLst>
                    <a:ext uri="{9D8B030D-6E8A-4147-A177-3AD203B41FA5}">
                      <a16:colId xmlns:a16="http://schemas.microsoft.com/office/drawing/2014/main" val="365030710"/>
                    </a:ext>
                  </a:extLst>
                </a:gridCol>
                <a:gridCol w="875205">
                  <a:extLst>
                    <a:ext uri="{9D8B030D-6E8A-4147-A177-3AD203B41FA5}">
                      <a16:colId xmlns:a16="http://schemas.microsoft.com/office/drawing/2014/main" val="1611744081"/>
                    </a:ext>
                  </a:extLst>
                </a:gridCol>
                <a:gridCol w="916393">
                  <a:extLst>
                    <a:ext uri="{9D8B030D-6E8A-4147-A177-3AD203B41FA5}">
                      <a16:colId xmlns:a16="http://schemas.microsoft.com/office/drawing/2014/main" val="768134746"/>
                    </a:ext>
                  </a:extLst>
                </a:gridCol>
                <a:gridCol w="1060542">
                  <a:extLst>
                    <a:ext uri="{9D8B030D-6E8A-4147-A177-3AD203B41FA5}">
                      <a16:colId xmlns:a16="http://schemas.microsoft.com/office/drawing/2014/main" val="2195339575"/>
                    </a:ext>
                  </a:extLst>
                </a:gridCol>
                <a:gridCol w="854612">
                  <a:extLst>
                    <a:ext uri="{9D8B030D-6E8A-4147-A177-3AD203B41FA5}">
                      <a16:colId xmlns:a16="http://schemas.microsoft.com/office/drawing/2014/main" val="1977937406"/>
                    </a:ext>
                  </a:extLst>
                </a:gridCol>
                <a:gridCol w="967875">
                  <a:extLst>
                    <a:ext uri="{9D8B030D-6E8A-4147-A177-3AD203B41FA5}">
                      <a16:colId xmlns:a16="http://schemas.microsoft.com/office/drawing/2014/main" val="31878928"/>
                    </a:ext>
                  </a:extLst>
                </a:gridCol>
                <a:gridCol w="947281">
                  <a:extLst>
                    <a:ext uri="{9D8B030D-6E8A-4147-A177-3AD203B41FA5}">
                      <a16:colId xmlns:a16="http://schemas.microsoft.com/office/drawing/2014/main" val="3069910260"/>
                    </a:ext>
                  </a:extLst>
                </a:gridCol>
                <a:gridCol w="1091432">
                  <a:extLst>
                    <a:ext uri="{9D8B030D-6E8A-4147-A177-3AD203B41FA5}">
                      <a16:colId xmlns:a16="http://schemas.microsoft.com/office/drawing/2014/main" val="380645982"/>
                    </a:ext>
                  </a:extLst>
                </a:gridCol>
                <a:gridCol w="885503">
                  <a:extLst>
                    <a:ext uri="{9D8B030D-6E8A-4147-A177-3AD203B41FA5}">
                      <a16:colId xmlns:a16="http://schemas.microsoft.com/office/drawing/2014/main" val="1112991415"/>
                    </a:ext>
                  </a:extLst>
                </a:gridCol>
                <a:gridCol w="834020">
                  <a:extLst>
                    <a:ext uri="{9D8B030D-6E8A-4147-A177-3AD203B41FA5}">
                      <a16:colId xmlns:a16="http://schemas.microsoft.com/office/drawing/2014/main" val="904443897"/>
                    </a:ext>
                  </a:extLst>
                </a:gridCol>
                <a:gridCol w="700165">
                  <a:extLst>
                    <a:ext uri="{9D8B030D-6E8A-4147-A177-3AD203B41FA5}">
                      <a16:colId xmlns:a16="http://schemas.microsoft.com/office/drawing/2014/main" val="1687163305"/>
                    </a:ext>
                  </a:extLst>
                </a:gridCol>
                <a:gridCol w="494234">
                  <a:extLst>
                    <a:ext uri="{9D8B030D-6E8A-4147-A177-3AD203B41FA5}">
                      <a16:colId xmlns:a16="http://schemas.microsoft.com/office/drawing/2014/main" val="1649495145"/>
                    </a:ext>
                  </a:extLst>
                </a:gridCol>
                <a:gridCol w="494234">
                  <a:extLst>
                    <a:ext uri="{9D8B030D-6E8A-4147-A177-3AD203B41FA5}">
                      <a16:colId xmlns:a16="http://schemas.microsoft.com/office/drawing/2014/main" val="4288791338"/>
                    </a:ext>
                  </a:extLst>
                </a:gridCol>
              </a:tblGrid>
              <a:tr h="187906">
                <a:tc gridSpan="13">
                  <a:txBody>
                    <a:bodyPr/>
                    <a:lstStyle/>
                    <a:p>
                      <a:pPr algn="ctr" fontAlgn="b"/>
                      <a:r>
                        <a:rPr lang="en-US" sz="1100" b="1" i="0" u="none" strike="noStrike" dirty="0">
                          <a:solidFill>
                            <a:srgbClr val="000000"/>
                          </a:solidFill>
                          <a:effectLst/>
                          <a:latin typeface="Calibri" panose="020F0502020204030204" pitchFamily="34" charset="0"/>
                        </a:rPr>
                        <a:t>October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2124537"/>
                  </a:ext>
                </a:extLst>
              </a:tr>
              <a:tr h="367982">
                <a:tc>
                  <a:txBody>
                    <a:bodyPr/>
                    <a:lstStyle/>
                    <a:p>
                      <a:pPr algn="ctr" fontAlgn="ctr"/>
                      <a:r>
                        <a:rPr lang="en-US" sz="1100" b="0" i="0" u="none" strike="noStrike" dirty="0">
                          <a:solidFill>
                            <a:srgbClr val="000000"/>
                          </a:solidFill>
                          <a:effectLst/>
                          <a:latin typeface="Calibri" panose="020F0502020204030204" pitchFamily="34" charset="0"/>
                        </a:rPr>
                        <a:t>Participant Name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Identifying number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Requested by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Need (budget category)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Check or  CC Purchase?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Vendor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Date Approved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Amount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Ordered/Check Submitted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Item/ Check Received?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Distributed to Participant?</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Logged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Invoiced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392704"/>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63321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39037"/>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870249"/>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13656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927376"/>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978710"/>
                  </a:ext>
                </a:extLst>
              </a:tr>
              <a:tr h="187906">
                <a:tc gridSpan="13">
                  <a:txBody>
                    <a:bodyPr/>
                    <a:lstStyle/>
                    <a:p>
                      <a:pPr algn="ctr" fontAlgn="b"/>
                      <a:r>
                        <a:rPr lang="en-US" sz="1100" b="1" i="0" u="none" strike="noStrike" dirty="0">
                          <a:solidFill>
                            <a:srgbClr val="000000"/>
                          </a:solidFill>
                          <a:effectLst/>
                          <a:latin typeface="Calibri" panose="020F0502020204030204" pitchFamily="34" charset="0"/>
                        </a:rPr>
                        <a:t>November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3473817"/>
                  </a:ext>
                </a:extLst>
              </a:tr>
              <a:tr h="367982">
                <a:tc>
                  <a:txBody>
                    <a:bodyPr/>
                    <a:lstStyle/>
                    <a:p>
                      <a:pPr algn="ctr" fontAlgn="ctr"/>
                      <a:r>
                        <a:rPr lang="en-US" sz="1100" b="0" i="0" u="none" strike="noStrike">
                          <a:solidFill>
                            <a:srgbClr val="000000"/>
                          </a:solidFill>
                          <a:effectLst/>
                          <a:latin typeface="Calibri" panose="020F0502020204030204" pitchFamily="34" charset="0"/>
                        </a:rPr>
                        <a:t>Participant Name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Identifying number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Requested by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Need (budget category)</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Check or  CC Purchase?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Vendor</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Date Approved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Amount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Ordered/Check Submitted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Item/ Check Received?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Distributed to Client?</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Logged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Invoiced</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581184"/>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341473"/>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637768"/>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95772"/>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947618"/>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632395"/>
                  </a:ext>
                </a:extLst>
              </a:tr>
              <a:tr h="187906">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8699"/>
                  </a:ext>
                </a:extLst>
              </a:tr>
            </a:tbl>
          </a:graphicData>
        </a:graphic>
      </p:graphicFrame>
      <p:sp>
        <p:nvSpPr>
          <p:cNvPr id="5" name="TextBox 4">
            <a:extLst>
              <a:ext uri="{FF2B5EF4-FFF2-40B4-BE49-F238E27FC236}">
                <a16:creationId xmlns:a16="http://schemas.microsoft.com/office/drawing/2014/main" id="{155CF030-FE0A-7BA6-5DC0-01294F1ED86A}"/>
              </a:ext>
            </a:extLst>
          </p:cNvPr>
          <p:cNvSpPr txBox="1"/>
          <p:nvPr/>
        </p:nvSpPr>
        <p:spPr>
          <a:xfrm>
            <a:off x="323615" y="1230759"/>
            <a:ext cx="10578848" cy="646331"/>
          </a:xfrm>
          <a:prstGeom prst="rect">
            <a:avLst/>
          </a:prstGeom>
          <a:noFill/>
        </p:spPr>
        <p:txBody>
          <a:bodyPr wrap="square" rtlCol="0">
            <a:spAutoFit/>
          </a:bodyPr>
          <a:lstStyle/>
          <a:p>
            <a:r>
              <a:rPr lang="en-US" b="1" dirty="0">
                <a:solidFill>
                  <a:schemeClr val="accent4">
                    <a:lumMod val="75000"/>
                  </a:schemeClr>
                </a:solidFill>
                <a:latin typeface="Segoe UI" panose="020B0502040204020203" pitchFamily="34" charset="0"/>
                <a:cs typeface="Segoe UI" panose="020B0502040204020203" pitchFamily="34" charset="0"/>
              </a:rPr>
              <a:t>Support Services Tracker can be helpful when reconciling what happened in a given month and compiling invoices</a:t>
            </a:r>
          </a:p>
        </p:txBody>
      </p:sp>
    </p:spTree>
    <p:extLst>
      <p:ext uri="{BB962C8B-B14F-4D97-AF65-F5344CB8AC3E}">
        <p14:creationId xmlns:p14="http://schemas.microsoft.com/office/powerpoint/2010/main" val="31516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pic>
        <p:nvPicPr>
          <p:cNvPr id="9" name="Picture 10" descr="A close-up of a logo&#10;&#10;Description automatically generated">
            <a:extLst>
              <a:ext uri="{FF2B5EF4-FFF2-40B4-BE49-F238E27FC236}">
                <a16:creationId xmlns:a16="http://schemas.microsoft.com/office/drawing/2014/main" id="{8D352FA2-3F7B-6AA7-2CB0-5DDF23921766}"/>
              </a:ext>
            </a:extLst>
          </p:cNvPr>
          <p:cNvPicPr>
            <a:picLocks noChangeAspect="1"/>
          </p:cNvPicPr>
          <p:nvPr/>
        </p:nvPicPr>
        <p:blipFill>
          <a:blip r:embed="rId3"/>
          <a:stretch>
            <a:fillRect/>
          </a:stretch>
        </p:blipFill>
        <p:spPr>
          <a:xfrm>
            <a:off x="9210368" y="6128999"/>
            <a:ext cx="2743200" cy="622259"/>
          </a:xfrm>
          <a:prstGeom prst="rect">
            <a:avLst/>
          </a:prstGeom>
        </p:spPr>
      </p:pic>
      <p:sp>
        <p:nvSpPr>
          <p:cNvPr id="3" name="TextBox 2">
            <a:extLst>
              <a:ext uri="{FF2B5EF4-FFF2-40B4-BE49-F238E27FC236}">
                <a16:creationId xmlns:a16="http://schemas.microsoft.com/office/drawing/2014/main" id="{05981657-A5BC-59CE-143C-D9C86F5524B1}"/>
              </a:ext>
            </a:extLst>
          </p:cNvPr>
          <p:cNvSpPr txBox="1"/>
          <p:nvPr/>
        </p:nvSpPr>
        <p:spPr>
          <a:xfrm>
            <a:off x="412126" y="1175920"/>
            <a:ext cx="4905310" cy="2639825"/>
          </a:xfrm>
          <a:prstGeom prst="rect">
            <a:avLst/>
          </a:prstGeom>
          <a:noFill/>
        </p:spPr>
        <p:txBody>
          <a:bodyPr wrap="square">
            <a:spAutoFit/>
          </a:bodyPr>
          <a:lstStyle/>
          <a:p>
            <a:pPr marL="0" marR="0">
              <a:lnSpc>
                <a:spcPct val="150000"/>
              </a:lnSpc>
              <a:spcBef>
                <a:spcPts val="50"/>
              </a:spcBef>
              <a:spcAft>
                <a:spcPts val="0"/>
              </a:spcAft>
            </a:pPr>
            <a:r>
              <a:rPr lang="en-US" sz="2000" u="sng" dirty="0">
                <a:latin typeface="Segoe UI" panose="020B0502040204020203" pitchFamily="34" charset="0"/>
                <a:ea typeface="MS Mincho" panose="02020609040205080304" pitchFamily="49" charset="-128"/>
                <a:cs typeface="Segoe UI" panose="020B0502040204020203" pitchFamily="34" charset="0"/>
              </a:rPr>
              <a:t>Documents we will send: </a:t>
            </a:r>
          </a:p>
          <a:p>
            <a:pPr marL="342900" marR="0" indent="-342900">
              <a:lnSpc>
                <a:spcPct val="150000"/>
              </a:lnSpc>
              <a:spcBef>
                <a:spcPts val="50"/>
              </a:spcBef>
              <a:spcAft>
                <a:spcPts val="0"/>
              </a:spcAft>
              <a:buFont typeface="+mj-lt"/>
              <a:buAutoNum type="arabicPeriod"/>
            </a:pPr>
            <a:r>
              <a:rPr lang="en-US" dirty="0">
                <a:latin typeface="Segoe UI" panose="020B0502040204020203" pitchFamily="34" charset="0"/>
                <a:ea typeface="MS Mincho" panose="02020609040205080304" pitchFamily="49" charset="-128"/>
                <a:cs typeface="Segoe UI" panose="020B0502040204020203" pitchFamily="34" charset="0"/>
              </a:rPr>
              <a:t>This deck</a:t>
            </a:r>
          </a:p>
          <a:p>
            <a:pPr marL="342900" marR="0" indent="-342900">
              <a:lnSpc>
                <a:spcPct val="150000"/>
              </a:lnSpc>
              <a:spcBef>
                <a:spcPts val="50"/>
              </a:spcBef>
              <a:spcAft>
                <a:spcPts val="0"/>
              </a:spcAft>
              <a:buFont typeface="+mj-lt"/>
              <a:buAutoNum type="arabicPeriod"/>
            </a:pPr>
            <a:r>
              <a:rPr lang="en-US" dirty="0">
                <a:latin typeface="Segoe UI" panose="020B0502040204020203" pitchFamily="34" charset="0"/>
                <a:ea typeface="MS Mincho" panose="02020609040205080304" pitchFamily="49" charset="-128"/>
                <a:cs typeface="Segoe UI" panose="020B0502040204020203" pitchFamily="34" charset="0"/>
              </a:rPr>
              <a:t>CDSS CalFresh E&amp;T Handbook</a:t>
            </a:r>
          </a:p>
          <a:p>
            <a:pPr marL="342900" marR="0" indent="-342900">
              <a:lnSpc>
                <a:spcPct val="150000"/>
              </a:lnSpc>
              <a:spcBef>
                <a:spcPts val="50"/>
              </a:spcBef>
              <a:spcAft>
                <a:spcPts val="0"/>
              </a:spcAft>
              <a:buFont typeface="+mj-lt"/>
              <a:buAutoNum type="arabicPeriod"/>
            </a:pPr>
            <a:r>
              <a:rPr lang="en-US" dirty="0">
                <a:latin typeface="Segoe UI" panose="020B0502040204020203" pitchFamily="34" charset="0"/>
                <a:ea typeface="MS Mincho" panose="02020609040205080304" pitchFamily="49" charset="-128"/>
                <a:cs typeface="Segoe UI" panose="020B0502040204020203" pitchFamily="34" charset="0"/>
              </a:rPr>
              <a:t>Skill Up Los Angeles Handbook (currently under construction)</a:t>
            </a:r>
          </a:p>
          <a:p>
            <a:pPr marL="342900" marR="0" indent="-342900">
              <a:lnSpc>
                <a:spcPct val="150000"/>
              </a:lnSpc>
              <a:spcBef>
                <a:spcPts val="50"/>
              </a:spcBef>
              <a:spcAft>
                <a:spcPts val="0"/>
              </a:spcAft>
              <a:buFont typeface="+mj-lt"/>
              <a:buAutoNum type="arabicPeriod"/>
            </a:pPr>
            <a:r>
              <a:rPr lang="en-US" dirty="0">
                <a:latin typeface="Segoe UI" panose="020B0502040204020203" pitchFamily="34" charset="0"/>
                <a:ea typeface="MS Mincho" panose="02020609040205080304" pitchFamily="49" charset="-128"/>
                <a:cs typeface="Segoe UI" panose="020B0502040204020203" pitchFamily="34" charset="0"/>
              </a:rPr>
              <a:t>Support Services Tracker</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A786A9-71DC-144A-4FCA-CE69BD89403C}"/>
              </a:ext>
            </a:extLst>
          </p:cNvPr>
          <p:cNvSpPr txBox="1"/>
          <p:nvPr/>
        </p:nvSpPr>
        <p:spPr>
          <a:xfrm>
            <a:off x="5317436" y="1102823"/>
            <a:ext cx="6136627" cy="2631170"/>
          </a:xfrm>
          <a:prstGeom prst="rect">
            <a:avLst/>
          </a:prstGeom>
          <a:noFill/>
        </p:spPr>
        <p:txBody>
          <a:bodyPr wrap="square">
            <a:spAutoFit/>
          </a:bodyPr>
          <a:lstStyle/>
          <a:p>
            <a:pPr marL="0" marR="0">
              <a:lnSpc>
                <a:spcPct val="150000"/>
              </a:lnSpc>
              <a:spcBef>
                <a:spcPts val="50"/>
              </a:spcBef>
              <a:spcAft>
                <a:spcPts val="0"/>
              </a:spcAft>
            </a:pPr>
            <a:r>
              <a:rPr lang="en-US" sz="2000" u="sng" dirty="0">
                <a:latin typeface="Segoe UI" panose="020B0502040204020203" pitchFamily="34" charset="0"/>
                <a:ea typeface="MS Mincho" panose="02020609040205080304" pitchFamily="49" charset="-128"/>
                <a:cs typeface="Segoe UI" panose="020B0502040204020203" pitchFamily="34" charset="0"/>
              </a:rPr>
              <a:t>Helpful Links:</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4"/>
              </a:rPr>
              <a:t>REDF Workshop</a:t>
            </a:r>
            <a:r>
              <a:rPr lang="en-US" dirty="0">
                <a:latin typeface="Segoe UI" panose="020B0502040204020203" pitchFamily="34" charset="0"/>
                <a:ea typeface="MS Mincho" panose="02020609040205080304" pitchFamily="49" charset="-128"/>
                <a:cs typeface="Segoe UI" panose="020B0502040204020203" pitchFamily="34" charset="0"/>
              </a:rPr>
              <a:t> – houses a lot of these forms + more</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5"/>
              </a:rPr>
              <a:t>Benefits Cal</a:t>
            </a:r>
            <a:r>
              <a:rPr lang="en-US" dirty="0">
                <a:latin typeface="Segoe UI" panose="020B0502040204020203" pitchFamily="34" charset="0"/>
                <a:ea typeface="MS Mincho" panose="02020609040205080304" pitchFamily="49" charset="-128"/>
                <a:cs typeface="Segoe UI" panose="020B0502040204020203" pitchFamily="34" charset="0"/>
              </a:rPr>
              <a:t> – portal to apply for CalFresh, check status</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6"/>
              </a:rPr>
              <a:t>CalFresh E&amp;T</a:t>
            </a:r>
            <a:r>
              <a:rPr lang="en-US" dirty="0">
                <a:latin typeface="Segoe UI" panose="020B0502040204020203" pitchFamily="34" charset="0"/>
                <a:ea typeface="MS Mincho" panose="02020609040205080304" pitchFamily="49" charset="-128"/>
                <a:cs typeface="Segoe UI" panose="020B0502040204020203" pitchFamily="34" charset="0"/>
              </a:rPr>
              <a:t> – more information about E&amp;T across California</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7"/>
              </a:rPr>
              <a:t>SNAP E&amp;T</a:t>
            </a:r>
            <a:r>
              <a:rPr lang="en-US" dirty="0">
                <a:latin typeface="Segoe UI" panose="020B0502040204020203" pitchFamily="34" charset="0"/>
                <a:ea typeface="MS Mincho" panose="02020609040205080304" pitchFamily="49" charset="-128"/>
                <a:cs typeface="Segoe UI" panose="020B0502040204020203" pitchFamily="34" charset="0"/>
              </a:rPr>
              <a:t> – Federal lens and information</a:t>
            </a:r>
          </a:p>
        </p:txBody>
      </p:sp>
    </p:spTree>
    <p:extLst>
      <p:ext uri="{BB962C8B-B14F-4D97-AF65-F5344CB8AC3E}">
        <p14:creationId xmlns:p14="http://schemas.microsoft.com/office/powerpoint/2010/main" val="200156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
        <p:nvSpPr>
          <p:cNvPr id="5" name="Subtitle 2">
            <a:extLst>
              <a:ext uri="{FF2B5EF4-FFF2-40B4-BE49-F238E27FC236}">
                <a16:creationId xmlns:a16="http://schemas.microsoft.com/office/drawing/2014/main" id="{89474C91-2061-A7D4-0DE8-11592B74D13E}"/>
              </a:ext>
            </a:extLst>
          </p:cNvPr>
          <p:cNvSpPr txBox="1">
            <a:spLocks/>
          </p:cNvSpPr>
          <p:nvPr/>
        </p:nvSpPr>
        <p:spPr>
          <a:xfrm>
            <a:off x="2851355" y="1681317"/>
            <a:ext cx="6912194" cy="12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solidFill>
                <a:effectLst/>
                <a:uLnTx/>
                <a:uFillTx/>
                <a:latin typeface="Obviously Narw Bold" panose="040D0808050403040306" pitchFamily="82" charset="0"/>
                <a:ea typeface="+mn-ea"/>
                <a:cs typeface="+mn-cs"/>
              </a:rPr>
              <a:t>Questions?</a:t>
            </a:r>
          </a:p>
        </p:txBody>
      </p:sp>
    </p:spTree>
    <p:extLst>
      <p:ext uri="{BB962C8B-B14F-4D97-AF65-F5344CB8AC3E}">
        <p14:creationId xmlns:p14="http://schemas.microsoft.com/office/powerpoint/2010/main" val="12564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30116" cy="939171"/>
          </a:xfrm>
        </p:spPr>
        <p:txBody>
          <a:bodyPr>
            <a:normAutofit/>
          </a:bodyPr>
          <a:lstStyle/>
          <a:p>
            <a:r>
              <a:rPr lang="en-US" dirty="0">
                <a:latin typeface="Obviously Narw Bold" panose="040D0808050403040306" pitchFamily="82" charset="0"/>
                <a:cs typeface="Segoe UI" panose="020B0502040204020203" pitchFamily="34" charset="0"/>
              </a:rPr>
              <a:t>Agenda</a:t>
            </a:r>
          </a:p>
        </p:txBody>
      </p:sp>
      <p:sp>
        <p:nvSpPr>
          <p:cNvPr id="5" name="TextBox 4">
            <a:extLst>
              <a:ext uri="{FF2B5EF4-FFF2-40B4-BE49-F238E27FC236}">
                <a16:creationId xmlns:a16="http://schemas.microsoft.com/office/drawing/2014/main" id="{0ADF6118-169D-2EFC-97C1-F541522C1179}"/>
              </a:ext>
            </a:extLst>
          </p:cNvPr>
          <p:cNvSpPr txBox="1"/>
          <p:nvPr/>
        </p:nvSpPr>
        <p:spPr>
          <a:xfrm>
            <a:off x="858563" y="1246256"/>
            <a:ext cx="4910067" cy="4570482"/>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Welcome, Introductions </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Skill Up LA Overview</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Services</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Components </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Case Management</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Support Services </a:t>
            </a:r>
          </a:p>
          <a:p>
            <a:pPr marL="342900"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Mechanics </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Documentation</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Job Retention</a:t>
            </a:r>
          </a:p>
          <a:p>
            <a:pPr marL="800100" lvl="1" indent="-342900">
              <a:lnSpc>
                <a:spcPct val="90000"/>
              </a:lnSpc>
              <a:spcBef>
                <a:spcPts val="1000"/>
              </a:spcBef>
              <a:buFont typeface="Arial" panose="020B0604020202020204" pitchFamily="34" charset="0"/>
              <a:buChar char="•"/>
            </a:pPr>
            <a:r>
              <a:rPr lang="en-US" sz="2400" dirty="0">
                <a:latin typeface="Segoe UI" panose="020B0502040204020203" pitchFamily="34" charset="0"/>
                <a:ea typeface="+mn-lt"/>
                <a:cs typeface="Segoe UI" panose="020B0502040204020203" pitchFamily="34" charset="0"/>
              </a:rPr>
              <a:t>Resources</a:t>
            </a:r>
          </a:p>
        </p:txBody>
      </p:sp>
      <p:cxnSp>
        <p:nvCxnSpPr>
          <p:cNvPr id="3" name="Straight Connector 2">
            <a:extLst>
              <a:ext uri="{FF2B5EF4-FFF2-40B4-BE49-F238E27FC236}">
                <a16:creationId xmlns:a16="http://schemas.microsoft.com/office/drawing/2014/main" id="{17D77FCB-0D16-C7DC-61AF-013D3E597FB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lipboard with solid fill">
            <a:extLst>
              <a:ext uri="{FF2B5EF4-FFF2-40B4-BE49-F238E27FC236}">
                <a16:creationId xmlns:a16="http://schemas.microsoft.com/office/drawing/2014/main" id="{E0167B96-BD8B-A49A-9D3C-CD91030D8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2527" y="2172866"/>
            <a:ext cx="2341161" cy="2341161"/>
          </a:xfrm>
          <a:prstGeom prst="rect">
            <a:avLst/>
          </a:prstGeom>
        </p:spPr>
      </p:pic>
    </p:spTree>
    <p:extLst>
      <p:ext uri="{BB962C8B-B14F-4D97-AF65-F5344CB8AC3E}">
        <p14:creationId xmlns:p14="http://schemas.microsoft.com/office/powerpoint/2010/main" val="10348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8471731" cy="877720"/>
          </a:xfrm>
        </p:spPr>
        <p:txBody>
          <a:bodyPr>
            <a:normAutofit/>
          </a:bodyPr>
          <a:lstStyle/>
          <a:p>
            <a:r>
              <a:rPr lang="en-US" sz="3600" dirty="0">
                <a:latin typeface="Obviously Narw Bold" panose="040D0808050403040306" pitchFamily="82" charset="0"/>
                <a:cs typeface="Arial"/>
              </a:rPr>
              <a:t>Welcome &amp; Introductions</a:t>
            </a:r>
            <a:endParaRPr lang="en-US" sz="3600" dirty="0">
              <a:latin typeface="Obviously Narw Bold" panose="040D0808050403040306" pitchFamily="82" charset="0"/>
            </a:endParaRPr>
          </a:p>
        </p:txBody>
      </p:sp>
      <p:sp>
        <p:nvSpPr>
          <p:cNvPr id="36" name="TextBox 35">
            <a:extLst>
              <a:ext uri="{FF2B5EF4-FFF2-40B4-BE49-F238E27FC236}">
                <a16:creationId xmlns:a16="http://schemas.microsoft.com/office/drawing/2014/main" id="{187DE340-30D7-6625-A389-68F034191DE9}"/>
              </a:ext>
            </a:extLst>
          </p:cNvPr>
          <p:cNvSpPr txBox="1"/>
          <p:nvPr/>
        </p:nvSpPr>
        <p:spPr>
          <a:xfrm>
            <a:off x="430349" y="1217528"/>
            <a:ext cx="4567894" cy="3293209"/>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Program Administration</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endParaRPr lang="en-US" sz="2000" dirty="0">
              <a:latin typeface="Segoe UI" panose="020B0502040204020203" pitchFamily="34" charset="0"/>
              <a:cs typeface="Segoe UI" panose="020B0502040204020203" pitchFamily="34" charset="0"/>
            </a:endParaRP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Technical Assistance &amp; Trainers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Partner Attendees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800100" lvl="1"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Experience or background if you’d like to share</a:t>
            </a:r>
            <a:endParaRPr lang="en-US" sz="2000" b="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1A22F665-2F61-D1BF-7F19-27D82413029C}"/>
              </a:ext>
              <a:ext uri="{C183D7F6-B498-43B3-948B-1728B52AA6E4}">
                <adec:decorative xmlns:adec="http://schemas.microsoft.com/office/drawing/2017/decorative" val="1"/>
              </a:ext>
            </a:extLst>
          </p:cNvPr>
          <p:cNvCxnSpPr>
            <a:cxnSpLocks/>
          </p:cNvCxnSpPr>
          <p:nvPr/>
        </p:nvCxnSpPr>
        <p:spPr>
          <a:xfrm>
            <a:off x="405877" y="1047888"/>
            <a:ext cx="807824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61BB292-9EDF-FDC6-5046-52154255FC8C}"/>
              </a:ext>
            </a:extLst>
          </p:cNvPr>
          <p:cNvSpPr/>
          <p:nvPr/>
        </p:nvSpPr>
        <p:spPr>
          <a:xfrm>
            <a:off x="1" y="4430599"/>
            <a:ext cx="12192000" cy="2438186"/>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31" descr="Colleagues huddle">
            <a:extLst>
              <a:ext uri="{FF2B5EF4-FFF2-40B4-BE49-F238E27FC236}">
                <a16:creationId xmlns:a16="http://schemas.microsoft.com/office/drawing/2014/main" id="{8DE3A12D-FE4F-DB3C-9F63-BE1655B907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597" y="4721127"/>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omplete puzzle with one piece lit up">
            <a:extLst>
              <a:ext uri="{FF2B5EF4-FFF2-40B4-BE49-F238E27FC236}">
                <a16:creationId xmlns:a16="http://schemas.microsoft.com/office/drawing/2014/main" id="{5BEE4FAE-1B36-F5F1-5A07-C009A3BB4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99" y="4678584"/>
            <a:ext cx="2208289" cy="1828800"/>
          </a:xfrm>
          <a:prstGeom prst="rect">
            <a:avLst/>
          </a:prstGeom>
        </p:spPr>
      </p:pic>
      <p:pic>
        <p:nvPicPr>
          <p:cNvPr id="12" name="Picture 32" descr="Students at a graduation ceremony">
            <a:extLst>
              <a:ext uri="{FF2B5EF4-FFF2-40B4-BE49-F238E27FC236}">
                <a16:creationId xmlns:a16="http://schemas.microsoft.com/office/drawing/2014/main" id="{6017BAEC-9BD0-F882-FFE9-19E36AB53ED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4135" y="4735292"/>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hite arrows painted on the asphalt">
            <a:extLst>
              <a:ext uri="{FF2B5EF4-FFF2-40B4-BE49-F238E27FC236}">
                <a16:creationId xmlns:a16="http://schemas.microsoft.com/office/drawing/2014/main" id="{61F51F05-C920-606F-7750-D68CB0BA5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866" y="4739759"/>
            <a:ext cx="2172260" cy="1828800"/>
          </a:xfrm>
          <a:prstGeom prst="rect">
            <a:avLst/>
          </a:prstGeom>
        </p:spPr>
      </p:pic>
    </p:spTree>
    <p:extLst>
      <p:ext uri="{BB962C8B-B14F-4D97-AF65-F5344CB8AC3E}">
        <p14:creationId xmlns:p14="http://schemas.microsoft.com/office/powerpoint/2010/main" val="3413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Overview</a:t>
            </a:r>
            <a:endParaRPr lang="en-US"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5414295" y="2399370"/>
            <a:ext cx="5269365" cy="4239943"/>
          </a:xfrm>
          <a:prstGeom prst="rect">
            <a:avLst/>
          </a:prstGeom>
          <a:noFill/>
        </p:spPr>
        <p:txBody>
          <a:bodyPr wrap="square">
            <a:spAutoFit/>
          </a:bodyPr>
          <a:lstStyle/>
          <a:p>
            <a:pPr marL="0" marR="0">
              <a:lnSpc>
                <a:spcPct val="150000"/>
              </a:lnSpc>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Statewide, CalFresh E&amp;T</a:t>
            </a:r>
            <a:r>
              <a:rPr lang="en-US" b="1" spc="-4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has</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five</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strategic</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10" dirty="0">
                <a:effectLst/>
                <a:latin typeface="Segoe UI" panose="020B0502040204020203" pitchFamily="34" charset="0"/>
                <a:ea typeface="Times New Roman" panose="02020603050405020304" pitchFamily="18" charset="0"/>
                <a:cs typeface="Segoe UI" panose="020B0502040204020203" pitchFamily="34" charset="0"/>
              </a:rPr>
              <a:t>goals: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job</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placement,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retention,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wages;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591185" lvl="0" indent="-342900">
              <a:lnSpc>
                <a:spcPct val="150000"/>
              </a:lnSpc>
              <a:spcBef>
                <a:spcPts val="110"/>
              </a:spcBef>
              <a:spcAft>
                <a:spcPts val="0"/>
              </a:spcAft>
              <a:buSzPct val="100000"/>
              <a:buFont typeface="+mj-lt"/>
              <a:buAutoNum type="arabicPeriod"/>
              <a:tabLst>
                <a:tab pos="633730" algn="l"/>
                <a:tab pos="63500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participation</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across</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dynamic</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mix</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of</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people,</a:t>
            </a:r>
            <a:r>
              <a:rPr lang="en-US" sz="1600"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communities and cultures;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employability</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by</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removing</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barriers</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to</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employment;</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1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7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skills</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attainment</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credentialing;</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and</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05"/>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Lead</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efficient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effective</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customer</a:t>
            </a:r>
            <a:r>
              <a:rPr lang="en-US" sz="1600"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focused</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program.</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2769FE59-6C1F-D2B0-7B83-4920838692B7}"/>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7734B9-9D53-E3B1-53D7-5EDFEEE079DA}"/>
              </a:ext>
            </a:extLst>
          </p:cNvPr>
          <p:cNvSpPr txBox="1"/>
          <p:nvPr/>
        </p:nvSpPr>
        <p:spPr>
          <a:xfrm>
            <a:off x="563096" y="2408112"/>
            <a:ext cx="4693981" cy="3201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dirty="0">
                <a:solidFill>
                  <a:srgbClr val="000000"/>
                </a:solidFill>
                <a:latin typeface="Segoe UI" panose="020B0502040204020203" pitchFamily="34" charset="0"/>
                <a:ea typeface="+mn-lt"/>
                <a:cs typeface="Segoe UI" panose="020B0502040204020203" pitchFamily="34" charset="0"/>
              </a:rPr>
              <a:t>LA County Strategic Goals: </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Make Investments that Transform Lives by supporting job readiness and increasing employment opportunities.</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Foster Vibrant, Resilient Communities by aligning workforce development programs to increase the employability of high-need, priority populations </a:t>
            </a:r>
            <a:endParaRPr lang="en-US" sz="1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F58ED3-30E2-7826-232B-2BEE8744F3BF}"/>
              </a:ext>
            </a:extLst>
          </p:cNvPr>
          <p:cNvSpPr txBox="1"/>
          <p:nvPr/>
        </p:nvSpPr>
        <p:spPr>
          <a:xfrm>
            <a:off x="405878" y="1207783"/>
            <a:ext cx="11048185" cy="830997"/>
          </a:xfrm>
          <a:prstGeom prst="rect">
            <a:avLst/>
          </a:prstGeom>
          <a:noFill/>
        </p:spPr>
        <p:txBody>
          <a:bodyPr wrap="square">
            <a:spAutoFit/>
          </a:bodyPr>
          <a:lstStyle/>
          <a:p>
            <a:r>
              <a:rPr lang="en-US" sz="1600" b="1" dirty="0">
                <a:solidFill>
                  <a:schemeClr val="accent4">
                    <a:lumMod val="75000"/>
                  </a:schemeClr>
                </a:solidFill>
                <a:latin typeface="Segoe UI" panose="020B0502040204020203" pitchFamily="34" charset="0"/>
                <a:cs typeface="Segoe UI" panose="020B0502040204020203" pitchFamily="34" charset="0"/>
              </a:rPr>
              <a:t>Skill Up Los Angeles is a flexible federally funded program intended to upskill and increase the employability of CalFresh recipients. Services include education, work-based learning, job readiness training, and job retention; as well as a variety of supportive services to assist participants in achieving their training goals</a:t>
            </a:r>
            <a:r>
              <a:rPr lang="en-US" sz="16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582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9063D3A9-CE7C-5A44-C36C-E52485334179}"/>
              </a:ext>
            </a:extLst>
          </p:cNvPr>
          <p:cNvSpPr/>
          <p:nvPr/>
        </p:nvSpPr>
        <p:spPr>
          <a:xfrm>
            <a:off x="405877" y="1763486"/>
            <a:ext cx="4536237" cy="3374570"/>
          </a:xfrm>
          <a:prstGeom prst="rightArrow">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576944" y="2712107"/>
            <a:ext cx="3668486" cy="1477328"/>
          </a:xfrm>
          <a:prstGeom prst="rect">
            <a:avLst/>
          </a:prstGeom>
          <a:noFill/>
        </p:spPr>
        <p:txBody>
          <a:bodyPr wrap="square">
            <a:spAutoFit/>
          </a:bodyPr>
          <a:lstStyle/>
          <a:p>
            <a:pPr marL="0" marR="0">
              <a:spcBef>
                <a:spcPts val="50"/>
              </a:spcBef>
              <a:spcAft>
                <a:spcPts val="0"/>
              </a:spcAft>
            </a:pPr>
            <a:r>
              <a:rPr lang="en-US" dirty="0">
                <a:effectLst/>
                <a:latin typeface="Segoe UI" panose="020B0502040204020203" pitchFamily="34" charset="0"/>
                <a:ea typeface="Times New Roman" panose="02020603050405020304" pitchFamily="18" charset="0"/>
                <a:cs typeface="Segoe UI" panose="020B0502040204020203" pitchFamily="34" charset="0"/>
              </a:rPr>
              <a:t>Services provided under Skill Up Los Angeles are grouped into </a:t>
            </a:r>
            <a:r>
              <a:rPr lang="en-US" b="1" dirty="0">
                <a:effectLst/>
                <a:latin typeface="Segoe UI" panose="020B0502040204020203" pitchFamily="34" charset="0"/>
                <a:ea typeface="Times New Roman" panose="02020603050405020304" pitchFamily="18" charset="0"/>
                <a:cs typeface="Segoe UI" panose="020B0502040204020203" pitchFamily="34" charset="0"/>
              </a:rPr>
              <a:t>“components”. </a:t>
            </a:r>
            <a:r>
              <a:rPr lang="en-US" dirty="0">
                <a:effectLst/>
                <a:latin typeface="Segoe UI" panose="020B0502040204020203" pitchFamily="34" charset="0"/>
                <a:ea typeface="Times New Roman" panose="02020603050405020304" pitchFamily="18" charset="0"/>
                <a:cs typeface="Segoe UI" panose="020B0502040204020203" pitchFamily="34" charset="0"/>
              </a:rPr>
              <a:t>These services you are, and always have been, providing to your participants</a:t>
            </a:r>
            <a:r>
              <a:rPr lang="en-US" dirty="0">
                <a:latin typeface="Segoe UI" panose="020B0502040204020203" pitchFamily="34" charset="0"/>
                <a:ea typeface="Times New Roman" panose="02020603050405020304" pitchFamily="18" charset="0"/>
                <a:cs typeface="Segoe UI" panose="020B0502040204020203" pitchFamily="34" charset="0"/>
              </a:rPr>
              <a:t>. </a:t>
            </a:r>
          </a:p>
        </p:txBody>
      </p:sp>
      <p:cxnSp>
        <p:nvCxnSpPr>
          <p:cNvPr id="5" name="Straight Connector 4">
            <a:extLst>
              <a:ext uri="{FF2B5EF4-FFF2-40B4-BE49-F238E27FC236}">
                <a16:creationId xmlns:a16="http://schemas.microsoft.com/office/drawing/2014/main" id="{E3E20C5B-2A08-8500-588B-79BBBC5A1032}"/>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847DFA98-2674-5A6E-ADB2-BC764B97E213}"/>
              </a:ext>
            </a:extLst>
          </p:cNvPr>
          <p:cNvGraphicFramePr/>
          <p:nvPr>
            <p:extLst>
              <p:ext uri="{D42A27DB-BD31-4B8C-83A1-F6EECF244321}">
                <p14:modId xmlns:p14="http://schemas.microsoft.com/office/powerpoint/2010/main" val="1198070200"/>
              </p:ext>
            </p:extLst>
          </p:nvPr>
        </p:nvGraphicFramePr>
        <p:xfrm>
          <a:off x="4580310" y="1568147"/>
          <a:ext cx="6873753" cy="433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EAD11E6-F1C4-C0CB-6FDE-2AFCA96D9BBB}"/>
              </a:ext>
            </a:extLst>
          </p:cNvPr>
          <p:cNvSpPr txBox="1"/>
          <p:nvPr/>
        </p:nvSpPr>
        <p:spPr>
          <a:xfrm>
            <a:off x="4708234" y="1800890"/>
            <a:ext cx="467759" cy="400110"/>
          </a:xfrm>
          <a:prstGeom prst="rect">
            <a:avLst/>
          </a:prstGeom>
          <a:noFill/>
        </p:spPr>
        <p:txBody>
          <a:bodyPr wrap="square" rtlCol="0" anchor="ctr">
            <a:spAutoFit/>
          </a:bodyPr>
          <a:lstStyle/>
          <a:p>
            <a:pPr algn="ctr"/>
            <a:r>
              <a:rPr lang="en-US" sz="2000" dirty="0"/>
              <a:t>1</a:t>
            </a:r>
            <a:endParaRPr lang="en-US" dirty="0"/>
          </a:p>
        </p:txBody>
      </p:sp>
      <p:sp>
        <p:nvSpPr>
          <p:cNvPr id="11" name="TextBox 10">
            <a:extLst>
              <a:ext uri="{FF2B5EF4-FFF2-40B4-BE49-F238E27FC236}">
                <a16:creationId xmlns:a16="http://schemas.microsoft.com/office/drawing/2014/main" id="{7F217061-BF49-2AD6-0449-B662A089FC26}"/>
              </a:ext>
            </a:extLst>
          </p:cNvPr>
          <p:cNvSpPr txBox="1"/>
          <p:nvPr/>
        </p:nvSpPr>
        <p:spPr>
          <a:xfrm>
            <a:off x="5074917" y="2497005"/>
            <a:ext cx="467759" cy="400110"/>
          </a:xfrm>
          <a:prstGeom prst="rect">
            <a:avLst/>
          </a:prstGeom>
          <a:noFill/>
        </p:spPr>
        <p:txBody>
          <a:bodyPr wrap="square" rtlCol="0" anchor="ctr">
            <a:spAutoFit/>
          </a:bodyPr>
          <a:lstStyle/>
          <a:p>
            <a:pPr algn="ctr"/>
            <a:r>
              <a:rPr lang="en-US" sz="2000" dirty="0"/>
              <a:t>2</a:t>
            </a:r>
            <a:endParaRPr lang="en-US" dirty="0"/>
          </a:p>
        </p:txBody>
      </p:sp>
      <p:sp>
        <p:nvSpPr>
          <p:cNvPr id="12" name="TextBox 11">
            <a:extLst>
              <a:ext uri="{FF2B5EF4-FFF2-40B4-BE49-F238E27FC236}">
                <a16:creationId xmlns:a16="http://schemas.microsoft.com/office/drawing/2014/main" id="{9BA007DC-9436-5454-B019-92FAE75881E1}"/>
              </a:ext>
            </a:extLst>
          </p:cNvPr>
          <p:cNvSpPr txBox="1"/>
          <p:nvPr/>
        </p:nvSpPr>
        <p:spPr>
          <a:xfrm>
            <a:off x="5260501" y="3168800"/>
            <a:ext cx="467759" cy="400110"/>
          </a:xfrm>
          <a:prstGeom prst="rect">
            <a:avLst/>
          </a:prstGeom>
          <a:noFill/>
        </p:spPr>
        <p:txBody>
          <a:bodyPr wrap="square" rtlCol="0" anchor="ctr">
            <a:spAutoFit/>
          </a:bodyPr>
          <a:lstStyle/>
          <a:p>
            <a:pPr algn="ctr"/>
            <a:r>
              <a:rPr lang="en-US" sz="2000" dirty="0"/>
              <a:t>3</a:t>
            </a:r>
            <a:endParaRPr lang="en-US" dirty="0"/>
          </a:p>
        </p:txBody>
      </p:sp>
      <p:sp>
        <p:nvSpPr>
          <p:cNvPr id="13" name="TextBox 12">
            <a:extLst>
              <a:ext uri="{FF2B5EF4-FFF2-40B4-BE49-F238E27FC236}">
                <a16:creationId xmlns:a16="http://schemas.microsoft.com/office/drawing/2014/main" id="{761F5006-CF27-AB92-D39C-2AB6719219DC}"/>
              </a:ext>
            </a:extLst>
          </p:cNvPr>
          <p:cNvSpPr txBox="1"/>
          <p:nvPr/>
        </p:nvSpPr>
        <p:spPr>
          <a:xfrm>
            <a:off x="5260500" y="3889113"/>
            <a:ext cx="467759" cy="400110"/>
          </a:xfrm>
          <a:prstGeom prst="rect">
            <a:avLst/>
          </a:prstGeom>
          <a:noFill/>
        </p:spPr>
        <p:txBody>
          <a:bodyPr wrap="square" rtlCol="0" anchor="ctr">
            <a:spAutoFit/>
          </a:bodyPr>
          <a:lstStyle/>
          <a:p>
            <a:pPr algn="ctr"/>
            <a:r>
              <a:rPr lang="en-US" sz="2000" dirty="0"/>
              <a:t>4</a:t>
            </a:r>
            <a:endParaRPr lang="en-US" dirty="0"/>
          </a:p>
        </p:txBody>
      </p:sp>
      <p:sp>
        <p:nvSpPr>
          <p:cNvPr id="14" name="TextBox 13">
            <a:extLst>
              <a:ext uri="{FF2B5EF4-FFF2-40B4-BE49-F238E27FC236}">
                <a16:creationId xmlns:a16="http://schemas.microsoft.com/office/drawing/2014/main" id="{9AC68E52-1196-462E-EE4D-D0029D46CEC9}"/>
              </a:ext>
            </a:extLst>
          </p:cNvPr>
          <p:cNvSpPr txBox="1"/>
          <p:nvPr/>
        </p:nvSpPr>
        <p:spPr>
          <a:xfrm>
            <a:off x="5074917" y="4548859"/>
            <a:ext cx="467759" cy="400110"/>
          </a:xfrm>
          <a:prstGeom prst="rect">
            <a:avLst/>
          </a:prstGeom>
          <a:noFill/>
        </p:spPr>
        <p:txBody>
          <a:bodyPr wrap="square" rtlCol="0" anchor="ctr">
            <a:spAutoFit/>
          </a:bodyPr>
          <a:lstStyle/>
          <a:p>
            <a:pPr algn="ctr"/>
            <a:r>
              <a:rPr lang="en-US" sz="2000" dirty="0"/>
              <a:t>5</a:t>
            </a:r>
            <a:endParaRPr lang="en-US" dirty="0"/>
          </a:p>
        </p:txBody>
      </p:sp>
      <p:sp>
        <p:nvSpPr>
          <p:cNvPr id="15" name="TextBox 14">
            <a:extLst>
              <a:ext uri="{FF2B5EF4-FFF2-40B4-BE49-F238E27FC236}">
                <a16:creationId xmlns:a16="http://schemas.microsoft.com/office/drawing/2014/main" id="{874064CC-3999-66FD-6179-2582BA3D1018}"/>
              </a:ext>
            </a:extLst>
          </p:cNvPr>
          <p:cNvSpPr txBox="1"/>
          <p:nvPr/>
        </p:nvSpPr>
        <p:spPr>
          <a:xfrm>
            <a:off x="4708234" y="5209686"/>
            <a:ext cx="467759" cy="400110"/>
          </a:xfrm>
          <a:prstGeom prst="rect">
            <a:avLst/>
          </a:prstGeom>
          <a:noFill/>
        </p:spPr>
        <p:txBody>
          <a:bodyPr wrap="square" rtlCol="0" anchor="ctr">
            <a:spAutoFit/>
          </a:bodyPr>
          <a:lstStyle/>
          <a:p>
            <a:pPr algn="ctr"/>
            <a:r>
              <a:rPr lang="en-US" sz="2000" dirty="0"/>
              <a:t>6</a:t>
            </a:r>
            <a:endParaRPr lang="en-US" dirty="0"/>
          </a:p>
        </p:txBody>
      </p:sp>
    </p:spTree>
    <p:extLst>
      <p:ext uri="{BB962C8B-B14F-4D97-AF65-F5344CB8AC3E}">
        <p14:creationId xmlns:p14="http://schemas.microsoft.com/office/powerpoint/2010/main" val="361172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364746" y="1133973"/>
            <a:ext cx="7832197" cy="3931525"/>
          </a:xfrm>
          <a:prstGeom prst="rect">
            <a:avLst/>
          </a:prstGeom>
          <a:noFill/>
        </p:spPr>
        <p:txBody>
          <a:bodyPr wrap="square">
            <a:spAutoFit/>
          </a:bodyPr>
          <a:lstStyle/>
          <a:p>
            <a:pPr marL="0" marR="0">
              <a:lnSpc>
                <a:spcPct val="150000"/>
              </a:lnSpc>
              <a:spcBef>
                <a:spcPts val="5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Case Management</a:t>
            </a:r>
          </a:p>
          <a:p>
            <a:pPr>
              <a:lnSpc>
                <a:spcPct val="150000"/>
              </a:lnSpc>
              <a:spcBef>
                <a:spcPts val="50"/>
              </a:spcBef>
            </a:pPr>
            <a:r>
              <a:rPr lang="en-US" dirty="0">
                <a:effectLst/>
                <a:latin typeface="Segoe UI" panose="020B0502040204020203" pitchFamily="34" charset="0"/>
                <a:ea typeface="MS Mincho" panose="02020609040205080304" pitchFamily="49" charset="-128"/>
                <a:cs typeface="Segoe UI" panose="020B0502040204020203" pitchFamily="34" charset="0"/>
              </a:rPr>
              <a:t>All Skil</a:t>
            </a:r>
            <a:r>
              <a:rPr lang="en-US" dirty="0">
                <a:latin typeface="Segoe UI" panose="020B0502040204020203" pitchFamily="34" charset="0"/>
                <a:ea typeface="MS Mincho" panose="02020609040205080304" pitchFamily="49" charset="-128"/>
                <a:cs typeface="Segoe UI" panose="020B0502040204020203" pitchFamily="34" charset="0"/>
              </a:rPr>
              <a:t>l Up </a:t>
            </a:r>
            <a:r>
              <a:rPr lang="en-US" dirty="0">
                <a:effectLst/>
                <a:latin typeface="Segoe UI" panose="020B0502040204020203" pitchFamily="34" charset="0"/>
                <a:ea typeface="MS Mincho" panose="02020609040205080304" pitchFamily="49" charset="-128"/>
                <a:cs typeface="Segoe UI" panose="020B0502040204020203" pitchFamily="34" charset="0"/>
              </a:rPr>
              <a:t>participants </a:t>
            </a:r>
            <a:r>
              <a:rPr lang="en-US" b="1" dirty="0">
                <a:effectLst/>
                <a:latin typeface="Segoe UI" panose="020B0502040204020203" pitchFamily="34" charset="0"/>
                <a:ea typeface="MS Mincho" panose="02020609040205080304" pitchFamily="49" charset="-128"/>
                <a:cs typeface="Segoe UI" panose="020B0502040204020203" pitchFamily="34" charset="0"/>
              </a:rPr>
              <a:t>must receive case management </a:t>
            </a:r>
            <a:r>
              <a:rPr lang="en-US" dirty="0">
                <a:effectLst/>
                <a:latin typeface="Segoe UI" panose="020B0502040204020203" pitchFamily="34" charset="0"/>
                <a:ea typeface="MS Mincho" panose="02020609040205080304" pitchFamily="49" charset="-128"/>
                <a:cs typeface="Segoe UI" panose="020B0502040204020203" pitchFamily="34" charset="0"/>
              </a:rPr>
              <a:t>services as part of the program. Case management may </a:t>
            </a:r>
            <a:r>
              <a:rPr lang="en-US" b="1" dirty="0">
                <a:effectLst/>
                <a:latin typeface="Segoe UI" panose="020B0502040204020203" pitchFamily="34" charset="0"/>
                <a:ea typeface="MS Mincho" panose="02020609040205080304" pitchFamily="49" charset="-128"/>
                <a:cs typeface="Segoe UI" panose="020B0502040204020203" pitchFamily="34" charset="0"/>
              </a:rPr>
              <a:t>include comprehensive intake assessments, employability assessments, individualized service plans, progress monitoring, and coordination with other service providers.</a:t>
            </a:r>
            <a:r>
              <a:rPr lang="en-US" dirty="0">
                <a:effectLst/>
                <a:latin typeface="Segoe UI" panose="020B0502040204020203" pitchFamily="34" charset="0"/>
                <a:ea typeface="MS Mincho" panose="02020609040205080304" pitchFamily="49" charset="-128"/>
                <a:cs typeface="Segoe UI" panose="020B0502040204020203" pitchFamily="34" charset="0"/>
              </a:rPr>
              <a:t> The purpose of case management services is to guide a participant toward appropriate components and activities based on the participant’s needs and interests, </a:t>
            </a:r>
            <a:r>
              <a:rPr lang="en-US" dirty="0">
                <a:latin typeface="Segoe UI" panose="020B0502040204020203" pitchFamily="34" charset="0"/>
                <a:ea typeface="MS Mincho" panose="02020609040205080304" pitchFamily="49" charset="-128"/>
                <a:cs typeface="Segoe UI" panose="020B0502040204020203" pitchFamily="34" charset="0"/>
              </a:rPr>
              <a:t>and </a:t>
            </a:r>
            <a:r>
              <a:rPr lang="en-US" dirty="0">
                <a:effectLst/>
                <a:latin typeface="Segoe UI" panose="020B0502040204020203" pitchFamily="34" charset="0"/>
                <a:ea typeface="MS Mincho" panose="02020609040205080304" pitchFamily="49" charset="-128"/>
                <a:cs typeface="Segoe UI" panose="020B0502040204020203" pitchFamily="34" charset="0"/>
              </a:rPr>
              <a:t>provide activities/ resources that help the participant achieve program goals. </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79325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938D590-780C-1C71-65BA-8B769AAF2265}"/>
              </a:ext>
            </a:extLst>
          </p:cNvPr>
          <p:cNvSpPr/>
          <p:nvPr/>
        </p:nvSpPr>
        <p:spPr>
          <a:xfrm>
            <a:off x="9448798" y="0"/>
            <a:ext cx="2743201" cy="6858000"/>
          </a:xfrm>
          <a:prstGeom prst="rect">
            <a:avLst/>
          </a:prstGeom>
          <a:gradFill>
            <a:gsLst>
              <a:gs pos="0">
                <a:schemeClr val="accent1">
                  <a:lumMod val="5000"/>
                  <a:lumOff val="95000"/>
                </a:schemeClr>
              </a:gs>
              <a:gs pos="47531">
                <a:srgbClr val="F8EDCB"/>
              </a:gs>
              <a:gs pos="20000">
                <a:schemeClr val="bg1">
                  <a:lumMod val="95000"/>
                </a:schemeClr>
              </a:gs>
              <a:gs pos="72000">
                <a:schemeClr val="accent4">
                  <a:lumMod val="40000"/>
                  <a:lumOff val="60000"/>
                </a:schemeClr>
              </a:gs>
              <a:gs pos="100000">
                <a:schemeClr val="accent4">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raising hand in classroom">
            <a:extLst>
              <a:ext uri="{FF2B5EF4-FFF2-40B4-BE49-F238E27FC236}">
                <a16:creationId xmlns:a16="http://schemas.microsoft.com/office/drawing/2014/main" id="{329BA7CD-5578-5495-A6F9-0A15462F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196" y="916781"/>
            <a:ext cx="1456039" cy="13033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High school student assembling robot">
            <a:extLst>
              <a:ext uri="{FF2B5EF4-FFF2-40B4-BE49-F238E27FC236}">
                <a16:creationId xmlns:a16="http://schemas.microsoft.com/office/drawing/2014/main" id="{8C5BC41A-97C8-68D4-4F94-64CF54568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565" y="2528961"/>
            <a:ext cx="2019300" cy="19812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Woman wearing a stethoscope around her neck">
            <a:extLst>
              <a:ext uri="{FF2B5EF4-FFF2-40B4-BE49-F238E27FC236}">
                <a16:creationId xmlns:a16="http://schemas.microsoft.com/office/drawing/2014/main" id="{3C326F0E-0214-C554-B9A6-80D67B411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1196" y="4918458"/>
            <a:ext cx="1458451" cy="13055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6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364746" y="1047888"/>
            <a:ext cx="11462507" cy="4453142"/>
          </a:xfrm>
          <a:prstGeom prst="rect">
            <a:avLst/>
          </a:prstGeom>
          <a:noFill/>
        </p:spPr>
        <p:txBody>
          <a:bodyPr wrap="square">
            <a:spAutoFit/>
          </a:bodyPr>
          <a:lstStyle/>
          <a:p>
            <a:pPr marL="0" marR="0">
              <a:lnSpc>
                <a:spcPct val="150000"/>
              </a:lnSpc>
              <a:spcBef>
                <a:spcPts val="5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Case Management</a:t>
            </a:r>
          </a:p>
          <a:p>
            <a:pPr>
              <a:lnSpc>
                <a:spcPct val="150000"/>
              </a:lnSpc>
              <a:spcBef>
                <a:spcPts val="50"/>
              </a:spcBef>
            </a:pPr>
            <a:r>
              <a:rPr lang="en-US" dirty="0">
                <a:effectLst/>
                <a:latin typeface="Segoe UI" panose="020B0502040204020203" pitchFamily="34" charset="0"/>
                <a:ea typeface="MS Mincho" panose="02020609040205080304" pitchFamily="49" charset="-128"/>
                <a:cs typeface="Segoe UI" panose="020B0502040204020203" pitchFamily="34" charset="0"/>
              </a:rPr>
              <a:t>All Skil</a:t>
            </a:r>
            <a:r>
              <a:rPr lang="en-US" dirty="0">
                <a:latin typeface="Segoe UI" panose="020B0502040204020203" pitchFamily="34" charset="0"/>
                <a:ea typeface="MS Mincho" panose="02020609040205080304" pitchFamily="49" charset="-128"/>
                <a:cs typeface="Segoe UI" panose="020B0502040204020203" pitchFamily="34" charset="0"/>
              </a:rPr>
              <a:t>l Up </a:t>
            </a:r>
            <a:r>
              <a:rPr lang="en-US" dirty="0">
                <a:effectLst/>
                <a:latin typeface="Segoe UI" panose="020B0502040204020203" pitchFamily="34" charset="0"/>
                <a:ea typeface="MS Mincho" panose="02020609040205080304" pitchFamily="49" charset="-128"/>
                <a:cs typeface="Segoe UI" panose="020B0502040204020203" pitchFamily="34" charset="0"/>
              </a:rPr>
              <a:t>participants </a:t>
            </a:r>
            <a:r>
              <a:rPr lang="en-US" b="1" dirty="0">
                <a:effectLst/>
                <a:latin typeface="Segoe UI" panose="020B0502040204020203" pitchFamily="34" charset="0"/>
                <a:ea typeface="MS Mincho" panose="02020609040205080304" pitchFamily="49" charset="-128"/>
                <a:cs typeface="Segoe UI" panose="020B0502040204020203" pitchFamily="34" charset="0"/>
              </a:rPr>
              <a:t>must receive case management </a:t>
            </a:r>
            <a:r>
              <a:rPr lang="en-US" dirty="0">
                <a:effectLst/>
                <a:latin typeface="Segoe UI" panose="020B0502040204020203" pitchFamily="34" charset="0"/>
                <a:ea typeface="MS Mincho" panose="02020609040205080304" pitchFamily="49" charset="-128"/>
                <a:cs typeface="Segoe UI" panose="020B0502040204020203" pitchFamily="34" charset="0"/>
              </a:rPr>
              <a:t>services as part of the program. Case management may include comprehensive intake assessments, employability assessments, individualized service plans, progress monitoring, and coordination with other service providers. The purpose of case management services is to guide a participant toward appropriate components and activities based on the participant’s needs and interests </a:t>
            </a:r>
            <a:r>
              <a:rPr lang="en-US" dirty="0">
                <a:latin typeface="Segoe UI" panose="020B0502040204020203" pitchFamily="34" charset="0"/>
                <a:ea typeface="MS Mincho" panose="02020609040205080304" pitchFamily="49" charset="-128"/>
                <a:cs typeface="Segoe UI" panose="020B0502040204020203" pitchFamily="34" charset="0"/>
              </a:rPr>
              <a:t>and </a:t>
            </a:r>
            <a:r>
              <a:rPr lang="en-US" dirty="0">
                <a:effectLst/>
                <a:latin typeface="Segoe UI" panose="020B0502040204020203" pitchFamily="34" charset="0"/>
                <a:ea typeface="MS Mincho" panose="02020609040205080304" pitchFamily="49" charset="-128"/>
                <a:cs typeface="Segoe UI" panose="020B0502040204020203" pitchFamily="34" charset="0"/>
              </a:rPr>
              <a:t>provide activities/ resources that help the participant achieve program goals. </a:t>
            </a:r>
          </a:p>
          <a:p>
            <a:pPr>
              <a:lnSpc>
                <a:spcPct val="150000"/>
              </a:lnSpc>
              <a:spcBef>
                <a:spcPts val="50"/>
              </a:spcBef>
            </a:pPr>
            <a:r>
              <a:rPr lang="en-US" sz="2000" b="1" dirty="0">
                <a:latin typeface="Segoe UI" panose="020B0502040204020203" pitchFamily="34" charset="0"/>
                <a:ea typeface="MS Mincho" panose="02020609040205080304" pitchFamily="49" charset="-128"/>
                <a:cs typeface="Segoe UI" panose="020B0502040204020203" pitchFamily="34" charset="0"/>
              </a:rPr>
              <a:t>Support Services Under Case Management</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Dependent Care</a:t>
            </a:r>
          </a:p>
          <a:p>
            <a:pPr marL="742950" lvl="1" indent="-285750">
              <a:lnSpc>
                <a:spcPct val="150000"/>
              </a:lnSpc>
              <a:spcBef>
                <a:spcPts val="50"/>
              </a:spcBef>
              <a:buFont typeface="Arial" panose="020B0604020202020204" pitchFamily="34" charset="0"/>
              <a:buChar char="•"/>
            </a:pPr>
            <a:r>
              <a:rPr lang="en-US" dirty="0">
                <a:effectLst/>
                <a:latin typeface="Segoe UI" panose="020B0502040204020203" pitchFamily="34" charset="0"/>
                <a:ea typeface="MS Mincho" panose="02020609040205080304" pitchFamily="49" charset="-128"/>
                <a:cs typeface="Segoe UI" panose="020B0502040204020203" pitchFamily="34" charset="0"/>
              </a:rPr>
              <a:t>Transportation</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Ancillary (everything else)</a:t>
            </a:r>
          </a:p>
        </p:txBody>
      </p:sp>
      <p:sp>
        <p:nvSpPr>
          <p:cNvPr id="10" name="TextBox 9">
            <a:extLst>
              <a:ext uri="{FF2B5EF4-FFF2-40B4-BE49-F238E27FC236}">
                <a16:creationId xmlns:a16="http://schemas.microsoft.com/office/drawing/2014/main" id="{3F898E5D-E570-167A-E83E-8FE0573582E8}"/>
              </a:ext>
            </a:extLst>
          </p:cNvPr>
          <p:cNvSpPr txBox="1"/>
          <p:nvPr/>
        </p:nvSpPr>
        <p:spPr>
          <a:xfrm>
            <a:off x="1007706" y="5549222"/>
            <a:ext cx="2345094" cy="1115690"/>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Clothing &amp; Tools</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I</a:t>
            </a:r>
            <a:r>
              <a:rPr lang="en-US" sz="1600" dirty="0">
                <a:latin typeface="Segoe UI" panose="020B0502040204020203" pitchFamily="34" charset="0"/>
                <a:ea typeface="MS Mincho" panose="02020609040205080304" pitchFamily="49" charset="-128"/>
                <a:cs typeface="Segoe UI" panose="020B0502040204020203" pitchFamily="34" charset="0"/>
              </a:rPr>
              <a:t>dentification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Housing</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Digital Technology</a:t>
            </a:r>
            <a:r>
              <a:rPr lang="en-US" sz="1600" dirty="0">
                <a:effectLst/>
                <a:latin typeface="Segoe UI" panose="020B0502040204020203" pitchFamily="34" charset="0"/>
                <a:ea typeface="MS Mincho" panose="02020609040205080304" pitchFamily="49" charset="-128"/>
                <a:cs typeface="Segoe UI" panose="020B0502040204020203" pitchFamily="34" charset="0"/>
              </a:rPr>
              <a:t> </a:t>
            </a:r>
          </a:p>
        </p:txBody>
      </p:sp>
      <p:sp>
        <p:nvSpPr>
          <p:cNvPr id="11" name="TextBox 10">
            <a:extLst>
              <a:ext uri="{FF2B5EF4-FFF2-40B4-BE49-F238E27FC236}">
                <a16:creationId xmlns:a16="http://schemas.microsoft.com/office/drawing/2014/main" id="{99C80AD0-08CA-76C0-833E-696D9674509F}"/>
              </a:ext>
            </a:extLst>
          </p:cNvPr>
          <p:cNvSpPr txBox="1"/>
          <p:nvPr/>
        </p:nvSpPr>
        <p:spPr>
          <a:xfrm>
            <a:off x="3464296" y="5583483"/>
            <a:ext cx="1895062" cy="1102866"/>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Medical/Dental</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Hygiene Supplies</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Legal Services</a:t>
            </a:r>
          </a:p>
        </p:txBody>
      </p:sp>
      <p:sp>
        <p:nvSpPr>
          <p:cNvPr id="12" name="TextBox 11">
            <a:extLst>
              <a:ext uri="{FF2B5EF4-FFF2-40B4-BE49-F238E27FC236}">
                <a16:creationId xmlns:a16="http://schemas.microsoft.com/office/drawing/2014/main" id="{8093BC15-138A-7005-3216-79FE43D5EDC9}"/>
              </a:ext>
            </a:extLst>
          </p:cNvPr>
          <p:cNvSpPr txBox="1"/>
          <p:nvPr/>
        </p:nvSpPr>
        <p:spPr>
          <a:xfrm>
            <a:off x="5470854" y="5549222"/>
            <a:ext cx="3264833" cy="597599"/>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Personal Protective Equipment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Textbooks, Training Materials </a:t>
            </a: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110481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ar outline">
            <a:extLst>
              <a:ext uri="{FF2B5EF4-FFF2-40B4-BE49-F238E27FC236}">
                <a16:creationId xmlns:a16="http://schemas.microsoft.com/office/drawing/2014/main" id="{5DE8A734-D3A5-B57A-2989-24CB5B9A4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6783" y="4047136"/>
            <a:ext cx="1097280" cy="1097280"/>
          </a:xfrm>
          <a:prstGeom prst="rect">
            <a:avLst/>
          </a:prstGeom>
        </p:spPr>
      </p:pic>
      <p:pic>
        <p:nvPicPr>
          <p:cNvPr id="14" name="Graphic 13" descr="Shirt outline">
            <a:extLst>
              <a:ext uri="{FF2B5EF4-FFF2-40B4-BE49-F238E27FC236}">
                <a16:creationId xmlns:a16="http://schemas.microsoft.com/office/drawing/2014/main" id="{9842390C-789F-BE65-D881-F218E97DE2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6783" y="5046765"/>
            <a:ext cx="1097280" cy="1097280"/>
          </a:xfrm>
          <a:prstGeom prst="rect">
            <a:avLst/>
          </a:prstGeom>
        </p:spPr>
      </p:pic>
      <p:pic>
        <p:nvPicPr>
          <p:cNvPr id="20" name="Graphic 19" descr="Books outline">
            <a:extLst>
              <a:ext uri="{FF2B5EF4-FFF2-40B4-BE49-F238E27FC236}">
                <a16:creationId xmlns:a16="http://schemas.microsoft.com/office/drawing/2014/main" id="{4423F16E-DAD8-899A-8BCC-77C2EA32F0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3396" y="4086949"/>
            <a:ext cx="1097280" cy="1097280"/>
          </a:xfrm>
          <a:prstGeom prst="rect">
            <a:avLst/>
          </a:prstGeom>
        </p:spPr>
      </p:pic>
      <p:pic>
        <p:nvPicPr>
          <p:cNvPr id="22" name="Graphic 21" descr="Internet outline">
            <a:extLst>
              <a:ext uri="{FF2B5EF4-FFF2-40B4-BE49-F238E27FC236}">
                <a16:creationId xmlns:a16="http://schemas.microsoft.com/office/drawing/2014/main" id="{1ADF7436-C086-50A0-1F00-3124D8A6BA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13396" y="5049541"/>
            <a:ext cx="1097280" cy="1097280"/>
          </a:xfrm>
          <a:prstGeom prst="rect">
            <a:avLst/>
          </a:prstGeom>
        </p:spPr>
      </p:pic>
    </p:spTree>
    <p:extLst>
      <p:ext uri="{BB962C8B-B14F-4D97-AF65-F5344CB8AC3E}">
        <p14:creationId xmlns:p14="http://schemas.microsoft.com/office/powerpoint/2010/main" val="22403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Support Service Examples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3484469233"/>
              </p:ext>
            </p:extLst>
          </p:nvPr>
        </p:nvGraphicFramePr>
        <p:xfrm>
          <a:off x="429986" y="1297857"/>
          <a:ext cx="11614531" cy="5278940"/>
        </p:xfrm>
        <a:graphic>
          <a:graphicData uri="http://schemas.openxmlformats.org/drawingml/2006/table">
            <a:tbl>
              <a:tblPr firstRow="1" bandRow="1">
                <a:tableStyleId>{5C22544A-7EE6-4342-B048-85BDC9FD1C3A}</a:tableStyleId>
              </a:tblPr>
              <a:tblGrid>
                <a:gridCol w="2008783">
                  <a:extLst>
                    <a:ext uri="{9D8B030D-6E8A-4147-A177-3AD203B41FA5}">
                      <a16:colId xmlns:a16="http://schemas.microsoft.com/office/drawing/2014/main" val="1024487275"/>
                    </a:ext>
                  </a:extLst>
                </a:gridCol>
                <a:gridCol w="2555988">
                  <a:extLst>
                    <a:ext uri="{9D8B030D-6E8A-4147-A177-3AD203B41FA5}">
                      <a16:colId xmlns:a16="http://schemas.microsoft.com/office/drawing/2014/main" val="4256329906"/>
                    </a:ext>
                  </a:extLst>
                </a:gridCol>
                <a:gridCol w="3610333">
                  <a:extLst>
                    <a:ext uri="{9D8B030D-6E8A-4147-A177-3AD203B41FA5}">
                      <a16:colId xmlns:a16="http://schemas.microsoft.com/office/drawing/2014/main" val="236578362"/>
                    </a:ext>
                  </a:extLst>
                </a:gridCol>
                <a:gridCol w="3439427">
                  <a:extLst>
                    <a:ext uri="{9D8B030D-6E8A-4147-A177-3AD203B41FA5}">
                      <a16:colId xmlns:a16="http://schemas.microsoft.com/office/drawing/2014/main" val="2233653737"/>
                    </a:ext>
                  </a:extLst>
                </a:gridCol>
              </a:tblGrid>
              <a:tr h="383459">
                <a:tc>
                  <a:txBody>
                    <a:bodyPr/>
                    <a:lstStyle/>
                    <a:p>
                      <a:pPr algn="ctr"/>
                      <a:r>
                        <a:rPr lang="en-US" sz="1800" dirty="0">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3097161">
                <a:tc>
                  <a:txBody>
                    <a:bodyPr/>
                    <a:lstStyle/>
                    <a:p>
                      <a:pPr algn="ctr"/>
                      <a:r>
                        <a:rPr lang="en-US" sz="1800" b="1" dirty="0">
                          <a:solidFill>
                            <a:schemeClr val="tx1"/>
                          </a:solidFill>
                          <a:latin typeface="Segoe UI" panose="020B0502040204020203" pitchFamily="34" charset="0"/>
                          <a:cs typeface="Segoe UI" panose="020B0502040204020203" pitchFamily="34" charset="0"/>
                        </a:rPr>
                        <a:t>Dependent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kern="1200" dirty="0">
                          <a:solidFill>
                            <a:schemeClr val="dk1"/>
                          </a:solidFill>
                          <a:effectLst/>
                          <a:latin typeface="Segoe UI" panose="020B0502040204020203" pitchFamily="34" charset="0"/>
                          <a:ea typeface="+mn-ea"/>
                          <a:cs typeface="Segoe UI" panose="020B0502040204020203" pitchFamily="34" charset="0"/>
                        </a:rPr>
                        <a:t>Dependent care required for duration of program participation.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kern="1200" dirty="0">
                          <a:solidFill>
                            <a:schemeClr val="dk1"/>
                          </a:solidFill>
                          <a:effectLst/>
                          <a:latin typeface="Segoe UI" panose="020B0502040204020203" pitchFamily="34" charset="0"/>
                          <a:ea typeface="+mn-ea"/>
                          <a:cs typeface="Segoe UI" panose="020B0502040204020203" pitchFamily="34" charset="0"/>
                        </a:rPr>
                        <a:t>Dependent care can be billed up to the actual cost of the dependent care or the Regional Market Rate, whichever is lowest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Segoe UI" panose="020B0502040204020203" pitchFamily="34" charset="0"/>
                          <a:cs typeface="Segoe UI" panose="020B0502040204020203" pitchFamily="34" charset="0"/>
                        </a:rPr>
                        <a:t>Verification of cost and participant’s need for dependent care is required prior to the issuance of the supportive service.  Verification must include the name and address of the dependent care provider, cost, and the hours of service.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The payment rates for childcare are established in accordance with the Child Care and Development Block Grant provisions and are based on the Regional Market Rate Survey.  More information on childcare payment rates is located on the </a:t>
                      </a:r>
                      <a:r>
                        <a:rPr lang="en-US" sz="1600" dirty="0">
                          <a:solidFill>
                            <a:schemeClr val="tx1"/>
                          </a:solidFill>
                          <a:latin typeface="Segoe UI" panose="020B0502040204020203" pitchFamily="34" charset="0"/>
                          <a:cs typeface="Segoe UI" panose="020B0502040204020203" pitchFamily="34" charset="0"/>
                          <a:hlinkClick r:id="rId3"/>
                        </a:rPr>
                        <a:t>CDSS Child Care and Development Fund State Plan </a:t>
                      </a:r>
                      <a:r>
                        <a:rPr lang="en-US" sz="1600" dirty="0">
                          <a:solidFill>
                            <a:schemeClr val="tx1"/>
                          </a:solidFill>
                          <a:latin typeface="Segoe UI" panose="020B0502040204020203" pitchFamily="34" charset="0"/>
                          <a:cs typeface="Segoe UI" panose="020B0502040204020203" pitchFamily="34" charset="0"/>
                        </a:rPr>
                        <a:t>and </a:t>
                      </a:r>
                      <a:r>
                        <a:rPr lang="en-US" sz="1600" dirty="0">
                          <a:solidFill>
                            <a:schemeClr val="tx1"/>
                          </a:solidFill>
                          <a:latin typeface="Segoe UI" panose="020B0502040204020203" pitchFamily="34" charset="0"/>
                          <a:cs typeface="Segoe UI" panose="020B0502040204020203" pitchFamily="34" charset="0"/>
                          <a:hlinkClick r:id="rId4"/>
                        </a:rPr>
                        <a:t>CDSS E&amp;T Handbook</a:t>
                      </a: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19462"/>
                  </a:ext>
                </a:extLst>
              </a:tr>
              <a:tr h="1797960">
                <a:tc>
                  <a:txBody>
                    <a:bodyPr/>
                    <a:lstStyle/>
                    <a:p>
                      <a:pPr algn="ctr"/>
                      <a:r>
                        <a:rPr lang="en-US" sz="1800" b="1" dirty="0">
                          <a:solidFill>
                            <a:schemeClr val="tx1"/>
                          </a:solidFill>
                          <a:latin typeface="Segoe UI" panose="020B0502040204020203" pitchFamily="34" charset="0"/>
                          <a:cs typeface="Segoe UI" panose="020B0502040204020203" pitchFamily="34" charset="0"/>
                        </a:rPr>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Includes </a:t>
                      </a:r>
                      <a:r>
                        <a:rPr lang="en-US" sz="1600" b="1" dirty="0">
                          <a:solidFill>
                            <a:schemeClr val="tx1"/>
                          </a:solidFill>
                          <a:latin typeface="Segoe UI" panose="020B0502040204020203" pitchFamily="34" charset="0"/>
                          <a:cs typeface="Segoe UI" panose="020B0502040204020203" pitchFamily="34" charset="0"/>
                        </a:rPr>
                        <a:t>gas cards, mileage reimbursement, bus passes, minor car repair. Uber/Lyft</a:t>
                      </a:r>
                      <a:r>
                        <a:rPr lang="en-US" sz="1600" dirty="0">
                          <a:solidFill>
                            <a:schemeClr val="tx1"/>
                          </a:solidFill>
                          <a:latin typeface="Segoe UI" panose="020B0502040204020203" pitchFamily="34" charset="0"/>
                          <a:cs typeface="Segoe UI" panose="020B0502040204020203" pitchFamily="34" charset="0"/>
                        </a:rPr>
                        <a:t> when safety is a concern or other options are scarce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Tabs, car payments, insurance or extensive repairs </a:t>
                      </a:r>
                      <a:r>
                        <a:rPr lang="en-US" sz="1600" b="1" dirty="0">
                          <a:solidFill>
                            <a:schemeClr val="tx1"/>
                          </a:solidFill>
                          <a:latin typeface="Segoe UI" panose="020B0502040204020203" pitchFamily="34" charset="0"/>
                          <a:cs typeface="Segoe UI" panose="020B0502040204020203" pitchFamily="34" charset="0"/>
                        </a:rPr>
                        <a:t>not allowed. </a:t>
                      </a:r>
                    </a:p>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Best practice can include verifying vehicle is registered to participant </a:t>
                      </a:r>
                    </a:p>
                    <a:p>
                      <a:pPr marL="285750" indent="-285750" algn="l">
                        <a:buFont typeface="Arial" panose="020B0604020202020204" pitchFamily="34" charset="0"/>
                        <a:buChar char="•"/>
                      </a:pPr>
                      <a:r>
                        <a:rPr lang="en-US" sz="1600" dirty="0">
                          <a:solidFill>
                            <a:schemeClr val="tx1"/>
                          </a:solidFill>
                          <a:latin typeface="Segoe UI" panose="020B0502040204020203" pitchFamily="34" charset="0"/>
                          <a:cs typeface="Segoe UI" panose="020B0502040204020203" pitchFamily="34" charset="0"/>
                        </a:rPr>
                        <a:t>Car repairs only if not receiving milage reimbursement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bl>
          </a:graphicData>
        </a:graphic>
      </p:graphicFrame>
      <p:pic>
        <p:nvPicPr>
          <p:cNvPr id="5" name="Graphic 4" descr="Bus with solid fill">
            <a:extLst>
              <a:ext uri="{FF2B5EF4-FFF2-40B4-BE49-F238E27FC236}">
                <a16:creationId xmlns:a16="http://schemas.microsoft.com/office/drawing/2014/main" id="{0237D652-D79C-CD2C-A06B-C0AF268D22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6573" y="4794021"/>
            <a:ext cx="914400" cy="914400"/>
          </a:xfrm>
          <a:prstGeom prst="rect">
            <a:avLst/>
          </a:prstGeom>
        </p:spPr>
      </p:pic>
      <p:pic>
        <p:nvPicPr>
          <p:cNvPr id="7" name="Graphic 6" descr="Man with kid with solid fill">
            <a:extLst>
              <a:ext uri="{FF2B5EF4-FFF2-40B4-BE49-F238E27FC236}">
                <a16:creationId xmlns:a16="http://schemas.microsoft.com/office/drawing/2014/main" id="{3B248C19-76F3-4262-7FB5-75DBD93762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255" y="1949679"/>
            <a:ext cx="914400" cy="914400"/>
          </a:xfrm>
          <a:prstGeom prst="rect">
            <a:avLst/>
          </a:prstGeom>
        </p:spPr>
      </p:pic>
    </p:spTree>
    <p:extLst>
      <p:ext uri="{BB962C8B-B14F-4D97-AF65-F5344CB8AC3E}">
        <p14:creationId xmlns:p14="http://schemas.microsoft.com/office/powerpoint/2010/main" val="279988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SULA: Ancillary Support Service Examples</a:t>
            </a:r>
            <a:endParaRPr lang="en-US" dirty="0">
              <a:latin typeface="Obviously Narw Bold" panose="040D0808050403040306" pitchFamily="82" charset="0"/>
            </a:endParaRPr>
          </a:p>
        </p:txBody>
      </p:sp>
      <p:cxnSp>
        <p:nvCxnSpPr>
          <p:cNvPr id="13" name="Straight Connector 12">
            <a:extLst>
              <a:ext uri="{FF2B5EF4-FFF2-40B4-BE49-F238E27FC236}">
                <a16:creationId xmlns:a16="http://schemas.microsoft.com/office/drawing/2014/main" id="{B8B732DA-CE8D-E310-0614-A7D8C0123DF8}"/>
              </a:ext>
              <a:ext uri="{C183D7F6-B498-43B3-948B-1728B52AA6E4}">
                <adec:decorative xmlns:adec="http://schemas.microsoft.com/office/drawing/2017/decorative" val="1"/>
              </a:ext>
            </a:extLst>
          </p:cNvPr>
          <p:cNvCxnSpPr>
            <a:cxnSpLocks/>
          </p:cNvCxnSpPr>
          <p:nvPr/>
        </p:nvCxnSpPr>
        <p:spPr>
          <a:xfrm>
            <a:off x="405877" y="1047888"/>
            <a:ext cx="990289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C321A-44DD-1AE8-6215-CAD0AA9382E0}"/>
              </a:ext>
            </a:extLst>
          </p:cNvPr>
          <p:cNvGraphicFramePr>
            <a:graphicFrameLocks noGrp="1"/>
          </p:cNvGraphicFramePr>
          <p:nvPr>
            <p:extLst>
              <p:ext uri="{D42A27DB-BD31-4B8C-83A1-F6EECF244321}">
                <p14:modId xmlns:p14="http://schemas.microsoft.com/office/powerpoint/2010/main" val="2086085120"/>
              </p:ext>
            </p:extLst>
          </p:nvPr>
        </p:nvGraphicFramePr>
        <p:xfrm>
          <a:off x="429986" y="1213610"/>
          <a:ext cx="11332028" cy="5108532"/>
        </p:xfrm>
        <a:graphic>
          <a:graphicData uri="http://schemas.openxmlformats.org/drawingml/2006/table">
            <a:tbl>
              <a:tblPr firstRow="1" bandRow="1">
                <a:tableStyleId>{5C22544A-7EE6-4342-B048-85BDC9FD1C3A}</a:tableStyleId>
              </a:tblPr>
              <a:tblGrid>
                <a:gridCol w="2677008">
                  <a:extLst>
                    <a:ext uri="{9D8B030D-6E8A-4147-A177-3AD203B41FA5}">
                      <a16:colId xmlns:a16="http://schemas.microsoft.com/office/drawing/2014/main" val="1024487275"/>
                    </a:ext>
                  </a:extLst>
                </a:gridCol>
                <a:gridCol w="3765754">
                  <a:extLst>
                    <a:ext uri="{9D8B030D-6E8A-4147-A177-3AD203B41FA5}">
                      <a16:colId xmlns:a16="http://schemas.microsoft.com/office/drawing/2014/main" val="4256329906"/>
                    </a:ext>
                  </a:extLst>
                </a:gridCol>
                <a:gridCol w="2133600">
                  <a:extLst>
                    <a:ext uri="{9D8B030D-6E8A-4147-A177-3AD203B41FA5}">
                      <a16:colId xmlns:a16="http://schemas.microsoft.com/office/drawing/2014/main" val="236578362"/>
                    </a:ext>
                  </a:extLst>
                </a:gridCol>
                <a:gridCol w="2755666">
                  <a:extLst>
                    <a:ext uri="{9D8B030D-6E8A-4147-A177-3AD203B41FA5}">
                      <a16:colId xmlns:a16="http://schemas.microsoft.com/office/drawing/2014/main" val="2233653737"/>
                    </a:ext>
                  </a:extLst>
                </a:gridCol>
              </a:tblGrid>
              <a:tr h="630269">
                <a:tc>
                  <a:txBody>
                    <a:bodyPr/>
                    <a:lstStyle/>
                    <a:p>
                      <a:pPr algn="ctr"/>
                      <a:r>
                        <a:rPr lang="en-US">
                          <a:solidFill>
                            <a:schemeClr val="tx1"/>
                          </a:solidFill>
                          <a:latin typeface="Segoe UI" panose="020B0502040204020203" pitchFamily="34" charset="0"/>
                          <a:cs typeface="Segoe UI" panose="020B0502040204020203"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Segoe UI" panose="020B0502040204020203" pitchFamily="34" charset="0"/>
                          <a:cs typeface="Segoe UI" panose="020B0502040204020203"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11670"/>
                  </a:ext>
                </a:extLst>
              </a:tr>
              <a:tr h="1405586">
                <a:tc>
                  <a:txBody>
                    <a:bodyPr/>
                    <a:lstStyle/>
                    <a:p>
                      <a:pPr algn="ctr"/>
                      <a:r>
                        <a:rPr lang="en-US" b="1" dirty="0">
                          <a:solidFill>
                            <a:schemeClr val="tx1"/>
                          </a:solidFill>
                          <a:latin typeface="Segoe UI" panose="020B0502040204020203" pitchFamily="34" charset="0"/>
                          <a:cs typeface="Segoe UI" panose="020B0502040204020203" pitchFamily="34" charset="0"/>
                        </a:rPr>
                        <a:t>Digital Technology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Typically includes device, internet/ hotspot/headset + other accessories if required by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Internal policy consideration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Segoe UI" panose="020B0502040204020203" pitchFamily="34" charset="0"/>
                          <a:cs typeface="Segoe UI" panose="020B0502040204020203" pitchFamily="34" charset="0"/>
                        </a:rPr>
                        <a:t>This could be included in your program costs admin line*</a:t>
                      </a:r>
                    </a:p>
                    <a:p>
                      <a:pPr algn="ctr"/>
                      <a:r>
                        <a:rPr lang="en-US" sz="1600">
                          <a:solidFill>
                            <a:schemeClr val="tx1"/>
                          </a:solidFill>
                          <a:latin typeface="Segoe UI" panose="020B0502040204020203" pitchFamily="34" charset="0"/>
                          <a:cs typeface="Segoe UI" panose="020B0502040204020203" pitchFamily="34" charset="0"/>
                        </a:rPr>
                        <a:t>Internet assistance cannot include 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19462"/>
                  </a:ext>
                </a:extLst>
              </a:tr>
              <a:tr h="1405586">
                <a:tc>
                  <a:txBody>
                    <a:bodyPr/>
                    <a:lstStyle/>
                    <a:p>
                      <a:pPr algn="ctr"/>
                      <a:r>
                        <a:rPr lang="en-US" b="1" dirty="0">
                          <a:solidFill>
                            <a:schemeClr val="tx1"/>
                          </a:solidFill>
                          <a:latin typeface="Segoe UI" panose="020B0502040204020203" pitchFamily="34" charset="0"/>
                          <a:cs typeface="Segoe UI" panose="020B0502040204020203" pitchFamily="34" charset="0"/>
                        </a:rPr>
                        <a:t>Personal Hygiene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Items such as shampoo, conditioner, haircuts and color correction, soap, deodorant, razor are most 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Reasonable and necessary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Internal policy consideration </a:t>
                      </a: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Personal hygiene products and services necessary to meet the appearance standards of a provider or prospective employer.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970148"/>
                  </a:ext>
                </a:extLst>
              </a:tr>
              <a:tr h="1667091">
                <a:tc>
                  <a:txBody>
                    <a:bodyPr/>
                    <a:lstStyle/>
                    <a:p>
                      <a:pPr algn="ctr"/>
                      <a:r>
                        <a:rPr lang="en-US" b="1" dirty="0">
                          <a:solidFill>
                            <a:schemeClr val="tx1"/>
                          </a:solidFill>
                          <a:latin typeface="Segoe UI" panose="020B0502040204020203" pitchFamily="34" charset="0"/>
                          <a:cs typeface="Segoe UI" panose="020B0502040204020203" pitchFamily="34" charset="0"/>
                        </a:rPr>
                        <a:t>Medical and Dental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Can include examinations, vision correction, eyeglasses. Emergency or minor dental work. Medical costs required for a job, such as TB testing, inoculations or physicals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Reasonable and necessary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Internal policy consideration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Segoe UI" panose="020B0502040204020203" pitchFamily="34" charset="0"/>
                        <a:cs typeface="Segoe UI" panose="020B0502040204020203" pitchFamily="34" charset="0"/>
                      </a:endParaRPr>
                    </a:p>
                    <a:p>
                      <a:pPr algn="ctr"/>
                      <a:endParaRPr lang="en-US" sz="160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Segoe UI" panose="020B0502040204020203" pitchFamily="34" charset="0"/>
                          <a:cs typeface="Segoe UI" panose="020B0502040204020203" pitchFamily="34" charset="0"/>
                        </a:rPr>
                        <a:t>Only expenses that are not covered by Medi-Cal or other insurers may be billed.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583676"/>
                  </a:ext>
                </a:extLst>
              </a:tr>
            </a:tbl>
          </a:graphicData>
        </a:graphic>
      </p:graphicFrame>
      <p:pic>
        <p:nvPicPr>
          <p:cNvPr id="5" name="Graphic 4" descr="Toothbrush with solid fill">
            <a:extLst>
              <a:ext uri="{FF2B5EF4-FFF2-40B4-BE49-F238E27FC236}">
                <a16:creationId xmlns:a16="http://schemas.microsoft.com/office/drawing/2014/main" id="{C577B4EC-6BE9-3E15-E541-69020F27B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98183">
            <a:off x="2380016" y="3968168"/>
            <a:ext cx="693017" cy="693017"/>
          </a:xfrm>
          <a:prstGeom prst="rect">
            <a:avLst/>
          </a:prstGeom>
        </p:spPr>
      </p:pic>
      <p:pic>
        <p:nvPicPr>
          <p:cNvPr id="14" name="Graphic 13" descr="Wireless with solid fill">
            <a:extLst>
              <a:ext uri="{FF2B5EF4-FFF2-40B4-BE49-F238E27FC236}">
                <a16:creationId xmlns:a16="http://schemas.microsoft.com/office/drawing/2014/main" id="{214EFDB1-BF74-C6C3-F36C-D5EB608F4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78224">
            <a:off x="449587" y="1746063"/>
            <a:ext cx="608281" cy="608281"/>
          </a:xfrm>
          <a:prstGeom prst="rect">
            <a:avLst/>
          </a:prstGeom>
        </p:spPr>
      </p:pic>
    </p:spTree>
    <p:extLst>
      <p:ext uri="{BB962C8B-B14F-4D97-AF65-F5344CB8AC3E}">
        <p14:creationId xmlns:p14="http://schemas.microsoft.com/office/powerpoint/2010/main" val="338636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10665</TotalTime>
  <Words>2139</Words>
  <Application>Microsoft Office PowerPoint</Application>
  <PresentationFormat>Widescreen</PresentationFormat>
  <Paragraphs>500</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Inter</vt:lpstr>
      <vt:lpstr>Obviously Narw Bold</vt:lpstr>
      <vt:lpstr>Overpass Medium</vt:lpstr>
      <vt:lpstr>Segoe UI</vt:lpstr>
      <vt:lpstr>Wingdings</vt:lpstr>
      <vt:lpstr>Office Theme</vt:lpstr>
      <vt:lpstr>1_Office Theme</vt:lpstr>
      <vt:lpstr>PowerPoint Presentation</vt:lpstr>
      <vt:lpstr>Agenda</vt:lpstr>
      <vt:lpstr>Welcome &amp; Introductions</vt:lpstr>
      <vt:lpstr>Skill Up Los Angeles: Overview</vt:lpstr>
      <vt:lpstr>Skill Up Los Angeles: Services</vt:lpstr>
      <vt:lpstr>Skill Up Los Angeles: Services</vt:lpstr>
      <vt:lpstr>Skill Up Los Angeles: Services</vt:lpstr>
      <vt:lpstr>SULA: Support Service Examples</vt:lpstr>
      <vt:lpstr>SULA: Ancillary Support Service Examples</vt:lpstr>
      <vt:lpstr>SULA: Ancillary Support Service Examples </vt:lpstr>
      <vt:lpstr>SULA: Support Services Documentation</vt:lpstr>
      <vt:lpstr>SULA: Support Services Documentation</vt:lpstr>
      <vt:lpstr>SULA: Support Services Documentation</vt:lpstr>
      <vt:lpstr>SULA: Support Services &amp; Job Retention </vt:lpstr>
      <vt:lpstr>Skill Up Los Angeles: Resources</vt:lpstr>
      <vt:lpstr>Skill Up Los Angeles: Resources</vt:lpstr>
      <vt:lpstr>Skill Up Los Angeles: Resources</vt:lpstr>
      <vt:lpstr>Skill Up Los Angeles: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Mobility Conf Slides</dc:title>
  <dc:creator>Hanna Welch</dc:creator>
  <cp:lastModifiedBy>Samantha Poster</cp:lastModifiedBy>
  <cp:revision>15</cp:revision>
  <dcterms:created xsi:type="dcterms:W3CDTF">2023-01-31T23:06:18Z</dcterms:created>
  <dcterms:modified xsi:type="dcterms:W3CDTF">2023-12-05T00:06:41Z</dcterms:modified>
</cp:coreProperties>
</file>