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Roboto"/>
      <p:regular r:id="rId32"/>
      <p:bold r:id="rId33"/>
      <p:italic r:id="rId34"/>
      <p:boldItalic r:id="rId35"/>
    </p:embeddedFont>
    <p:embeddedFont>
      <p:font typeface="Constantia"/>
      <p:regular r:id="rId36"/>
      <p:bold r:id="rId37"/>
      <p:italic r:id="rId38"/>
      <p:boldItalic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270523-75B8-4C44-8903-46886698840C}">
  <a:tblStyle styleId="{7A270523-75B8-4C44-8903-46886698840C}" styleName="Table_0">
    <a:wholeTbl>
      <a:tcTxStyle b="off" i="off">
        <a:font>
          <a:latin typeface="Tw Cen MT"/>
          <a:ea typeface="Tw Cen MT"/>
          <a:cs typeface="Tw Cen MT"/>
        </a:font>
        <a:schemeClr val="lt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3">
              <a:alpha val="20000"/>
            </a:schemeClr>
          </a:solidFill>
        </a:fill>
      </a:tcStyle>
    </a:band1H>
    <a:band2H>
      <a:tcTxStyle b="off" i="off"/>
    </a:band2H>
    <a:band1V>
      <a:tcTxStyle b="off" i="off"/>
      <a:tcStyle>
        <a:fill>
          <a:solidFill>
            <a:schemeClr val="accent3">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5.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CenturyGothic-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Constantia-bold.fntdata"/><Relationship Id="rId14" Type="http://schemas.openxmlformats.org/officeDocument/2006/relationships/slide" Target="slides/slide9.xml"/><Relationship Id="rId36" Type="http://schemas.openxmlformats.org/officeDocument/2006/relationships/font" Target="fonts/Constantia-regular.fntdata"/><Relationship Id="rId17" Type="http://schemas.openxmlformats.org/officeDocument/2006/relationships/slide" Target="slides/slide12.xml"/><Relationship Id="rId39" Type="http://schemas.openxmlformats.org/officeDocument/2006/relationships/font" Target="fonts/Constantia-boldItalic.fntdata"/><Relationship Id="rId16" Type="http://schemas.openxmlformats.org/officeDocument/2006/relationships/slide" Target="slides/slide11.xml"/><Relationship Id="rId38" Type="http://schemas.openxmlformats.org/officeDocument/2006/relationships/font" Target="fonts/Constanti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lideshare.net/StevenReta/2013-workplace-benefits-repor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After learn a little bit more about CFR</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Review the benefits of DD for employees and employers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Hear from a long time partnership</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Review the Focus Card benefits and ease of use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Slides and an overview of the Focus Card will be sent following the webinar</a:t>
            </a:r>
            <a:endParaRPr/>
          </a:p>
          <a:p>
            <a:pPr indent="0" lvl="0" marL="0" rtl="0" algn="l">
              <a:spcBef>
                <a:spcPts val="0"/>
              </a:spcBef>
              <a:spcAft>
                <a:spcPts val="0"/>
              </a:spcAft>
              <a:buClr>
                <a:schemeClr val="dk1"/>
              </a:buClr>
              <a:buSzPts val="1400"/>
              <a:buFont typeface="Arial"/>
              <a:buNone/>
            </a:pPr>
            <a:r>
              <a:t/>
            </a:r>
            <a:endParaRPr/>
          </a:p>
        </p:txBody>
      </p:sp>
      <p:sp>
        <p:nvSpPr>
          <p:cNvPr id="91" name="Google Shape;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d8b21c4f38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2d8b21c4f38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Good news is that building financial wellness among your employees can be a simple as adopting sound workforce business practices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Since people learn by doing, giving employees tools to build skills is the first step.  These tools can be as simple as ensuring that everyone is paid through payroll direct deposit or as sophisticated as providing resources for workers to build or repair credit.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CFR can provide these tools w/ minimal need for HR resources or the need to build an elaborate employee </a:t>
            </a:r>
            <a:r>
              <a:rPr lang="en-US"/>
              <a:t>wellness</a:t>
            </a:r>
            <a:r>
              <a:rPr lang="en-US"/>
              <a:t> program</a:t>
            </a:r>
            <a:endParaRPr/>
          </a:p>
          <a:p>
            <a:pPr indent="0" lvl="0" marL="0" rtl="0" algn="l">
              <a:spcBef>
                <a:spcPts val="0"/>
              </a:spcBef>
              <a:spcAft>
                <a:spcPts val="0"/>
              </a:spcAft>
              <a:buNone/>
            </a:pPr>
            <a:r>
              <a:t/>
            </a:r>
            <a:endParaRPr/>
          </a:p>
        </p:txBody>
      </p:sp>
      <p:sp>
        <p:nvSpPr>
          <p:cNvPr id="241" name="Google Shape;241;g2d8b21c4f38_0_3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d8b21c4f38_0_5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2d8b21c4f38_0_5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Many, many workforce studies confirm that p</a:t>
            </a:r>
            <a:r>
              <a:rPr b="0" i="0" lang="en-US" sz="1200" u="none" strike="noStrike">
                <a:solidFill>
                  <a:schemeClr val="dk1"/>
                </a:solidFill>
                <a:latin typeface="Calibri"/>
                <a:ea typeface="Calibri"/>
                <a:cs typeface="Calibri"/>
                <a:sym typeface="Calibri"/>
              </a:rPr>
              <a:t>rioritizing </a:t>
            </a:r>
            <a:r>
              <a:rPr lang="en-US"/>
              <a:t>w</a:t>
            </a:r>
            <a:r>
              <a:rPr b="0" i="0" lang="en-US" sz="1200" u="none" strike="noStrike">
                <a:solidFill>
                  <a:schemeClr val="dk1"/>
                </a:solidFill>
                <a:latin typeface="Calibri"/>
                <a:ea typeface="Calibri"/>
                <a:cs typeface="Calibri"/>
                <a:sym typeface="Calibri"/>
              </a:rPr>
              <a:t>orker </a:t>
            </a:r>
            <a:r>
              <a:rPr lang="en-US"/>
              <a:t>f</a:t>
            </a:r>
            <a:r>
              <a:rPr b="0" i="0" lang="en-US" sz="1200" u="none" strike="noStrike">
                <a:solidFill>
                  <a:schemeClr val="dk1"/>
                </a:solidFill>
                <a:latin typeface="Calibri"/>
                <a:ea typeface="Calibri"/>
                <a:cs typeface="Calibri"/>
                <a:sym typeface="Calibri"/>
              </a:rPr>
              <a:t>inancial </a:t>
            </a:r>
            <a:r>
              <a:rPr lang="en-US"/>
              <a:t>w</a:t>
            </a:r>
            <a:r>
              <a:rPr b="0" i="0" lang="en-US" sz="1200" u="none" strike="noStrike">
                <a:solidFill>
                  <a:schemeClr val="dk1"/>
                </a:solidFill>
                <a:latin typeface="Calibri"/>
                <a:ea typeface="Calibri"/>
                <a:cs typeface="Calibri"/>
                <a:sym typeface="Calibri"/>
              </a:rPr>
              <a:t>ellness has benefits for workers</a:t>
            </a:r>
            <a:r>
              <a:rPr lang="en-US"/>
              <a:t> - see list on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let’s talk </a:t>
            </a:r>
            <a:r>
              <a:rPr lang="en-US"/>
              <a:t>bottom</a:t>
            </a:r>
            <a:r>
              <a:rPr lang="en-US"/>
              <a:t> line numbers: </a:t>
            </a:r>
            <a:r>
              <a:rPr lang="en-US"/>
              <a:t>$8B paid to check cashing, payday lenders, bill pay centers; average cost of checking account $273/year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Fortunately,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81% of employers</a:t>
            </a:r>
            <a:r>
              <a:rPr b="0" i="0" lang="en-US" sz="1200" u="none" strike="noStrike">
                <a:solidFill>
                  <a:schemeClr val="dk1"/>
                </a:solidFill>
                <a:latin typeface="Calibri"/>
                <a:ea typeface="Calibri"/>
                <a:cs typeface="Calibri"/>
                <a:sym typeface="Calibri"/>
              </a:rPr>
              <a:t> feel responsible for their employees’ financial wellness and that translates to significant </a:t>
            </a:r>
            <a:r>
              <a:rPr lang="en-US"/>
              <a:t>business advantages as well in terms of employee productivity, retention, and workplace satisfaction.</a:t>
            </a:r>
            <a:endParaRPr/>
          </a:p>
        </p:txBody>
      </p:sp>
      <p:sp>
        <p:nvSpPr>
          <p:cNvPr id="259" name="Google Shape;259;g2d8b21c4f38_0_5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d8b21c4f38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d8b21c4f38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LOT on this slide, but details the many benefits to employers</a:t>
            </a:r>
            <a:endParaRPr/>
          </a:p>
        </p:txBody>
      </p:sp>
      <p:sp>
        <p:nvSpPr>
          <p:cNvPr id="268" name="Google Shape;268;g2d8b21c4f38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d8b21c4f38_0_1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2d8b21c4f38_0_12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And then there’s just the sheer numbers:</a:t>
            </a:r>
            <a:endParaRPr/>
          </a:p>
        </p:txBody>
      </p:sp>
      <p:sp>
        <p:nvSpPr>
          <p:cNvPr id="275" name="Google Shape;275;g2d8b21c4f38_0_12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d8b21c4f38_0_5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2d8b21c4f38_0_5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shift to talking specifically about how CFR can help you with the DD needs of your payroll and employees</a:t>
            </a:r>
            <a:endParaRPr/>
          </a:p>
        </p:txBody>
      </p:sp>
      <p:sp>
        <p:nvSpPr>
          <p:cNvPr id="283" name="Google Shape;283;g2d8b21c4f38_0_5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d8b21c4f38_0_1338: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d8b21c4f38_0_1338: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And before we hear from our partner about their </a:t>
            </a:r>
            <a:r>
              <a:rPr lang="en-US"/>
              <a:t>experience</a:t>
            </a:r>
            <a:r>
              <a:rPr lang="en-US"/>
              <a:t> using the Focus Card, just one more tip about direct deposit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have employees who have not had previous banking relationship or experience, they may need some additional information and encouragement to trust DD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Behavioral economics teaches us that the way we frame choices significantly influences decision-making. When talking to your </a:t>
            </a:r>
            <a:r>
              <a:rPr lang="en-US"/>
              <a:t>employees</a:t>
            </a:r>
            <a:r>
              <a:rPr lang="en-US"/>
              <a:t> about DD their paycheck, using assumptive language can make direct deposit feel like the natural and default choice. Instead of asking if they’d like to use direct deposit, try asking how they’d like their paycheck directly deposited. This small but impactful shift frames direct deposit as the standard - which we know it is for most employees - and reinforces it is the easiest and most logical choice.</a:t>
            </a:r>
            <a:endParaRPr/>
          </a:p>
          <a:p>
            <a:pPr indent="0" lvl="0" marL="0" rtl="0" algn="l">
              <a:lnSpc>
                <a:spcPct val="100000"/>
              </a:lnSpc>
              <a:spcBef>
                <a:spcPts val="0"/>
              </a:spcBef>
              <a:spcAft>
                <a:spcPts val="0"/>
              </a:spcAft>
              <a:buSzPts val="1400"/>
              <a:buNone/>
            </a:pPr>
            <a:r>
              <a:t/>
            </a:r>
            <a:endParaRPr i="0"/>
          </a:p>
          <a:p>
            <a:pPr indent="0" lvl="0" marL="0" rtl="0" algn="l">
              <a:lnSpc>
                <a:spcPct val="100000"/>
              </a:lnSpc>
              <a:spcBef>
                <a:spcPts val="0"/>
              </a:spcBef>
              <a:spcAft>
                <a:spcPts val="0"/>
              </a:spcAft>
              <a:buSzPts val="1400"/>
              <a:buNone/>
            </a:pPr>
            <a:r>
              <a:t/>
            </a:r>
            <a:endParaRPr i="0"/>
          </a:p>
          <a:p>
            <a:pPr indent="0" lvl="0" marL="0" rtl="0" algn="l">
              <a:lnSpc>
                <a:spcPct val="115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i="0"/>
          </a:p>
          <a:p>
            <a:pPr indent="0" lvl="0" marL="0" rtl="0" algn="l">
              <a:lnSpc>
                <a:spcPct val="100000"/>
              </a:lnSpc>
              <a:spcBef>
                <a:spcPts val="0"/>
              </a:spcBef>
              <a:spcAft>
                <a:spcPts val="0"/>
              </a:spcAft>
              <a:buSzPts val="1400"/>
              <a:buNone/>
            </a:pPr>
            <a:r>
              <a:t/>
            </a:r>
            <a:endParaRPr i="0"/>
          </a:p>
          <a:p>
            <a:pPr indent="0" lvl="0" marL="0" rtl="0" algn="l">
              <a:lnSpc>
                <a:spcPct val="100000"/>
              </a:lnSpc>
              <a:spcBef>
                <a:spcPts val="0"/>
              </a:spcBef>
              <a:spcAft>
                <a:spcPts val="0"/>
              </a:spcAft>
              <a:buSzPts val="1400"/>
              <a:buNone/>
            </a:pPr>
            <a:r>
              <a:t/>
            </a:r>
            <a:endParaRPr i="0" strike="noStrike"/>
          </a:p>
          <a:p>
            <a:pPr indent="0" lvl="0" marL="0" rtl="0" algn="l">
              <a:lnSpc>
                <a:spcPct val="100000"/>
              </a:lnSpc>
              <a:spcBef>
                <a:spcPts val="0"/>
              </a:spcBef>
              <a:spcAft>
                <a:spcPts val="0"/>
              </a:spcAft>
              <a:buSzPts val="1400"/>
              <a:buNone/>
            </a:pPr>
            <a:r>
              <a:t/>
            </a:r>
            <a:endParaRPr i="0"/>
          </a:p>
        </p:txBody>
      </p:sp>
      <p:sp>
        <p:nvSpPr>
          <p:cNvPr id="292" name="Google Shape;292;g2d8b21c4f38_0_1338: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d8b21c4f38_0_7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d8b21c4f38_0_7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Partner since 2005</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John’s going to tell us a bit about his experience partnering with CFR and using the Focus Card</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Then have a chance to ask him questions</a:t>
            </a:r>
            <a:endParaRPr/>
          </a:p>
          <a:p>
            <a:pPr indent="0" lvl="0" marL="0" rtl="0" algn="l">
              <a:spcBef>
                <a:spcPts val="0"/>
              </a:spcBef>
              <a:spcAft>
                <a:spcPts val="0"/>
              </a:spcAft>
              <a:buClr>
                <a:schemeClr val="dk1"/>
              </a:buClr>
              <a:buSzPts val="1400"/>
              <a:buFont typeface="Arial"/>
              <a:buNone/>
            </a:pPr>
            <a:r>
              <a:t/>
            </a:r>
            <a:endParaRPr/>
          </a:p>
        </p:txBody>
      </p:sp>
      <p:sp>
        <p:nvSpPr>
          <p:cNvPr id="306" name="Google Shape;306;g2d8b21c4f38_0_7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d8b21c4f38_0_6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2d8b21c4f38_0_6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let’s turn now to how the Focus Card works and the benefits of using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card functions like a bank VISA ATM/Debit Card without the overdrafts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add funds by direct deposit from payroll/tax refunds/benefits and you can load cash to our card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make purchases, pay bills and get cash from over 80K ATMS or with purchase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we’ll talk more about this later, but the FC has an attached savings account to begin a saving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a:t>
            </a:r>
            <a:r>
              <a:rPr lang="en-US"/>
              <a:t>Partner Center on our website has training and written resources on how to load, use, and savings</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314" name="Google Shape;314;g2d8b21c4f38_0_6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1c28d488dd_1_16:notes"/>
          <p:cNvSpPr txBox="1"/>
          <p:nvPr>
            <p:ph idx="12" type="sldNum"/>
          </p:nvPr>
        </p:nvSpPr>
        <p:spPr>
          <a:xfrm>
            <a:off x="3884613" y="8685213"/>
            <a:ext cx="2971800" cy="458700"/>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25" name="Google Shape;325;g31c28d488dd_1_16: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g31c28d488dd_1_16:notes"/>
          <p:cNvSpPr txBox="1"/>
          <p:nvPr>
            <p:ph idx="1" type="body"/>
          </p:nvPr>
        </p:nvSpPr>
        <p:spPr>
          <a:xfrm>
            <a:off x="685800" y="4400550"/>
            <a:ext cx="5486400" cy="360060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6" name="Google Shape;33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And then the free savings account that is offered to all cardholders</a:t>
            </a:r>
            <a:endParaRPr/>
          </a:p>
        </p:txBody>
      </p:sp>
      <p:sp>
        <p:nvSpPr>
          <p:cNvPr id="337" name="Google Shape;33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d8b21c4f38_0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2d8b21c4f38_0_3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Who’s involved in the presentation today</a:t>
            </a:r>
            <a:endParaRPr/>
          </a:p>
        </p:txBody>
      </p:sp>
      <p:sp>
        <p:nvSpPr>
          <p:cNvPr id="99" name="Google Shape;99;g2d8b21c4f38_0_3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d8b21c4f38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7" name="Google Shape;347;g2d8b21c4f38_0_4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connect back to financial stability and wellness, savings is critical in this journey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Employees can set up automatic savings plans with the Focus Card</a:t>
            </a:r>
            <a:endParaRPr/>
          </a:p>
        </p:txBody>
      </p:sp>
      <p:sp>
        <p:nvSpPr>
          <p:cNvPr id="348" name="Google Shape;348;g2d8b21c4f38_0_4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49" name="Google Shape;349;g2d8b21c4f38_0_41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Community Financial Resources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1c28d488dd_1_156: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31c28d488dd_1_156: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80000"/>
              </a:lnSpc>
              <a:spcBef>
                <a:spcPts val="0"/>
              </a:spcBef>
              <a:spcAft>
                <a:spcPts val="0"/>
              </a:spcAft>
              <a:buSzPts val="1400"/>
              <a:buNone/>
            </a:pPr>
            <a:r>
              <a:rPr lang="en-US" sz="1100">
                <a:latin typeface="Arial"/>
                <a:ea typeface="Arial"/>
                <a:cs typeface="Arial"/>
                <a:sym typeface="Arial"/>
              </a:rPr>
              <a:t>This comparison shows how the FC is the best option for your employees</a:t>
            </a:r>
            <a:endParaRPr sz="1100">
              <a:latin typeface="Arial"/>
              <a:ea typeface="Arial"/>
              <a:cs typeface="Arial"/>
              <a:sym typeface="Arial"/>
            </a:endParaRPr>
          </a:p>
          <a:p>
            <a:pPr indent="0" lvl="0" marL="0" rtl="0" algn="l">
              <a:lnSpc>
                <a:spcPct val="80000"/>
              </a:lnSpc>
              <a:spcBef>
                <a:spcPts val="0"/>
              </a:spcBef>
              <a:spcAft>
                <a:spcPts val="0"/>
              </a:spcAft>
              <a:buSzPts val="1400"/>
              <a:buNone/>
            </a:pPr>
            <a:r>
              <a:t/>
            </a:r>
            <a:endParaRPr sz="1100">
              <a:latin typeface="Arial"/>
              <a:ea typeface="Arial"/>
              <a:cs typeface="Arial"/>
              <a:sym typeface="Arial"/>
            </a:endParaRPr>
          </a:p>
          <a:p>
            <a:pPr indent="0" lvl="0" marL="0" rtl="0" algn="l">
              <a:lnSpc>
                <a:spcPct val="80000"/>
              </a:lnSpc>
              <a:spcBef>
                <a:spcPts val="0"/>
              </a:spcBef>
              <a:spcAft>
                <a:spcPts val="0"/>
              </a:spcAft>
              <a:buSzPts val="1400"/>
              <a:buNone/>
            </a:pPr>
            <a:r>
              <a:rPr lang="en-US" sz="1100">
                <a:latin typeface="Arial"/>
                <a:ea typeface="Arial"/>
                <a:cs typeface="Arial"/>
                <a:sym typeface="Arial"/>
              </a:rPr>
              <a:t>See the only way to incur fees is OON ATMS and inactivity</a:t>
            </a:r>
            <a:endParaRPr sz="1100">
              <a:latin typeface="Arial"/>
              <a:ea typeface="Arial"/>
              <a:cs typeface="Arial"/>
              <a:sym typeface="Arial"/>
            </a:endParaRPr>
          </a:p>
        </p:txBody>
      </p:sp>
      <p:sp>
        <p:nvSpPr>
          <p:cNvPr id="360" name="Google Shape;360;g31c28d488dd_1_156: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d8b21c4f38_0_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d8b21c4f38_0_8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latin typeface="Arial"/>
                <a:ea typeface="Arial"/>
                <a:cs typeface="Arial"/>
                <a:sym typeface="Arial"/>
              </a:rPr>
              <a:t>Before we end, just want to very quickly talk about a couple of other CFR </a:t>
            </a:r>
            <a:r>
              <a:rPr lang="en-US">
                <a:latin typeface="Arial"/>
                <a:ea typeface="Arial"/>
                <a:cs typeface="Arial"/>
                <a:sym typeface="Arial"/>
              </a:rPr>
              <a:t>products</a:t>
            </a:r>
            <a:r>
              <a:rPr lang="en-US">
                <a:latin typeface="Arial"/>
                <a:ea typeface="Arial"/>
                <a:cs typeface="Arial"/>
                <a:sym typeface="Arial"/>
              </a:rPr>
              <a:t> that could be made available to your employees</a:t>
            </a:r>
            <a:endParaRPr>
              <a:latin typeface="Arial"/>
              <a:ea typeface="Arial"/>
              <a:cs typeface="Arial"/>
              <a:sym typeface="Arial"/>
            </a:endParaRPr>
          </a:p>
          <a:p>
            <a:pPr indent="0" lvl="0" marL="0" rtl="0" algn="l">
              <a:lnSpc>
                <a:spcPct val="115000"/>
              </a:lnSpc>
              <a:spcBef>
                <a:spcPts val="0"/>
              </a:spcBef>
              <a:spcAft>
                <a:spcPts val="0"/>
              </a:spcAft>
              <a:buNone/>
            </a:pPr>
            <a:r>
              <a:t/>
            </a:r>
            <a:endParaRPr>
              <a:latin typeface="Arial"/>
              <a:ea typeface="Arial"/>
              <a:cs typeface="Arial"/>
              <a:sym typeface="Arial"/>
            </a:endParaRPr>
          </a:p>
          <a:p>
            <a:pPr indent="0" lvl="0" marL="0" rtl="0" algn="l">
              <a:lnSpc>
                <a:spcPct val="115000"/>
              </a:lnSpc>
              <a:spcBef>
                <a:spcPts val="0"/>
              </a:spcBef>
              <a:spcAft>
                <a:spcPts val="0"/>
              </a:spcAft>
              <a:buNone/>
            </a:pPr>
            <a:r>
              <a:rPr lang="en-US">
                <a:latin typeface="Arial"/>
                <a:ea typeface="Arial"/>
                <a:cs typeface="Arial"/>
                <a:sym typeface="Arial"/>
              </a:rPr>
              <a:t>Once again, we used a behavioral economics/cognitive behavior approach in development</a:t>
            </a:r>
            <a:endParaRPr>
              <a:latin typeface="Arial"/>
              <a:ea typeface="Arial"/>
              <a:cs typeface="Arial"/>
              <a:sym typeface="Arial"/>
            </a:endParaRPr>
          </a:p>
          <a:p>
            <a:pPr indent="0" lvl="0" marL="0" rtl="0" algn="l">
              <a:lnSpc>
                <a:spcPct val="115000"/>
              </a:lnSpc>
              <a:spcBef>
                <a:spcPts val="0"/>
              </a:spcBef>
              <a:spcAft>
                <a:spcPts val="0"/>
              </a:spcAft>
              <a:buNone/>
            </a:pPr>
            <a:r>
              <a:t/>
            </a:r>
            <a:endParaRPr>
              <a:latin typeface="Arial"/>
              <a:ea typeface="Arial"/>
              <a:cs typeface="Arial"/>
              <a:sym typeface="Arial"/>
            </a:endParaRPr>
          </a:p>
          <a:p>
            <a:pPr indent="0" lvl="0" marL="0" rtl="0" algn="l">
              <a:lnSpc>
                <a:spcPct val="115000"/>
              </a:lnSpc>
              <a:spcBef>
                <a:spcPts val="0"/>
              </a:spcBef>
              <a:spcAft>
                <a:spcPts val="0"/>
              </a:spcAft>
              <a:buNone/>
            </a:pPr>
            <a:r>
              <a:rPr lang="en-US">
                <a:latin typeface="Arial"/>
                <a:ea typeface="Arial"/>
                <a:cs typeface="Arial"/>
                <a:sym typeface="Arial"/>
              </a:rPr>
              <a:t>Developed after </a:t>
            </a:r>
            <a:r>
              <a:rPr lang="en-US">
                <a:latin typeface="Arial"/>
                <a:ea typeface="Arial"/>
                <a:cs typeface="Arial"/>
                <a:sym typeface="Arial"/>
              </a:rPr>
              <a:t>years</a:t>
            </a:r>
            <a:r>
              <a:rPr lang="en-US">
                <a:latin typeface="Arial"/>
                <a:ea typeface="Arial"/>
                <a:cs typeface="Arial"/>
                <a:sym typeface="Arial"/>
              </a:rPr>
              <a:t> of working with partners on financial education and money management skills building</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None/>
            </a:pPr>
            <a:r>
              <a:rPr lang="en-US">
                <a:latin typeface="Arial"/>
                <a:ea typeface="Arial"/>
                <a:cs typeface="Arial"/>
                <a:sym typeface="Arial"/>
              </a:rPr>
              <a:t>Customizable financial management plan</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None/>
            </a:pPr>
            <a:r>
              <a:rPr lang="en-US">
                <a:latin typeface="Arial"/>
                <a:ea typeface="Arial"/>
                <a:cs typeface="Arial"/>
                <a:sym typeface="Arial"/>
              </a:rPr>
              <a:t>Gametized categories of tasks with rewards – earn points, badges, incentives; users can interact directly but coaches also engaged to oversee activity, can directly communicate with users through the app</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D2C product</a:t>
            </a:r>
            <a:endParaRPr>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d8b21c4f38_0_9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2d8b21c4f38_0_9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US">
                <a:latin typeface="Arial"/>
                <a:ea typeface="Arial"/>
                <a:cs typeface="Arial"/>
                <a:sym typeface="Arial"/>
              </a:rPr>
              <a:t>Credit Building products: CD/Fresh Start Loan and secured credit card</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SzPts val="1100"/>
              <a:buNone/>
            </a:pPr>
            <a:r>
              <a:rPr lang="en-US">
                <a:latin typeface="Arial"/>
                <a:ea typeface="Arial"/>
                <a:cs typeface="Arial"/>
                <a:sym typeface="Arial"/>
              </a:rPr>
              <a:t>Use SurveyMonkey to assess credit readiness, includes questions about cash flow to really ascertain ability to take on debt; will recommend a next step to build toward credit readiness</a:t>
            </a:r>
            <a:endParaRPr>
              <a:latin typeface="Arial"/>
              <a:ea typeface="Arial"/>
              <a:cs typeface="Arial"/>
              <a:sym typeface="Arial"/>
            </a:endParaRPr>
          </a:p>
          <a:p>
            <a:pPr indent="0" lvl="0" marL="0" rtl="0" algn="l">
              <a:lnSpc>
                <a:spcPct val="115000"/>
              </a:lnSpc>
              <a:spcBef>
                <a:spcPts val="0"/>
              </a:spcBef>
              <a:spcAft>
                <a:spcPts val="0"/>
              </a:spcAft>
              <a:buSzPts val="1100"/>
              <a:buNone/>
            </a:pPr>
            <a:r>
              <a:t/>
            </a:r>
            <a:endParaRPr>
              <a:latin typeface="Arial"/>
              <a:ea typeface="Arial"/>
              <a:cs typeface="Arial"/>
              <a:sym typeface="Arial"/>
            </a:endParaRPr>
          </a:p>
          <a:p>
            <a:pPr indent="0" lvl="0" marL="0" rtl="0" algn="l">
              <a:lnSpc>
                <a:spcPct val="115000"/>
              </a:lnSpc>
              <a:spcBef>
                <a:spcPts val="0"/>
              </a:spcBef>
              <a:spcAft>
                <a:spcPts val="0"/>
              </a:spcAft>
              <a:buSzPts val="1100"/>
              <a:buNone/>
            </a:pPr>
            <a:r>
              <a:rPr lang="en-US">
                <a:latin typeface="Arial"/>
                <a:ea typeface="Arial"/>
                <a:cs typeface="Arial"/>
                <a:sym typeface="Arial"/>
              </a:rPr>
              <a:t>D</a:t>
            </a:r>
            <a:r>
              <a:rPr lang="en-US">
                <a:latin typeface="Arial"/>
                <a:ea typeface="Arial"/>
                <a:cs typeface="Arial"/>
                <a:sym typeface="Arial"/>
              </a:rPr>
              <a:t>raw out terms as long as possible for best management</a:t>
            </a:r>
            <a:endParaRPr>
              <a:latin typeface="Arial"/>
              <a:ea typeface="Arial"/>
              <a:cs typeface="Arial"/>
              <a:sym typeface="Arial"/>
            </a:endParaRPr>
          </a:p>
          <a:p>
            <a:pPr indent="0" lvl="0" marL="0" rtl="0" algn="l">
              <a:lnSpc>
                <a:spcPct val="115000"/>
              </a:lnSpc>
              <a:spcBef>
                <a:spcPts val="0"/>
              </a:spcBef>
              <a:spcAft>
                <a:spcPts val="0"/>
              </a:spcAft>
              <a:buSzPts val="1100"/>
              <a:buNone/>
            </a:pPr>
            <a:r>
              <a:t/>
            </a:r>
            <a:endParaRPr>
              <a:latin typeface="Arial"/>
              <a:ea typeface="Arial"/>
              <a:cs typeface="Arial"/>
              <a:sym typeface="Arial"/>
            </a:endParaRPr>
          </a:p>
          <a:p>
            <a:pPr indent="0" lvl="0" marL="0" rtl="0" algn="l">
              <a:lnSpc>
                <a:spcPct val="115000"/>
              </a:lnSpc>
              <a:spcBef>
                <a:spcPts val="0"/>
              </a:spcBef>
              <a:spcAft>
                <a:spcPts val="0"/>
              </a:spcAft>
              <a:buSzPts val="1100"/>
              <a:buNone/>
            </a:pPr>
            <a:r>
              <a:rPr lang="en-US">
                <a:latin typeface="Arial"/>
                <a:ea typeface="Arial"/>
                <a:cs typeface="Arial"/>
                <a:sym typeface="Arial"/>
              </a:rPr>
              <a:t>Is reported to credit bureaus to build credit score</a:t>
            </a:r>
            <a:endParaRPr>
              <a:latin typeface="Arial"/>
              <a:ea typeface="Arial"/>
              <a:cs typeface="Arial"/>
              <a:sym typeface="Arial"/>
            </a:endParaRPr>
          </a:p>
          <a:p>
            <a:pPr indent="0" lvl="0" marL="0" rtl="0" algn="l">
              <a:lnSpc>
                <a:spcPct val="115000"/>
              </a:lnSpc>
              <a:spcBef>
                <a:spcPts val="0"/>
              </a:spcBef>
              <a:spcAft>
                <a:spcPts val="0"/>
              </a:spcAft>
              <a:buSzPts val="1100"/>
              <a:buNone/>
            </a:pPr>
            <a:r>
              <a:t/>
            </a:r>
            <a:endParaRPr>
              <a:latin typeface="Arial"/>
              <a:ea typeface="Arial"/>
              <a:cs typeface="Arial"/>
              <a:sym typeface="Arial"/>
            </a:endParaRPr>
          </a:p>
          <a:p>
            <a:pPr indent="0" lvl="0" marL="0" rtl="0" algn="l">
              <a:lnSpc>
                <a:spcPct val="115000"/>
              </a:lnSpc>
              <a:spcBef>
                <a:spcPts val="0"/>
              </a:spcBef>
              <a:spcAft>
                <a:spcPts val="0"/>
              </a:spcAft>
              <a:buSzPts val="1100"/>
              <a:buNone/>
            </a:pPr>
            <a:r>
              <a:rPr lang="en-US">
                <a:latin typeface="Arial"/>
                <a:ea typeface="Arial"/>
                <a:cs typeface="Arial"/>
                <a:sym typeface="Arial"/>
              </a:rPr>
              <a:t>Can adjust loan terms and will not be reported; can also end early and not incur negative report</a:t>
            </a:r>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378" name="Google Shape;378;g2d8b21c4f38_0_9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d8b21c4f38_0_8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2d8b21c4f38_0_8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a:latin typeface="Arial"/>
                <a:ea typeface="Arial"/>
                <a:cs typeface="Arial"/>
                <a:sym typeface="Arial"/>
              </a:rPr>
              <a:t>Always recommend a graduated approach to credit building, so secondary step, or appropriate for those with slightly higher credit score</a:t>
            </a:r>
            <a:endParaRPr>
              <a:latin typeface="Arial"/>
              <a:ea typeface="Arial"/>
              <a:cs typeface="Arial"/>
              <a:sym typeface="Arial"/>
            </a:endParaRPr>
          </a:p>
          <a:p>
            <a:pPr indent="0" lvl="0" marL="0" rtl="0" algn="l">
              <a:lnSpc>
                <a:spcPct val="115000"/>
              </a:lnSpc>
              <a:spcBef>
                <a:spcPts val="0"/>
              </a:spcBef>
              <a:spcAft>
                <a:spcPts val="0"/>
              </a:spcAft>
              <a:buSzPts val="1100"/>
              <a:buNone/>
            </a:pPr>
            <a:r>
              <a:t/>
            </a:r>
            <a:endParaRPr>
              <a:latin typeface="Arial"/>
              <a:ea typeface="Arial"/>
              <a:cs typeface="Arial"/>
              <a:sym typeface="Arial"/>
            </a:endParaRPr>
          </a:p>
        </p:txBody>
      </p:sp>
      <p:sp>
        <p:nvSpPr>
          <p:cNvPr id="386" name="Google Shape;386;g2d8b21c4f38_0_8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d8b21c4f38_0_7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2d8b21c4f38_0_7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Lastly, want to highlight how Community Financial Resources supports your work and your employees financial wellness</a:t>
            </a:r>
            <a:endParaRPr/>
          </a:p>
        </p:txBody>
      </p:sp>
      <p:sp>
        <p:nvSpPr>
          <p:cNvPr id="395" name="Google Shape;395;g2d8b21c4f38_0_7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1c28d488dd_1_290: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31c28d488dd_1_290: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03" name="Google Shape;403;g31c28d488dd_1_290: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d8b21c4f38_0_10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2d8b21c4f38_0_10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2d8b21c4f38_0_10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d8b21c4f38_0_10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d8b21c4f38_0_10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2d8b21c4f38_0_10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d8b21c4f38_0_1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2d8b21c4f38_0_1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Hear more about these later on in the presentation, but high level overview now</a:t>
            </a:r>
            <a:endParaRPr/>
          </a:p>
        </p:txBody>
      </p:sp>
      <p:sp>
        <p:nvSpPr>
          <p:cNvPr id="121" name="Google Shape;121;g2d8b21c4f38_0_1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d8b21c4f38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d8b21c4f38_0_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a:p>
        </p:txBody>
      </p:sp>
      <p:sp>
        <p:nvSpPr>
          <p:cNvPr id="140" name="Google Shape;140;g2d8b21c4f38_0_3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lang="en-US"/>
              <a:t>Participating in the workforce, while clearly the first step, is not enough</a:t>
            </a:r>
            <a:endParaRPr/>
          </a:p>
          <a:p>
            <a:pPr indent="0" lvl="0" marL="0" rtl="0" algn="l">
              <a:spcBef>
                <a:spcPts val="0"/>
              </a:spcBef>
              <a:spcAft>
                <a:spcPts val="0"/>
              </a:spcAft>
              <a:buSzPts val="1200"/>
              <a:buNone/>
            </a:pPr>
            <a:r>
              <a:t/>
            </a:r>
            <a:endParaRPr/>
          </a:p>
          <a:p>
            <a:pPr indent="0" lvl="0" marL="0" rtl="0" algn="l">
              <a:spcBef>
                <a:spcPts val="0"/>
              </a:spcBef>
              <a:spcAft>
                <a:spcPts val="0"/>
              </a:spcAft>
              <a:buSzPts val="1200"/>
              <a:buNone/>
            </a:pPr>
            <a:r>
              <a:rPr lang="en-US"/>
              <a:t>Knowing what to do with the money you earn is as important as having a job. </a:t>
            </a:r>
            <a:r>
              <a:rPr lang="en-US"/>
              <a:t>Financial capability is also about building and applying skills.</a:t>
            </a:r>
            <a:endParaRPr/>
          </a:p>
          <a:p>
            <a:pPr indent="0" lvl="0" marL="0" rtl="0" algn="l">
              <a:spcBef>
                <a:spcPts val="0"/>
              </a:spcBef>
              <a:spcAft>
                <a:spcPts val="0"/>
              </a:spcAft>
              <a:buSzPts val="1200"/>
              <a:buNone/>
            </a:pPr>
            <a:r>
              <a:t/>
            </a:r>
            <a:endParaRPr/>
          </a:p>
          <a:p>
            <a:pPr indent="0" lvl="0" marL="0" rtl="0" algn="l">
              <a:spcBef>
                <a:spcPts val="0"/>
              </a:spcBef>
              <a:spcAft>
                <a:spcPts val="0"/>
              </a:spcAft>
              <a:buSzPts val="1200"/>
              <a:buNone/>
            </a:pPr>
            <a:r>
              <a:rPr lang="en-US"/>
              <a:t>And DD is clearly the first step in solid money </a:t>
            </a:r>
            <a:r>
              <a:rPr lang="en-US"/>
              <a:t>management</a:t>
            </a:r>
            <a:endParaRPr/>
          </a:p>
          <a:p>
            <a:pPr indent="0" lvl="0" marL="0" rtl="0" algn="l">
              <a:spcBef>
                <a:spcPts val="0"/>
              </a:spcBef>
              <a:spcAft>
                <a:spcPts val="0"/>
              </a:spcAft>
              <a:buSzPts val="1200"/>
              <a:buNone/>
            </a:pPr>
            <a:r>
              <a:t/>
            </a:r>
            <a:endParaRPr/>
          </a:p>
          <a:p>
            <a:pPr indent="0" lvl="0" marL="0" rtl="0" algn="l">
              <a:spcBef>
                <a:spcPts val="0"/>
              </a:spcBef>
              <a:spcAft>
                <a:spcPts val="0"/>
              </a:spcAft>
              <a:buSzPts val="1200"/>
              <a:buNone/>
            </a:pPr>
            <a:r>
              <a:rPr lang="en-US"/>
              <a:t>CFR’s work is embedded in cognitive behavioral economics because we believe people learn best by doing - and then those lessons translate to better habits</a:t>
            </a:r>
            <a:endParaRPr/>
          </a:p>
          <a:p>
            <a:pPr indent="0" lvl="0" marL="0" rtl="0" algn="l">
              <a:spcBef>
                <a:spcPts val="0"/>
              </a:spcBef>
              <a:spcAft>
                <a:spcPts val="0"/>
              </a:spcAft>
              <a:buSzPts val="1200"/>
              <a:buNone/>
            </a:pPr>
            <a:r>
              <a:t/>
            </a:r>
            <a:endParaRPr/>
          </a:p>
          <a:p>
            <a:pPr indent="0" lvl="0" marL="0" rtl="0" algn="l">
              <a:spcBef>
                <a:spcPts val="0"/>
              </a:spcBef>
              <a:spcAft>
                <a:spcPts val="0"/>
              </a:spcAft>
              <a:buSzPts val="1200"/>
              <a:buNone/>
            </a:pPr>
            <a:r>
              <a:rPr lang="en-US"/>
              <a:t>Paying your employes through DD is one of the most impactful strategies employers can use to promote </a:t>
            </a:r>
            <a:r>
              <a:rPr lang="en-US"/>
              <a:t>financial</a:t>
            </a:r>
            <a:r>
              <a:rPr lang="en-US"/>
              <a:t> stability</a:t>
            </a:r>
            <a:endParaRPr/>
          </a:p>
        </p:txBody>
      </p:sp>
      <p:sp>
        <p:nvSpPr>
          <p:cNvPr id="148" name="Google Shape;14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d8b21c4f3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2d8b21c4f38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why should employers be worried about and working to improve their employees financial stability and health?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Because</a:t>
            </a:r>
            <a:r>
              <a:rPr lang="en-US"/>
              <a:t> it is inextricably lnked to the workforce and employers bottom 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look at the facts.</a:t>
            </a:r>
            <a:endParaRPr/>
          </a:p>
        </p:txBody>
      </p:sp>
      <p:sp>
        <p:nvSpPr>
          <p:cNvPr id="173" name="Google Shape;173;g2d8b21c4f38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d8b21c4f38_0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2d8b21c4f38_0_1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this is a major issue for employers but also for the programs preparing people to be productive workers.</a:t>
            </a:r>
            <a:endParaRPr/>
          </a:p>
        </p:txBody>
      </p:sp>
      <p:sp>
        <p:nvSpPr>
          <p:cNvPr id="192" name="Google Shape;192;g2d8b21c4f38_0_1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p13"/>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3"/>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406400" lvl="0" marL="457200">
              <a:spcBef>
                <a:spcPts val="1000"/>
              </a:spcBef>
              <a:spcAft>
                <a:spcPts val="0"/>
              </a:spcAft>
              <a:buSzPts val="2800"/>
              <a:buChar char="•"/>
              <a:defRPr/>
            </a:lvl1pPr>
            <a:lvl2pPr indent="-381000" lvl="1" marL="914400">
              <a:spcBef>
                <a:spcPts val="500"/>
              </a:spcBef>
              <a:spcAft>
                <a:spcPts val="0"/>
              </a:spcAft>
              <a:buSzPts val="2400"/>
              <a:buChar char="•"/>
              <a:defRPr/>
            </a:lvl2pPr>
            <a:lvl3pPr indent="-355600" lvl="2" marL="1371600">
              <a:spcBef>
                <a:spcPts val="500"/>
              </a:spcBef>
              <a:spcAft>
                <a:spcPts val="0"/>
              </a:spcAft>
              <a:buSzPts val="2000"/>
              <a:buChar char="•"/>
              <a:defRPr/>
            </a:lvl3pPr>
            <a:lvl4pPr indent="-342900" lvl="3" marL="1828800">
              <a:spcBef>
                <a:spcPts val="500"/>
              </a:spcBef>
              <a:spcAft>
                <a:spcPts val="0"/>
              </a:spcAft>
              <a:buSzPts val="1800"/>
              <a:buChar char="•"/>
              <a:defRPr/>
            </a:lvl4pPr>
            <a:lvl5pPr indent="-342900" lvl="4" marL="2286000">
              <a:spcBef>
                <a:spcPts val="500"/>
              </a:spcBef>
              <a:spcAft>
                <a:spcPts val="0"/>
              </a:spcAft>
              <a:buSzPts val="1800"/>
              <a:buChar char="•"/>
              <a:defRPr/>
            </a:lvl5pPr>
            <a:lvl6pPr indent="-342900" lvl="5" marL="2743200">
              <a:spcBef>
                <a:spcPts val="500"/>
              </a:spcBef>
              <a:spcAft>
                <a:spcPts val="0"/>
              </a:spcAft>
              <a:buSzPts val="1800"/>
              <a:buChar char="•"/>
              <a:defRPr/>
            </a:lvl6pPr>
            <a:lvl7pPr indent="-342900" lvl="6" marL="3200400">
              <a:spcBef>
                <a:spcPts val="500"/>
              </a:spcBef>
              <a:spcAft>
                <a:spcPts val="0"/>
              </a:spcAft>
              <a:buSzPts val="1800"/>
              <a:buChar char="•"/>
              <a:defRPr/>
            </a:lvl7pPr>
            <a:lvl8pPr indent="-342900" lvl="7" marL="3657600">
              <a:spcBef>
                <a:spcPts val="500"/>
              </a:spcBef>
              <a:spcAft>
                <a:spcPts val="0"/>
              </a:spcAft>
              <a:buSzPts val="1800"/>
              <a:buChar char="•"/>
              <a:defRPr/>
            </a:lvl8pPr>
            <a:lvl9pPr indent="-342900" lvl="8" marL="4114800">
              <a:spcBef>
                <a:spcPts val="500"/>
              </a:spcBef>
              <a:spcAft>
                <a:spcPts val="0"/>
              </a:spcAft>
              <a:buSzPts val="1800"/>
              <a:buChar char="•"/>
              <a:defRPr/>
            </a:lvl9pPr>
          </a:lstStyle>
          <a:p/>
        </p:txBody>
      </p:sp>
      <p:sp>
        <p:nvSpPr>
          <p:cNvPr id="87" name="Google Shape;87;p13"/>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34.png"/><Relationship Id="rId6"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6.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42.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5.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ctrTitle"/>
          </p:nvPr>
        </p:nvSpPr>
        <p:spPr>
          <a:xfrm>
            <a:off x="628650" y="2552050"/>
            <a:ext cx="11322000" cy="2566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entury Gothic"/>
              <a:buNone/>
            </a:pPr>
            <a:r>
              <a:rPr b="1" lang="en-US" sz="5700">
                <a:highlight>
                  <a:srgbClr val="FFFFFF"/>
                </a:highlight>
                <a:latin typeface="Arial"/>
                <a:ea typeface="Arial"/>
                <a:cs typeface="Arial"/>
                <a:sym typeface="Arial"/>
              </a:rPr>
              <a:t>Enabling Direct Deposits</a:t>
            </a:r>
            <a:endParaRPr b="1" sz="57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rPr b="1" lang="en-US" sz="4500">
                <a:highlight>
                  <a:srgbClr val="FFFFFF"/>
                </a:highlight>
                <a:latin typeface="Arial"/>
                <a:ea typeface="Arial"/>
                <a:cs typeface="Arial"/>
                <a:sym typeface="Arial"/>
              </a:rPr>
              <a:t>to your</a:t>
            </a:r>
            <a:r>
              <a:rPr b="1" lang="en-US" sz="5700">
                <a:highlight>
                  <a:srgbClr val="FFFFFF"/>
                </a:highlight>
                <a:latin typeface="Arial"/>
                <a:ea typeface="Arial"/>
                <a:cs typeface="Arial"/>
                <a:sym typeface="Arial"/>
              </a:rPr>
              <a:t> Participant Workers </a:t>
            </a:r>
            <a:r>
              <a:rPr b="1" lang="en-US" sz="4500">
                <a:highlight>
                  <a:srgbClr val="FFFFFF"/>
                </a:highlight>
                <a:latin typeface="Arial"/>
                <a:ea typeface="Arial"/>
                <a:cs typeface="Arial"/>
                <a:sym typeface="Arial"/>
              </a:rPr>
              <a:t>through</a:t>
            </a:r>
            <a:endParaRPr b="1" sz="4500">
              <a:highlight>
                <a:srgbClr val="FFFFFF"/>
              </a:highlight>
              <a:latin typeface="Arial"/>
              <a:ea typeface="Arial"/>
              <a:cs typeface="Arial"/>
              <a:sym typeface="Arial"/>
            </a:endParaRPr>
          </a:p>
          <a:p>
            <a:pPr indent="0" lvl="0" marL="0" rtl="0" algn="l">
              <a:lnSpc>
                <a:spcPct val="90000"/>
              </a:lnSpc>
              <a:spcBef>
                <a:spcPts val="0"/>
              </a:spcBef>
              <a:spcAft>
                <a:spcPts val="0"/>
              </a:spcAft>
              <a:buClr>
                <a:schemeClr val="dk1"/>
              </a:buClr>
              <a:buSzPts val="6000"/>
              <a:buFont typeface="Century Gothic"/>
              <a:buNone/>
            </a:pPr>
            <a:r>
              <a:rPr b="1" lang="en-US" sz="5500">
                <a:highlight>
                  <a:srgbClr val="FFFFFF"/>
                </a:highlight>
                <a:latin typeface="Arial"/>
                <a:ea typeface="Arial"/>
                <a:cs typeface="Arial"/>
                <a:sym typeface="Arial"/>
              </a:rPr>
              <a:t>Community Financial Resources</a:t>
            </a:r>
            <a:endParaRPr b="1" sz="55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rPr b="1" lang="en-US" sz="6300">
                <a:highlight>
                  <a:srgbClr val="FFFFFF"/>
                </a:highlight>
                <a:latin typeface="Arial"/>
                <a:ea typeface="Arial"/>
                <a:cs typeface="Arial"/>
                <a:sym typeface="Arial"/>
              </a:rPr>
              <a:t>Focus Card</a:t>
            </a:r>
            <a:endParaRPr b="1" sz="6300"/>
          </a:p>
        </p:txBody>
      </p:sp>
      <p:pic>
        <p:nvPicPr>
          <p:cNvPr id="94" name="Google Shape;94;p14"/>
          <p:cNvPicPr preferRelativeResize="0"/>
          <p:nvPr/>
        </p:nvPicPr>
        <p:blipFill rotWithShape="1">
          <a:blip r:embed="rId3">
            <a:alphaModFix/>
          </a:blip>
          <a:srcRect b="0" l="0" r="0" t="0"/>
          <a:stretch/>
        </p:blipFill>
        <p:spPr>
          <a:xfrm>
            <a:off x="7960783" y="5409850"/>
            <a:ext cx="4042834" cy="1415528"/>
          </a:xfrm>
          <a:prstGeom prst="rect">
            <a:avLst/>
          </a:prstGeom>
          <a:noFill/>
          <a:ln>
            <a:noFill/>
          </a:ln>
        </p:spPr>
      </p:pic>
      <p:sp>
        <p:nvSpPr>
          <p:cNvPr id="95" name="Google Shape;95;p14"/>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txBox="1"/>
          <p:nvPr>
            <p:ph type="title"/>
          </p:nvPr>
        </p:nvSpPr>
        <p:spPr>
          <a:xfrm>
            <a:off x="0" y="416781"/>
            <a:ext cx="121920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entury Gothic"/>
              <a:buNone/>
            </a:pPr>
            <a:r>
              <a:rPr b="1" lang="en-US">
                <a:latin typeface="Century Gothic"/>
                <a:ea typeface="Century Gothic"/>
                <a:cs typeface="Century Gothic"/>
                <a:sym typeface="Century Gothic"/>
              </a:rPr>
              <a:t>Building Workforce Financial Capability</a:t>
            </a:r>
            <a:endParaRPr/>
          </a:p>
        </p:txBody>
      </p:sp>
      <p:pic>
        <p:nvPicPr>
          <p:cNvPr id="244" name="Google Shape;244;p23"/>
          <p:cNvPicPr preferRelativeResize="0"/>
          <p:nvPr/>
        </p:nvPicPr>
        <p:blipFill rotWithShape="1">
          <a:blip r:embed="rId3">
            <a:alphaModFix/>
          </a:blip>
          <a:srcRect b="0" l="0" r="0" t="0"/>
          <a:stretch/>
        </p:blipFill>
        <p:spPr>
          <a:xfrm>
            <a:off x="9089223" y="1709540"/>
            <a:ext cx="1525499" cy="1525499"/>
          </a:xfrm>
          <a:prstGeom prst="rect">
            <a:avLst/>
          </a:prstGeom>
          <a:noFill/>
          <a:ln>
            <a:noFill/>
          </a:ln>
        </p:spPr>
      </p:pic>
      <p:pic>
        <p:nvPicPr>
          <p:cNvPr id="245" name="Google Shape;245;p23"/>
          <p:cNvPicPr preferRelativeResize="0"/>
          <p:nvPr/>
        </p:nvPicPr>
        <p:blipFill rotWithShape="1">
          <a:blip r:embed="rId4">
            <a:alphaModFix/>
          </a:blip>
          <a:srcRect b="0" l="0" r="0" t="0"/>
          <a:stretch/>
        </p:blipFill>
        <p:spPr>
          <a:xfrm>
            <a:off x="4009361" y="1709540"/>
            <a:ext cx="1525499" cy="1525499"/>
          </a:xfrm>
          <a:prstGeom prst="rect">
            <a:avLst/>
          </a:prstGeom>
          <a:noFill/>
          <a:ln>
            <a:noFill/>
          </a:ln>
        </p:spPr>
      </p:pic>
      <p:pic>
        <p:nvPicPr>
          <p:cNvPr id="246" name="Google Shape;246;p23"/>
          <p:cNvPicPr preferRelativeResize="0"/>
          <p:nvPr/>
        </p:nvPicPr>
        <p:blipFill rotWithShape="1">
          <a:blip r:embed="rId5">
            <a:alphaModFix/>
          </a:blip>
          <a:srcRect b="0" l="0" r="0" t="0"/>
          <a:stretch/>
        </p:blipFill>
        <p:spPr>
          <a:xfrm>
            <a:off x="1138315" y="1664337"/>
            <a:ext cx="1715244" cy="1715244"/>
          </a:xfrm>
          <a:prstGeom prst="rect">
            <a:avLst/>
          </a:prstGeom>
          <a:noFill/>
          <a:ln>
            <a:noFill/>
          </a:ln>
        </p:spPr>
      </p:pic>
      <p:pic>
        <p:nvPicPr>
          <p:cNvPr id="247" name="Google Shape;247;p23"/>
          <p:cNvPicPr preferRelativeResize="0"/>
          <p:nvPr/>
        </p:nvPicPr>
        <p:blipFill rotWithShape="1">
          <a:blip r:embed="rId6">
            <a:alphaModFix/>
          </a:blip>
          <a:srcRect b="0" l="0" r="0" t="0"/>
          <a:stretch/>
        </p:blipFill>
        <p:spPr>
          <a:xfrm>
            <a:off x="6549292" y="1639731"/>
            <a:ext cx="1525499" cy="1525499"/>
          </a:xfrm>
          <a:prstGeom prst="rect">
            <a:avLst/>
          </a:prstGeom>
          <a:noFill/>
          <a:ln>
            <a:noFill/>
          </a:ln>
        </p:spPr>
      </p:pic>
      <p:sp>
        <p:nvSpPr>
          <p:cNvPr id="248" name="Google Shape;248;p23"/>
          <p:cNvSpPr txBox="1"/>
          <p:nvPr/>
        </p:nvSpPr>
        <p:spPr>
          <a:xfrm>
            <a:off x="1425226" y="3379579"/>
            <a:ext cx="1178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entury Gothic"/>
                <a:ea typeface="Century Gothic"/>
                <a:cs typeface="Century Gothic"/>
                <a:sym typeface="Century Gothic"/>
              </a:rPr>
              <a:t>Store</a:t>
            </a:r>
            <a:endParaRPr/>
          </a:p>
        </p:txBody>
      </p:sp>
      <p:sp>
        <p:nvSpPr>
          <p:cNvPr id="249" name="Google Shape;249;p23"/>
          <p:cNvSpPr txBox="1"/>
          <p:nvPr/>
        </p:nvSpPr>
        <p:spPr>
          <a:xfrm>
            <a:off x="4068133" y="3401775"/>
            <a:ext cx="11610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entury Gothic"/>
                <a:ea typeface="Century Gothic"/>
                <a:cs typeface="Century Gothic"/>
                <a:sym typeface="Century Gothic"/>
              </a:rPr>
              <a:t>Save</a:t>
            </a:r>
            <a:endParaRPr/>
          </a:p>
        </p:txBody>
      </p:sp>
      <p:sp>
        <p:nvSpPr>
          <p:cNvPr id="250" name="Google Shape;250;p23"/>
          <p:cNvSpPr txBox="1"/>
          <p:nvPr/>
        </p:nvSpPr>
        <p:spPr>
          <a:xfrm>
            <a:off x="6533985" y="3401775"/>
            <a:ext cx="15408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entury Gothic"/>
                <a:ea typeface="Century Gothic"/>
                <a:cs typeface="Century Gothic"/>
                <a:sym typeface="Century Gothic"/>
              </a:rPr>
              <a:t>Borrow</a:t>
            </a:r>
            <a:endParaRPr/>
          </a:p>
        </p:txBody>
      </p:sp>
      <p:sp>
        <p:nvSpPr>
          <p:cNvPr id="251" name="Google Shape;251;p23"/>
          <p:cNvSpPr txBox="1"/>
          <p:nvPr/>
        </p:nvSpPr>
        <p:spPr>
          <a:xfrm>
            <a:off x="9337247" y="3379579"/>
            <a:ext cx="1029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entury Gothic"/>
                <a:ea typeface="Century Gothic"/>
                <a:cs typeface="Century Gothic"/>
                <a:sym typeface="Century Gothic"/>
              </a:rPr>
              <a:t>Plan</a:t>
            </a:r>
            <a:endParaRPr/>
          </a:p>
        </p:txBody>
      </p:sp>
      <p:sp>
        <p:nvSpPr>
          <p:cNvPr id="252" name="Google Shape;252;p23"/>
          <p:cNvSpPr txBox="1"/>
          <p:nvPr>
            <p:ph idx="1" type="body"/>
          </p:nvPr>
        </p:nvSpPr>
        <p:spPr>
          <a:xfrm>
            <a:off x="1031847" y="4123891"/>
            <a:ext cx="2163300" cy="643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Char char="•"/>
            </a:pPr>
            <a:r>
              <a:rPr lang="en-US" sz="1800">
                <a:latin typeface="Century Gothic"/>
                <a:ea typeface="Century Gothic"/>
                <a:cs typeface="Century Gothic"/>
                <a:sym typeface="Century Gothic"/>
              </a:rPr>
              <a:t>Direct deposit</a:t>
            </a:r>
            <a:endParaRPr/>
          </a:p>
          <a:p>
            <a:pPr indent="-228600" lvl="0" marL="228600" rtl="0" algn="l">
              <a:lnSpc>
                <a:spcPct val="90000"/>
              </a:lnSpc>
              <a:spcBef>
                <a:spcPts val="1000"/>
              </a:spcBef>
              <a:spcAft>
                <a:spcPts val="0"/>
              </a:spcAft>
              <a:buClr>
                <a:schemeClr val="dk1"/>
              </a:buClr>
              <a:buSzPts val="1800"/>
              <a:buChar char="•"/>
            </a:pPr>
            <a:r>
              <a:rPr lang="en-US" sz="1800">
                <a:latin typeface="Century Gothic"/>
                <a:ea typeface="Century Gothic"/>
                <a:cs typeface="Century Gothic"/>
                <a:sym typeface="Century Gothic"/>
              </a:rPr>
              <a:t>Bank accounts</a:t>
            </a:r>
            <a:endParaRPr/>
          </a:p>
          <a:p>
            <a:pPr indent="-228600" lvl="0" marL="228600" rtl="0" algn="l">
              <a:lnSpc>
                <a:spcPct val="90000"/>
              </a:lnSpc>
              <a:spcBef>
                <a:spcPts val="1000"/>
              </a:spcBef>
              <a:spcAft>
                <a:spcPts val="0"/>
              </a:spcAft>
              <a:buClr>
                <a:schemeClr val="dk1"/>
              </a:buClr>
              <a:buSzPts val="1800"/>
              <a:buChar char="•"/>
            </a:pPr>
            <a:r>
              <a:rPr lang="en-US" sz="1800">
                <a:latin typeface="Century Gothic"/>
                <a:ea typeface="Century Gothic"/>
                <a:cs typeface="Century Gothic"/>
                <a:sym typeface="Century Gothic"/>
              </a:rPr>
              <a:t>Payroll cards</a:t>
            </a:r>
            <a:endParaRPr/>
          </a:p>
          <a:p>
            <a:pPr indent="-114300" lvl="0" marL="228600" rtl="0" algn="l">
              <a:lnSpc>
                <a:spcPct val="90000"/>
              </a:lnSpc>
              <a:spcBef>
                <a:spcPts val="1000"/>
              </a:spcBef>
              <a:spcAft>
                <a:spcPts val="0"/>
              </a:spcAft>
              <a:buClr>
                <a:schemeClr val="dk1"/>
              </a:buClr>
              <a:buSzPts val="1800"/>
              <a:buNone/>
            </a:pPr>
            <a:r>
              <a:t/>
            </a:r>
            <a:endParaRPr sz="1800">
              <a:latin typeface="Century Gothic"/>
              <a:ea typeface="Century Gothic"/>
              <a:cs typeface="Century Gothic"/>
              <a:sym typeface="Century Gothic"/>
            </a:endParaRPr>
          </a:p>
        </p:txBody>
      </p:sp>
      <p:sp>
        <p:nvSpPr>
          <p:cNvPr id="253" name="Google Shape;253;p23"/>
          <p:cNvSpPr txBox="1"/>
          <p:nvPr/>
        </p:nvSpPr>
        <p:spPr>
          <a:xfrm>
            <a:off x="3737613" y="4109232"/>
            <a:ext cx="2020200" cy="643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Emergency fund</a:t>
            </a:r>
            <a:endParaRPr/>
          </a:p>
          <a:p>
            <a:pPr indent="-342900" lvl="0" marL="342900" marR="0" rtl="0" algn="l">
              <a:spcBef>
                <a:spcPts val="36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Short-term</a:t>
            </a:r>
            <a:endParaRPr/>
          </a:p>
        </p:txBody>
      </p:sp>
      <p:sp>
        <p:nvSpPr>
          <p:cNvPr id="254" name="Google Shape;254;p23"/>
          <p:cNvSpPr txBox="1"/>
          <p:nvPr/>
        </p:nvSpPr>
        <p:spPr>
          <a:xfrm>
            <a:off x="6168023" y="4123891"/>
            <a:ext cx="2511000" cy="643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Fresh Start loan</a:t>
            </a:r>
            <a:endParaRPr/>
          </a:p>
          <a:p>
            <a:pPr indent="-342900" lvl="0" marL="342900" marR="0" rtl="0" algn="l">
              <a:spcBef>
                <a:spcPts val="36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Secured credit card</a:t>
            </a:r>
            <a:endParaRPr/>
          </a:p>
        </p:txBody>
      </p:sp>
      <p:sp>
        <p:nvSpPr>
          <p:cNvPr id="255" name="Google Shape;255;p23"/>
          <p:cNvSpPr txBox="1"/>
          <p:nvPr/>
        </p:nvSpPr>
        <p:spPr>
          <a:xfrm>
            <a:off x="9089223" y="3986550"/>
            <a:ext cx="2656200" cy="643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Financial education</a:t>
            </a:r>
            <a:endParaRPr/>
          </a:p>
          <a:p>
            <a:pPr indent="-342900" lvl="0" marL="342900" marR="0" rtl="0" algn="l">
              <a:spcBef>
                <a:spcPts val="36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$Goal$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4"/>
          <p:cNvSpPr txBox="1"/>
          <p:nvPr>
            <p:ph type="title"/>
          </p:nvPr>
        </p:nvSpPr>
        <p:spPr>
          <a:xfrm>
            <a:off x="1" y="256794"/>
            <a:ext cx="121920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entury Gothic"/>
              <a:buNone/>
            </a:pPr>
            <a:r>
              <a:rPr b="1" lang="en-US">
                <a:latin typeface="Century Gothic"/>
                <a:ea typeface="Century Gothic"/>
                <a:cs typeface="Century Gothic"/>
                <a:sym typeface="Century Gothic"/>
              </a:rPr>
              <a:t>Benefits of Improving Financial Health</a:t>
            </a:r>
            <a:endParaRPr/>
          </a:p>
        </p:txBody>
      </p:sp>
      <p:sp>
        <p:nvSpPr>
          <p:cNvPr id="262" name="Google Shape;262;p24"/>
          <p:cNvSpPr txBox="1"/>
          <p:nvPr>
            <p:ph idx="1" type="body"/>
          </p:nvPr>
        </p:nvSpPr>
        <p:spPr>
          <a:xfrm>
            <a:off x="362604" y="2076340"/>
            <a:ext cx="3865200" cy="3505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Font typeface="Arial"/>
              <a:buChar char="⬆"/>
            </a:pPr>
            <a:r>
              <a:rPr lang="en-US" sz="2200">
                <a:latin typeface="Century Gothic"/>
                <a:ea typeface="Century Gothic"/>
                <a:cs typeface="Century Gothic"/>
                <a:sym typeface="Century Gothic"/>
              </a:rPr>
              <a:t>Increases Productivity</a:t>
            </a:r>
            <a:endParaRPr/>
          </a:p>
          <a:p>
            <a:pPr indent="-228600" lvl="0" marL="228600" rtl="0" algn="l">
              <a:lnSpc>
                <a:spcPct val="90000"/>
              </a:lnSpc>
              <a:spcBef>
                <a:spcPts val="1000"/>
              </a:spcBef>
              <a:spcAft>
                <a:spcPts val="0"/>
              </a:spcAft>
              <a:buClr>
                <a:schemeClr val="dk1"/>
              </a:buClr>
              <a:buSzPts val="2200"/>
              <a:buFont typeface="Arial"/>
              <a:buChar char="⬆"/>
            </a:pPr>
            <a:r>
              <a:rPr lang="en-US" sz="2200">
                <a:latin typeface="Century Gothic"/>
                <a:ea typeface="Century Gothic"/>
                <a:cs typeface="Century Gothic"/>
                <a:sym typeface="Century Gothic"/>
              </a:rPr>
              <a:t>Improved Job Satisfaction</a:t>
            </a:r>
            <a:endParaRPr/>
          </a:p>
          <a:p>
            <a:pPr indent="-228600" lvl="0" marL="228600" rtl="0" algn="l">
              <a:lnSpc>
                <a:spcPct val="90000"/>
              </a:lnSpc>
              <a:spcBef>
                <a:spcPts val="1000"/>
              </a:spcBef>
              <a:spcAft>
                <a:spcPts val="0"/>
              </a:spcAft>
              <a:buClr>
                <a:schemeClr val="dk1"/>
              </a:buClr>
              <a:buSzPts val="2200"/>
              <a:buFont typeface="Arial"/>
              <a:buChar char="⬆"/>
            </a:pPr>
            <a:r>
              <a:rPr lang="en-US" sz="2200">
                <a:latin typeface="Century Gothic"/>
                <a:ea typeface="Century Gothic"/>
                <a:cs typeface="Century Gothic"/>
                <a:sym typeface="Century Gothic"/>
              </a:rPr>
              <a:t>Higher Retention </a:t>
            </a:r>
            <a:endParaRPr/>
          </a:p>
          <a:p>
            <a:pPr indent="-228600" lvl="0" marL="228600" rtl="0" algn="l">
              <a:lnSpc>
                <a:spcPct val="90000"/>
              </a:lnSpc>
              <a:spcBef>
                <a:spcPts val="1000"/>
              </a:spcBef>
              <a:spcAft>
                <a:spcPts val="0"/>
              </a:spcAft>
              <a:buClr>
                <a:schemeClr val="dk1"/>
              </a:buClr>
              <a:buSzPts val="2200"/>
              <a:buFont typeface="Arial"/>
              <a:buChar char="⬆"/>
            </a:pPr>
            <a:r>
              <a:rPr lang="en-US" sz="2200">
                <a:latin typeface="Century Gothic"/>
                <a:ea typeface="Century Gothic"/>
                <a:cs typeface="Century Gothic"/>
                <a:sym typeface="Century Gothic"/>
              </a:rPr>
              <a:t>Better Utilization of 401(k) FSA &amp; HSA</a:t>
            </a:r>
            <a:endParaRPr/>
          </a:p>
          <a:p>
            <a:pPr indent="-228600" lvl="0" marL="228600" rtl="0" algn="l">
              <a:lnSpc>
                <a:spcPct val="90000"/>
              </a:lnSpc>
              <a:spcBef>
                <a:spcPts val="1000"/>
              </a:spcBef>
              <a:spcAft>
                <a:spcPts val="0"/>
              </a:spcAft>
              <a:buClr>
                <a:schemeClr val="dk1"/>
              </a:buClr>
              <a:buSzPts val="2200"/>
              <a:buFont typeface="Arial"/>
              <a:buChar char="⬆"/>
            </a:pPr>
            <a:r>
              <a:rPr lang="en-US" sz="2200">
                <a:latin typeface="Century Gothic"/>
                <a:ea typeface="Century Gothic"/>
                <a:cs typeface="Century Gothic"/>
                <a:sym typeface="Century Gothic"/>
              </a:rPr>
              <a:t>Higher Retirement Readiness</a:t>
            </a:r>
            <a:endParaRPr/>
          </a:p>
          <a:p>
            <a:pPr indent="-228600" lvl="0" marL="228600" rtl="0" algn="l">
              <a:lnSpc>
                <a:spcPct val="90000"/>
              </a:lnSpc>
              <a:spcBef>
                <a:spcPts val="1000"/>
              </a:spcBef>
              <a:spcAft>
                <a:spcPts val="0"/>
              </a:spcAft>
              <a:buClr>
                <a:schemeClr val="dk1"/>
              </a:buClr>
              <a:buSzPts val="2200"/>
              <a:buFont typeface="Arial"/>
              <a:buChar char="⬆"/>
            </a:pPr>
            <a:r>
              <a:rPr lang="en-US" sz="2200">
                <a:latin typeface="Century Gothic"/>
                <a:ea typeface="Century Gothic"/>
                <a:cs typeface="Century Gothic"/>
                <a:sym typeface="Century Gothic"/>
              </a:rPr>
              <a:t>Builds Brand Reputation</a:t>
            </a:r>
            <a:endParaRPr/>
          </a:p>
        </p:txBody>
      </p:sp>
      <p:sp>
        <p:nvSpPr>
          <p:cNvPr id="263" name="Google Shape;263;p24"/>
          <p:cNvSpPr txBox="1"/>
          <p:nvPr/>
        </p:nvSpPr>
        <p:spPr>
          <a:xfrm>
            <a:off x="7426990" y="2076340"/>
            <a:ext cx="3971700" cy="4248900"/>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Lowered Stress</a:t>
            </a:r>
            <a:endParaRPr/>
          </a:p>
          <a:p>
            <a:pPr indent="-342900" lvl="0" marL="342900" marR="0" rtl="0" algn="l">
              <a:spcBef>
                <a:spcPts val="44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Reduced Distraction &amp; Presenteeism</a:t>
            </a:r>
            <a:endParaRPr/>
          </a:p>
          <a:p>
            <a:pPr indent="-342900" lvl="0" marL="342900" marR="0" rtl="0" algn="l">
              <a:spcBef>
                <a:spcPts val="44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Lowered Absenteeism</a:t>
            </a:r>
            <a:endParaRPr/>
          </a:p>
          <a:p>
            <a:pPr indent="-342900" lvl="0" marL="342900" marR="0" rtl="0" algn="l">
              <a:spcBef>
                <a:spcPts val="44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Reduced Health Insurance Cost</a:t>
            </a:r>
            <a:endParaRPr/>
          </a:p>
        </p:txBody>
      </p:sp>
      <p:pic>
        <p:nvPicPr>
          <p:cNvPr id="264" name="Google Shape;264;p24"/>
          <p:cNvPicPr preferRelativeResize="0"/>
          <p:nvPr/>
        </p:nvPicPr>
        <p:blipFill rotWithShape="1">
          <a:blip r:embed="rId3">
            <a:alphaModFix/>
          </a:blip>
          <a:srcRect b="0" l="0" r="0" t="0"/>
          <a:stretch/>
        </p:blipFill>
        <p:spPr>
          <a:xfrm>
            <a:off x="4227783" y="2076340"/>
            <a:ext cx="3011217" cy="30112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5"/>
          <p:cNvSpPr txBox="1"/>
          <p:nvPr>
            <p:ph type="title"/>
          </p:nvPr>
        </p:nvSpPr>
        <p:spPr>
          <a:xfrm>
            <a:off x="676507" y="1619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b="1" lang="en-US">
                <a:latin typeface="Century Gothic"/>
                <a:ea typeface="Century Gothic"/>
                <a:cs typeface="Century Gothic"/>
                <a:sym typeface="Century Gothic"/>
              </a:rPr>
              <a:t>Why Direct Deposit?</a:t>
            </a:r>
            <a:br>
              <a:rPr b="1" lang="en-US">
                <a:latin typeface="Century Gothic"/>
                <a:ea typeface="Century Gothic"/>
                <a:cs typeface="Century Gothic"/>
                <a:sym typeface="Century Gothic"/>
              </a:rPr>
            </a:br>
            <a:r>
              <a:rPr b="1" lang="en-US" sz="2400">
                <a:latin typeface="Century Gothic"/>
                <a:ea typeface="Century Gothic"/>
                <a:cs typeface="Century Gothic"/>
                <a:sym typeface="Century Gothic"/>
              </a:rPr>
              <a:t>Faster, safer, more convenient </a:t>
            </a:r>
            <a:endParaRPr/>
          </a:p>
        </p:txBody>
      </p:sp>
      <p:sp>
        <p:nvSpPr>
          <p:cNvPr id="271" name="Google Shape;271;p25"/>
          <p:cNvSpPr txBox="1"/>
          <p:nvPr/>
        </p:nvSpPr>
        <p:spPr>
          <a:xfrm>
            <a:off x="676507" y="1487488"/>
            <a:ext cx="10192200" cy="4802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Arial"/>
              <a:buChar char="•"/>
            </a:pPr>
            <a:r>
              <a:rPr b="1" lang="en-US" sz="1700">
                <a:solidFill>
                  <a:schemeClr val="dk1"/>
                </a:solidFill>
                <a:latin typeface="Century Gothic"/>
                <a:ea typeface="Century Gothic"/>
                <a:cs typeface="Century Gothic"/>
                <a:sym typeface="Century Gothic"/>
              </a:rPr>
              <a:t>Saves money</a:t>
            </a:r>
            <a:r>
              <a:rPr lang="en-US" sz="1700">
                <a:solidFill>
                  <a:schemeClr val="dk1"/>
                </a:solidFill>
                <a:latin typeface="Century Gothic"/>
                <a:ea typeface="Century Gothic"/>
                <a:cs typeface="Century Gothic"/>
                <a:sym typeface="Century Gothic"/>
              </a:rPr>
              <a:t>: Direct fund transfers is less than the cost of printing and mailing checks, and paying staff to process payment checks and maintain accounting.</a:t>
            </a:r>
            <a:endParaRPr/>
          </a:p>
          <a:p>
            <a:pPr indent="-285750" lvl="0" marL="285750" marR="0" rtl="0" algn="l">
              <a:spcBef>
                <a:spcPts val="0"/>
              </a:spcBef>
              <a:spcAft>
                <a:spcPts val="0"/>
              </a:spcAft>
              <a:buClr>
                <a:schemeClr val="dk1"/>
              </a:buClr>
              <a:buSzPts val="1700"/>
              <a:buFont typeface="Arial"/>
              <a:buChar char="•"/>
            </a:pPr>
            <a:r>
              <a:rPr b="1" lang="en-US" sz="1700">
                <a:solidFill>
                  <a:schemeClr val="dk1"/>
                </a:solidFill>
                <a:latin typeface="Century Gothic"/>
                <a:ea typeface="Century Gothic"/>
                <a:cs typeface="Century Gothic"/>
                <a:sym typeface="Century Gothic"/>
              </a:rPr>
              <a:t>Saves time</a:t>
            </a:r>
            <a:r>
              <a:rPr lang="en-US" sz="1700">
                <a:solidFill>
                  <a:schemeClr val="dk1"/>
                </a:solidFill>
                <a:latin typeface="Century Gothic"/>
                <a:ea typeface="Century Gothic"/>
                <a:cs typeface="Century Gothic"/>
                <a:sym typeface="Century Gothic"/>
              </a:rPr>
              <a:t>: Less time to process payroll. Reduces bookkeeping hours no need to write, mail and reconcile checks—or reissue lost checks. Minimizes payroll-related accounting issues like delays updating the general ledger and time spent on manual reconciliations.</a:t>
            </a:r>
            <a:endParaRPr/>
          </a:p>
          <a:p>
            <a:pPr indent="-285750" lvl="0" marL="285750" marR="0" rtl="0" algn="l">
              <a:spcBef>
                <a:spcPts val="0"/>
              </a:spcBef>
              <a:spcAft>
                <a:spcPts val="0"/>
              </a:spcAft>
              <a:buClr>
                <a:schemeClr val="dk1"/>
              </a:buClr>
              <a:buSzPts val="1700"/>
              <a:buFont typeface="Arial"/>
              <a:buChar char="•"/>
            </a:pPr>
            <a:r>
              <a:rPr b="1" lang="en-US" sz="1700">
                <a:solidFill>
                  <a:schemeClr val="dk1"/>
                </a:solidFill>
                <a:latin typeface="Century Gothic"/>
                <a:ea typeface="Century Gothic"/>
                <a:cs typeface="Century Gothic"/>
                <a:sym typeface="Century Gothic"/>
              </a:rPr>
              <a:t>Improves cash flow projections</a:t>
            </a:r>
            <a:r>
              <a:rPr lang="en-US" sz="1700">
                <a:solidFill>
                  <a:schemeClr val="dk1"/>
                </a:solidFill>
                <a:latin typeface="Century Gothic"/>
                <a:ea typeface="Century Gothic"/>
                <a:cs typeface="Century Gothic"/>
                <a:sym typeface="Century Gothic"/>
              </a:rPr>
              <a:t>: Direct deposit gives you precision to when payments to employees will be withdrawn from your bank account. When paying by check, your cash flow will depend on when employees choose to cash their paychecks.</a:t>
            </a:r>
            <a:endParaRPr b="1" sz="17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700"/>
              <a:buFont typeface="Arial"/>
              <a:buChar char="•"/>
            </a:pPr>
            <a:r>
              <a:rPr b="1" lang="en-US" sz="1700">
                <a:solidFill>
                  <a:schemeClr val="dk1"/>
                </a:solidFill>
                <a:latin typeface="Century Gothic"/>
                <a:ea typeface="Century Gothic"/>
                <a:cs typeface="Century Gothic"/>
                <a:sym typeface="Century Gothic"/>
              </a:rPr>
              <a:t>Avoids potential problems </a:t>
            </a:r>
            <a:r>
              <a:rPr lang="en-US" sz="1700">
                <a:solidFill>
                  <a:schemeClr val="dk1"/>
                </a:solidFill>
                <a:latin typeface="Century Gothic"/>
                <a:ea typeface="Century Gothic"/>
                <a:cs typeface="Century Gothic"/>
                <a:sym typeface="Century Gothic"/>
              </a:rPr>
              <a:t>getting paper checks printed on time for payday</a:t>
            </a:r>
            <a:endParaRPr/>
          </a:p>
          <a:p>
            <a:pPr indent="-285750" lvl="0" marL="285750" marR="0" rtl="0" algn="l">
              <a:spcBef>
                <a:spcPts val="0"/>
              </a:spcBef>
              <a:spcAft>
                <a:spcPts val="0"/>
              </a:spcAft>
              <a:buClr>
                <a:schemeClr val="dk1"/>
              </a:buClr>
              <a:buSzPts val="1700"/>
              <a:buFont typeface="Arial"/>
              <a:buChar char="•"/>
            </a:pPr>
            <a:r>
              <a:rPr b="1" lang="en-US" sz="1700">
                <a:solidFill>
                  <a:schemeClr val="dk1"/>
                </a:solidFill>
                <a:latin typeface="Century Gothic"/>
                <a:ea typeface="Century Gothic"/>
                <a:cs typeface="Century Gothic"/>
                <a:sym typeface="Century Gothic"/>
              </a:rPr>
              <a:t>Enhances employee satisfaction</a:t>
            </a:r>
            <a:endParaRPr/>
          </a:p>
          <a:p>
            <a:pPr indent="-285750" lvl="1" marL="742950" marR="0" rtl="0" algn="l">
              <a:spcBef>
                <a:spcPts val="0"/>
              </a:spcBef>
              <a:spcAft>
                <a:spcPts val="0"/>
              </a:spcAft>
              <a:buClr>
                <a:schemeClr val="dk1"/>
              </a:buClr>
              <a:buSzPts val="1700"/>
              <a:buFont typeface="Arial"/>
              <a:buChar char="•"/>
            </a:pPr>
            <a:r>
              <a:rPr b="0" i="0" lang="en-US" sz="1700" u="none" cap="none" strike="noStrike">
                <a:solidFill>
                  <a:schemeClr val="dk1"/>
                </a:solidFill>
                <a:latin typeface="Century Gothic"/>
                <a:ea typeface="Century Gothic"/>
                <a:cs typeface="Century Gothic"/>
                <a:sym typeface="Century Gothic"/>
              </a:rPr>
              <a:t>Direct deposit is a step toward increased financial security for employees.</a:t>
            </a:r>
            <a:endParaRPr/>
          </a:p>
          <a:p>
            <a:pPr indent="-285750" lvl="1" marL="742950" marR="0" rtl="0" algn="l">
              <a:spcBef>
                <a:spcPts val="0"/>
              </a:spcBef>
              <a:spcAft>
                <a:spcPts val="0"/>
              </a:spcAft>
              <a:buClr>
                <a:schemeClr val="dk1"/>
              </a:buClr>
              <a:buSzPts val="1700"/>
              <a:buFont typeface="Arial"/>
              <a:buChar char="•"/>
            </a:pPr>
            <a:r>
              <a:rPr b="0" i="0" lang="en-US" sz="1700" u="none" cap="none" strike="noStrike">
                <a:solidFill>
                  <a:schemeClr val="dk1"/>
                </a:solidFill>
                <a:latin typeface="Century Gothic"/>
                <a:ea typeface="Century Gothic"/>
                <a:cs typeface="Century Gothic"/>
                <a:sym typeface="Century Gothic"/>
              </a:rPr>
              <a:t>Gets the funds into their account quickly, no holds or processing delays</a:t>
            </a:r>
            <a:endParaRPr/>
          </a:p>
          <a:p>
            <a:pPr indent="-285750" lvl="1" marL="742950" marR="0" rtl="0" algn="l">
              <a:spcBef>
                <a:spcPts val="0"/>
              </a:spcBef>
              <a:spcAft>
                <a:spcPts val="0"/>
              </a:spcAft>
              <a:buClr>
                <a:schemeClr val="dk1"/>
              </a:buClr>
              <a:buSzPts val="1700"/>
              <a:buFont typeface="Arial"/>
              <a:buChar char="•"/>
            </a:pPr>
            <a:r>
              <a:rPr b="0" i="0" lang="en-US" sz="1700" u="none" cap="none" strike="noStrike">
                <a:solidFill>
                  <a:schemeClr val="dk1"/>
                </a:solidFill>
                <a:latin typeface="Century Gothic"/>
                <a:ea typeface="Century Gothic"/>
                <a:cs typeface="Century Gothic"/>
                <a:sym typeface="Century Gothic"/>
              </a:rPr>
              <a:t>Eliminates trips to the bank</a:t>
            </a:r>
            <a:endParaRPr/>
          </a:p>
          <a:p>
            <a:pPr indent="-285750" lvl="1" marL="742950" marR="0" rtl="0" algn="l">
              <a:spcBef>
                <a:spcPts val="0"/>
              </a:spcBef>
              <a:spcAft>
                <a:spcPts val="0"/>
              </a:spcAft>
              <a:buClr>
                <a:schemeClr val="dk1"/>
              </a:buClr>
              <a:buSzPts val="1700"/>
              <a:buFont typeface="Arial"/>
              <a:buChar char="•"/>
            </a:pPr>
            <a:r>
              <a:rPr b="0" i="0" lang="en-US" sz="1700" u="none" cap="none" strike="noStrike">
                <a:solidFill>
                  <a:schemeClr val="dk1"/>
                </a:solidFill>
                <a:latin typeface="Century Gothic"/>
                <a:ea typeface="Century Gothic"/>
                <a:cs typeface="Century Gothic"/>
                <a:sym typeface="Century Gothic"/>
              </a:rPr>
              <a:t>More money stays in an employee’s account for a longer period of time</a:t>
            </a:r>
            <a:endParaRPr/>
          </a:p>
          <a:p>
            <a:pPr indent="-285750" lvl="1" marL="742950" marR="0" rtl="0" algn="l">
              <a:spcBef>
                <a:spcPts val="0"/>
              </a:spcBef>
              <a:spcAft>
                <a:spcPts val="0"/>
              </a:spcAft>
              <a:buClr>
                <a:schemeClr val="dk1"/>
              </a:buClr>
              <a:buSzPts val="1700"/>
              <a:buFont typeface="Arial"/>
              <a:buChar char="•"/>
            </a:pPr>
            <a:r>
              <a:rPr b="0" i="0" lang="en-US" sz="1700" u="none" cap="none" strike="noStrike">
                <a:solidFill>
                  <a:schemeClr val="dk1"/>
                </a:solidFill>
                <a:latin typeface="Century Gothic"/>
                <a:ea typeface="Century Gothic"/>
                <a:cs typeface="Century Gothic"/>
                <a:sym typeface="Century Gothic"/>
              </a:rPr>
              <a:t>Provides a mechanism to boost savings</a:t>
            </a:r>
            <a:endParaRPr/>
          </a:p>
          <a:p>
            <a:pPr indent="-285750" lvl="1" marL="742950" marR="0" rtl="0" algn="l">
              <a:spcBef>
                <a:spcPts val="0"/>
              </a:spcBef>
              <a:spcAft>
                <a:spcPts val="0"/>
              </a:spcAft>
              <a:buClr>
                <a:schemeClr val="dk1"/>
              </a:buClr>
              <a:buSzPts val="1700"/>
              <a:buFont typeface="Arial"/>
              <a:buChar char="•"/>
            </a:pPr>
            <a:r>
              <a:rPr b="0" i="0" lang="en-US" sz="1700" u="none" cap="none" strike="noStrike">
                <a:solidFill>
                  <a:schemeClr val="dk1"/>
                </a:solidFill>
                <a:latin typeface="Century Gothic"/>
                <a:ea typeface="Century Gothic"/>
                <a:cs typeface="Century Gothic"/>
                <a:sym typeface="Century Gothic"/>
              </a:rPr>
              <a:t>Account transaction provides expense tracking information</a:t>
            </a:r>
            <a:endParaRPr/>
          </a:p>
          <a:p>
            <a:pPr indent="-285750" lvl="0" marL="285750" marR="0" rtl="0" algn="l">
              <a:spcBef>
                <a:spcPts val="0"/>
              </a:spcBef>
              <a:spcAft>
                <a:spcPts val="0"/>
              </a:spcAft>
              <a:buClr>
                <a:schemeClr val="dk1"/>
              </a:buClr>
              <a:buSzPts val="1700"/>
              <a:buFont typeface="Arial"/>
              <a:buChar char="•"/>
            </a:pPr>
            <a:r>
              <a:rPr b="1" lang="en-US" sz="1700">
                <a:solidFill>
                  <a:schemeClr val="dk1"/>
                </a:solidFill>
                <a:latin typeface="Century Gothic"/>
                <a:ea typeface="Century Gothic"/>
                <a:cs typeface="Century Gothic"/>
                <a:sym typeface="Century Gothic"/>
              </a:rPr>
              <a:t>Indirectly, the money that the company saves is available for employee pay raises or other benefits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6"/>
          <p:cNvSpPr txBox="1"/>
          <p:nvPr>
            <p:ph type="ctrTitle"/>
          </p:nvPr>
        </p:nvSpPr>
        <p:spPr>
          <a:xfrm>
            <a:off x="628650" y="866800"/>
            <a:ext cx="11322000" cy="4690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800"/>
              <a:buFont typeface="Century Gothic"/>
              <a:buNone/>
            </a:pPr>
            <a:r>
              <a:rPr b="1" lang="en-US" sz="4800">
                <a:latin typeface="Century Gothic"/>
                <a:ea typeface="Century Gothic"/>
                <a:cs typeface="Century Gothic"/>
                <a:sym typeface="Century Gothic"/>
              </a:rPr>
              <a:t>Bottom Line for</a:t>
            </a:r>
            <a:r>
              <a:rPr b="1" lang="en-US" sz="4800">
                <a:latin typeface="Century Gothic"/>
                <a:ea typeface="Century Gothic"/>
                <a:cs typeface="Century Gothic"/>
                <a:sym typeface="Century Gothic"/>
              </a:rPr>
              <a:t> Employers</a:t>
            </a:r>
            <a:endParaRPr b="1" sz="4800">
              <a:latin typeface="Century Gothic"/>
              <a:ea typeface="Century Gothic"/>
              <a:cs typeface="Century Gothic"/>
              <a:sym typeface="Century Gothic"/>
            </a:endParaRPr>
          </a:p>
          <a:p>
            <a:pPr indent="0" lvl="0" marL="0" rtl="0" algn="l">
              <a:spcBef>
                <a:spcPts val="0"/>
              </a:spcBef>
              <a:spcAft>
                <a:spcPts val="0"/>
              </a:spcAft>
              <a:buClr>
                <a:schemeClr val="dk1"/>
              </a:buClr>
              <a:buSzPts val="4800"/>
              <a:buFont typeface="Century Gothic"/>
              <a:buNone/>
            </a:pPr>
            <a:r>
              <a:t/>
            </a:r>
            <a:endParaRPr b="1" sz="4800">
              <a:latin typeface="Century Gothic"/>
              <a:ea typeface="Century Gothic"/>
              <a:cs typeface="Century Gothic"/>
              <a:sym typeface="Century Gothic"/>
            </a:endParaRPr>
          </a:p>
          <a:p>
            <a:pPr indent="-285750" lvl="0" marL="285750" rtl="0" algn="l">
              <a:lnSpc>
                <a:spcPct val="100000"/>
              </a:lnSpc>
              <a:spcBef>
                <a:spcPts val="0"/>
              </a:spcBef>
              <a:spcAft>
                <a:spcPts val="0"/>
              </a:spcAft>
              <a:buSzPts val="2800"/>
              <a:buFont typeface="Arial"/>
              <a:buChar char="•"/>
            </a:pPr>
            <a:r>
              <a:rPr lang="en-US" sz="2800">
                <a:latin typeface="Century Gothic"/>
                <a:ea typeface="Century Gothic"/>
                <a:cs typeface="Century Gothic"/>
                <a:sym typeface="Century Gothic"/>
              </a:rPr>
              <a:t>  </a:t>
            </a:r>
            <a:r>
              <a:rPr b="1" lang="en-US" sz="2800">
                <a:latin typeface="Century Gothic"/>
                <a:ea typeface="Century Gothic"/>
                <a:cs typeface="Century Gothic"/>
                <a:sym typeface="Century Gothic"/>
              </a:rPr>
              <a:t>$2.87 - $3.15</a:t>
            </a:r>
            <a:r>
              <a:rPr lang="en-US" sz="2800">
                <a:latin typeface="Century Gothic"/>
                <a:ea typeface="Century Gothic"/>
                <a:cs typeface="Century Gothic"/>
                <a:sym typeface="Century Gothic"/>
              </a:rPr>
              <a:t> average per check </a:t>
            </a:r>
            <a:r>
              <a:rPr b="1" lang="en-US" sz="2800">
                <a:latin typeface="Century Gothic"/>
                <a:ea typeface="Century Gothic"/>
                <a:cs typeface="Century Gothic"/>
                <a:sym typeface="Century Gothic"/>
              </a:rPr>
              <a:t>savings</a:t>
            </a:r>
            <a:br>
              <a:rPr lang="en-US" sz="2800">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85750" lvl="0" marL="285750" rtl="0" algn="l">
              <a:lnSpc>
                <a:spcPct val="100000"/>
              </a:lnSpc>
              <a:spcBef>
                <a:spcPts val="0"/>
              </a:spcBef>
              <a:spcAft>
                <a:spcPts val="0"/>
              </a:spcAft>
              <a:buSzPts val="2800"/>
              <a:buFont typeface="Arial"/>
              <a:buChar char="•"/>
            </a:pPr>
            <a:r>
              <a:rPr lang="en-US" sz="2800">
                <a:latin typeface="Century Gothic"/>
                <a:ea typeface="Century Gothic"/>
                <a:cs typeface="Century Gothic"/>
                <a:sym typeface="Century Gothic"/>
              </a:rPr>
              <a:t>  $2,100 average yearly savings - 10 </a:t>
            </a:r>
            <a:r>
              <a:rPr lang="en-US" sz="2800">
                <a:latin typeface="Century Gothic"/>
                <a:ea typeface="Century Gothic"/>
                <a:cs typeface="Century Gothic"/>
                <a:sym typeface="Century Gothic"/>
              </a:rPr>
              <a:t>employees</a:t>
            </a:r>
            <a:br>
              <a:rPr lang="en-US" sz="2800">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0" lvl="0" marL="457200" rtl="0" algn="l">
              <a:lnSpc>
                <a:spcPct val="100000"/>
              </a:lnSpc>
              <a:spcBef>
                <a:spcPts val="0"/>
              </a:spcBef>
              <a:spcAft>
                <a:spcPts val="0"/>
              </a:spcAft>
              <a:buNone/>
            </a:pPr>
            <a:r>
              <a:rPr b="1" lang="en-US" sz="2800">
                <a:latin typeface="Century Gothic"/>
                <a:ea typeface="Century Gothic"/>
                <a:cs typeface="Century Gothic"/>
                <a:sym typeface="Century Gothic"/>
              </a:rPr>
              <a:t>$21,000</a:t>
            </a:r>
            <a:r>
              <a:rPr lang="en-US" sz="2800">
                <a:latin typeface="Century Gothic"/>
                <a:ea typeface="Century Gothic"/>
                <a:cs typeface="Century Gothic"/>
                <a:sym typeface="Century Gothic"/>
              </a:rPr>
              <a:t> average yearly </a:t>
            </a:r>
            <a:r>
              <a:rPr b="1" lang="en-US" sz="2800">
                <a:latin typeface="Century Gothic"/>
                <a:ea typeface="Century Gothic"/>
                <a:cs typeface="Century Gothic"/>
                <a:sym typeface="Century Gothic"/>
              </a:rPr>
              <a:t>savings</a:t>
            </a:r>
            <a:r>
              <a:rPr lang="en-US" sz="2800">
                <a:latin typeface="Century Gothic"/>
                <a:ea typeface="Century Gothic"/>
                <a:cs typeface="Century Gothic"/>
                <a:sym typeface="Century Gothic"/>
              </a:rPr>
              <a:t> - 100 employees</a:t>
            </a:r>
            <a:br>
              <a:rPr lang="en-US" sz="2800">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85750" lvl="0" marL="285750" rtl="0" algn="l">
              <a:lnSpc>
                <a:spcPct val="100000"/>
              </a:lnSpc>
              <a:spcBef>
                <a:spcPts val="0"/>
              </a:spcBef>
              <a:spcAft>
                <a:spcPts val="0"/>
              </a:spcAft>
              <a:buSzPts val="2800"/>
              <a:buFont typeface="Arial"/>
              <a:buChar char="•"/>
            </a:pPr>
            <a:r>
              <a:rPr lang="en-US" sz="2800">
                <a:latin typeface="Century Gothic"/>
                <a:ea typeface="Century Gothic"/>
                <a:cs typeface="Century Gothic"/>
                <a:sym typeface="Century Gothic"/>
              </a:rPr>
              <a:t>  </a:t>
            </a:r>
            <a:r>
              <a:rPr b="1" lang="en-US" sz="2800">
                <a:latin typeface="Century Gothic"/>
                <a:ea typeface="Century Gothic"/>
                <a:cs typeface="Century Gothic"/>
                <a:sym typeface="Century Gothic"/>
              </a:rPr>
              <a:t>($10,500)</a:t>
            </a:r>
            <a:r>
              <a:rPr lang="en-US" sz="2800">
                <a:latin typeface="Century Gothic"/>
                <a:ea typeface="Century Gothic"/>
                <a:cs typeface="Century Gothic"/>
                <a:sym typeface="Century Gothic"/>
              </a:rPr>
              <a:t> </a:t>
            </a:r>
            <a:r>
              <a:rPr b="1" lang="en-US" sz="2800">
                <a:latin typeface="Century Gothic"/>
                <a:ea typeface="Century Gothic"/>
                <a:cs typeface="Century Gothic"/>
                <a:sym typeface="Century Gothic"/>
              </a:rPr>
              <a:t>lost</a:t>
            </a:r>
            <a:r>
              <a:rPr lang="en-US" sz="2800">
                <a:latin typeface="Century Gothic"/>
                <a:ea typeface="Century Gothic"/>
                <a:cs typeface="Century Gothic"/>
                <a:sym typeface="Century Gothic"/>
              </a:rPr>
              <a:t> in productivity for every 10 employees</a:t>
            </a:r>
            <a:endParaRPr sz="2800">
              <a:latin typeface="Century Gothic"/>
              <a:ea typeface="Century Gothic"/>
              <a:cs typeface="Century Gothic"/>
              <a:sym typeface="Century Gothic"/>
            </a:endParaRPr>
          </a:p>
          <a:p>
            <a:pPr indent="0" lvl="0" marL="457200" rtl="0" algn="l">
              <a:lnSpc>
                <a:spcPct val="100000"/>
              </a:lnSpc>
              <a:spcBef>
                <a:spcPts val="0"/>
              </a:spcBef>
              <a:spcAft>
                <a:spcPts val="0"/>
              </a:spcAft>
              <a:buNone/>
            </a:pPr>
            <a:br>
              <a:rPr lang="en-US" sz="2800">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85750" lvl="0" marL="285750" rtl="0" algn="l">
              <a:lnSpc>
                <a:spcPct val="100000"/>
              </a:lnSpc>
              <a:spcBef>
                <a:spcPts val="0"/>
              </a:spcBef>
              <a:spcAft>
                <a:spcPts val="0"/>
              </a:spcAft>
              <a:buSzPts val="2800"/>
              <a:buFont typeface="Arial"/>
              <a:buChar char="•"/>
            </a:pPr>
            <a:r>
              <a:rPr lang="en-US" sz="2800">
                <a:latin typeface="Century Gothic"/>
                <a:ea typeface="Century Gothic"/>
                <a:cs typeface="Century Gothic"/>
                <a:sym typeface="Century Gothic"/>
              </a:rPr>
              <a:t>   82% of </a:t>
            </a:r>
            <a:r>
              <a:rPr lang="en-US" sz="2800">
                <a:latin typeface="Century Gothic"/>
                <a:ea typeface="Century Gothic"/>
                <a:cs typeface="Century Gothic"/>
                <a:sym typeface="Century Gothic"/>
              </a:rPr>
              <a:t>employees paid through direct deposit</a:t>
            </a:r>
            <a:endParaRPr b="1" sz="4800">
              <a:latin typeface="Century Gothic"/>
              <a:ea typeface="Century Gothic"/>
              <a:cs typeface="Century Gothic"/>
              <a:sym typeface="Century Gothic"/>
            </a:endParaRPr>
          </a:p>
        </p:txBody>
      </p:sp>
      <p:pic>
        <p:nvPicPr>
          <p:cNvPr id="278" name="Google Shape;278;p26"/>
          <p:cNvPicPr preferRelativeResize="0"/>
          <p:nvPr/>
        </p:nvPicPr>
        <p:blipFill rotWithShape="1">
          <a:blip r:embed="rId3">
            <a:alphaModFix/>
          </a:blip>
          <a:srcRect b="0" l="0" r="0" t="0"/>
          <a:stretch/>
        </p:blipFill>
        <p:spPr>
          <a:xfrm>
            <a:off x="7960783" y="5409850"/>
            <a:ext cx="4042834" cy="1415528"/>
          </a:xfrm>
          <a:prstGeom prst="rect">
            <a:avLst/>
          </a:prstGeom>
          <a:noFill/>
          <a:ln>
            <a:noFill/>
          </a:ln>
        </p:spPr>
      </p:pic>
      <p:sp>
        <p:nvSpPr>
          <p:cNvPr id="279" name="Google Shape;279;p26"/>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27"/>
          <p:cNvSpPr txBox="1"/>
          <p:nvPr>
            <p:ph type="title"/>
          </p:nvPr>
        </p:nvSpPr>
        <p:spPr>
          <a:xfrm>
            <a:off x="414286" y="265177"/>
            <a:ext cx="12192000" cy="749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Gothic"/>
              <a:buNone/>
            </a:pPr>
            <a:r>
              <a:rPr b="1" lang="en-US" sz="4800">
                <a:solidFill>
                  <a:schemeClr val="dk1"/>
                </a:solidFill>
                <a:latin typeface="Century Gothic"/>
                <a:ea typeface="Century Gothic"/>
                <a:cs typeface="Century Gothic"/>
                <a:sym typeface="Century Gothic"/>
              </a:rPr>
              <a:t>CFR Focus Payroll Card</a:t>
            </a:r>
            <a:endParaRPr/>
          </a:p>
        </p:txBody>
      </p:sp>
      <p:pic>
        <p:nvPicPr>
          <p:cNvPr descr="A screenshot of a cell phone&#10;&#10;Description automatically generated" id="286" name="Google Shape;286;p27"/>
          <p:cNvPicPr preferRelativeResize="0"/>
          <p:nvPr/>
        </p:nvPicPr>
        <p:blipFill rotWithShape="1">
          <a:blip r:embed="rId3">
            <a:alphaModFix/>
          </a:blip>
          <a:srcRect b="0" l="0" r="0" t="0"/>
          <a:stretch/>
        </p:blipFill>
        <p:spPr>
          <a:xfrm>
            <a:off x="4760363" y="1014985"/>
            <a:ext cx="7017351" cy="5385817"/>
          </a:xfrm>
          <a:prstGeom prst="rect">
            <a:avLst/>
          </a:prstGeom>
          <a:noFill/>
          <a:ln>
            <a:noFill/>
          </a:ln>
        </p:spPr>
      </p:pic>
      <p:sp>
        <p:nvSpPr>
          <p:cNvPr id="287" name="Google Shape;287;p27"/>
          <p:cNvSpPr txBox="1"/>
          <p:nvPr/>
        </p:nvSpPr>
        <p:spPr>
          <a:xfrm>
            <a:off x="496415" y="1325099"/>
            <a:ext cx="5210100" cy="3081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chemeClr val="dk1"/>
                </a:solidFill>
                <a:latin typeface="Century Gothic"/>
                <a:ea typeface="Century Gothic"/>
                <a:cs typeface="Century Gothic"/>
                <a:sym typeface="Century Gothic"/>
              </a:rPr>
              <a:t>Employer  Benefits</a:t>
            </a:r>
            <a:endParaRPr/>
          </a:p>
          <a:p>
            <a:pPr indent="-228600" lvl="0" marL="285750" marR="0" rtl="0" algn="l">
              <a:lnSpc>
                <a:spcPct val="90000"/>
              </a:lnSpc>
              <a:spcBef>
                <a:spcPts val="60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Available to anyone</a:t>
            </a:r>
            <a:endParaRPr/>
          </a:p>
          <a:p>
            <a:pPr indent="-228600" lvl="0" marL="285750" marR="0" rtl="0" algn="l">
              <a:lnSpc>
                <a:spcPct val="90000"/>
              </a:lnSpc>
              <a:spcBef>
                <a:spcPts val="60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Looks like a regular bank account to payroll</a:t>
            </a:r>
            <a:br>
              <a:rPr lang="en-US" sz="2400">
                <a:solidFill>
                  <a:schemeClr val="dk1"/>
                </a:solidFill>
                <a:latin typeface="Century Gothic"/>
                <a:ea typeface="Century Gothic"/>
                <a:cs typeface="Century Gothic"/>
                <a:sym typeface="Century Gothic"/>
              </a:rPr>
            </a:br>
            <a:r>
              <a:rPr lang="en-US" sz="2400">
                <a:solidFill>
                  <a:schemeClr val="dk1"/>
                </a:solidFill>
                <a:latin typeface="Century Gothic"/>
                <a:ea typeface="Century Gothic"/>
                <a:cs typeface="Century Gothic"/>
                <a:sym typeface="Century Gothic"/>
              </a:rPr>
              <a:t>systems</a:t>
            </a:r>
            <a:endParaRPr/>
          </a:p>
          <a:p>
            <a:pPr indent="-228600" lvl="0" marL="285750" marR="0" rtl="0" algn="l">
              <a:lnSpc>
                <a:spcPct val="90000"/>
              </a:lnSpc>
              <a:spcBef>
                <a:spcPts val="60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Easy enrollment (5 mins or less)</a:t>
            </a:r>
            <a:endParaRPr/>
          </a:p>
          <a:p>
            <a:pPr indent="-228600" lvl="0" marL="285750" marR="0" rtl="0" algn="l">
              <a:lnSpc>
                <a:spcPct val="90000"/>
              </a:lnSpc>
              <a:spcBef>
                <a:spcPts val="60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CFR support</a:t>
            </a:r>
            <a:endParaRPr/>
          </a:p>
          <a:p>
            <a:pPr indent="-228600" lvl="0" marL="285750" marR="0" rtl="0" algn="l">
              <a:lnSpc>
                <a:spcPct val="90000"/>
              </a:lnSpc>
              <a:spcBef>
                <a:spcPts val="60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On-ramp preparation for moving into full-time work</a:t>
            </a:r>
            <a:endParaRPr/>
          </a:p>
          <a:p>
            <a:pPr indent="152400" lvl="0" marL="0" marR="0" rtl="0" algn="l">
              <a:lnSpc>
                <a:spcPct val="90000"/>
              </a:lnSpc>
              <a:spcBef>
                <a:spcPts val="600"/>
              </a:spcBef>
              <a:spcAft>
                <a:spcPts val="0"/>
              </a:spcAft>
              <a:buClr>
                <a:schemeClr val="dk1"/>
              </a:buClr>
              <a:buSzPts val="2400"/>
              <a:buFont typeface="Arial"/>
              <a:buNone/>
            </a:pPr>
            <a:r>
              <a:t/>
            </a:r>
            <a:endParaRPr sz="2400">
              <a:solidFill>
                <a:schemeClr val="dk1"/>
              </a:solidFill>
              <a:latin typeface="Century Gothic"/>
              <a:ea typeface="Century Gothic"/>
              <a:cs typeface="Century Gothic"/>
              <a:sym typeface="Century Gothic"/>
            </a:endParaRPr>
          </a:p>
        </p:txBody>
      </p:sp>
      <p:pic>
        <p:nvPicPr>
          <p:cNvPr id="288" name="Google Shape;288;p27"/>
          <p:cNvPicPr preferRelativeResize="0"/>
          <p:nvPr/>
        </p:nvPicPr>
        <p:blipFill>
          <a:blip r:embed="rId4">
            <a:alphaModFix/>
          </a:blip>
          <a:stretch>
            <a:fillRect/>
          </a:stretch>
        </p:blipFill>
        <p:spPr>
          <a:xfrm rot="-759905">
            <a:off x="5202559" y="4099245"/>
            <a:ext cx="2976233" cy="18824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US">
                <a:latin typeface="Century Gothic"/>
                <a:ea typeface="Century Gothic"/>
                <a:cs typeface="Century Gothic"/>
                <a:sym typeface="Century Gothic"/>
              </a:rPr>
              <a:t>Assumptive Phrasing for Direct Deposit</a:t>
            </a:r>
            <a:endParaRPr b="1">
              <a:latin typeface="Century Gothic"/>
              <a:ea typeface="Century Gothic"/>
              <a:cs typeface="Century Gothic"/>
              <a:sym typeface="Century Gothic"/>
            </a:endParaRPr>
          </a:p>
        </p:txBody>
      </p:sp>
      <p:sp>
        <p:nvSpPr>
          <p:cNvPr id="295" name="Google Shape;295;p28"/>
          <p:cNvSpPr/>
          <p:nvPr/>
        </p:nvSpPr>
        <p:spPr>
          <a:xfrm>
            <a:off x="4556839" y="6463745"/>
            <a:ext cx="15954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8"/>
          <p:cNvSpPr txBox="1"/>
          <p:nvPr>
            <p:ph idx="12" type="sldNum"/>
          </p:nvPr>
        </p:nvSpPr>
        <p:spPr>
          <a:xfrm>
            <a:off x="8610600" y="6356350"/>
            <a:ext cx="2743200" cy="3651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None/>
            </a:pPr>
            <a:fld id="{00000000-1234-1234-1234-123412341234}" type="slidenum">
              <a:rPr lang="en-US"/>
              <a:t>‹#›</a:t>
            </a:fld>
            <a:endParaRPr/>
          </a:p>
        </p:txBody>
      </p:sp>
      <p:sp>
        <p:nvSpPr>
          <p:cNvPr id="297" name="Google Shape;297;p28"/>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Free Vectors, PNGs, Mockups &amp; Backgrounds | rawpixel" id="298" name="Google Shape;298;p28"/>
          <p:cNvPicPr preferRelativeResize="0"/>
          <p:nvPr/>
        </p:nvPicPr>
        <p:blipFill>
          <a:blip r:embed="rId3">
            <a:alphaModFix/>
          </a:blip>
          <a:stretch>
            <a:fillRect/>
          </a:stretch>
        </p:blipFill>
        <p:spPr>
          <a:xfrm>
            <a:off x="8761325" y="3816650"/>
            <a:ext cx="2360176" cy="2360176"/>
          </a:xfrm>
          <a:prstGeom prst="rect">
            <a:avLst/>
          </a:prstGeom>
          <a:noFill/>
          <a:ln>
            <a:noFill/>
          </a:ln>
          <a:effectLst>
            <a:outerShdw blurRad="57150" rotWithShape="0" algn="bl" dir="5400000" dist="19050">
              <a:srgbClr val="FFFFFF">
                <a:alpha val="0"/>
              </a:srgbClr>
            </a:outerShdw>
          </a:effectLst>
        </p:spPr>
      </p:pic>
      <p:sp>
        <p:nvSpPr>
          <p:cNvPr id="299" name="Google Shape;299;p28"/>
          <p:cNvSpPr/>
          <p:nvPr/>
        </p:nvSpPr>
        <p:spPr>
          <a:xfrm>
            <a:off x="909150" y="1690825"/>
            <a:ext cx="3647700" cy="1544100"/>
          </a:xfrm>
          <a:prstGeom prst="wedgeRoundRectCallout">
            <a:avLst>
              <a:gd fmla="val -20833" name="adj1"/>
              <a:gd fmla="val 62500" name="adj2"/>
              <a:gd fmla="val 0" name="adj3"/>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Roboto"/>
                <a:ea typeface="Roboto"/>
                <a:cs typeface="Roboto"/>
                <a:sym typeface="Roboto"/>
              </a:rPr>
              <a:t>“Let’s go ahead and set up your direct deposit. Would you prefer it to go to your existing bank account, or would you like to use the CFR Focus Card for your payroll?”</a:t>
            </a:r>
            <a:endParaRPr b="1">
              <a:latin typeface="Roboto"/>
              <a:ea typeface="Roboto"/>
              <a:cs typeface="Roboto"/>
              <a:sym typeface="Roboto"/>
            </a:endParaRPr>
          </a:p>
        </p:txBody>
      </p:sp>
      <p:sp>
        <p:nvSpPr>
          <p:cNvPr id="300" name="Google Shape;300;p28"/>
          <p:cNvSpPr/>
          <p:nvPr/>
        </p:nvSpPr>
        <p:spPr>
          <a:xfrm flipH="1">
            <a:off x="4809050" y="3480479"/>
            <a:ext cx="3647700" cy="1630200"/>
          </a:xfrm>
          <a:prstGeom prst="wedgeRoundRectCallout">
            <a:avLst>
              <a:gd fmla="val -20833" name="adj1"/>
              <a:gd fmla="val 62500" name="adj2"/>
              <a:gd fmla="val 0" name="adj3"/>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Roboto"/>
                <a:ea typeface="Roboto"/>
                <a:cs typeface="Roboto"/>
                <a:sym typeface="Roboto"/>
              </a:rPr>
              <a:t>“Direct deposit is the quickest and safest way to receive your paycheck. We’ll just need your account details or we can get you set up with a Focus Card if that works best for you.”</a:t>
            </a:r>
            <a:endParaRPr b="1">
              <a:latin typeface="Roboto"/>
              <a:ea typeface="Roboto"/>
              <a:cs typeface="Roboto"/>
              <a:sym typeface="Roboto"/>
            </a:endParaRPr>
          </a:p>
        </p:txBody>
      </p:sp>
      <p:sp>
        <p:nvSpPr>
          <p:cNvPr id="301" name="Google Shape;301;p28"/>
          <p:cNvSpPr/>
          <p:nvPr/>
        </p:nvSpPr>
        <p:spPr>
          <a:xfrm>
            <a:off x="648000" y="4632725"/>
            <a:ext cx="3577800" cy="1544100"/>
          </a:xfrm>
          <a:prstGeom prst="wedgeRoundRectCallout">
            <a:avLst>
              <a:gd fmla="val -20833" name="adj1"/>
              <a:gd fmla="val 62500" name="adj2"/>
              <a:gd fmla="val 0" name="adj3"/>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Roboto"/>
                <a:ea typeface="Roboto"/>
                <a:cs typeface="Roboto"/>
                <a:sym typeface="Roboto"/>
              </a:rPr>
              <a:t>“To get your paycheck as quickly as possible, we’ll need your banking information. If you don’t have a bank account, no problem! We can set you up with the Focus Card today.”</a:t>
            </a:r>
            <a:endParaRPr b="1">
              <a:latin typeface="Roboto"/>
              <a:ea typeface="Roboto"/>
              <a:cs typeface="Roboto"/>
              <a:sym typeface="Roboto"/>
            </a:endParaRPr>
          </a:p>
        </p:txBody>
      </p:sp>
      <p:sp>
        <p:nvSpPr>
          <p:cNvPr id="302" name="Google Shape;302;p28"/>
          <p:cNvSpPr/>
          <p:nvPr/>
        </p:nvSpPr>
        <p:spPr>
          <a:xfrm flipH="1">
            <a:off x="7460400" y="1580279"/>
            <a:ext cx="3825600" cy="1630200"/>
          </a:xfrm>
          <a:prstGeom prst="wedgeRoundRectCallout">
            <a:avLst>
              <a:gd fmla="val -20833" name="adj1"/>
              <a:gd fmla="val 62500" name="adj2"/>
              <a:gd fmla="val 0" name="adj3"/>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Roboto"/>
                <a:ea typeface="Roboto"/>
                <a:cs typeface="Roboto"/>
                <a:sym typeface="Roboto"/>
              </a:rPr>
              <a:t>“If you already have a bank account, are you experiencing any challenges with it that we should know about? If so, we can offer the Focus Card as an easy alternative to receive your paycheck”</a:t>
            </a:r>
            <a:endParaRPr b="1">
              <a:latin typeface="Roboto"/>
              <a:ea typeface="Roboto"/>
              <a:cs typeface="Roboto"/>
              <a:sym typeface="Roboto"/>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9"/>
          <p:cNvSpPr txBox="1"/>
          <p:nvPr>
            <p:ph type="ctrTitle"/>
          </p:nvPr>
        </p:nvSpPr>
        <p:spPr>
          <a:xfrm>
            <a:off x="628650" y="2552050"/>
            <a:ext cx="11322000" cy="2982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entury Gothic"/>
              <a:buNone/>
            </a:pPr>
            <a:r>
              <a:rPr b="1" lang="en-US" sz="4800">
                <a:highlight>
                  <a:srgbClr val="FFFFFF"/>
                </a:highlight>
                <a:latin typeface="Arial"/>
                <a:ea typeface="Arial"/>
                <a:cs typeface="Arial"/>
                <a:sym typeface="Arial"/>
              </a:rPr>
              <a:t>John Hess, President</a:t>
            </a:r>
            <a:endParaRPr b="1" sz="48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rPr b="1" lang="en-US" sz="4800">
                <a:highlight>
                  <a:srgbClr val="FFFFFF"/>
                </a:highlight>
                <a:latin typeface="Arial"/>
                <a:ea typeface="Arial"/>
                <a:cs typeface="Arial"/>
                <a:sym typeface="Arial"/>
              </a:rPr>
              <a:t>Hess Workforce, Inc</a:t>
            </a:r>
            <a:endParaRPr b="1" sz="48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t/>
            </a:r>
            <a:endParaRPr b="1" sz="30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rPr b="1" lang="en-US" sz="3000">
                <a:highlight>
                  <a:srgbClr val="FFFFFF"/>
                </a:highlight>
                <a:latin typeface="Arial"/>
                <a:ea typeface="Arial"/>
                <a:cs typeface="Arial"/>
                <a:sym typeface="Arial"/>
              </a:rPr>
              <a:t>Hess Workforce </a:t>
            </a:r>
            <a:r>
              <a:rPr lang="en-US" sz="3000">
                <a:solidFill>
                  <a:srgbClr val="222222"/>
                </a:solidFill>
                <a:highlight>
                  <a:srgbClr val="FFFFFF"/>
                </a:highlight>
                <a:latin typeface="Arial"/>
                <a:ea typeface="Arial"/>
                <a:cs typeface="Arial"/>
                <a:sym typeface="Arial"/>
              </a:rPr>
              <a:t>delivers employer-of-record, back office admin services for Alternative Staffing Organizations, Social Enterprises and Workforce Development Organizations, as well as facilitate tax credit incentives for companies who hire their people with barriers to employment. Our very business model promotes an inclusive, full-employment U.S. economy for today, and tomorrow.</a:t>
            </a:r>
            <a:endParaRPr sz="3000">
              <a:solidFill>
                <a:srgbClr val="222222"/>
              </a:solidFill>
              <a:highlight>
                <a:srgbClr val="FFFFFF"/>
              </a:highlight>
              <a:latin typeface="Arial"/>
              <a:ea typeface="Arial"/>
              <a:cs typeface="Arial"/>
              <a:sym typeface="Arial"/>
            </a:endParaRPr>
          </a:p>
          <a:p>
            <a:pPr indent="0" lvl="0" marL="0" marR="152400" rtl="0" algn="l">
              <a:lnSpc>
                <a:spcPct val="150000"/>
              </a:lnSpc>
              <a:spcBef>
                <a:spcPts val="600"/>
              </a:spcBef>
              <a:spcAft>
                <a:spcPts val="0"/>
              </a:spcAft>
              <a:buClr>
                <a:schemeClr val="dk1"/>
              </a:buClr>
              <a:buSzPts val="1100"/>
              <a:buFont typeface="Arial"/>
              <a:buNone/>
            </a:pPr>
            <a:r>
              <a:t/>
            </a:r>
            <a:endParaRPr sz="1100">
              <a:solidFill>
                <a:srgbClr val="222222"/>
              </a:solidFill>
              <a:highlight>
                <a:srgbClr val="FFFFFF"/>
              </a:highlight>
              <a:latin typeface="Arial"/>
              <a:ea typeface="Arial"/>
              <a:cs typeface="Arial"/>
              <a:sym typeface="Arial"/>
            </a:endParaRPr>
          </a:p>
          <a:p>
            <a:pPr indent="0" lvl="0" marL="0" rtl="0" algn="ctr">
              <a:lnSpc>
                <a:spcPct val="90000"/>
              </a:lnSpc>
              <a:spcBef>
                <a:spcPts val="1200"/>
              </a:spcBef>
              <a:spcAft>
                <a:spcPts val="0"/>
              </a:spcAft>
              <a:buClr>
                <a:schemeClr val="dk1"/>
              </a:buClr>
              <a:buSzPts val="6000"/>
              <a:buFont typeface="Century Gothic"/>
              <a:buNone/>
            </a:pPr>
            <a:r>
              <a:t/>
            </a:r>
            <a:endParaRPr b="1" sz="3000">
              <a:highlight>
                <a:srgbClr val="FFFFFF"/>
              </a:highlight>
              <a:latin typeface="Arial"/>
              <a:ea typeface="Arial"/>
              <a:cs typeface="Arial"/>
              <a:sym typeface="Arial"/>
            </a:endParaRPr>
          </a:p>
        </p:txBody>
      </p:sp>
      <p:pic>
        <p:nvPicPr>
          <p:cNvPr id="309" name="Google Shape;309;p29"/>
          <p:cNvPicPr preferRelativeResize="0"/>
          <p:nvPr/>
        </p:nvPicPr>
        <p:blipFill rotWithShape="1">
          <a:blip r:embed="rId3">
            <a:alphaModFix/>
          </a:blip>
          <a:srcRect b="0" l="0" r="0" t="0"/>
          <a:stretch/>
        </p:blipFill>
        <p:spPr>
          <a:xfrm>
            <a:off x="7960783" y="5409850"/>
            <a:ext cx="4042834" cy="1415528"/>
          </a:xfrm>
          <a:prstGeom prst="rect">
            <a:avLst/>
          </a:prstGeom>
          <a:noFill/>
          <a:ln>
            <a:noFill/>
          </a:ln>
        </p:spPr>
      </p:pic>
      <p:sp>
        <p:nvSpPr>
          <p:cNvPr id="310" name="Google Shape;310;p29"/>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0"/>
          <p:cNvSpPr txBox="1"/>
          <p:nvPr/>
        </p:nvSpPr>
        <p:spPr>
          <a:xfrm>
            <a:off x="1728091" y="1619879"/>
            <a:ext cx="83652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entury Gothic"/>
                <a:ea typeface="Century Gothic"/>
                <a:cs typeface="Century Gothic"/>
                <a:sym typeface="Century Gothic"/>
              </a:rPr>
              <a:t>Functions like a bank Visa ATM/Check Card </a:t>
            </a:r>
            <a:br>
              <a:rPr lang="en-US" sz="2400">
                <a:solidFill>
                  <a:schemeClr val="dk1"/>
                </a:solidFill>
                <a:latin typeface="Century Gothic"/>
                <a:ea typeface="Century Gothic"/>
                <a:cs typeface="Century Gothic"/>
                <a:sym typeface="Century Gothic"/>
              </a:rPr>
            </a:br>
            <a:r>
              <a:rPr b="1" lang="en-US" sz="2400">
                <a:solidFill>
                  <a:schemeClr val="dk1"/>
                </a:solidFill>
                <a:latin typeface="Century Gothic"/>
                <a:ea typeface="Century Gothic"/>
                <a:cs typeface="Century Gothic"/>
                <a:sym typeface="Century Gothic"/>
              </a:rPr>
              <a:t>WITHOUT</a:t>
            </a:r>
            <a:r>
              <a:rPr lang="en-US" sz="2400">
                <a:solidFill>
                  <a:schemeClr val="dk1"/>
                </a:solidFill>
                <a:latin typeface="Century Gothic"/>
                <a:ea typeface="Century Gothic"/>
                <a:cs typeface="Century Gothic"/>
                <a:sym typeface="Century Gothic"/>
              </a:rPr>
              <a:t> the Penalty Fees</a:t>
            </a:r>
            <a:endParaRPr/>
          </a:p>
        </p:txBody>
      </p:sp>
      <p:sp>
        <p:nvSpPr>
          <p:cNvPr id="317" name="Google Shape;317;p30"/>
          <p:cNvSpPr txBox="1"/>
          <p:nvPr/>
        </p:nvSpPr>
        <p:spPr>
          <a:xfrm>
            <a:off x="677333" y="2756415"/>
            <a:ext cx="34290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entury Gothic"/>
                <a:ea typeface="Century Gothic"/>
                <a:cs typeface="Century Gothic"/>
                <a:sym typeface="Century Gothic"/>
              </a:rPr>
              <a:t>Add Value</a:t>
            </a:r>
            <a:endParaRPr/>
          </a:p>
        </p:txBody>
      </p:sp>
      <p:sp>
        <p:nvSpPr>
          <p:cNvPr id="318" name="Google Shape;318;p30"/>
          <p:cNvSpPr txBox="1"/>
          <p:nvPr/>
        </p:nvSpPr>
        <p:spPr>
          <a:xfrm>
            <a:off x="8220372" y="2764882"/>
            <a:ext cx="16401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entury Gothic"/>
                <a:ea typeface="Century Gothic"/>
                <a:cs typeface="Century Gothic"/>
                <a:sym typeface="Century Gothic"/>
              </a:rPr>
              <a:t>Use</a:t>
            </a:r>
            <a:endParaRPr/>
          </a:p>
        </p:txBody>
      </p:sp>
      <p:sp>
        <p:nvSpPr>
          <p:cNvPr id="319" name="Google Shape;319;p30"/>
          <p:cNvSpPr txBox="1"/>
          <p:nvPr/>
        </p:nvSpPr>
        <p:spPr>
          <a:xfrm>
            <a:off x="8220372" y="3341190"/>
            <a:ext cx="2923500" cy="16317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Purchasing</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Bill Payment</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Cash</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Money Transfer</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Savings Account</a:t>
            </a:r>
            <a:endParaRPr/>
          </a:p>
        </p:txBody>
      </p:sp>
      <p:sp>
        <p:nvSpPr>
          <p:cNvPr id="320" name="Google Shape;320;p30"/>
          <p:cNvSpPr txBox="1"/>
          <p:nvPr/>
        </p:nvSpPr>
        <p:spPr>
          <a:xfrm>
            <a:off x="1355559" y="3349657"/>
            <a:ext cx="19815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entury Gothic"/>
                <a:ea typeface="Century Gothic"/>
                <a:cs typeface="Century Gothic"/>
                <a:sym typeface="Century Gothic"/>
              </a:rPr>
              <a:t>Direct Deposit:</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Payroll</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Tax Refunds</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Benefits</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2000">
                <a:solidFill>
                  <a:schemeClr val="dk1"/>
                </a:solidFill>
                <a:latin typeface="Century Gothic"/>
                <a:ea typeface="Century Gothic"/>
                <a:cs typeface="Century Gothic"/>
                <a:sym typeface="Century Gothic"/>
              </a:rPr>
              <a:t>Load Cash</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321" name="Google Shape;321;p30"/>
          <p:cNvSpPr txBox="1"/>
          <p:nvPr>
            <p:ph type="title"/>
          </p:nvPr>
        </p:nvSpPr>
        <p:spPr>
          <a:xfrm>
            <a:off x="368009" y="594679"/>
            <a:ext cx="11456100" cy="85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Century Gothic"/>
              <a:buNone/>
            </a:pPr>
            <a:r>
              <a:rPr b="1" lang="en-US" sz="4800">
                <a:solidFill>
                  <a:schemeClr val="dk1"/>
                </a:solidFill>
                <a:latin typeface="Century Gothic"/>
                <a:ea typeface="Century Gothic"/>
                <a:cs typeface="Century Gothic"/>
                <a:sym typeface="Century Gothic"/>
              </a:rPr>
              <a:t>How the Card Works for Employees</a:t>
            </a:r>
            <a:endParaRPr/>
          </a:p>
        </p:txBody>
      </p:sp>
      <p:pic>
        <p:nvPicPr>
          <p:cNvPr id="322" name="Google Shape;322;p30"/>
          <p:cNvPicPr preferRelativeResize="0"/>
          <p:nvPr/>
        </p:nvPicPr>
        <p:blipFill>
          <a:blip r:embed="rId3">
            <a:alphaModFix/>
          </a:blip>
          <a:stretch>
            <a:fillRect/>
          </a:stretch>
        </p:blipFill>
        <p:spPr>
          <a:xfrm>
            <a:off x="3621442" y="2618665"/>
            <a:ext cx="4578380" cy="2895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1"/>
          <p:cNvSpPr txBox="1"/>
          <p:nvPr>
            <p:ph type="title"/>
          </p:nvPr>
        </p:nvSpPr>
        <p:spPr>
          <a:xfrm>
            <a:off x="870474" y="741660"/>
            <a:ext cx="109875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Century Gothic"/>
              <a:buNone/>
            </a:pPr>
            <a:r>
              <a:rPr b="1" lang="en-US" sz="4800">
                <a:latin typeface="Century Gothic"/>
                <a:ea typeface="Century Gothic"/>
                <a:cs typeface="Century Gothic"/>
                <a:sym typeface="Century Gothic"/>
              </a:rPr>
              <a:t>A Consumer-Friendly Prepaid Debit Card</a:t>
            </a:r>
            <a:endParaRPr/>
          </a:p>
        </p:txBody>
      </p:sp>
      <p:sp>
        <p:nvSpPr>
          <p:cNvPr id="329" name="Google Shape;329;p31"/>
          <p:cNvSpPr txBox="1"/>
          <p:nvPr>
            <p:ph idx="1" type="body"/>
          </p:nvPr>
        </p:nvSpPr>
        <p:spPr>
          <a:xfrm>
            <a:off x="984636" y="2086839"/>
            <a:ext cx="11045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1000"/>
              </a:spcBef>
              <a:spcAft>
                <a:spcPts val="0"/>
              </a:spcAft>
              <a:buClr>
                <a:schemeClr val="dk1"/>
              </a:buClr>
              <a:buSzPts val="2600"/>
              <a:buFont typeface="Century Gothic"/>
              <a:buChar char="✔"/>
            </a:pPr>
            <a:r>
              <a:rPr lang="en-US" sz="2600">
                <a:latin typeface="Century Gothic"/>
                <a:ea typeface="Century Gothic"/>
                <a:cs typeface="Century Gothic"/>
                <a:sym typeface="Century Gothic"/>
              </a:rPr>
              <a:t> No credit or Chex System review to obtain</a:t>
            </a:r>
            <a:endParaRPr sz="2600">
              <a:latin typeface="Century Gothic"/>
              <a:ea typeface="Century Gothic"/>
              <a:cs typeface="Century Gothic"/>
              <a:sym typeface="Century Gothic"/>
            </a:endParaRPr>
          </a:p>
          <a:p>
            <a:pPr indent="-215900" lvl="0" marL="228600" rtl="0" algn="l">
              <a:lnSpc>
                <a:spcPct val="90000"/>
              </a:lnSpc>
              <a:spcBef>
                <a:spcPts val="1000"/>
              </a:spcBef>
              <a:spcAft>
                <a:spcPts val="0"/>
              </a:spcAft>
              <a:buClr>
                <a:schemeClr val="dk1"/>
              </a:buClr>
              <a:buSzPts val="2600"/>
              <a:buFont typeface="Century Gothic"/>
              <a:buChar char="✔"/>
            </a:pPr>
            <a:r>
              <a:rPr lang="en-US" sz="2600">
                <a:latin typeface="Century Gothic"/>
                <a:ea typeface="Century Gothic"/>
                <a:cs typeface="Century Gothic"/>
                <a:sym typeface="Century Gothic"/>
              </a:rPr>
              <a:t> Basic ID requirements</a:t>
            </a:r>
            <a:endParaRPr sz="2600">
              <a:latin typeface="Century Gothic"/>
              <a:ea typeface="Century Gothic"/>
              <a:cs typeface="Century Gothic"/>
              <a:sym typeface="Century Gothic"/>
            </a:endParaRPr>
          </a:p>
          <a:p>
            <a:pPr indent="-215900" lvl="0" marL="228600" rtl="0" algn="l">
              <a:lnSpc>
                <a:spcPct val="90000"/>
              </a:lnSpc>
              <a:spcBef>
                <a:spcPts val="1000"/>
              </a:spcBef>
              <a:spcAft>
                <a:spcPts val="0"/>
              </a:spcAft>
              <a:buClr>
                <a:schemeClr val="dk1"/>
              </a:buClr>
              <a:buSzPts val="2600"/>
              <a:buFont typeface="Century Gothic"/>
              <a:buChar char="✔"/>
            </a:pPr>
            <a:r>
              <a:rPr lang="en-US" sz="2600">
                <a:latin typeface="Century Gothic"/>
                <a:ea typeface="Century Gothic"/>
                <a:cs typeface="Century Gothic"/>
                <a:sym typeface="Century Gothic"/>
              </a:rPr>
              <a:t> 14 or older, no custodial sig. required</a:t>
            </a:r>
            <a:endParaRPr sz="2600">
              <a:latin typeface="Century Gothic"/>
              <a:ea typeface="Century Gothic"/>
              <a:cs typeface="Century Gothic"/>
              <a:sym typeface="Century Gothic"/>
            </a:endParaRPr>
          </a:p>
          <a:p>
            <a:pPr indent="-215900" lvl="0" marL="228600" rtl="0" algn="l">
              <a:lnSpc>
                <a:spcPct val="90000"/>
              </a:lnSpc>
              <a:spcBef>
                <a:spcPts val="1000"/>
              </a:spcBef>
              <a:spcAft>
                <a:spcPts val="0"/>
              </a:spcAft>
              <a:buClr>
                <a:schemeClr val="dk1"/>
              </a:buClr>
              <a:buSzPts val="2600"/>
              <a:buFont typeface="Century Gothic"/>
              <a:buChar char="✔"/>
            </a:pPr>
            <a:r>
              <a:rPr lang="en-US" sz="2600">
                <a:latin typeface="Century Gothic"/>
                <a:ea typeface="Century Gothic"/>
                <a:cs typeface="Century Gothic"/>
                <a:sym typeface="Century Gothic"/>
              </a:rPr>
              <a:t> No minimum balance requirements</a:t>
            </a:r>
            <a:endParaRPr sz="2600">
              <a:latin typeface="Century Gothic"/>
              <a:ea typeface="Century Gothic"/>
              <a:cs typeface="Century Gothic"/>
              <a:sym typeface="Century Gothic"/>
            </a:endParaRPr>
          </a:p>
          <a:p>
            <a:pPr indent="-215900" lvl="0" marL="228600" rtl="0" algn="l">
              <a:lnSpc>
                <a:spcPct val="90000"/>
              </a:lnSpc>
              <a:spcBef>
                <a:spcPts val="1000"/>
              </a:spcBef>
              <a:spcAft>
                <a:spcPts val="0"/>
              </a:spcAft>
              <a:buClr>
                <a:schemeClr val="dk1"/>
              </a:buClr>
              <a:buSzPts val="2600"/>
              <a:buFont typeface="Century Gothic"/>
              <a:buChar char="✔"/>
            </a:pPr>
            <a:r>
              <a:rPr lang="en-US" sz="2600">
                <a:latin typeface="Century Gothic"/>
                <a:ea typeface="Century Gothic"/>
                <a:cs typeface="Century Gothic"/>
                <a:sym typeface="Century Gothic"/>
              </a:rPr>
              <a:t> No overdraft fees</a:t>
            </a:r>
            <a:endParaRPr sz="2600">
              <a:latin typeface="Century Gothic"/>
              <a:ea typeface="Century Gothic"/>
              <a:cs typeface="Century Gothic"/>
              <a:sym typeface="Century Gothic"/>
            </a:endParaRPr>
          </a:p>
          <a:p>
            <a:pPr indent="-215900" lvl="0" marL="228600" rtl="0" algn="l">
              <a:lnSpc>
                <a:spcPct val="90000"/>
              </a:lnSpc>
              <a:spcBef>
                <a:spcPts val="1000"/>
              </a:spcBef>
              <a:spcAft>
                <a:spcPts val="0"/>
              </a:spcAft>
              <a:buClr>
                <a:schemeClr val="dk1"/>
              </a:buClr>
              <a:buSzPts val="2600"/>
              <a:buFont typeface="Century Gothic"/>
              <a:buChar char="✔"/>
            </a:pPr>
            <a:r>
              <a:rPr lang="en-US" sz="2600">
                <a:latin typeface="Century Gothic"/>
                <a:ea typeface="Century Gothic"/>
                <a:cs typeface="Century Gothic"/>
                <a:sym typeface="Century Gothic"/>
              </a:rPr>
              <a:t> No penalty fees</a:t>
            </a:r>
            <a:endParaRPr sz="2600">
              <a:latin typeface="Century Gothic"/>
              <a:ea typeface="Century Gothic"/>
              <a:cs typeface="Century Gothic"/>
              <a:sym typeface="Century Gothic"/>
            </a:endParaRPr>
          </a:p>
          <a:p>
            <a:pPr indent="-215900" lvl="0" marL="228600" rtl="0" algn="l">
              <a:lnSpc>
                <a:spcPct val="90000"/>
              </a:lnSpc>
              <a:spcBef>
                <a:spcPts val="1000"/>
              </a:spcBef>
              <a:spcAft>
                <a:spcPts val="0"/>
              </a:spcAft>
              <a:buClr>
                <a:schemeClr val="dk1"/>
              </a:buClr>
              <a:buSzPts val="2600"/>
              <a:buFont typeface="Century Gothic"/>
              <a:buChar char="✔"/>
            </a:pPr>
            <a:r>
              <a:rPr lang="en-US" sz="2600">
                <a:latin typeface="Century Gothic"/>
                <a:ea typeface="Century Gothic"/>
                <a:cs typeface="Century Gothic"/>
                <a:sym typeface="Century Gothic"/>
              </a:rPr>
              <a:t> Online and mobile banking</a:t>
            </a:r>
            <a:endParaRPr sz="2600">
              <a:latin typeface="Century Gothic"/>
              <a:ea typeface="Century Gothic"/>
              <a:cs typeface="Century Gothic"/>
              <a:sym typeface="Century Gothic"/>
            </a:endParaRPr>
          </a:p>
          <a:p>
            <a:pPr indent="-215900" lvl="0" marL="228600" rtl="0" algn="l">
              <a:lnSpc>
                <a:spcPct val="90000"/>
              </a:lnSpc>
              <a:spcBef>
                <a:spcPts val="1000"/>
              </a:spcBef>
              <a:spcAft>
                <a:spcPts val="0"/>
              </a:spcAft>
              <a:buSzPts val="2600"/>
              <a:buFont typeface="Century Gothic"/>
              <a:buChar char="✔"/>
            </a:pPr>
            <a:r>
              <a:rPr lang="en-US" sz="2600">
                <a:latin typeface="Century Gothic"/>
                <a:ea typeface="Century Gothic"/>
                <a:cs typeface="Century Gothic"/>
                <a:sym typeface="Century Gothic"/>
              </a:rPr>
              <a:t> 80k+ In-network ATMs</a:t>
            </a:r>
            <a:endParaRPr sz="2600">
              <a:latin typeface="Century Gothic"/>
              <a:ea typeface="Century Gothic"/>
              <a:cs typeface="Century Gothic"/>
              <a:sym typeface="Century Gothic"/>
            </a:endParaRPr>
          </a:p>
          <a:p>
            <a:pPr indent="-215900" lvl="0" marL="228600" rtl="0" algn="l">
              <a:lnSpc>
                <a:spcPct val="90000"/>
              </a:lnSpc>
              <a:spcBef>
                <a:spcPts val="1000"/>
              </a:spcBef>
              <a:spcAft>
                <a:spcPts val="0"/>
              </a:spcAft>
              <a:buClr>
                <a:schemeClr val="dk1"/>
              </a:buClr>
              <a:buSzPts val="2600"/>
              <a:buFont typeface="Noto Sans Symbols"/>
              <a:buChar char="✔"/>
            </a:pPr>
            <a:r>
              <a:rPr lang="en-US" sz="2600">
                <a:latin typeface="Century Gothic"/>
                <a:ea typeface="Century Gothic"/>
                <a:cs typeface="Century Gothic"/>
                <a:sym typeface="Century Gothic"/>
              </a:rPr>
              <a:t> </a:t>
            </a:r>
            <a:r>
              <a:rPr b="1" lang="en-US" sz="2600">
                <a:latin typeface="Century Gothic"/>
                <a:ea typeface="Century Gothic"/>
                <a:cs typeface="Century Gothic"/>
                <a:sym typeface="Century Gothic"/>
              </a:rPr>
              <a:t>Re-usable</a:t>
            </a:r>
            <a:r>
              <a:rPr lang="en-US" sz="2600">
                <a:latin typeface="Century Gothic"/>
                <a:ea typeface="Century Gothic"/>
                <a:cs typeface="Century Gothic"/>
                <a:sym typeface="Century Gothic"/>
              </a:rPr>
              <a:t> </a:t>
            </a:r>
            <a:endParaRPr sz="2600">
              <a:latin typeface="Century Gothic"/>
              <a:ea typeface="Century Gothic"/>
              <a:cs typeface="Century Gothic"/>
              <a:sym typeface="Century Gothic"/>
            </a:endParaRPr>
          </a:p>
        </p:txBody>
      </p:sp>
      <p:sp>
        <p:nvSpPr>
          <p:cNvPr id="330" name="Google Shape;330;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31" name="Google Shape;331;p31"/>
          <p:cNvSpPr/>
          <p:nvPr/>
        </p:nvSpPr>
        <p:spPr>
          <a:xfrm>
            <a:off x="0" y="0"/>
            <a:ext cx="342600" cy="6858000"/>
          </a:xfrm>
          <a:prstGeom prst="rect">
            <a:avLst/>
          </a:prstGeom>
          <a:solidFill>
            <a:srgbClr val="008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2" name="Google Shape;332;p31"/>
          <p:cNvPicPr preferRelativeResize="0"/>
          <p:nvPr/>
        </p:nvPicPr>
        <p:blipFill rotWithShape="1">
          <a:blip r:embed="rId3">
            <a:alphaModFix/>
          </a:blip>
          <a:srcRect b="0" l="0" r="0" t="0"/>
          <a:stretch/>
        </p:blipFill>
        <p:spPr>
          <a:xfrm>
            <a:off x="7716300" y="2951812"/>
            <a:ext cx="4024300" cy="2545375"/>
          </a:xfrm>
          <a:prstGeom prst="rect">
            <a:avLst/>
          </a:prstGeom>
          <a:noFill/>
          <a:ln>
            <a:noFill/>
          </a:ln>
        </p:spPr>
      </p:pic>
      <p:sp>
        <p:nvSpPr>
          <p:cNvPr id="333" name="Google Shape;333;p31"/>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2"/>
          <p:cNvSpPr txBox="1"/>
          <p:nvPr>
            <p:ph idx="1" type="body"/>
          </p:nvPr>
        </p:nvSpPr>
        <p:spPr>
          <a:xfrm>
            <a:off x="390939" y="1374310"/>
            <a:ext cx="9428921" cy="548369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Century Gothic"/>
                <a:ea typeface="Century Gothic"/>
                <a:cs typeface="Century Gothic"/>
                <a:sym typeface="Century Gothic"/>
              </a:rPr>
              <a:t>No monthly fees </a:t>
            </a:r>
            <a:br>
              <a:rPr lang="en-US">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800"/>
              <a:buChar char="•"/>
            </a:pPr>
            <a:r>
              <a:rPr lang="en-US">
                <a:latin typeface="Century Gothic"/>
                <a:ea typeface="Century Gothic"/>
                <a:cs typeface="Century Gothic"/>
                <a:sym typeface="Century Gothic"/>
              </a:rPr>
              <a:t>Minimum Balance to open - $10.00</a:t>
            </a:r>
            <a:br>
              <a:rPr lang="en-US">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800"/>
              <a:buChar char="•"/>
            </a:pPr>
            <a:r>
              <a:rPr lang="en-US">
                <a:latin typeface="Century Gothic"/>
                <a:ea typeface="Century Gothic"/>
                <a:cs typeface="Century Gothic"/>
                <a:sym typeface="Century Gothic"/>
              </a:rPr>
              <a:t>FDIC Insured</a:t>
            </a:r>
            <a:br>
              <a:rPr lang="en-US">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800"/>
              <a:buChar char="•"/>
            </a:pPr>
            <a:r>
              <a:rPr lang="en-US">
                <a:latin typeface="Century Gothic"/>
                <a:ea typeface="Century Gothic"/>
                <a:cs typeface="Century Gothic"/>
                <a:sym typeface="Century Gothic"/>
              </a:rPr>
              <a:t>Interest Bearing at USB Retail Savings Rate</a:t>
            </a:r>
            <a:endParaRPr/>
          </a:p>
          <a:p>
            <a:pPr indent="-228600" lvl="1" marL="685800" rtl="0" algn="l">
              <a:lnSpc>
                <a:spcPct val="90000"/>
              </a:lnSpc>
              <a:spcBef>
                <a:spcPts val="500"/>
              </a:spcBef>
              <a:spcAft>
                <a:spcPts val="0"/>
              </a:spcAft>
              <a:buClr>
                <a:schemeClr val="dk1"/>
              </a:buClr>
              <a:buSzPts val="2400"/>
              <a:buChar char="•"/>
            </a:pPr>
            <a:r>
              <a:rPr lang="en-US">
                <a:latin typeface="Century Gothic"/>
                <a:ea typeface="Century Gothic"/>
                <a:cs typeface="Century Gothic"/>
                <a:sym typeface="Century Gothic"/>
              </a:rPr>
              <a:t>Interest accrues daily; paid quarterly</a:t>
            </a:r>
            <a:br>
              <a:rPr lang="en-US">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800"/>
              <a:buChar char="•"/>
            </a:pPr>
            <a:r>
              <a:rPr lang="en-US">
                <a:latin typeface="Century Gothic"/>
                <a:ea typeface="Century Gothic"/>
                <a:cs typeface="Century Gothic"/>
                <a:sym typeface="Century Gothic"/>
              </a:rPr>
              <a:t>Build savings through automatic transfers feature</a:t>
            </a:r>
            <a:br>
              <a:rPr lang="en-US">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800"/>
              <a:buChar char="•"/>
            </a:pPr>
            <a:r>
              <a:rPr lang="en-US">
                <a:latin typeface="Century Gothic"/>
                <a:ea typeface="Century Gothic"/>
                <a:cs typeface="Century Gothic"/>
                <a:sym typeface="Century Gothic"/>
              </a:rPr>
              <a:t>To spend funds, money must be moved back to card</a:t>
            </a:r>
            <a:endParaRPr/>
          </a:p>
          <a:p>
            <a:pPr indent="-228600" lvl="1" marL="685800" rtl="0" algn="l">
              <a:lnSpc>
                <a:spcPct val="90000"/>
              </a:lnSpc>
              <a:spcBef>
                <a:spcPts val="500"/>
              </a:spcBef>
              <a:spcAft>
                <a:spcPts val="0"/>
              </a:spcAft>
              <a:buClr>
                <a:schemeClr val="dk1"/>
              </a:buClr>
              <a:buSzPts val="2400"/>
              <a:buChar char="•"/>
            </a:pPr>
            <a:r>
              <a:rPr lang="en-US">
                <a:latin typeface="Century Gothic"/>
                <a:ea typeface="Century Gothic"/>
                <a:cs typeface="Century Gothic"/>
                <a:sym typeface="Century Gothic"/>
              </a:rPr>
              <a:t>Allows six transfers per month back to card</a:t>
            </a:r>
            <a:endParaRPr/>
          </a:p>
        </p:txBody>
      </p:sp>
      <p:sp>
        <p:nvSpPr>
          <p:cNvPr id="340" name="Google Shape;34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45C75"/>
              </a:buClr>
              <a:buSzPts val="1200"/>
              <a:buFont typeface="Arial"/>
              <a:buNone/>
            </a:pPr>
            <a:fld id="{00000000-1234-1234-1234-123412341234}" type="slidenum">
              <a:rPr lang="en-US" sz="1200">
                <a:solidFill>
                  <a:srgbClr val="045C75"/>
                </a:solidFill>
                <a:latin typeface="Constantia"/>
                <a:ea typeface="Constantia"/>
                <a:cs typeface="Constantia"/>
                <a:sym typeface="Constantia"/>
              </a:rPr>
              <a:t>‹#›</a:t>
            </a:fld>
            <a:endParaRPr sz="1200">
              <a:solidFill>
                <a:srgbClr val="045C75"/>
              </a:solidFill>
              <a:latin typeface="Constantia"/>
              <a:ea typeface="Constantia"/>
              <a:cs typeface="Constantia"/>
              <a:sym typeface="Constantia"/>
            </a:endParaRPr>
          </a:p>
        </p:txBody>
      </p:sp>
      <p:sp>
        <p:nvSpPr>
          <p:cNvPr id="341" name="Google Shape;341;p32"/>
          <p:cNvSpPr txBox="1"/>
          <p:nvPr>
            <p:ph type="title"/>
          </p:nvPr>
        </p:nvSpPr>
        <p:spPr>
          <a:xfrm>
            <a:off x="390939" y="501699"/>
            <a:ext cx="9074793" cy="61342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Century Gothic"/>
              <a:buNone/>
            </a:pPr>
            <a:r>
              <a:rPr b="1" lang="en-US" sz="4800">
                <a:latin typeface="Century Gothic"/>
                <a:ea typeface="Century Gothic"/>
                <a:cs typeface="Century Gothic"/>
                <a:sym typeface="Century Gothic"/>
              </a:rPr>
              <a:t>Focus Savings Account</a:t>
            </a:r>
            <a:endParaRPr/>
          </a:p>
        </p:txBody>
      </p:sp>
      <p:pic>
        <p:nvPicPr>
          <p:cNvPr id="342" name="Google Shape;342;p32"/>
          <p:cNvPicPr preferRelativeResize="0"/>
          <p:nvPr/>
        </p:nvPicPr>
        <p:blipFill rotWithShape="1">
          <a:blip r:embed="rId3">
            <a:alphaModFix/>
          </a:blip>
          <a:srcRect b="0" l="0" r="0" t="0"/>
          <a:stretch/>
        </p:blipFill>
        <p:spPr>
          <a:xfrm>
            <a:off x="8098350" y="584475"/>
            <a:ext cx="3897276" cy="2465025"/>
          </a:xfrm>
          <a:prstGeom prst="rect">
            <a:avLst/>
          </a:prstGeom>
          <a:noFill/>
          <a:ln>
            <a:noFill/>
          </a:ln>
        </p:spPr>
      </p:pic>
      <p:pic>
        <p:nvPicPr>
          <p:cNvPr id="343" name="Google Shape;343;p32"/>
          <p:cNvPicPr preferRelativeResize="0"/>
          <p:nvPr/>
        </p:nvPicPr>
        <p:blipFill rotWithShape="1">
          <a:blip r:embed="rId4">
            <a:alphaModFix/>
          </a:blip>
          <a:srcRect b="0" l="3330" r="14849" t="0"/>
          <a:stretch/>
        </p:blipFill>
        <p:spPr>
          <a:xfrm>
            <a:off x="7085230" y="1833964"/>
            <a:ext cx="879059" cy="1002895"/>
          </a:xfrm>
          <a:prstGeom prst="rect">
            <a:avLst/>
          </a:prstGeom>
          <a:noFill/>
          <a:ln>
            <a:noFill/>
          </a:ln>
        </p:spPr>
      </p:pic>
      <p:sp>
        <p:nvSpPr>
          <p:cNvPr id="344" name="Google Shape;344;p32"/>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ctrTitle"/>
          </p:nvPr>
        </p:nvSpPr>
        <p:spPr>
          <a:xfrm>
            <a:off x="628650" y="694475"/>
            <a:ext cx="11322000" cy="4904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entury Gothic"/>
              <a:buNone/>
            </a:pPr>
            <a:r>
              <a:rPr b="1" lang="en-US" sz="4800">
                <a:highlight>
                  <a:srgbClr val="FFFFFF"/>
                </a:highlight>
                <a:latin typeface="Arial"/>
                <a:ea typeface="Arial"/>
                <a:cs typeface="Arial"/>
                <a:sym typeface="Arial"/>
              </a:rPr>
              <a:t>CFR Staff:</a:t>
            </a:r>
            <a:endParaRPr b="1" sz="4800">
              <a:highlight>
                <a:srgbClr val="FFFFFF"/>
              </a:highlight>
              <a:latin typeface="Arial"/>
              <a:ea typeface="Arial"/>
              <a:cs typeface="Arial"/>
              <a:sym typeface="Arial"/>
            </a:endParaRPr>
          </a:p>
          <a:p>
            <a:pPr indent="0" lvl="0" marL="0" rtl="0" algn="l">
              <a:lnSpc>
                <a:spcPct val="90000"/>
              </a:lnSpc>
              <a:spcBef>
                <a:spcPts val="0"/>
              </a:spcBef>
              <a:spcAft>
                <a:spcPts val="0"/>
              </a:spcAft>
              <a:buClr>
                <a:schemeClr val="dk1"/>
              </a:buClr>
              <a:buSzPts val="6000"/>
              <a:buFont typeface="Century Gothic"/>
              <a:buNone/>
            </a:pPr>
            <a:r>
              <a:rPr b="1" lang="en-US" sz="4200">
                <a:highlight>
                  <a:srgbClr val="FFFFFF"/>
                </a:highlight>
                <a:latin typeface="Arial"/>
                <a:ea typeface="Arial"/>
                <a:cs typeface="Arial"/>
                <a:sym typeface="Arial"/>
              </a:rPr>
              <a:t>Christine Sadowski, Chief Impact Officer</a:t>
            </a:r>
            <a:endParaRPr b="1" sz="4200">
              <a:highlight>
                <a:srgbClr val="FFFFFF"/>
              </a:highlight>
              <a:latin typeface="Arial"/>
              <a:ea typeface="Arial"/>
              <a:cs typeface="Arial"/>
              <a:sym typeface="Arial"/>
            </a:endParaRPr>
          </a:p>
          <a:p>
            <a:pPr indent="0" lvl="0" marL="0" rtl="0" algn="l">
              <a:lnSpc>
                <a:spcPct val="90000"/>
              </a:lnSpc>
              <a:spcBef>
                <a:spcPts val="0"/>
              </a:spcBef>
              <a:spcAft>
                <a:spcPts val="0"/>
              </a:spcAft>
              <a:buClr>
                <a:schemeClr val="dk1"/>
              </a:buClr>
              <a:buSzPts val="6000"/>
              <a:buFont typeface="Century Gothic"/>
              <a:buNone/>
            </a:pPr>
            <a:r>
              <a:rPr b="1" lang="en-US" sz="4200">
                <a:highlight>
                  <a:srgbClr val="FFFFFF"/>
                </a:highlight>
                <a:latin typeface="Arial"/>
                <a:ea typeface="Arial"/>
                <a:cs typeface="Arial"/>
                <a:sym typeface="Arial"/>
              </a:rPr>
              <a:t>Jeruel “JT” Taylor, Partner Program Mgr.</a:t>
            </a:r>
            <a:endParaRPr b="1" sz="42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t/>
            </a:r>
            <a:endParaRPr b="1" sz="57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rPr b="1" lang="en-US" sz="4800">
                <a:highlight>
                  <a:srgbClr val="FFFFFF"/>
                </a:highlight>
                <a:latin typeface="Arial"/>
                <a:ea typeface="Arial"/>
                <a:cs typeface="Arial"/>
                <a:sym typeface="Arial"/>
              </a:rPr>
              <a:t>CFR Partner:</a:t>
            </a:r>
            <a:endParaRPr b="1" sz="48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rPr b="1" lang="en-US" sz="4200">
                <a:highlight>
                  <a:srgbClr val="FFFFFF"/>
                </a:highlight>
                <a:latin typeface="Arial"/>
                <a:ea typeface="Arial"/>
                <a:cs typeface="Arial"/>
                <a:sym typeface="Arial"/>
              </a:rPr>
              <a:t>John Hess, President</a:t>
            </a:r>
            <a:endParaRPr b="1" sz="42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rPr b="1" lang="en-US" sz="4200">
                <a:highlight>
                  <a:srgbClr val="FFFFFF"/>
                </a:highlight>
                <a:latin typeface="Arial"/>
                <a:ea typeface="Arial"/>
                <a:cs typeface="Arial"/>
                <a:sym typeface="Arial"/>
              </a:rPr>
              <a:t>Hess Workforce, Inc.</a:t>
            </a:r>
            <a:endParaRPr b="1" sz="4200">
              <a:highlight>
                <a:srgbClr val="FFFFFF"/>
              </a:highlight>
              <a:latin typeface="Arial"/>
              <a:ea typeface="Arial"/>
              <a:cs typeface="Arial"/>
              <a:sym typeface="Arial"/>
            </a:endParaRPr>
          </a:p>
        </p:txBody>
      </p:sp>
      <p:pic>
        <p:nvPicPr>
          <p:cNvPr id="102" name="Google Shape;102;p15"/>
          <p:cNvPicPr preferRelativeResize="0"/>
          <p:nvPr/>
        </p:nvPicPr>
        <p:blipFill rotWithShape="1">
          <a:blip r:embed="rId3">
            <a:alphaModFix/>
          </a:blip>
          <a:srcRect b="0" l="0" r="0" t="0"/>
          <a:stretch/>
        </p:blipFill>
        <p:spPr>
          <a:xfrm>
            <a:off x="7960783" y="5409850"/>
            <a:ext cx="4042834" cy="1415528"/>
          </a:xfrm>
          <a:prstGeom prst="rect">
            <a:avLst/>
          </a:prstGeom>
          <a:noFill/>
          <a:ln>
            <a:noFill/>
          </a:ln>
        </p:spPr>
      </p:pic>
      <p:sp>
        <p:nvSpPr>
          <p:cNvPr id="103" name="Google Shape;103;p15"/>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3"/>
          <p:cNvSpPr txBox="1"/>
          <p:nvPr>
            <p:ph type="title"/>
          </p:nvPr>
        </p:nvSpPr>
        <p:spPr>
          <a:xfrm>
            <a:off x="607231" y="679783"/>
            <a:ext cx="10746600" cy="910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Century Gothic"/>
              <a:buNone/>
            </a:pPr>
            <a:r>
              <a:rPr b="1" lang="en-US" sz="4800">
                <a:latin typeface="Century Gothic"/>
                <a:ea typeface="Century Gothic"/>
                <a:cs typeface="Century Gothic"/>
                <a:sym typeface="Century Gothic"/>
              </a:rPr>
              <a:t>Set it &amp; Forget it Savings</a:t>
            </a:r>
            <a:endParaRPr/>
          </a:p>
        </p:txBody>
      </p:sp>
      <p:sp>
        <p:nvSpPr>
          <p:cNvPr id="352" name="Google Shape;352;p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Community Financial Resources</a:t>
            </a:r>
            <a:endParaRPr/>
          </a:p>
        </p:txBody>
      </p:sp>
      <p:sp>
        <p:nvSpPr>
          <p:cNvPr id="353" name="Google Shape;353;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54" name="Google Shape;354;p33"/>
          <p:cNvPicPr preferRelativeResize="0"/>
          <p:nvPr/>
        </p:nvPicPr>
        <p:blipFill rotWithShape="1">
          <a:blip r:embed="rId3">
            <a:alphaModFix/>
          </a:blip>
          <a:srcRect b="0" l="0" r="0" t="0"/>
          <a:stretch/>
        </p:blipFill>
        <p:spPr>
          <a:xfrm>
            <a:off x="4560794" y="1388076"/>
            <a:ext cx="7185212" cy="4790141"/>
          </a:xfrm>
          <a:prstGeom prst="rect">
            <a:avLst/>
          </a:prstGeom>
          <a:noFill/>
          <a:ln>
            <a:noFill/>
          </a:ln>
        </p:spPr>
      </p:pic>
      <p:sp>
        <p:nvSpPr>
          <p:cNvPr id="355" name="Google Shape;355;p33"/>
          <p:cNvSpPr/>
          <p:nvPr/>
        </p:nvSpPr>
        <p:spPr>
          <a:xfrm>
            <a:off x="607231" y="1768304"/>
            <a:ext cx="7546200" cy="101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Employees can set-up an Automatic Savings Plan through their Focus Card to build emergency savings or save up for specific goals.</a:t>
            </a:r>
            <a:endParaRPr/>
          </a:p>
        </p:txBody>
      </p:sp>
      <p:sp>
        <p:nvSpPr>
          <p:cNvPr id="356" name="Google Shape;356;p33"/>
          <p:cNvSpPr/>
          <p:nvPr/>
        </p:nvSpPr>
        <p:spPr>
          <a:xfrm>
            <a:off x="607231" y="3222835"/>
            <a:ext cx="4114800" cy="317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Cardholders can choose to move money to savings:</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-with every direct deposit, </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-whenever money is added to the card</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--on the 1</a:t>
            </a:r>
            <a:r>
              <a:rPr baseline="30000" lang="en-US" sz="2000">
                <a:solidFill>
                  <a:schemeClr val="dk1"/>
                </a:solidFill>
                <a:latin typeface="Century Gothic"/>
                <a:ea typeface="Century Gothic"/>
                <a:cs typeface="Century Gothic"/>
                <a:sym typeface="Century Gothic"/>
              </a:rPr>
              <a:t>st</a:t>
            </a:r>
            <a:r>
              <a:rPr lang="en-US" sz="2000">
                <a:solidFill>
                  <a:schemeClr val="dk1"/>
                </a:solidFill>
                <a:latin typeface="Century Gothic"/>
                <a:ea typeface="Century Gothic"/>
                <a:cs typeface="Century Gothic"/>
                <a:sym typeface="Century Gothic"/>
              </a:rPr>
              <a:t> of the month</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--on the 15</a:t>
            </a:r>
            <a:r>
              <a:rPr baseline="30000" lang="en-US" sz="2000">
                <a:solidFill>
                  <a:schemeClr val="dk1"/>
                </a:solidFill>
                <a:latin typeface="Century Gothic"/>
                <a:ea typeface="Century Gothic"/>
                <a:cs typeface="Century Gothic"/>
                <a:sym typeface="Century Gothic"/>
              </a:rPr>
              <a:t>th</a:t>
            </a:r>
            <a:r>
              <a:rPr lang="en-US" sz="2000">
                <a:solidFill>
                  <a:schemeClr val="dk1"/>
                </a:solidFill>
                <a:latin typeface="Century Gothic"/>
                <a:ea typeface="Century Gothic"/>
                <a:cs typeface="Century Gothic"/>
                <a:sym typeface="Century Gothic"/>
              </a:rPr>
              <a:t> of the month.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Any combination works, it’s the cardholder’s choice!</a:t>
            </a:r>
            <a:endParaRPr sz="20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4"/>
          <p:cNvSpPr txBox="1"/>
          <p:nvPr>
            <p:ph type="title"/>
          </p:nvPr>
        </p:nvSpPr>
        <p:spPr>
          <a:xfrm>
            <a:off x="677449" y="145825"/>
            <a:ext cx="6628500" cy="762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entury Gothic"/>
              <a:buNone/>
            </a:pPr>
            <a:r>
              <a:rPr b="1" lang="en-US" sz="4800">
                <a:latin typeface="Century Gothic"/>
                <a:ea typeface="Century Gothic"/>
                <a:cs typeface="Century Gothic"/>
                <a:sym typeface="Century Gothic"/>
              </a:rPr>
              <a:t>Fee Comparison</a:t>
            </a:r>
            <a:endParaRPr/>
          </a:p>
        </p:txBody>
      </p:sp>
      <p:graphicFrame>
        <p:nvGraphicFramePr>
          <p:cNvPr id="363" name="Google Shape;363;p34"/>
          <p:cNvGraphicFramePr/>
          <p:nvPr/>
        </p:nvGraphicFramePr>
        <p:xfrm>
          <a:off x="677457" y="1040108"/>
          <a:ext cx="3000000" cy="3000000"/>
        </p:xfrm>
        <a:graphic>
          <a:graphicData uri="http://schemas.openxmlformats.org/drawingml/2006/table">
            <a:tbl>
              <a:tblPr bandRow="1" firstRow="1">
                <a:noFill/>
                <a:tableStyleId>{7A270523-75B8-4C44-8903-46886698840C}</a:tableStyleId>
              </a:tblPr>
              <a:tblGrid>
                <a:gridCol w="4351350"/>
                <a:gridCol w="3228475"/>
                <a:gridCol w="3477975"/>
              </a:tblGrid>
              <a:tr h="388625">
                <a:tc>
                  <a:txBody>
                    <a:bodyPr/>
                    <a:lstStyle/>
                    <a:p>
                      <a:pPr indent="0" lvl="0" marL="0" marR="0" rtl="0" algn="l">
                        <a:lnSpc>
                          <a:spcPct val="100000"/>
                        </a:lnSpc>
                        <a:spcBef>
                          <a:spcPts val="0"/>
                        </a:spcBef>
                        <a:spcAft>
                          <a:spcPts val="0"/>
                        </a:spcAft>
                        <a:buClr>
                          <a:srgbClr val="000000"/>
                        </a:buClr>
                        <a:buSzPts val="1950"/>
                        <a:buFont typeface="Arial"/>
                        <a:buNone/>
                      </a:pPr>
                      <a:r>
                        <a:t/>
                      </a:r>
                      <a:endParaRPr sz="195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50"/>
                        <a:buFont typeface="Arial"/>
                        <a:buNone/>
                      </a:pPr>
                      <a:r>
                        <a:rPr lang="en-US" sz="1950" u="none" cap="none" strike="noStrike">
                          <a:solidFill>
                            <a:srgbClr val="000000"/>
                          </a:solidFill>
                          <a:latin typeface="Century Gothic"/>
                          <a:ea typeface="Century Gothic"/>
                          <a:cs typeface="Century Gothic"/>
                          <a:sym typeface="Century Gothic"/>
                        </a:rPr>
                        <a:t>Focus Card</a:t>
                      </a:r>
                      <a:endParaRPr sz="1400" u="none" cap="none" strike="noStrike">
                        <a:solidFill>
                          <a:srgbClr val="000000"/>
                        </a:solidFil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50"/>
                        <a:buFont typeface="Arial"/>
                        <a:buNone/>
                      </a:pPr>
                      <a:r>
                        <a:rPr lang="en-US" sz="1950" u="none" cap="none" strike="noStrike">
                          <a:solidFill>
                            <a:srgbClr val="000000"/>
                          </a:solidFill>
                          <a:latin typeface="Century Gothic"/>
                          <a:ea typeface="Century Gothic"/>
                          <a:cs typeface="Century Gothic"/>
                          <a:sym typeface="Century Gothic"/>
                        </a:rPr>
                        <a:t>Other Banks*</a:t>
                      </a:r>
                      <a:endParaRPr sz="1400" u="none" cap="none" strike="noStrike">
                        <a:solidFill>
                          <a:srgbClr val="000000"/>
                        </a:solidFil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r>
              <a:tr h="321075">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Account opening initial deposit</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$0</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$25 -100</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1075">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Monthly maintenance</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$0</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$5-15+</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8250">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Overdraft fees</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$0</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up to $35+</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3475">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In-Network ATMs (Allpoint, US Bank, or MoneyPass)</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$0 (includes balance inquiries)</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$0-3.50</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1075">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Card Replacement Fee</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$0  (1 free per year)</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$5-25</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1075">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Savings Account</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$0</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Up to $25/mo.</a:t>
                      </a:r>
                      <a:endParaRPr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(many require daily minimum to avoid monthly fee)</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06450">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Joint Account/Money Transfer</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$0</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$3-10</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06450">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Out-of-Network ATM Withdrawal </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$2.00 plus surcharge</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50"/>
                        <a:buFont typeface="Arial"/>
                        <a:buNone/>
                      </a:pPr>
                      <a:r>
                        <a:rPr lang="en-US" sz="1600" u="none" cap="none" strike="noStrike">
                          <a:solidFill>
                            <a:srgbClr val="000000"/>
                          </a:solidFill>
                          <a:latin typeface="Century Gothic"/>
                          <a:ea typeface="Century Gothic"/>
                          <a:cs typeface="Century Gothic"/>
                          <a:sym typeface="Century Gothic"/>
                        </a:rPr>
                        <a:t>$2-4 plus surcharge</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r>
              <a:tr h="506450">
                <a:tc>
                  <a:txBody>
                    <a:bodyPr/>
                    <a:lstStyle/>
                    <a:p>
                      <a:pPr indent="0" lvl="0" marL="0" marR="0" rtl="0" algn="l">
                        <a:lnSpc>
                          <a:spcPct val="100000"/>
                        </a:lnSpc>
                        <a:spcBef>
                          <a:spcPts val="0"/>
                        </a:spcBef>
                        <a:spcAft>
                          <a:spcPts val="0"/>
                        </a:spcAft>
                        <a:buClr>
                          <a:srgbClr val="000000"/>
                        </a:buClr>
                        <a:buSzPts val="1700"/>
                        <a:buFont typeface="Arial"/>
                        <a:buNone/>
                      </a:pPr>
                      <a:r>
                        <a:rPr lang="en-US" sz="1600" u="none" cap="none" strike="noStrike">
                          <a:solidFill>
                            <a:srgbClr val="000000"/>
                          </a:solidFill>
                          <a:latin typeface="Century Gothic"/>
                          <a:ea typeface="Century Gothic"/>
                          <a:cs typeface="Century Gothic"/>
                          <a:sym typeface="Century Gothic"/>
                        </a:rPr>
                        <a:t>Inactivity Fee (365 consecutive days of no transactions)</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253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600" u="none" cap="none" strike="noStrike">
                          <a:solidFill>
                            <a:srgbClr val="000000"/>
                          </a:solidFill>
                          <a:latin typeface="Century Gothic"/>
                          <a:ea typeface="Century Gothic"/>
                          <a:cs typeface="Century Gothic"/>
                          <a:sym typeface="Century Gothic"/>
                        </a:rPr>
                        <a:t>$2.00/month*</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253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600" u="none" cap="none" strike="noStrike">
                          <a:solidFill>
                            <a:srgbClr val="000000"/>
                          </a:solidFill>
                          <a:latin typeface="Century Gothic"/>
                          <a:ea typeface="Century Gothic"/>
                          <a:cs typeface="Century Gothic"/>
                          <a:sym typeface="Century Gothic"/>
                        </a:rPr>
                        <a:t>$2.00-$10.00/month</a:t>
                      </a:r>
                      <a:endParaRPr sz="1600" u="none" cap="none" strike="noStrike">
                        <a:solidFill>
                          <a:srgbClr val="000000"/>
                        </a:solidFill>
                        <a:latin typeface="Century Gothic"/>
                        <a:ea typeface="Century Gothic"/>
                        <a:cs typeface="Century Gothic"/>
                        <a:sym typeface="Century Gothic"/>
                      </a:endParaRPr>
                    </a:p>
                  </a:txBody>
                  <a:tcPr marT="45725" marB="45725"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25300">
                      <a:solidFill>
                        <a:srgbClr val="000000"/>
                      </a:solidFill>
                      <a:prstDash val="solid"/>
                      <a:round/>
                      <a:headEnd len="sm" w="sm" type="none"/>
                      <a:tailEnd len="sm" w="sm" type="none"/>
                    </a:lnB>
                  </a:tcPr>
                </a:tc>
              </a:tr>
            </a:tbl>
          </a:graphicData>
        </a:graphic>
      </p:graphicFrame>
      <p:sp>
        <p:nvSpPr>
          <p:cNvPr id="364" name="Google Shape;364;p34"/>
          <p:cNvSpPr txBox="1"/>
          <p:nvPr/>
        </p:nvSpPr>
        <p:spPr>
          <a:xfrm>
            <a:off x="248945" y="6457890"/>
            <a:ext cx="116940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
        <p:nvSpPr>
          <p:cNvPr id="365" name="Google Shape;365;p34"/>
          <p:cNvSpPr txBox="1"/>
          <p:nvPr/>
        </p:nvSpPr>
        <p:spPr>
          <a:xfrm>
            <a:off x="677450" y="6012788"/>
            <a:ext cx="37770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entury Gothic"/>
                <a:ea typeface="Century Gothic"/>
                <a:cs typeface="Century Gothic"/>
                <a:sym typeface="Century Gothic"/>
              </a:rPr>
              <a:t>*avoidable if funds are in savings</a:t>
            </a:r>
            <a:endParaRPr b="0" i="0" sz="1400" u="none" cap="none" strike="noStrike">
              <a:solidFill>
                <a:srgbClr val="000000"/>
              </a:solidFill>
              <a:latin typeface="Century Gothic"/>
              <a:ea typeface="Century Gothic"/>
              <a:cs typeface="Century Gothic"/>
              <a:sym typeface="Century Gothic"/>
            </a:endParaRPr>
          </a:p>
        </p:txBody>
      </p:sp>
      <p:sp>
        <p:nvSpPr>
          <p:cNvPr id="366" name="Google Shape;366;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67" name="Google Shape;367;p34"/>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5"/>
          <p:cNvSpPr/>
          <p:nvPr/>
        </p:nvSpPr>
        <p:spPr>
          <a:xfrm flipH="1">
            <a:off x="0" y="0"/>
            <a:ext cx="282000" cy="6858000"/>
          </a:xfrm>
          <a:prstGeom prst="rect">
            <a:avLst/>
          </a:prstGeom>
          <a:solidFill>
            <a:srgbClr val="548135"/>
          </a:solidFill>
          <a:ln cap="flat" cmpd="sng" w="9525">
            <a:solidFill>
              <a:srgbClr val="44546A"/>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3" name="Google Shape;373;p35"/>
          <p:cNvPicPr preferRelativeResize="0"/>
          <p:nvPr/>
        </p:nvPicPr>
        <p:blipFill>
          <a:blip r:embed="rId3">
            <a:alphaModFix/>
          </a:blip>
          <a:stretch>
            <a:fillRect/>
          </a:stretch>
        </p:blipFill>
        <p:spPr>
          <a:xfrm>
            <a:off x="344200" y="286900"/>
            <a:ext cx="11503601" cy="6043884"/>
          </a:xfrm>
          <a:prstGeom prst="rect">
            <a:avLst/>
          </a:prstGeom>
          <a:noFill/>
          <a:ln>
            <a:noFill/>
          </a:ln>
        </p:spPr>
      </p:pic>
      <p:sp>
        <p:nvSpPr>
          <p:cNvPr id="374" name="Google Shape;374;p35"/>
          <p:cNvSpPr/>
          <p:nvPr/>
        </p:nvSpPr>
        <p:spPr>
          <a:xfrm>
            <a:off x="11557500" y="6051967"/>
            <a:ext cx="282000" cy="36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descr="A screenshot of a cell phone&#10;&#10;Description automatically generated" id="380" name="Google Shape;380;p36"/>
          <p:cNvPicPr preferRelativeResize="0"/>
          <p:nvPr/>
        </p:nvPicPr>
        <p:blipFill rotWithShape="1">
          <a:blip r:embed="rId3">
            <a:alphaModFix/>
          </a:blip>
          <a:srcRect b="0" l="0" r="0" t="14442"/>
          <a:stretch/>
        </p:blipFill>
        <p:spPr>
          <a:xfrm>
            <a:off x="282000" y="1274233"/>
            <a:ext cx="11909999" cy="5324967"/>
          </a:xfrm>
          <a:prstGeom prst="rect">
            <a:avLst/>
          </a:prstGeom>
          <a:noFill/>
          <a:ln>
            <a:noFill/>
          </a:ln>
        </p:spPr>
      </p:pic>
      <p:sp>
        <p:nvSpPr>
          <p:cNvPr id="381" name="Google Shape;381;p36"/>
          <p:cNvSpPr txBox="1"/>
          <p:nvPr/>
        </p:nvSpPr>
        <p:spPr>
          <a:xfrm>
            <a:off x="400733" y="209033"/>
            <a:ext cx="12007500" cy="1108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5600">
                <a:latin typeface="Century Gothic"/>
                <a:ea typeface="Century Gothic"/>
                <a:cs typeface="Century Gothic"/>
                <a:sym typeface="Century Gothic"/>
              </a:rPr>
              <a:t>Credit Builder CD/Fresh Start Loan</a:t>
            </a:r>
            <a:endParaRPr b="1" sz="5600">
              <a:latin typeface="Century Gothic"/>
              <a:ea typeface="Century Gothic"/>
              <a:cs typeface="Century Gothic"/>
              <a:sym typeface="Century Gothic"/>
            </a:endParaRPr>
          </a:p>
        </p:txBody>
      </p:sp>
      <p:sp>
        <p:nvSpPr>
          <p:cNvPr id="382" name="Google Shape;382;p36"/>
          <p:cNvSpPr/>
          <p:nvPr/>
        </p:nvSpPr>
        <p:spPr>
          <a:xfrm flipH="1">
            <a:off x="0" y="0"/>
            <a:ext cx="282000" cy="6858000"/>
          </a:xfrm>
          <a:prstGeom prst="rect">
            <a:avLst/>
          </a:prstGeom>
          <a:solidFill>
            <a:srgbClr val="548135"/>
          </a:solidFill>
          <a:ln cap="flat" cmpd="sng" w="9525">
            <a:solidFill>
              <a:srgbClr val="44546A"/>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pic>
        <p:nvPicPr>
          <p:cNvPr descr="A screenshot of a cell phone&#10;&#10;Description automatically generated" id="388" name="Google Shape;388;p37"/>
          <p:cNvPicPr preferRelativeResize="0"/>
          <p:nvPr/>
        </p:nvPicPr>
        <p:blipFill rotWithShape="1">
          <a:blip r:embed="rId3">
            <a:alphaModFix/>
          </a:blip>
          <a:srcRect b="0" l="0" r="0" t="0"/>
          <a:stretch/>
        </p:blipFill>
        <p:spPr>
          <a:xfrm>
            <a:off x="441000" y="0"/>
            <a:ext cx="12107497" cy="6857999"/>
          </a:xfrm>
          <a:prstGeom prst="rect">
            <a:avLst/>
          </a:prstGeom>
          <a:noFill/>
          <a:ln>
            <a:noFill/>
          </a:ln>
        </p:spPr>
      </p:pic>
      <p:sp>
        <p:nvSpPr>
          <p:cNvPr id="389" name="Google Shape;389;p37"/>
          <p:cNvSpPr/>
          <p:nvPr/>
        </p:nvSpPr>
        <p:spPr>
          <a:xfrm flipH="1">
            <a:off x="0" y="0"/>
            <a:ext cx="282000" cy="6858000"/>
          </a:xfrm>
          <a:prstGeom prst="rect">
            <a:avLst/>
          </a:prstGeom>
          <a:solidFill>
            <a:srgbClr val="548135"/>
          </a:solidFill>
          <a:ln cap="flat" cmpd="sng" w="9525">
            <a:solidFill>
              <a:srgbClr val="44546A"/>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37"/>
          <p:cNvSpPr/>
          <p:nvPr/>
        </p:nvSpPr>
        <p:spPr>
          <a:xfrm>
            <a:off x="5671900" y="2174500"/>
            <a:ext cx="6751500" cy="456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pic>
        <p:nvPicPr>
          <p:cNvPr id="391" name="Google Shape;391;p37"/>
          <p:cNvPicPr preferRelativeResize="0"/>
          <p:nvPr/>
        </p:nvPicPr>
        <p:blipFill>
          <a:blip r:embed="rId4">
            <a:alphaModFix/>
          </a:blip>
          <a:stretch>
            <a:fillRect/>
          </a:stretch>
        </p:blipFill>
        <p:spPr>
          <a:xfrm>
            <a:off x="5288733" y="2394025"/>
            <a:ext cx="6633000" cy="4342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8"/>
          <p:cNvSpPr txBox="1"/>
          <p:nvPr>
            <p:ph type="ctrTitle"/>
          </p:nvPr>
        </p:nvSpPr>
        <p:spPr>
          <a:xfrm>
            <a:off x="628650" y="866800"/>
            <a:ext cx="11322000" cy="4690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800"/>
              <a:buFont typeface="Century Gothic"/>
              <a:buNone/>
            </a:pPr>
            <a:r>
              <a:rPr b="1" lang="en-US" sz="4800">
                <a:latin typeface="Century Gothic"/>
                <a:ea typeface="Century Gothic"/>
                <a:cs typeface="Century Gothic"/>
                <a:sym typeface="Century Gothic"/>
              </a:rPr>
              <a:t>CFR Focus Card Resources for Employers</a:t>
            </a:r>
            <a:endParaRPr b="1" sz="4800">
              <a:latin typeface="Century Gothic"/>
              <a:ea typeface="Century Gothic"/>
              <a:cs typeface="Century Gothic"/>
              <a:sym typeface="Century Gothic"/>
            </a:endParaRPr>
          </a:p>
          <a:p>
            <a:pPr indent="0" lvl="0" marL="0" rtl="0" algn="l">
              <a:spcBef>
                <a:spcPts val="0"/>
              </a:spcBef>
              <a:spcAft>
                <a:spcPts val="0"/>
              </a:spcAft>
              <a:buClr>
                <a:schemeClr val="dk1"/>
              </a:buClr>
              <a:buSzPts val="4800"/>
              <a:buFont typeface="Century Gothic"/>
              <a:buNone/>
            </a:pPr>
            <a:r>
              <a:t/>
            </a:r>
            <a:endParaRPr b="1" sz="4800">
              <a:latin typeface="Century Gothic"/>
              <a:ea typeface="Century Gothic"/>
              <a:cs typeface="Century Gothic"/>
              <a:sym typeface="Century Gothic"/>
            </a:endParaRPr>
          </a:p>
          <a:p>
            <a:pPr indent="-285750" lvl="0" marL="285750" rtl="0" algn="l">
              <a:lnSpc>
                <a:spcPct val="100000"/>
              </a:lnSpc>
              <a:spcBef>
                <a:spcPts val="0"/>
              </a:spcBef>
              <a:spcAft>
                <a:spcPts val="0"/>
              </a:spcAft>
              <a:buSzPts val="2800"/>
              <a:buFont typeface="Arial"/>
              <a:buChar char="•"/>
            </a:pPr>
            <a:r>
              <a:rPr lang="en-US" sz="2800">
                <a:latin typeface="Century Gothic"/>
                <a:ea typeface="Century Gothic"/>
                <a:cs typeface="Century Gothic"/>
                <a:sym typeface="Century Gothic"/>
              </a:rPr>
              <a:t>Product access &amp; enrollment support</a:t>
            </a:r>
            <a:br>
              <a:rPr lang="en-US" sz="2800">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85750" lvl="0" marL="285750" rtl="0" algn="l">
              <a:lnSpc>
                <a:spcPct val="100000"/>
              </a:lnSpc>
              <a:spcBef>
                <a:spcPts val="0"/>
              </a:spcBef>
              <a:spcAft>
                <a:spcPts val="0"/>
              </a:spcAft>
              <a:buSzPts val="2800"/>
              <a:buFont typeface="Arial"/>
              <a:buChar char="•"/>
            </a:pPr>
            <a:r>
              <a:rPr lang="en-US" sz="2800">
                <a:latin typeface="Century Gothic"/>
                <a:ea typeface="Century Gothic"/>
                <a:cs typeface="Century Gothic"/>
                <a:sym typeface="Century Gothic"/>
              </a:rPr>
              <a:t>HR/Payroll staff training</a:t>
            </a:r>
            <a:br>
              <a:rPr lang="en-US" sz="2800">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85750" lvl="0" marL="285750" rtl="0" algn="l">
              <a:lnSpc>
                <a:spcPct val="100000"/>
              </a:lnSpc>
              <a:spcBef>
                <a:spcPts val="0"/>
              </a:spcBef>
              <a:spcAft>
                <a:spcPts val="0"/>
              </a:spcAft>
              <a:buSzPts val="2800"/>
              <a:buFont typeface="Arial"/>
              <a:buChar char="•"/>
            </a:pPr>
            <a:r>
              <a:rPr lang="en-US" sz="2800">
                <a:latin typeface="Century Gothic"/>
                <a:ea typeface="Century Gothic"/>
                <a:cs typeface="Century Gothic"/>
                <a:sym typeface="Century Gothic"/>
              </a:rPr>
              <a:t>Employee communications, marketing &amp; outreach materials</a:t>
            </a:r>
            <a:endParaRPr sz="1400">
              <a:latin typeface="Arial"/>
              <a:ea typeface="Arial"/>
              <a:cs typeface="Arial"/>
              <a:sym typeface="Arial"/>
            </a:endParaRPr>
          </a:p>
          <a:p>
            <a:pPr indent="-209550" lvl="0" marL="285750" rtl="0" algn="l">
              <a:lnSpc>
                <a:spcPct val="100000"/>
              </a:lnSpc>
              <a:spcBef>
                <a:spcPts val="0"/>
              </a:spcBef>
              <a:spcAft>
                <a:spcPts val="0"/>
              </a:spcAft>
              <a:buClr>
                <a:schemeClr val="dk1"/>
              </a:buClr>
              <a:buSzPts val="1200"/>
              <a:buFont typeface="Arial"/>
              <a:buNone/>
            </a:pPr>
            <a:r>
              <a:t/>
            </a:r>
            <a:endParaRPr sz="1200">
              <a:latin typeface="Century Gothic"/>
              <a:ea typeface="Century Gothic"/>
              <a:cs typeface="Century Gothic"/>
              <a:sym typeface="Century Gothic"/>
            </a:endParaRPr>
          </a:p>
          <a:p>
            <a:pPr indent="-285750" lvl="0" marL="285750" rtl="0" algn="l">
              <a:lnSpc>
                <a:spcPct val="100000"/>
              </a:lnSpc>
              <a:spcBef>
                <a:spcPts val="0"/>
              </a:spcBef>
              <a:spcAft>
                <a:spcPts val="0"/>
              </a:spcAft>
              <a:buSzPts val="2800"/>
              <a:buFont typeface="Arial"/>
              <a:buChar char="•"/>
            </a:pPr>
            <a:r>
              <a:rPr lang="en-US" sz="2800">
                <a:latin typeface="Century Gothic"/>
                <a:ea typeface="Century Gothic"/>
                <a:cs typeface="Century Gothic"/>
                <a:sym typeface="Century Gothic"/>
              </a:rPr>
              <a:t>Product usage reports</a:t>
            </a:r>
            <a:br>
              <a:rPr lang="en-US" sz="2800">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85750" lvl="0" marL="285750" rtl="0" algn="l">
              <a:lnSpc>
                <a:spcPct val="100000"/>
              </a:lnSpc>
              <a:spcBef>
                <a:spcPts val="0"/>
              </a:spcBef>
              <a:spcAft>
                <a:spcPts val="0"/>
              </a:spcAft>
              <a:buSzPts val="2800"/>
              <a:buFont typeface="Arial"/>
              <a:buChar char="•"/>
            </a:pPr>
            <a:r>
              <a:rPr lang="en-US" sz="2800">
                <a:latin typeface="Century Gothic"/>
                <a:ea typeface="Century Gothic"/>
                <a:cs typeface="Century Gothic"/>
                <a:sym typeface="Century Gothic"/>
              </a:rPr>
              <a:t>Communications, marketing &amp; outreach materials</a:t>
            </a:r>
            <a:br>
              <a:rPr lang="en-US" sz="2800">
                <a:latin typeface="Century Gothic"/>
                <a:ea typeface="Century Gothic"/>
                <a:cs typeface="Century Gothic"/>
                <a:sym typeface="Century Gothic"/>
              </a:rPr>
            </a:br>
            <a:endParaRPr sz="1000">
              <a:latin typeface="Century Gothic"/>
              <a:ea typeface="Century Gothic"/>
              <a:cs typeface="Century Gothic"/>
              <a:sym typeface="Century Gothic"/>
            </a:endParaRPr>
          </a:p>
          <a:p>
            <a:pPr indent="-285750" lvl="0" marL="285750" rtl="0" algn="l">
              <a:lnSpc>
                <a:spcPct val="100000"/>
              </a:lnSpc>
              <a:spcBef>
                <a:spcPts val="0"/>
              </a:spcBef>
              <a:spcAft>
                <a:spcPts val="0"/>
              </a:spcAft>
              <a:buSzPts val="2800"/>
              <a:buFont typeface="Arial"/>
              <a:buChar char="•"/>
            </a:pPr>
            <a:r>
              <a:rPr lang="en-US" sz="2800">
                <a:latin typeface="Century Gothic"/>
                <a:ea typeface="Century Gothic"/>
                <a:cs typeface="Century Gothic"/>
                <a:sym typeface="Century Gothic"/>
              </a:rPr>
              <a:t>VITA / EITC expertise and partnerships</a:t>
            </a:r>
            <a:endParaRPr b="1" sz="4800">
              <a:latin typeface="Century Gothic"/>
              <a:ea typeface="Century Gothic"/>
              <a:cs typeface="Century Gothic"/>
              <a:sym typeface="Century Gothic"/>
            </a:endParaRPr>
          </a:p>
        </p:txBody>
      </p:sp>
      <p:pic>
        <p:nvPicPr>
          <p:cNvPr id="398" name="Google Shape;398;p38"/>
          <p:cNvPicPr preferRelativeResize="0"/>
          <p:nvPr/>
        </p:nvPicPr>
        <p:blipFill rotWithShape="1">
          <a:blip r:embed="rId3">
            <a:alphaModFix/>
          </a:blip>
          <a:srcRect b="0" l="0" r="0" t="0"/>
          <a:stretch/>
        </p:blipFill>
        <p:spPr>
          <a:xfrm>
            <a:off x="7960783" y="5409850"/>
            <a:ext cx="4042834" cy="1415528"/>
          </a:xfrm>
          <a:prstGeom prst="rect">
            <a:avLst/>
          </a:prstGeom>
          <a:noFill/>
          <a:ln>
            <a:noFill/>
          </a:ln>
        </p:spPr>
      </p:pic>
      <p:sp>
        <p:nvSpPr>
          <p:cNvPr id="399" name="Google Shape;399;p38"/>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9"/>
          <p:cNvSpPr txBox="1"/>
          <p:nvPr>
            <p:ph type="title"/>
          </p:nvPr>
        </p:nvSpPr>
        <p:spPr>
          <a:xfrm>
            <a:off x="2716750" y="102497"/>
            <a:ext cx="9906000" cy="944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4100">
                <a:latin typeface="Century Gothic"/>
                <a:ea typeface="Century Gothic"/>
                <a:cs typeface="Century Gothic"/>
                <a:sym typeface="Century Gothic"/>
              </a:rPr>
              <a:t> </a:t>
            </a:r>
            <a:endParaRPr b="1" sz="4100">
              <a:latin typeface="Century Gothic"/>
              <a:ea typeface="Century Gothic"/>
              <a:cs typeface="Century Gothic"/>
              <a:sym typeface="Century Gothic"/>
            </a:endParaRPr>
          </a:p>
        </p:txBody>
      </p:sp>
      <p:sp>
        <p:nvSpPr>
          <p:cNvPr id="406" name="Google Shape;406;p39"/>
          <p:cNvSpPr txBox="1"/>
          <p:nvPr>
            <p:ph type="title"/>
          </p:nvPr>
        </p:nvSpPr>
        <p:spPr>
          <a:xfrm>
            <a:off x="4372975" y="1940900"/>
            <a:ext cx="7818900" cy="273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4800">
                <a:latin typeface="Century Gothic"/>
                <a:ea typeface="Century Gothic"/>
                <a:cs typeface="Century Gothic"/>
                <a:sym typeface="Century Gothic"/>
              </a:rPr>
              <a:t>  </a:t>
            </a:r>
            <a:r>
              <a:rPr b="1" lang="en-US" sz="4800">
                <a:latin typeface="Century Gothic"/>
                <a:ea typeface="Century Gothic"/>
                <a:cs typeface="Century Gothic"/>
                <a:sym typeface="Century Gothic"/>
              </a:rPr>
              <a:t>Questions? Comments?</a:t>
            </a:r>
            <a:endParaRPr b="1" sz="4800">
              <a:solidFill>
                <a:srgbClr val="C55A11"/>
              </a:solidFill>
              <a:latin typeface="Century Gothic"/>
              <a:ea typeface="Century Gothic"/>
              <a:cs typeface="Century Gothic"/>
              <a:sym typeface="Century Gothic"/>
            </a:endParaRPr>
          </a:p>
        </p:txBody>
      </p:sp>
      <p:sp>
        <p:nvSpPr>
          <p:cNvPr id="407" name="Google Shape;407;p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408" name="Google Shape;408;p39"/>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39"/>
          <p:cNvSpPr txBox="1"/>
          <p:nvPr/>
        </p:nvSpPr>
        <p:spPr>
          <a:xfrm>
            <a:off x="8189000" y="4916925"/>
            <a:ext cx="37347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38761D"/>
                </a:solidFill>
                <a:latin typeface="Century Gothic"/>
                <a:ea typeface="Century Gothic"/>
                <a:cs typeface="Century Gothic"/>
                <a:sym typeface="Century Gothic"/>
              </a:rPr>
              <a:t>Thank you for attending! </a:t>
            </a:r>
            <a:endParaRPr b="1" i="0" sz="2100" u="none" cap="none" strike="noStrike">
              <a:solidFill>
                <a:srgbClr val="38761D"/>
              </a:solidFill>
              <a:latin typeface="Century Gothic"/>
              <a:ea typeface="Century Gothic"/>
              <a:cs typeface="Century Gothic"/>
              <a:sym typeface="Century Gothic"/>
            </a:endParaRPr>
          </a:p>
        </p:txBody>
      </p:sp>
      <p:pic>
        <p:nvPicPr>
          <p:cNvPr id="410" name="Google Shape;410;p39"/>
          <p:cNvPicPr preferRelativeResize="0"/>
          <p:nvPr/>
        </p:nvPicPr>
        <p:blipFill rotWithShape="1">
          <a:blip r:embed="rId3">
            <a:alphaModFix/>
          </a:blip>
          <a:srcRect b="0" l="0" r="0" t="0"/>
          <a:stretch/>
        </p:blipFill>
        <p:spPr>
          <a:xfrm>
            <a:off x="8300742" y="5567600"/>
            <a:ext cx="3891258" cy="1371349"/>
          </a:xfrm>
          <a:prstGeom prst="rect">
            <a:avLst/>
          </a:prstGeom>
          <a:noFill/>
          <a:ln>
            <a:noFill/>
          </a:ln>
        </p:spPr>
      </p:pic>
      <p:sp>
        <p:nvSpPr>
          <p:cNvPr id="411" name="Google Shape;411;p39"/>
          <p:cNvSpPr/>
          <p:nvPr/>
        </p:nvSpPr>
        <p:spPr>
          <a:xfrm flipH="1">
            <a:off x="0" y="0"/>
            <a:ext cx="24594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9"/>
          <p:cNvSpPr/>
          <p:nvPr/>
        </p:nvSpPr>
        <p:spPr>
          <a:xfrm>
            <a:off x="1151275" y="1803313"/>
            <a:ext cx="3161400" cy="2985600"/>
          </a:xfrm>
          <a:prstGeom prst="ellipse">
            <a:avLst/>
          </a:prstGeom>
          <a:solidFill>
            <a:srgbClr val="000000"/>
          </a:solidFill>
          <a:ln cap="flat" cmpd="sng" w="9525">
            <a:solidFill>
              <a:srgbClr val="44546A"/>
            </a:solidFill>
            <a:prstDash val="solid"/>
            <a:round/>
            <a:headEnd len="sm" w="sm" type="none"/>
            <a:tailEnd len="sm" w="sm" type="none"/>
          </a:ln>
          <a:effectLst>
            <a:outerShdw blurRad="57150" rotWithShape="0" algn="bl" dir="5400000" dist="19050">
              <a:srgbClr val="000000">
                <a:alpha val="470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9"/>
          <p:cNvSpPr/>
          <p:nvPr/>
        </p:nvSpPr>
        <p:spPr>
          <a:xfrm>
            <a:off x="1320625" y="1944774"/>
            <a:ext cx="2822700" cy="2702700"/>
          </a:xfrm>
          <a:prstGeom prst="ellipse">
            <a:avLst/>
          </a:prstGeom>
          <a:solidFill>
            <a:srgbClr val="38761D"/>
          </a:solidFill>
          <a:ln cap="flat" cmpd="sng" w="9525">
            <a:solidFill>
              <a:srgbClr val="44546A"/>
            </a:solidFill>
            <a:prstDash val="solid"/>
            <a:round/>
            <a:headEnd len="sm" w="sm" type="none"/>
            <a:tailEnd len="sm" w="sm" type="none"/>
          </a:ln>
          <a:effectLst>
            <a:outerShdw blurRad="57150" rotWithShape="0" algn="bl" dir="5400000" dist="19050">
              <a:srgbClr val="000000">
                <a:alpha val="470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4" name="Google Shape;414;p39"/>
          <p:cNvPicPr preferRelativeResize="0"/>
          <p:nvPr/>
        </p:nvPicPr>
        <p:blipFill rotWithShape="1">
          <a:blip r:embed="rId4">
            <a:alphaModFix/>
          </a:blip>
          <a:srcRect b="0" l="0" r="0" t="0"/>
          <a:stretch/>
        </p:blipFill>
        <p:spPr>
          <a:xfrm>
            <a:off x="1702750" y="2277863"/>
            <a:ext cx="2058425" cy="2058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p:nvPr/>
        </p:nvSpPr>
        <p:spPr>
          <a:xfrm>
            <a:off x="-16329" y="0"/>
            <a:ext cx="294000" cy="6858000"/>
          </a:xfrm>
          <a:prstGeom prst="rect">
            <a:avLst/>
          </a:prstGeom>
          <a:solidFill>
            <a:srgbClr val="548135"/>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Calibri"/>
              <a:ea typeface="Calibri"/>
              <a:cs typeface="Calibri"/>
              <a:sym typeface="Calibri"/>
            </a:endParaRPr>
          </a:p>
        </p:txBody>
      </p:sp>
      <p:sp>
        <p:nvSpPr>
          <p:cNvPr id="110" name="Google Shape;110;p16"/>
          <p:cNvSpPr txBox="1"/>
          <p:nvPr/>
        </p:nvSpPr>
        <p:spPr>
          <a:xfrm>
            <a:off x="512300" y="434050"/>
            <a:ext cx="10875900" cy="7067400"/>
          </a:xfrm>
          <a:prstGeom prst="rect">
            <a:avLst/>
          </a:prstGeom>
          <a:noFill/>
          <a:ln>
            <a:noFill/>
          </a:ln>
        </p:spPr>
        <p:txBody>
          <a:bodyPr anchorCtr="0" anchor="t" bIns="121900" lIns="121900" spcFirstLastPara="1" rIns="121900" wrap="square" tIns="121900">
            <a:spAutoFit/>
          </a:bodyPr>
          <a:lstStyle/>
          <a:p>
            <a:pPr indent="0" lvl="0" marL="0" rtl="0" algn="l">
              <a:lnSpc>
                <a:spcPct val="100000"/>
              </a:lnSpc>
              <a:spcBef>
                <a:spcPts val="0"/>
              </a:spcBef>
              <a:spcAft>
                <a:spcPts val="0"/>
              </a:spcAft>
              <a:buNone/>
            </a:pPr>
            <a:r>
              <a:rPr b="1" lang="en-US" sz="5600">
                <a:solidFill>
                  <a:schemeClr val="dk1"/>
                </a:solidFill>
                <a:latin typeface="Century Gothic"/>
                <a:ea typeface="Century Gothic"/>
                <a:cs typeface="Century Gothic"/>
                <a:sym typeface="Century Gothic"/>
              </a:rPr>
              <a:t>Community Financial Resources (CFR)</a:t>
            </a:r>
            <a:endParaRPr b="1" sz="5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b="1" sz="2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3100">
                <a:solidFill>
                  <a:schemeClr val="dk1"/>
                </a:solidFill>
                <a:latin typeface="Century Gothic"/>
                <a:ea typeface="Century Gothic"/>
                <a:cs typeface="Century Gothic"/>
                <a:sym typeface="Century Gothic"/>
              </a:rPr>
              <a:t>Mission:</a:t>
            </a:r>
            <a:r>
              <a:rPr lang="en-US" sz="3100">
                <a:solidFill>
                  <a:schemeClr val="dk1"/>
                </a:solidFill>
                <a:latin typeface="Century Gothic"/>
                <a:ea typeface="Century Gothic"/>
                <a:cs typeface="Century Gothic"/>
                <a:sym typeface="Century Gothic"/>
              </a:rPr>
              <a:t> CFR provides pathways to financial well-being and economic justice with safe and reliable financial products for low-wealth communities</a:t>
            </a:r>
            <a:endParaRPr sz="3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501650" lvl="0" marL="609600" rtl="0" algn="l">
              <a:lnSpc>
                <a:spcPct val="115000"/>
              </a:lnSpc>
              <a:spcBef>
                <a:spcPts val="0"/>
              </a:spcBef>
              <a:spcAft>
                <a:spcPts val="0"/>
              </a:spcAft>
              <a:buClr>
                <a:schemeClr val="dk1"/>
              </a:buClr>
              <a:buSzPts val="3100"/>
              <a:buFont typeface="Century Gothic"/>
              <a:buChar char="●"/>
            </a:pPr>
            <a:r>
              <a:rPr lang="en-US" sz="3100">
                <a:solidFill>
                  <a:schemeClr val="dk1"/>
                </a:solidFill>
                <a:latin typeface="Century Gothic"/>
                <a:ea typeface="Century Gothic"/>
                <a:cs typeface="Century Gothic"/>
                <a:sym typeface="Century Gothic"/>
              </a:rPr>
              <a:t>Founded in 2003</a:t>
            </a:r>
            <a:endParaRPr sz="3100">
              <a:solidFill>
                <a:schemeClr val="dk1"/>
              </a:solidFill>
              <a:latin typeface="Century Gothic"/>
              <a:ea typeface="Century Gothic"/>
              <a:cs typeface="Century Gothic"/>
              <a:sym typeface="Century Gothic"/>
            </a:endParaRPr>
          </a:p>
          <a:p>
            <a:pPr indent="-501650" lvl="0" marL="609600" rtl="0" algn="l">
              <a:lnSpc>
                <a:spcPct val="115000"/>
              </a:lnSpc>
              <a:spcBef>
                <a:spcPts val="0"/>
              </a:spcBef>
              <a:spcAft>
                <a:spcPts val="0"/>
              </a:spcAft>
              <a:buClr>
                <a:schemeClr val="dk1"/>
              </a:buClr>
              <a:buSzPts val="3100"/>
              <a:buFont typeface="Century Gothic"/>
              <a:buChar char="●"/>
            </a:pPr>
            <a:r>
              <a:rPr lang="en-US" sz="3100">
                <a:solidFill>
                  <a:schemeClr val="dk1"/>
                </a:solidFill>
                <a:latin typeface="Century Gothic"/>
                <a:ea typeface="Century Gothic"/>
                <a:cs typeface="Century Gothic"/>
                <a:sym typeface="Century Gothic"/>
              </a:rPr>
              <a:t>National nonprofit</a:t>
            </a:r>
            <a:endParaRPr sz="3100">
              <a:solidFill>
                <a:schemeClr val="dk1"/>
              </a:solidFill>
              <a:latin typeface="Century Gothic"/>
              <a:ea typeface="Century Gothic"/>
              <a:cs typeface="Century Gothic"/>
              <a:sym typeface="Century Gothic"/>
            </a:endParaRPr>
          </a:p>
          <a:p>
            <a:pPr indent="-501650" lvl="0" marL="609600" rtl="0" algn="l">
              <a:lnSpc>
                <a:spcPct val="115000"/>
              </a:lnSpc>
              <a:spcBef>
                <a:spcPts val="0"/>
              </a:spcBef>
              <a:spcAft>
                <a:spcPts val="0"/>
              </a:spcAft>
              <a:buClr>
                <a:schemeClr val="dk1"/>
              </a:buClr>
              <a:buSzPts val="3100"/>
              <a:buFont typeface="Century Gothic"/>
              <a:buChar char="●"/>
            </a:pPr>
            <a:r>
              <a:rPr lang="en-US" sz="3100">
                <a:solidFill>
                  <a:schemeClr val="dk1"/>
                </a:solidFill>
                <a:latin typeface="Century Gothic"/>
                <a:ea typeface="Century Gothic"/>
                <a:cs typeface="Century Gothic"/>
                <a:sym typeface="Century Gothic"/>
              </a:rPr>
              <a:t>100+ partners nationwide</a:t>
            </a:r>
            <a:endParaRPr sz="3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b="1" sz="3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b="1" sz="31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p:nvPr/>
        </p:nvSpPr>
        <p:spPr>
          <a:xfrm>
            <a:off x="-16329" y="0"/>
            <a:ext cx="294000" cy="6858000"/>
          </a:xfrm>
          <a:prstGeom prst="rect">
            <a:avLst/>
          </a:prstGeom>
          <a:solidFill>
            <a:srgbClr val="548135"/>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Calibri"/>
              <a:ea typeface="Calibri"/>
              <a:cs typeface="Calibri"/>
              <a:sym typeface="Calibri"/>
            </a:endParaRPr>
          </a:p>
        </p:txBody>
      </p:sp>
      <p:sp>
        <p:nvSpPr>
          <p:cNvPr id="117" name="Google Shape;117;p17"/>
          <p:cNvSpPr txBox="1"/>
          <p:nvPr/>
        </p:nvSpPr>
        <p:spPr>
          <a:xfrm>
            <a:off x="787575" y="-151925"/>
            <a:ext cx="10778100" cy="66450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b="1" lang="en-US" sz="5600">
                <a:solidFill>
                  <a:schemeClr val="dk1"/>
                </a:solidFill>
                <a:latin typeface="Century Gothic"/>
                <a:ea typeface="Century Gothic"/>
                <a:cs typeface="Century Gothic"/>
                <a:sym typeface="Century Gothic"/>
              </a:rPr>
              <a:t>Values</a:t>
            </a:r>
            <a:br>
              <a:rPr b="1" lang="en-US" sz="2700">
                <a:solidFill>
                  <a:schemeClr val="dk1"/>
                </a:solidFill>
                <a:latin typeface="Century Gothic"/>
                <a:ea typeface="Century Gothic"/>
                <a:cs typeface="Century Gothic"/>
                <a:sym typeface="Century Gothic"/>
              </a:rPr>
            </a:br>
            <a:endParaRPr b="1" sz="1300">
              <a:solidFill>
                <a:schemeClr val="dk1"/>
              </a:solidFill>
              <a:latin typeface="Century Gothic"/>
              <a:ea typeface="Century Gothic"/>
              <a:cs typeface="Century Gothic"/>
              <a:sym typeface="Century Gothic"/>
            </a:endParaRPr>
          </a:p>
          <a:p>
            <a:pPr indent="-476250" lvl="0" marL="609600" rtl="0" algn="l">
              <a:lnSpc>
                <a:spcPct val="115000"/>
              </a:lnSpc>
              <a:spcBef>
                <a:spcPts val="0"/>
              </a:spcBef>
              <a:spcAft>
                <a:spcPts val="0"/>
              </a:spcAft>
              <a:buClr>
                <a:schemeClr val="dk1"/>
              </a:buClr>
              <a:buSzPts val="2700"/>
              <a:buChar char="●"/>
            </a:pPr>
            <a:r>
              <a:rPr b="1" lang="en-US" sz="2700">
                <a:solidFill>
                  <a:schemeClr val="dk1"/>
                </a:solidFill>
                <a:latin typeface="Century Gothic"/>
                <a:ea typeface="Century Gothic"/>
                <a:cs typeface="Century Gothic"/>
                <a:sym typeface="Century Gothic"/>
              </a:rPr>
              <a:t>Principled.</a:t>
            </a:r>
            <a:r>
              <a:rPr lang="en-US" sz="2700">
                <a:solidFill>
                  <a:schemeClr val="dk1"/>
                </a:solidFill>
                <a:latin typeface="Century Gothic"/>
                <a:ea typeface="Century Gothic"/>
                <a:cs typeface="Century Gothic"/>
                <a:sym typeface="Century Gothic"/>
              </a:rPr>
              <a:t> We have an enduring legacy of honesty, </a:t>
            </a:r>
            <a:r>
              <a:rPr b="1" lang="en-US" sz="2700">
                <a:solidFill>
                  <a:schemeClr val="dk1"/>
                </a:solidFill>
                <a:latin typeface="Century Gothic"/>
                <a:ea typeface="Century Gothic"/>
                <a:cs typeface="Century Gothic"/>
                <a:sym typeface="Century Gothic"/>
              </a:rPr>
              <a:t>transparency</a:t>
            </a:r>
            <a:r>
              <a:rPr lang="en-US" sz="2700">
                <a:solidFill>
                  <a:schemeClr val="dk1"/>
                </a:solidFill>
                <a:latin typeface="Century Gothic"/>
                <a:ea typeface="Century Gothic"/>
                <a:cs typeface="Century Gothic"/>
                <a:sym typeface="Century Gothic"/>
              </a:rPr>
              <a:t>, accountability, and </a:t>
            </a:r>
            <a:r>
              <a:rPr b="1" lang="en-US" sz="2700">
                <a:solidFill>
                  <a:schemeClr val="dk1"/>
                </a:solidFill>
                <a:latin typeface="Century Gothic"/>
                <a:ea typeface="Century Gothic"/>
                <a:cs typeface="Century Gothic"/>
                <a:sym typeface="Century Gothic"/>
              </a:rPr>
              <a:t>reliability</a:t>
            </a:r>
            <a:r>
              <a:rPr lang="en-US" sz="2700">
                <a:solidFill>
                  <a:schemeClr val="dk1"/>
                </a:solidFill>
                <a:latin typeface="Century Gothic"/>
                <a:ea typeface="Century Gothic"/>
                <a:cs typeface="Century Gothic"/>
                <a:sym typeface="Century Gothic"/>
              </a:rPr>
              <a:t>.</a:t>
            </a:r>
            <a:br>
              <a:rPr lang="en-US" sz="2700">
                <a:solidFill>
                  <a:schemeClr val="dk1"/>
                </a:solidFill>
                <a:latin typeface="Century Gothic"/>
                <a:ea typeface="Century Gothic"/>
                <a:cs typeface="Century Gothic"/>
                <a:sym typeface="Century Gothic"/>
              </a:rPr>
            </a:br>
            <a:endParaRPr sz="1300">
              <a:solidFill>
                <a:schemeClr val="dk1"/>
              </a:solidFill>
              <a:latin typeface="Century Gothic"/>
              <a:ea typeface="Century Gothic"/>
              <a:cs typeface="Century Gothic"/>
              <a:sym typeface="Century Gothic"/>
            </a:endParaRPr>
          </a:p>
          <a:p>
            <a:pPr indent="-476250" lvl="0" marL="609600" rtl="0" algn="l">
              <a:lnSpc>
                <a:spcPct val="115000"/>
              </a:lnSpc>
              <a:spcBef>
                <a:spcPts val="0"/>
              </a:spcBef>
              <a:spcAft>
                <a:spcPts val="0"/>
              </a:spcAft>
              <a:buClr>
                <a:schemeClr val="dk1"/>
              </a:buClr>
              <a:buSzPts val="2700"/>
              <a:buFont typeface="Century Gothic"/>
              <a:buChar char="●"/>
            </a:pPr>
            <a:r>
              <a:rPr b="1" lang="en-US" sz="2700">
                <a:solidFill>
                  <a:schemeClr val="dk1"/>
                </a:solidFill>
                <a:latin typeface="Century Gothic"/>
                <a:ea typeface="Century Gothic"/>
                <a:cs typeface="Century Gothic"/>
                <a:sym typeface="Century Gothic"/>
              </a:rPr>
              <a:t>Solidarity. </a:t>
            </a:r>
            <a:r>
              <a:rPr lang="en-US" sz="2700">
                <a:solidFill>
                  <a:schemeClr val="dk1"/>
                </a:solidFill>
                <a:latin typeface="Century Gothic"/>
                <a:ea typeface="Century Gothic"/>
                <a:cs typeface="Century Gothic"/>
                <a:sym typeface="Century Gothic"/>
              </a:rPr>
              <a:t>We believe that people should be the leaders in their own journey to financial wealth. We’re committed to </a:t>
            </a:r>
            <a:r>
              <a:rPr b="1" lang="en-US" sz="2700">
                <a:solidFill>
                  <a:schemeClr val="dk1"/>
                </a:solidFill>
                <a:latin typeface="Century Gothic"/>
                <a:ea typeface="Century Gothic"/>
                <a:cs typeface="Century Gothic"/>
                <a:sym typeface="Century Gothic"/>
              </a:rPr>
              <a:t>co-creating solutions</a:t>
            </a:r>
            <a:r>
              <a:rPr lang="en-US" sz="2700">
                <a:solidFill>
                  <a:schemeClr val="dk1"/>
                </a:solidFill>
                <a:latin typeface="Century Gothic"/>
                <a:ea typeface="Century Gothic"/>
                <a:cs typeface="Century Gothic"/>
                <a:sym typeface="Century Gothic"/>
              </a:rPr>
              <a:t> that support their choice and </a:t>
            </a:r>
            <a:r>
              <a:rPr b="1" lang="en-US" sz="2700">
                <a:solidFill>
                  <a:schemeClr val="dk1"/>
                </a:solidFill>
                <a:latin typeface="Century Gothic"/>
                <a:ea typeface="Century Gothic"/>
                <a:cs typeface="Century Gothic"/>
                <a:sym typeface="Century Gothic"/>
              </a:rPr>
              <a:t>autonomy</a:t>
            </a:r>
            <a:r>
              <a:rPr lang="en-US" sz="2700">
                <a:solidFill>
                  <a:schemeClr val="dk1"/>
                </a:solidFill>
                <a:latin typeface="Century Gothic"/>
                <a:ea typeface="Century Gothic"/>
                <a:cs typeface="Century Gothic"/>
                <a:sym typeface="Century Gothic"/>
              </a:rPr>
              <a:t>.</a:t>
            </a:r>
            <a:br>
              <a:rPr lang="en-US" sz="2700">
                <a:solidFill>
                  <a:schemeClr val="dk1"/>
                </a:solidFill>
                <a:latin typeface="Century Gothic"/>
                <a:ea typeface="Century Gothic"/>
                <a:cs typeface="Century Gothic"/>
                <a:sym typeface="Century Gothic"/>
              </a:rPr>
            </a:br>
            <a:endParaRPr sz="1300">
              <a:solidFill>
                <a:schemeClr val="dk1"/>
              </a:solidFill>
              <a:latin typeface="Century Gothic"/>
              <a:ea typeface="Century Gothic"/>
              <a:cs typeface="Century Gothic"/>
              <a:sym typeface="Century Gothic"/>
            </a:endParaRPr>
          </a:p>
          <a:p>
            <a:pPr indent="-476250" lvl="0" marL="609600" rtl="0" algn="l">
              <a:lnSpc>
                <a:spcPct val="115000"/>
              </a:lnSpc>
              <a:spcBef>
                <a:spcPts val="0"/>
              </a:spcBef>
              <a:spcAft>
                <a:spcPts val="0"/>
              </a:spcAft>
              <a:buClr>
                <a:schemeClr val="dk1"/>
              </a:buClr>
              <a:buSzPts val="2700"/>
              <a:buFont typeface="Century Gothic"/>
              <a:buChar char="●"/>
            </a:pPr>
            <a:r>
              <a:rPr b="1" lang="en-US" sz="2700">
                <a:solidFill>
                  <a:schemeClr val="dk1"/>
                </a:solidFill>
                <a:latin typeface="Century Gothic"/>
                <a:ea typeface="Century Gothic"/>
                <a:cs typeface="Century Gothic"/>
                <a:sym typeface="Century Gothic"/>
              </a:rPr>
              <a:t>Transformative.</a:t>
            </a:r>
            <a:r>
              <a:rPr lang="en-US" sz="2700">
                <a:solidFill>
                  <a:schemeClr val="dk1"/>
                </a:solidFill>
                <a:latin typeface="Century Gothic"/>
                <a:ea typeface="Century Gothic"/>
                <a:cs typeface="Century Gothic"/>
                <a:sym typeface="Century Gothic"/>
              </a:rPr>
              <a:t> We strive to challenge and change extractive financial industry practices with different approaches that </a:t>
            </a:r>
            <a:r>
              <a:rPr b="1" lang="en-US" sz="2700">
                <a:solidFill>
                  <a:schemeClr val="dk1"/>
                </a:solidFill>
                <a:latin typeface="Century Gothic"/>
                <a:ea typeface="Century Gothic"/>
                <a:cs typeface="Century Gothic"/>
                <a:sym typeface="Century Gothic"/>
              </a:rPr>
              <a:t>benefit those impacted by economic inequality</a:t>
            </a:r>
            <a:r>
              <a:rPr lang="en-US" sz="2700">
                <a:solidFill>
                  <a:schemeClr val="dk1"/>
                </a:solidFill>
                <a:latin typeface="Century Gothic"/>
                <a:ea typeface="Century Gothic"/>
                <a:cs typeface="Century Gothic"/>
                <a:sym typeface="Century Gothic"/>
              </a:rPr>
              <a:t>.</a:t>
            </a:r>
            <a:endParaRPr sz="27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p:nvPr/>
        </p:nvSpPr>
        <p:spPr>
          <a:xfrm>
            <a:off x="-16329" y="0"/>
            <a:ext cx="294000" cy="6858000"/>
          </a:xfrm>
          <a:prstGeom prst="rect">
            <a:avLst/>
          </a:prstGeom>
          <a:solidFill>
            <a:srgbClr val="548135"/>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Calibri"/>
              <a:ea typeface="Calibri"/>
              <a:cs typeface="Calibri"/>
              <a:sym typeface="Calibri"/>
            </a:endParaRPr>
          </a:p>
        </p:txBody>
      </p:sp>
      <p:sp>
        <p:nvSpPr>
          <p:cNvPr id="124" name="Google Shape;124;p18"/>
          <p:cNvSpPr txBox="1"/>
          <p:nvPr/>
        </p:nvSpPr>
        <p:spPr>
          <a:xfrm>
            <a:off x="787567" y="209400"/>
            <a:ext cx="10778100" cy="11082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b="1" lang="en-US" sz="5600">
                <a:solidFill>
                  <a:schemeClr val="dk1"/>
                </a:solidFill>
                <a:latin typeface="Century Gothic"/>
                <a:ea typeface="Century Gothic"/>
                <a:cs typeface="Century Gothic"/>
                <a:sym typeface="Century Gothic"/>
              </a:rPr>
              <a:t>CFR’s Toolkit</a:t>
            </a:r>
            <a:endParaRPr sz="5600">
              <a:solidFill>
                <a:schemeClr val="dk1"/>
              </a:solidFill>
              <a:latin typeface="Century Gothic"/>
              <a:ea typeface="Century Gothic"/>
              <a:cs typeface="Century Gothic"/>
              <a:sym typeface="Century Gothic"/>
            </a:endParaRPr>
          </a:p>
        </p:txBody>
      </p:sp>
      <p:pic>
        <p:nvPicPr>
          <p:cNvPr id="125" name="Google Shape;125;p18"/>
          <p:cNvPicPr preferRelativeResize="0"/>
          <p:nvPr/>
        </p:nvPicPr>
        <p:blipFill>
          <a:blip r:embed="rId3">
            <a:alphaModFix/>
          </a:blip>
          <a:stretch>
            <a:fillRect/>
          </a:stretch>
        </p:blipFill>
        <p:spPr>
          <a:xfrm>
            <a:off x="3478784" y="1739508"/>
            <a:ext cx="2581142" cy="2482211"/>
          </a:xfrm>
          <a:prstGeom prst="rect">
            <a:avLst/>
          </a:prstGeom>
          <a:noFill/>
          <a:ln>
            <a:noFill/>
          </a:ln>
        </p:spPr>
      </p:pic>
      <p:pic>
        <p:nvPicPr>
          <p:cNvPr id="126" name="Google Shape;126;p18"/>
          <p:cNvPicPr preferRelativeResize="0"/>
          <p:nvPr/>
        </p:nvPicPr>
        <p:blipFill>
          <a:blip r:embed="rId4">
            <a:alphaModFix/>
          </a:blip>
          <a:stretch>
            <a:fillRect/>
          </a:stretch>
        </p:blipFill>
        <p:spPr>
          <a:xfrm>
            <a:off x="451333" y="1739510"/>
            <a:ext cx="2581142" cy="2482211"/>
          </a:xfrm>
          <a:prstGeom prst="rect">
            <a:avLst/>
          </a:prstGeom>
          <a:noFill/>
          <a:ln>
            <a:noFill/>
          </a:ln>
        </p:spPr>
      </p:pic>
      <p:pic>
        <p:nvPicPr>
          <p:cNvPr id="127" name="Google Shape;127;p18"/>
          <p:cNvPicPr preferRelativeResize="0"/>
          <p:nvPr/>
        </p:nvPicPr>
        <p:blipFill>
          <a:blip r:embed="rId5">
            <a:alphaModFix/>
          </a:blip>
          <a:stretch>
            <a:fillRect/>
          </a:stretch>
        </p:blipFill>
        <p:spPr>
          <a:xfrm>
            <a:off x="9733571" y="1739508"/>
            <a:ext cx="2581142" cy="2482208"/>
          </a:xfrm>
          <a:prstGeom prst="rect">
            <a:avLst/>
          </a:prstGeom>
          <a:noFill/>
          <a:ln>
            <a:noFill/>
          </a:ln>
        </p:spPr>
      </p:pic>
      <p:pic>
        <p:nvPicPr>
          <p:cNvPr id="128" name="Google Shape;128;p18"/>
          <p:cNvPicPr preferRelativeResize="0"/>
          <p:nvPr/>
        </p:nvPicPr>
        <p:blipFill>
          <a:blip r:embed="rId6">
            <a:alphaModFix/>
          </a:blip>
          <a:stretch>
            <a:fillRect/>
          </a:stretch>
        </p:blipFill>
        <p:spPr>
          <a:xfrm>
            <a:off x="6407474" y="1647484"/>
            <a:ext cx="2581143" cy="2669716"/>
          </a:xfrm>
          <a:prstGeom prst="rect">
            <a:avLst/>
          </a:prstGeom>
          <a:noFill/>
          <a:ln>
            <a:noFill/>
          </a:ln>
        </p:spPr>
      </p:pic>
      <p:sp>
        <p:nvSpPr>
          <p:cNvPr id="129" name="Google Shape;129;p18"/>
          <p:cNvSpPr txBox="1"/>
          <p:nvPr/>
        </p:nvSpPr>
        <p:spPr>
          <a:xfrm>
            <a:off x="426967" y="4733067"/>
            <a:ext cx="3339900" cy="1477500"/>
          </a:xfrm>
          <a:prstGeom prst="rect">
            <a:avLst/>
          </a:prstGeom>
          <a:noFill/>
          <a:ln>
            <a:noFill/>
          </a:ln>
        </p:spPr>
        <p:txBody>
          <a:bodyPr anchorCtr="0" anchor="t" bIns="121900" lIns="121900" spcFirstLastPara="1" rIns="121900" wrap="square" tIns="121900">
            <a:spAutoFit/>
          </a:bodyPr>
          <a:lstStyle/>
          <a:p>
            <a:pPr indent="-406400" lvl="0" marL="6096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CFR Focus Card</a:t>
            </a:r>
            <a:endParaRPr sz="1600">
              <a:solidFill>
                <a:schemeClr val="dk1"/>
              </a:solidFill>
              <a:latin typeface="Century Gothic"/>
              <a:ea typeface="Century Gothic"/>
              <a:cs typeface="Century Gothic"/>
              <a:sym typeface="Century Gothic"/>
            </a:endParaRPr>
          </a:p>
          <a:p>
            <a:pPr indent="-406400" lvl="0" marL="6096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Credit Building Program</a:t>
            </a:r>
            <a:endParaRPr sz="1600">
              <a:solidFill>
                <a:schemeClr val="dk1"/>
              </a:solidFill>
              <a:latin typeface="Century Gothic"/>
              <a:ea typeface="Century Gothic"/>
              <a:cs typeface="Century Gothic"/>
              <a:sym typeface="Century Gothic"/>
            </a:endParaRPr>
          </a:p>
          <a:p>
            <a:pPr indent="-406400" lvl="1" marL="12192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Fresh Start Loan</a:t>
            </a:r>
            <a:endParaRPr sz="1600">
              <a:solidFill>
                <a:schemeClr val="dk1"/>
              </a:solidFill>
              <a:latin typeface="Century Gothic"/>
              <a:ea typeface="Century Gothic"/>
              <a:cs typeface="Century Gothic"/>
              <a:sym typeface="Century Gothic"/>
            </a:endParaRPr>
          </a:p>
          <a:p>
            <a:pPr indent="-406400" lvl="1" marL="12192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Secured Credit Card </a:t>
            </a:r>
            <a:endParaRPr sz="1600">
              <a:solidFill>
                <a:schemeClr val="dk1"/>
              </a:solidFill>
              <a:latin typeface="Century Gothic"/>
              <a:ea typeface="Century Gothic"/>
              <a:cs typeface="Century Gothic"/>
              <a:sym typeface="Century Gothic"/>
            </a:endParaRPr>
          </a:p>
        </p:txBody>
      </p:sp>
      <p:sp>
        <p:nvSpPr>
          <p:cNvPr id="130" name="Google Shape;130;p18"/>
          <p:cNvSpPr txBox="1"/>
          <p:nvPr/>
        </p:nvSpPr>
        <p:spPr>
          <a:xfrm>
            <a:off x="787567" y="4213867"/>
            <a:ext cx="2618700" cy="554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000">
                <a:solidFill>
                  <a:schemeClr val="dk1"/>
                </a:solidFill>
                <a:latin typeface="Century Gothic"/>
                <a:ea typeface="Century Gothic"/>
                <a:cs typeface="Century Gothic"/>
                <a:sym typeface="Century Gothic"/>
              </a:rPr>
              <a:t>Financial Products</a:t>
            </a:r>
            <a:endParaRPr b="1" sz="2000">
              <a:solidFill>
                <a:schemeClr val="dk1"/>
              </a:solidFill>
              <a:latin typeface="Century Gothic"/>
              <a:ea typeface="Century Gothic"/>
              <a:cs typeface="Century Gothic"/>
              <a:sym typeface="Century Gothic"/>
            </a:endParaRPr>
          </a:p>
        </p:txBody>
      </p:sp>
      <p:sp>
        <p:nvSpPr>
          <p:cNvPr id="131" name="Google Shape;131;p18"/>
          <p:cNvSpPr txBox="1"/>
          <p:nvPr/>
        </p:nvSpPr>
        <p:spPr>
          <a:xfrm>
            <a:off x="3406367" y="4646883"/>
            <a:ext cx="3339900" cy="492600"/>
          </a:xfrm>
          <a:prstGeom prst="rect">
            <a:avLst/>
          </a:prstGeom>
          <a:noFill/>
          <a:ln>
            <a:noFill/>
          </a:ln>
        </p:spPr>
        <p:txBody>
          <a:bodyPr anchorCtr="0" anchor="t" bIns="121900" lIns="121900" spcFirstLastPara="1" rIns="121900" wrap="square" tIns="121900">
            <a:spAutoFit/>
          </a:bodyPr>
          <a:lstStyle/>
          <a:p>
            <a:pPr indent="-406400" lvl="0" marL="6096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MoneyGoals</a:t>
            </a:r>
            <a:endParaRPr sz="1600">
              <a:solidFill>
                <a:schemeClr val="dk1"/>
              </a:solidFill>
              <a:latin typeface="Century Gothic"/>
              <a:ea typeface="Century Gothic"/>
              <a:cs typeface="Century Gothic"/>
              <a:sym typeface="Century Gothic"/>
            </a:endParaRPr>
          </a:p>
        </p:txBody>
      </p:sp>
      <p:sp>
        <p:nvSpPr>
          <p:cNvPr id="132" name="Google Shape;132;p18"/>
          <p:cNvSpPr txBox="1"/>
          <p:nvPr/>
        </p:nvSpPr>
        <p:spPr>
          <a:xfrm>
            <a:off x="3794067" y="4213850"/>
            <a:ext cx="2618700" cy="554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000">
                <a:solidFill>
                  <a:schemeClr val="dk1"/>
                </a:solidFill>
                <a:latin typeface="Century Gothic"/>
                <a:ea typeface="Century Gothic"/>
                <a:cs typeface="Century Gothic"/>
                <a:sym typeface="Century Gothic"/>
              </a:rPr>
              <a:t>Tools</a:t>
            </a:r>
            <a:endParaRPr b="1" sz="2000">
              <a:solidFill>
                <a:schemeClr val="dk1"/>
              </a:solidFill>
              <a:latin typeface="Century Gothic"/>
              <a:ea typeface="Century Gothic"/>
              <a:cs typeface="Century Gothic"/>
              <a:sym typeface="Century Gothic"/>
            </a:endParaRPr>
          </a:p>
        </p:txBody>
      </p:sp>
      <p:sp>
        <p:nvSpPr>
          <p:cNvPr id="133" name="Google Shape;133;p18"/>
          <p:cNvSpPr txBox="1"/>
          <p:nvPr/>
        </p:nvSpPr>
        <p:spPr>
          <a:xfrm>
            <a:off x="9120350" y="4979250"/>
            <a:ext cx="3339900" cy="985200"/>
          </a:xfrm>
          <a:prstGeom prst="rect">
            <a:avLst/>
          </a:prstGeom>
          <a:noFill/>
          <a:ln>
            <a:noFill/>
          </a:ln>
        </p:spPr>
        <p:txBody>
          <a:bodyPr anchorCtr="0" anchor="t" bIns="121900" lIns="121900" spcFirstLastPara="1" rIns="121900" wrap="square" tIns="121900">
            <a:spAutoFit/>
          </a:bodyPr>
          <a:lstStyle/>
          <a:p>
            <a:pPr indent="-406400" lvl="0" marL="6096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Customized Curriculum</a:t>
            </a:r>
            <a:endParaRPr sz="1600">
              <a:solidFill>
                <a:schemeClr val="dk1"/>
              </a:solidFill>
              <a:latin typeface="Century Gothic"/>
              <a:ea typeface="Century Gothic"/>
              <a:cs typeface="Century Gothic"/>
              <a:sym typeface="Century Gothic"/>
            </a:endParaRPr>
          </a:p>
          <a:p>
            <a:pPr indent="-406400" lvl="0" marL="6096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Trauma-informed</a:t>
            </a:r>
            <a:endParaRPr sz="1600">
              <a:solidFill>
                <a:schemeClr val="dk1"/>
              </a:solidFill>
              <a:latin typeface="Century Gothic"/>
              <a:ea typeface="Century Gothic"/>
              <a:cs typeface="Century Gothic"/>
              <a:sym typeface="Century Gothic"/>
            </a:endParaRPr>
          </a:p>
          <a:p>
            <a:pPr indent="-406400" lvl="0" marL="6096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Train-the-Trainer</a:t>
            </a:r>
            <a:endParaRPr sz="1600">
              <a:solidFill>
                <a:schemeClr val="dk1"/>
              </a:solidFill>
              <a:latin typeface="Century Gothic"/>
              <a:ea typeface="Century Gothic"/>
              <a:cs typeface="Century Gothic"/>
              <a:sym typeface="Century Gothic"/>
            </a:endParaRPr>
          </a:p>
        </p:txBody>
      </p:sp>
      <p:sp>
        <p:nvSpPr>
          <p:cNvPr id="134" name="Google Shape;134;p18"/>
          <p:cNvSpPr txBox="1"/>
          <p:nvPr/>
        </p:nvSpPr>
        <p:spPr>
          <a:xfrm>
            <a:off x="9336169" y="4213867"/>
            <a:ext cx="2908500" cy="8619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000">
                <a:solidFill>
                  <a:schemeClr val="dk1"/>
                </a:solidFill>
                <a:latin typeface="Century Gothic"/>
                <a:ea typeface="Century Gothic"/>
                <a:cs typeface="Century Gothic"/>
                <a:sym typeface="Century Gothic"/>
              </a:rPr>
              <a:t>Behavior Based</a:t>
            </a:r>
            <a:endParaRPr b="1" sz="20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US" sz="2000">
                <a:solidFill>
                  <a:schemeClr val="dk1"/>
                </a:solidFill>
                <a:latin typeface="Century Gothic"/>
                <a:ea typeface="Century Gothic"/>
                <a:cs typeface="Century Gothic"/>
                <a:sym typeface="Century Gothic"/>
              </a:rPr>
              <a:t>Financial Education</a:t>
            </a:r>
            <a:endParaRPr b="1" sz="2000">
              <a:solidFill>
                <a:schemeClr val="dk1"/>
              </a:solidFill>
              <a:latin typeface="Century Gothic"/>
              <a:ea typeface="Century Gothic"/>
              <a:cs typeface="Century Gothic"/>
              <a:sym typeface="Century Gothic"/>
            </a:endParaRPr>
          </a:p>
        </p:txBody>
      </p:sp>
      <p:sp>
        <p:nvSpPr>
          <p:cNvPr id="135" name="Google Shape;135;p18"/>
          <p:cNvSpPr txBox="1"/>
          <p:nvPr/>
        </p:nvSpPr>
        <p:spPr>
          <a:xfrm>
            <a:off x="6132367" y="4861600"/>
            <a:ext cx="2988000" cy="1231500"/>
          </a:xfrm>
          <a:prstGeom prst="rect">
            <a:avLst/>
          </a:prstGeom>
          <a:noFill/>
          <a:ln>
            <a:noFill/>
          </a:ln>
        </p:spPr>
        <p:txBody>
          <a:bodyPr anchorCtr="0" anchor="t" bIns="121900" lIns="121900" spcFirstLastPara="1" rIns="121900" wrap="square" tIns="121900">
            <a:spAutoFit/>
          </a:bodyPr>
          <a:lstStyle/>
          <a:p>
            <a:pPr indent="-406400" lvl="0" marL="6096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Guaranteed Income</a:t>
            </a:r>
            <a:endParaRPr sz="1600">
              <a:solidFill>
                <a:schemeClr val="dk1"/>
              </a:solidFill>
              <a:latin typeface="Century Gothic"/>
              <a:ea typeface="Century Gothic"/>
              <a:cs typeface="Century Gothic"/>
              <a:sym typeface="Century Gothic"/>
            </a:endParaRPr>
          </a:p>
          <a:p>
            <a:pPr indent="-406400" lvl="0" marL="6096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Direct Cash Transfers</a:t>
            </a:r>
            <a:endParaRPr sz="1600">
              <a:solidFill>
                <a:schemeClr val="dk1"/>
              </a:solidFill>
              <a:latin typeface="Century Gothic"/>
              <a:ea typeface="Century Gothic"/>
              <a:cs typeface="Century Gothic"/>
              <a:sym typeface="Century Gothic"/>
            </a:endParaRPr>
          </a:p>
          <a:p>
            <a:pPr indent="-406400" lvl="0" marL="6096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Incentives</a:t>
            </a:r>
            <a:endParaRPr sz="1600">
              <a:solidFill>
                <a:schemeClr val="dk1"/>
              </a:solidFill>
              <a:latin typeface="Century Gothic"/>
              <a:ea typeface="Century Gothic"/>
              <a:cs typeface="Century Gothic"/>
              <a:sym typeface="Century Gothic"/>
            </a:endParaRPr>
          </a:p>
          <a:p>
            <a:pPr indent="-406400" lvl="0" marL="609600" rtl="0" algn="l">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Stipends</a:t>
            </a:r>
            <a:endParaRPr sz="1600">
              <a:solidFill>
                <a:schemeClr val="dk1"/>
              </a:solidFill>
              <a:latin typeface="Century Gothic"/>
              <a:ea typeface="Century Gothic"/>
              <a:cs typeface="Century Gothic"/>
              <a:sym typeface="Century Gothic"/>
            </a:endParaRPr>
          </a:p>
        </p:txBody>
      </p:sp>
      <p:sp>
        <p:nvSpPr>
          <p:cNvPr id="136" name="Google Shape;136;p18"/>
          <p:cNvSpPr txBox="1"/>
          <p:nvPr/>
        </p:nvSpPr>
        <p:spPr>
          <a:xfrm>
            <a:off x="6132369" y="4307600"/>
            <a:ext cx="2988000" cy="554100"/>
          </a:xfrm>
          <a:prstGeom prst="rect">
            <a:avLst/>
          </a:prstGeom>
          <a:noFill/>
          <a:ln>
            <a:noFill/>
          </a:ln>
        </p:spPr>
        <p:txBody>
          <a:bodyPr anchorCtr="0" anchor="t" bIns="121900" lIns="121900" spcFirstLastPara="1" rIns="121900" wrap="square" tIns="121900">
            <a:spAutoFit/>
          </a:bodyPr>
          <a:lstStyle/>
          <a:p>
            <a:pPr indent="0" lvl="0" marL="0" rtl="0" algn="r">
              <a:spcBef>
                <a:spcPts val="0"/>
              </a:spcBef>
              <a:spcAft>
                <a:spcPts val="0"/>
              </a:spcAft>
              <a:buNone/>
            </a:pPr>
            <a:r>
              <a:rPr b="1" lang="en-US" sz="2000">
                <a:solidFill>
                  <a:schemeClr val="dk1"/>
                </a:solidFill>
                <a:latin typeface="Century Gothic"/>
                <a:ea typeface="Century Gothic"/>
                <a:cs typeface="Century Gothic"/>
                <a:sym typeface="Century Gothic"/>
              </a:rPr>
              <a:t>Payment Facilitation</a:t>
            </a:r>
            <a:endParaRPr b="1" sz="20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type="ctrTitle"/>
          </p:nvPr>
        </p:nvSpPr>
        <p:spPr>
          <a:xfrm>
            <a:off x="628650" y="2552050"/>
            <a:ext cx="11322000" cy="2566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entury Gothic"/>
              <a:buNone/>
            </a:pPr>
            <a:r>
              <a:rPr b="1" lang="en-US" sz="3000">
                <a:highlight>
                  <a:srgbClr val="FFFFFF"/>
                </a:highlight>
                <a:latin typeface="Arial"/>
                <a:ea typeface="Arial"/>
                <a:cs typeface="Arial"/>
                <a:sym typeface="Arial"/>
              </a:rPr>
              <a:t>Survey Question</a:t>
            </a:r>
            <a:endParaRPr b="1" sz="30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t/>
            </a:r>
            <a:endParaRPr b="1" sz="30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rPr b="1" lang="en-US" sz="3000">
                <a:highlight>
                  <a:srgbClr val="FFFFFF"/>
                </a:highlight>
                <a:latin typeface="Arial"/>
                <a:ea typeface="Arial"/>
                <a:cs typeface="Arial"/>
                <a:sym typeface="Arial"/>
              </a:rPr>
              <a:t>How many of you:</a:t>
            </a:r>
            <a:endParaRPr b="1" sz="3000">
              <a:highlight>
                <a:srgbClr val="FFFFFF"/>
              </a:highlight>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entury Gothic"/>
              <a:buNone/>
            </a:pPr>
            <a:r>
              <a:t/>
            </a:r>
            <a:endParaRPr b="1" sz="3000">
              <a:highlight>
                <a:srgbClr val="FFFFFF"/>
              </a:highlight>
              <a:latin typeface="Arial"/>
              <a:ea typeface="Arial"/>
              <a:cs typeface="Arial"/>
              <a:sym typeface="Arial"/>
            </a:endParaRPr>
          </a:p>
          <a:p>
            <a:pPr indent="-419100" lvl="0" marL="457200" rtl="0" algn="ctr">
              <a:lnSpc>
                <a:spcPct val="90000"/>
              </a:lnSpc>
              <a:spcBef>
                <a:spcPts val="0"/>
              </a:spcBef>
              <a:spcAft>
                <a:spcPts val="0"/>
              </a:spcAft>
              <a:buSzPts val="3000"/>
              <a:buFont typeface="Arial"/>
              <a:buChar char="●"/>
            </a:pPr>
            <a:r>
              <a:rPr b="1" lang="en-US" sz="3000">
                <a:highlight>
                  <a:srgbClr val="FFFFFF"/>
                </a:highlight>
                <a:latin typeface="Arial"/>
                <a:ea typeface="Arial"/>
                <a:cs typeface="Arial"/>
                <a:sym typeface="Arial"/>
              </a:rPr>
              <a:t>have never utilized direct deposit?</a:t>
            </a:r>
            <a:endParaRPr b="1" sz="3000">
              <a:highlight>
                <a:srgbClr val="FFFFFF"/>
              </a:highlight>
              <a:latin typeface="Arial"/>
              <a:ea typeface="Arial"/>
              <a:cs typeface="Arial"/>
              <a:sym typeface="Arial"/>
            </a:endParaRPr>
          </a:p>
          <a:p>
            <a:pPr indent="0" lvl="0" marL="457200" rtl="0" algn="ctr">
              <a:lnSpc>
                <a:spcPct val="90000"/>
              </a:lnSpc>
              <a:spcBef>
                <a:spcPts val="0"/>
              </a:spcBef>
              <a:spcAft>
                <a:spcPts val="0"/>
              </a:spcAft>
              <a:buNone/>
            </a:pPr>
            <a:r>
              <a:t/>
            </a:r>
            <a:endParaRPr b="1" sz="3000">
              <a:highlight>
                <a:srgbClr val="FFFFFF"/>
              </a:highlight>
              <a:latin typeface="Arial"/>
              <a:ea typeface="Arial"/>
              <a:cs typeface="Arial"/>
              <a:sym typeface="Arial"/>
            </a:endParaRPr>
          </a:p>
          <a:p>
            <a:pPr indent="-419100" lvl="0" marL="457200" rtl="0" algn="ctr">
              <a:lnSpc>
                <a:spcPct val="90000"/>
              </a:lnSpc>
              <a:spcBef>
                <a:spcPts val="0"/>
              </a:spcBef>
              <a:spcAft>
                <a:spcPts val="0"/>
              </a:spcAft>
              <a:buSzPts val="3000"/>
              <a:buFont typeface="Arial"/>
              <a:buChar char="●"/>
            </a:pPr>
            <a:r>
              <a:rPr b="1" lang="en-US" sz="3000">
                <a:highlight>
                  <a:srgbClr val="FFFFFF"/>
                </a:highlight>
                <a:latin typeface="Arial"/>
                <a:ea typeface="Arial"/>
                <a:cs typeface="Arial"/>
                <a:sym typeface="Arial"/>
              </a:rPr>
              <a:t>are using it currently?</a:t>
            </a:r>
            <a:endParaRPr b="1" sz="3000">
              <a:highlight>
                <a:srgbClr val="FFFFFF"/>
              </a:highlight>
              <a:latin typeface="Arial"/>
              <a:ea typeface="Arial"/>
              <a:cs typeface="Arial"/>
              <a:sym typeface="Arial"/>
            </a:endParaRPr>
          </a:p>
          <a:p>
            <a:pPr indent="0" lvl="0" marL="457200" rtl="0" algn="ctr">
              <a:lnSpc>
                <a:spcPct val="90000"/>
              </a:lnSpc>
              <a:spcBef>
                <a:spcPts val="0"/>
              </a:spcBef>
              <a:spcAft>
                <a:spcPts val="0"/>
              </a:spcAft>
              <a:buNone/>
            </a:pPr>
            <a:r>
              <a:t/>
            </a:r>
            <a:endParaRPr b="1" sz="3000">
              <a:highlight>
                <a:srgbClr val="FFFFFF"/>
              </a:highlight>
              <a:latin typeface="Arial"/>
              <a:ea typeface="Arial"/>
              <a:cs typeface="Arial"/>
              <a:sym typeface="Arial"/>
            </a:endParaRPr>
          </a:p>
          <a:p>
            <a:pPr indent="-419100" lvl="0" marL="457200" rtl="0" algn="ctr">
              <a:lnSpc>
                <a:spcPct val="90000"/>
              </a:lnSpc>
              <a:spcBef>
                <a:spcPts val="0"/>
              </a:spcBef>
              <a:spcAft>
                <a:spcPts val="0"/>
              </a:spcAft>
              <a:buSzPts val="3000"/>
              <a:buFont typeface="Arial"/>
              <a:buChar char="●"/>
            </a:pPr>
            <a:r>
              <a:rPr b="1" lang="en-US" sz="3000">
                <a:highlight>
                  <a:srgbClr val="FFFFFF"/>
                </a:highlight>
                <a:latin typeface="Arial"/>
                <a:ea typeface="Arial"/>
                <a:cs typeface="Arial"/>
                <a:sym typeface="Arial"/>
              </a:rPr>
              <a:t>have used the Focus Card in the past for direct deposit?</a:t>
            </a:r>
            <a:endParaRPr b="1" sz="3000">
              <a:highlight>
                <a:srgbClr val="FFFFFF"/>
              </a:highlight>
              <a:latin typeface="Arial"/>
              <a:ea typeface="Arial"/>
              <a:cs typeface="Arial"/>
              <a:sym typeface="Arial"/>
            </a:endParaRPr>
          </a:p>
        </p:txBody>
      </p:sp>
      <p:pic>
        <p:nvPicPr>
          <p:cNvPr id="143" name="Google Shape;143;p19"/>
          <p:cNvPicPr preferRelativeResize="0"/>
          <p:nvPr/>
        </p:nvPicPr>
        <p:blipFill rotWithShape="1">
          <a:blip r:embed="rId3">
            <a:alphaModFix/>
          </a:blip>
          <a:srcRect b="0" l="0" r="0" t="0"/>
          <a:stretch/>
        </p:blipFill>
        <p:spPr>
          <a:xfrm>
            <a:off x="7960783" y="5409850"/>
            <a:ext cx="4042834" cy="1415528"/>
          </a:xfrm>
          <a:prstGeom prst="rect">
            <a:avLst/>
          </a:prstGeom>
          <a:noFill/>
          <a:ln>
            <a:noFill/>
          </a:ln>
        </p:spPr>
      </p:pic>
      <p:sp>
        <p:nvSpPr>
          <p:cNvPr id="144" name="Google Shape;144;p19"/>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0"/>
          <p:cNvPicPr preferRelativeResize="0"/>
          <p:nvPr/>
        </p:nvPicPr>
        <p:blipFill rotWithShape="1">
          <a:blip r:embed="rId3">
            <a:alphaModFix/>
          </a:blip>
          <a:srcRect b="0" l="0" r="0" t="0"/>
          <a:stretch/>
        </p:blipFill>
        <p:spPr>
          <a:xfrm flipH="1">
            <a:off x="2266010" y="1049354"/>
            <a:ext cx="7117832" cy="5781585"/>
          </a:xfrm>
          <a:prstGeom prst="rect">
            <a:avLst/>
          </a:prstGeom>
          <a:noFill/>
          <a:ln>
            <a:noFill/>
          </a:ln>
        </p:spPr>
      </p:pic>
      <p:sp>
        <p:nvSpPr>
          <p:cNvPr id="151" name="Google Shape;151;p20"/>
          <p:cNvSpPr/>
          <p:nvPr/>
        </p:nvSpPr>
        <p:spPr>
          <a:xfrm>
            <a:off x="5774925" y="2180299"/>
            <a:ext cx="1479315" cy="598167"/>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Don’t follow a budget</a:t>
            </a:r>
            <a:endParaRPr b="0" i="0" sz="1400" u="none" cap="none" strike="noStrike">
              <a:solidFill>
                <a:srgbClr val="000000"/>
              </a:solidFill>
              <a:latin typeface="Arial"/>
              <a:ea typeface="Arial"/>
              <a:cs typeface="Arial"/>
              <a:sym typeface="Arial"/>
            </a:endParaRPr>
          </a:p>
        </p:txBody>
      </p:sp>
      <p:sp>
        <p:nvSpPr>
          <p:cNvPr id="152" name="Google Shape;152;p20"/>
          <p:cNvSpPr/>
          <p:nvPr/>
        </p:nvSpPr>
        <p:spPr>
          <a:xfrm>
            <a:off x="9961110" y="873886"/>
            <a:ext cx="1922782" cy="830045"/>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Don’t save for unexpected expenses</a:t>
            </a:r>
            <a:endParaRPr b="0" i="0" sz="1400" u="none" cap="none" strike="noStrike">
              <a:solidFill>
                <a:srgbClr val="000000"/>
              </a:solidFill>
              <a:latin typeface="Arial"/>
              <a:ea typeface="Arial"/>
              <a:cs typeface="Arial"/>
              <a:sym typeface="Arial"/>
            </a:endParaRPr>
          </a:p>
        </p:txBody>
      </p:sp>
      <p:sp>
        <p:nvSpPr>
          <p:cNvPr id="153" name="Google Shape;153;p20"/>
          <p:cNvSpPr/>
          <p:nvPr/>
        </p:nvSpPr>
        <p:spPr>
          <a:xfrm>
            <a:off x="751984" y="3285003"/>
            <a:ext cx="1936200" cy="744300"/>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Don’t review bills or statements</a:t>
            </a:r>
            <a:endParaRPr b="0" i="0" sz="1400" u="none" cap="none" strike="noStrike">
              <a:solidFill>
                <a:srgbClr val="000000"/>
              </a:solidFill>
              <a:latin typeface="Arial"/>
              <a:ea typeface="Arial"/>
              <a:cs typeface="Arial"/>
              <a:sym typeface="Arial"/>
            </a:endParaRPr>
          </a:p>
        </p:txBody>
      </p:sp>
      <p:sp>
        <p:nvSpPr>
          <p:cNvPr id="154" name="Google Shape;154;p20"/>
          <p:cNvSpPr/>
          <p:nvPr/>
        </p:nvSpPr>
        <p:spPr>
          <a:xfrm>
            <a:off x="6568429" y="4571216"/>
            <a:ext cx="1705228" cy="599634"/>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Don’t have </a:t>
            </a:r>
            <a:r>
              <a:rPr b="0" i="0" lang="en-US" sz="1600" u="none" cap="none" strike="noStrike">
                <a:solidFill>
                  <a:schemeClr val="dk1"/>
                </a:solidFill>
                <a:latin typeface="Century Gothic"/>
                <a:ea typeface="Century Gothic"/>
                <a:cs typeface="Century Gothic"/>
                <a:sym typeface="Century Gothic"/>
              </a:rPr>
              <a:t>credit</a:t>
            </a:r>
            <a:r>
              <a:rPr b="0" i="0" lang="en-US" sz="1800" u="none" cap="none" strike="noStrike">
                <a:solidFill>
                  <a:schemeClr val="dk1"/>
                </a:solidFill>
                <a:latin typeface="Century Gothic"/>
                <a:ea typeface="Century Gothic"/>
                <a:cs typeface="Century Gothic"/>
                <a:sym typeface="Century Gothic"/>
              </a:rPr>
              <a:t> access</a:t>
            </a:r>
            <a:endParaRPr b="0" i="0" sz="1400" u="none" cap="none" strike="noStrike">
              <a:solidFill>
                <a:srgbClr val="000000"/>
              </a:solidFill>
              <a:latin typeface="Arial"/>
              <a:ea typeface="Arial"/>
              <a:cs typeface="Arial"/>
              <a:sym typeface="Arial"/>
            </a:endParaRPr>
          </a:p>
        </p:txBody>
      </p:sp>
      <p:sp>
        <p:nvSpPr>
          <p:cNvPr id="155" name="Google Shape;155;p20"/>
          <p:cNvSpPr/>
          <p:nvPr/>
        </p:nvSpPr>
        <p:spPr>
          <a:xfrm>
            <a:off x="5792722" y="2848700"/>
            <a:ext cx="1443719" cy="513484"/>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entury Gothic"/>
                <a:ea typeface="Century Gothic"/>
                <a:cs typeface="Century Gothic"/>
                <a:sym typeface="Century Gothic"/>
              </a:rPr>
              <a:t>47% of individuals</a:t>
            </a:r>
            <a:endParaRPr b="0" i="0" sz="1400" u="none" cap="none" strike="noStrike">
              <a:solidFill>
                <a:srgbClr val="000000"/>
              </a:solidFill>
              <a:latin typeface="Arial"/>
              <a:ea typeface="Arial"/>
              <a:cs typeface="Arial"/>
              <a:sym typeface="Arial"/>
            </a:endParaRPr>
          </a:p>
        </p:txBody>
      </p:sp>
      <p:sp>
        <p:nvSpPr>
          <p:cNvPr id="156" name="Google Shape;156;p20"/>
          <p:cNvSpPr/>
          <p:nvPr/>
        </p:nvSpPr>
        <p:spPr>
          <a:xfrm>
            <a:off x="699795" y="4167334"/>
            <a:ext cx="1265100" cy="574500"/>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entury Gothic"/>
                <a:ea typeface="Century Gothic"/>
                <a:cs typeface="Century Gothic"/>
                <a:sym typeface="Century Gothic"/>
              </a:rPr>
              <a:t>30% of individuals</a:t>
            </a:r>
            <a:endParaRPr b="0" i="0" sz="1400" u="none" cap="none" strike="noStrike">
              <a:solidFill>
                <a:srgbClr val="000000"/>
              </a:solidFill>
              <a:latin typeface="Arial"/>
              <a:ea typeface="Arial"/>
              <a:cs typeface="Arial"/>
              <a:sym typeface="Arial"/>
            </a:endParaRPr>
          </a:p>
        </p:txBody>
      </p:sp>
      <p:sp>
        <p:nvSpPr>
          <p:cNvPr id="157" name="Google Shape;157;p20"/>
          <p:cNvSpPr/>
          <p:nvPr/>
        </p:nvSpPr>
        <p:spPr>
          <a:xfrm>
            <a:off x="6586638" y="5238132"/>
            <a:ext cx="1671740" cy="500515"/>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entury Gothic"/>
                <a:ea typeface="Century Gothic"/>
                <a:cs typeface="Century Gothic"/>
                <a:sym typeface="Century Gothic"/>
              </a:rPr>
              <a:t>28% of individuals</a:t>
            </a:r>
            <a:endParaRPr b="0" i="0" sz="1400" u="none" cap="none" strike="noStrike">
              <a:solidFill>
                <a:srgbClr val="000000"/>
              </a:solidFill>
              <a:latin typeface="Arial"/>
              <a:ea typeface="Arial"/>
              <a:cs typeface="Arial"/>
              <a:sym typeface="Arial"/>
            </a:endParaRPr>
          </a:p>
        </p:txBody>
      </p:sp>
      <p:pic>
        <p:nvPicPr>
          <p:cNvPr id="158" name="Google Shape;158;p20"/>
          <p:cNvPicPr preferRelativeResize="0"/>
          <p:nvPr/>
        </p:nvPicPr>
        <p:blipFill rotWithShape="1">
          <a:blip r:embed="rId4">
            <a:alphaModFix/>
          </a:blip>
          <a:srcRect b="0" l="0" r="0" t="0"/>
          <a:stretch/>
        </p:blipFill>
        <p:spPr>
          <a:xfrm rot="1525651">
            <a:off x="5542845" y="5075125"/>
            <a:ext cx="933290" cy="933290"/>
          </a:xfrm>
          <a:prstGeom prst="rect">
            <a:avLst/>
          </a:prstGeom>
          <a:noFill/>
          <a:ln>
            <a:noFill/>
          </a:ln>
        </p:spPr>
      </p:pic>
      <p:pic>
        <p:nvPicPr>
          <p:cNvPr id="159" name="Google Shape;159;p20"/>
          <p:cNvPicPr preferRelativeResize="0"/>
          <p:nvPr/>
        </p:nvPicPr>
        <p:blipFill rotWithShape="1">
          <a:blip r:embed="rId4">
            <a:alphaModFix/>
          </a:blip>
          <a:srcRect b="0" l="0" r="0" t="0"/>
          <a:stretch/>
        </p:blipFill>
        <p:spPr>
          <a:xfrm flipH="1" rot="-2408560">
            <a:off x="2057625" y="3921024"/>
            <a:ext cx="1194323" cy="1194323"/>
          </a:xfrm>
          <a:prstGeom prst="rect">
            <a:avLst/>
          </a:prstGeom>
          <a:noFill/>
          <a:ln>
            <a:noFill/>
          </a:ln>
        </p:spPr>
      </p:pic>
      <p:pic>
        <p:nvPicPr>
          <p:cNvPr id="160" name="Google Shape;160;p20"/>
          <p:cNvPicPr preferRelativeResize="0"/>
          <p:nvPr/>
        </p:nvPicPr>
        <p:blipFill rotWithShape="1">
          <a:blip r:embed="rId4">
            <a:alphaModFix/>
          </a:blip>
          <a:srcRect b="0" l="0" r="0" t="0"/>
          <a:stretch/>
        </p:blipFill>
        <p:spPr>
          <a:xfrm rot="3208525">
            <a:off x="8340402" y="936727"/>
            <a:ext cx="1373743" cy="1373743"/>
          </a:xfrm>
          <a:prstGeom prst="rect">
            <a:avLst/>
          </a:prstGeom>
          <a:noFill/>
          <a:ln>
            <a:noFill/>
          </a:ln>
        </p:spPr>
      </p:pic>
      <p:pic>
        <p:nvPicPr>
          <p:cNvPr id="161" name="Google Shape;161;p20"/>
          <p:cNvPicPr preferRelativeResize="0"/>
          <p:nvPr/>
        </p:nvPicPr>
        <p:blipFill rotWithShape="1">
          <a:blip r:embed="rId4">
            <a:alphaModFix/>
          </a:blip>
          <a:srcRect b="0" l="0" r="0" t="0"/>
          <a:stretch/>
        </p:blipFill>
        <p:spPr>
          <a:xfrm flipH="1" rot="8779709">
            <a:off x="4618857" y="1774635"/>
            <a:ext cx="1028932" cy="1043008"/>
          </a:xfrm>
          <a:prstGeom prst="rect">
            <a:avLst/>
          </a:prstGeom>
          <a:noFill/>
          <a:ln>
            <a:noFill/>
          </a:ln>
        </p:spPr>
      </p:pic>
      <p:sp>
        <p:nvSpPr>
          <p:cNvPr id="162" name="Google Shape;162;p20"/>
          <p:cNvSpPr/>
          <p:nvPr/>
        </p:nvSpPr>
        <p:spPr>
          <a:xfrm>
            <a:off x="10283057" y="1786303"/>
            <a:ext cx="1278887" cy="532712"/>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entury Gothic"/>
                <a:ea typeface="Century Gothic"/>
                <a:cs typeface="Century Gothic"/>
                <a:sym typeface="Century Gothic"/>
              </a:rPr>
              <a:t>44% of individuals</a:t>
            </a:r>
            <a:endParaRPr b="0" i="0" sz="1400" u="none" cap="none" strike="noStrike">
              <a:solidFill>
                <a:srgbClr val="000000"/>
              </a:solidFill>
              <a:latin typeface="Arial"/>
              <a:ea typeface="Arial"/>
              <a:cs typeface="Arial"/>
              <a:sym typeface="Arial"/>
            </a:endParaRPr>
          </a:p>
        </p:txBody>
      </p:sp>
      <p:sp>
        <p:nvSpPr>
          <p:cNvPr id="163" name="Google Shape;163;p20"/>
          <p:cNvSpPr txBox="1"/>
          <p:nvPr/>
        </p:nvSpPr>
        <p:spPr>
          <a:xfrm>
            <a:off x="0" y="112406"/>
            <a:ext cx="1219200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entury Gothic"/>
                <a:ea typeface="Century Gothic"/>
                <a:cs typeface="Century Gothic"/>
                <a:sym typeface="Century Gothic"/>
              </a:rPr>
              <a:t>The Hard Road to Financial Stability</a:t>
            </a:r>
            <a:endParaRPr b="0" i="0" sz="1400" u="none" cap="none" strike="noStrike">
              <a:solidFill>
                <a:srgbClr val="000000"/>
              </a:solidFill>
              <a:latin typeface="Arial"/>
              <a:ea typeface="Arial"/>
              <a:cs typeface="Arial"/>
              <a:sym typeface="Arial"/>
            </a:endParaRPr>
          </a:p>
        </p:txBody>
      </p:sp>
      <p:pic>
        <p:nvPicPr>
          <p:cNvPr id="164" name="Google Shape;164;p20"/>
          <p:cNvPicPr preferRelativeResize="0"/>
          <p:nvPr/>
        </p:nvPicPr>
        <p:blipFill rotWithShape="1">
          <a:blip r:embed="rId5">
            <a:alphaModFix/>
          </a:blip>
          <a:srcRect b="0" l="0" r="0" t="0"/>
          <a:stretch/>
        </p:blipFill>
        <p:spPr>
          <a:xfrm>
            <a:off x="1523579" y="831333"/>
            <a:ext cx="660804" cy="934618"/>
          </a:xfrm>
          <a:prstGeom prst="rect">
            <a:avLst/>
          </a:prstGeom>
          <a:noFill/>
          <a:ln>
            <a:noFill/>
          </a:ln>
        </p:spPr>
      </p:pic>
      <p:pic>
        <p:nvPicPr>
          <p:cNvPr id="165" name="Google Shape;165;p20"/>
          <p:cNvPicPr preferRelativeResize="0"/>
          <p:nvPr/>
        </p:nvPicPr>
        <p:blipFill rotWithShape="1">
          <a:blip r:embed="rId6">
            <a:alphaModFix/>
          </a:blip>
          <a:srcRect b="0" l="0" r="0" t="0"/>
          <a:stretch/>
        </p:blipFill>
        <p:spPr>
          <a:xfrm>
            <a:off x="751982" y="878610"/>
            <a:ext cx="840064" cy="840064"/>
          </a:xfrm>
          <a:prstGeom prst="rect">
            <a:avLst/>
          </a:prstGeom>
          <a:noFill/>
          <a:ln>
            <a:noFill/>
          </a:ln>
        </p:spPr>
      </p:pic>
      <p:pic>
        <p:nvPicPr>
          <p:cNvPr id="166" name="Google Shape;166;p20"/>
          <p:cNvPicPr preferRelativeResize="0"/>
          <p:nvPr/>
        </p:nvPicPr>
        <p:blipFill rotWithShape="1">
          <a:blip r:embed="rId5">
            <a:alphaModFix/>
          </a:blip>
          <a:srcRect b="0" l="0" r="0" t="0"/>
          <a:stretch/>
        </p:blipFill>
        <p:spPr>
          <a:xfrm>
            <a:off x="511210" y="1245681"/>
            <a:ext cx="660804" cy="934618"/>
          </a:xfrm>
          <a:prstGeom prst="rect">
            <a:avLst/>
          </a:prstGeom>
          <a:noFill/>
          <a:ln>
            <a:noFill/>
          </a:ln>
        </p:spPr>
      </p:pic>
      <p:pic>
        <p:nvPicPr>
          <p:cNvPr id="167" name="Google Shape;167;p20"/>
          <p:cNvPicPr preferRelativeResize="0"/>
          <p:nvPr/>
        </p:nvPicPr>
        <p:blipFill rotWithShape="1">
          <a:blip r:embed="rId6">
            <a:alphaModFix/>
          </a:blip>
          <a:srcRect b="0" l="0" r="0" t="0"/>
          <a:stretch/>
        </p:blipFill>
        <p:spPr>
          <a:xfrm>
            <a:off x="1098129" y="1335629"/>
            <a:ext cx="840064" cy="840064"/>
          </a:xfrm>
          <a:prstGeom prst="rect">
            <a:avLst/>
          </a:prstGeom>
          <a:noFill/>
          <a:ln>
            <a:noFill/>
          </a:ln>
        </p:spPr>
      </p:pic>
      <p:sp>
        <p:nvSpPr>
          <p:cNvPr id="168" name="Google Shape;168;p20"/>
          <p:cNvSpPr/>
          <p:nvPr/>
        </p:nvSpPr>
        <p:spPr>
          <a:xfrm>
            <a:off x="9490056" y="5674639"/>
            <a:ext cx="1785204" cy="11563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entury Gothic"/>
                <a:ea typeface="Century Gothic"/>
                <a:cs typeface="Century Gothic"/>
                <a:sym typeface="Century Gothic"/>
              </a:rPr>
              <a:t>Financial Capability</a:t>
            </a:r>
            <a:endParaRPr b="0" i="0" sz="1400" u="none" cap="none" strike="noStrike">
              <a:solidFill>
                <a:srgbClr val="000000"/>
              </a:solidFill>
              <a:latin typeface="Arial"/>
              <a:ea typeface="Arial"/>
              <a:cs typeface="Arial"/>
              <a:sym typeface="Arial"/>
            </a:endParaRPr>
          </a:p>
        </p:txBody>
      </p:sp>
      <p:sp>
        <p:nvSpPr>
          <p:cNvPr id="169" name="Google Shape;169;p20"/>
          <p:cNvSpPr/>
          <p:nvPr/>
        </p:nvSpPr>
        <p:spPr>
          <a:xfrm flipH="1">
            <a:off x="-25" y="0"/>
            <a:ext cx="398700" cy="6858000"/>
          </a:xfrm>
          <a:prstGeom prst="rect">
            <a:avLst/>
          </a:prstGeom>
          <a:solidFill>
            <a:srgbClr val="38761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nvSpPr>
        <p:spPr>
          <a:xfrm>
            <a:off x="0" y="440436"/>
            <a:ext cx="121920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entury Gothic"/>
              <a:buNone/>
            </a:pPr>
            <a:r>
              <a:rPr b="1" i="0" lang="en-US" sz="4400" u="none" cap="none" strike="noStrike">
                <a:solidFill>
                  <a:schemeClr val="dk1"/>
                </a:solidFill>
                <a:latin typeface="Century Gothic"/>
                <a:ea typeface="Century Gothic"/>
                <a:cs typeface="Century Gothic"/>
                <a:sym typeface="Century Gothic"/>
              </a:rPr>
              <a:t>The Financial State of the Workforce </a:t>
            </a:r>
            <a:endParaRPr/>
          </a:p>
        </p:txBody>
      </p:sp>
      <p:pic>
        <p:nvPicPr>
          <p:cNvPr id="176" name="Google Shape;176;p21"/>
          <p:cNvPicPr preferRelativeResize="0"/>
          <p:nvPr/>
        </p:nvPicPr>
        <p:blipFill rotWithShape="1">
          <a:blip r:embed="rId3">
            <a:alphaModFix/>
          </a:blip>
          <a:srcRect b="0" l="0" r="0" t="0"/>
          <a:stretch/>
        </p:blipFill>
        <p:spPr>
          <a:xfrm>
            <a:off x="774614" y="1477118"/>
            <a:ext cx="869592" cy="1088430"/>
          </a:xfrm>
          <a:prstGeom prst="rect">
            <a:avLst/>
          </a:prstGeom>
          <a:noFill/>
          <a:ln>
            <a:noFill/>
          </a:ln>
        </p:spPr>
      </p:pic>
      <p:sp>
        <p:nvSpPr>
          <p:cNvPr id="177" name="Google Shape;177;p21"/>
          <p:cNvSpPr txBox="1"/>
          <p:nvPr/>
        </p:nvSpPr>
        <p:spPr>
          <a:xfrm>
            <a:off x="2412024" y="1676342"/>
            <a:ext cx="9318600" cy="5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100" u="none" cap="none" strike="noStrike">
                <a:solidFill>
                  <a:schemeClr val="dk1"/>
                </a:solidFill>
                <a:latin typeface="Century Gothic"/>
                <a:ea typeface="Century Gothic"/>
                <a:cs typeface="Century Gothic"/>
                <a:sym typeface="Century Gothic"/>
              </a:rPr>
              <a:t>72% of the US workforce are financially stressed.</a:t>
            </a:r>
            <a:endParaRPr/>
          </a:p>
        </p:txBody>
      </p:sp>
      <p:sp>
        <p:nvSpPr>
          <p:cNvPr id="178" name="Google Shape;178;p21"/>
          <p:cNvSpPr txBox="1"/>
          <p:nvPr/>
        </p:nvSpPr>
        <p:spPr>
          <a:xfrm>
            <a:off x="2412024" y="3983612"/>
            <a:ext cx="8001000" cy="10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100">
                <a:solidFill>
                  <a:schemeClr val="dk1"/>
                </a:solidFill>
                <a:latin typeface="Century Gothic"/>
                <a:ea typeface="Century Gothic"/>
                <a:cs typeface="Century Gothic"/>
                <a:sym typeface="Century Gothic"/>
              </a:rPr>
              <a:t>46% of workers are distracted by their finances at work 3+hrs/wk.</a:t>
            </a:r>
            <a:endParaRPr/>
          </a:p>
        </p:txBody>
      </p:sp>
      <p:pic>
        <p:nvPicPr>
          <p:cNvPr id="179" name="Google Shape;179;p21"/>
          <p:cNvPicPr preferRelativeResize="0"/>
          <p:nvPr/>
        </p:nvPicPr>
        <p:blipFill rotWithShape="1">
          <a:blip r:embed="rId4">
            <a:alphaModFix/>
          </a:blip>
          <a:srcRect b="0" l="0" r="0" t="0"/>
          <a:stretch/>
        </p:blipFill>
        <p:spPr>
          <a:xfrm>
            <a:off x="508404" y="2751360"/>
            <a:ext cx="1046440" cy="1046440"/>
          </a:xfrm>
          <a:prstGeom prst="rect">
            <a:avLst/>
          </a:prstGeom>
          <a:noFill/>
          <a:ln>
            <a:noFill/>
          </a:ln>
        </p:spPr>
      </p:pic>
      <p:pic>
        <p:nvPicPr>
          <p:cNvPr id="180" name="Google Shape;180;p21"/>
          <p:cNvPicPr preferRelativeResize="0"/>
          <p:nvPr/>
        </p:nvPicPr>
        <p:blipFill rotWithShape="1">
          <a:blip r:embed="rId5">
            <a:alphaModFix/>
          </a:blip>
          <a:srcRect b="0" l="0" r="0" t="0"/>
          <a:stretch/>
        </p:blipFill>
        <p:spPr>
          <a:xfrm>
            <a:off x="1512740" y="2751360"/>
            <a:ext cx="1046440" cy="1046440"/>
          </a:xfrm>
          <a:prstGeom prst="rect">
            <a:avLst/>
          </a:prstGeom>
          <a:noFill/>
          <a:ln>
            <a:noFill/>
          </a:ln>
        </p:spPr>
      </p:pic>
      <p:sp>
        <p:nvSpPr>
          <p:cNvPr id="181" name="Google Shape;181;p21"/>
          <p:cNvSpPr txBox="1"/>
          <p:nvPr/>
        </p:nvSpPr>
        <p:spPr>
          <a:xfrm>
            <a:off x="2412024" y="2751360"/>
            <a:ext cx="8888700" cy="10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100">
                <a:solidFill>
                  <a:schemeClr val="dk1"/>
                </a:solidFill>
                <a:latin typeface="Century Gothic"/>
                <a:ea typeface="Century Gothic"/>
                <a:cs typeface="Century Gothic"/>
                <a:sym typeface="Century Gothic"/>
              </a:rPr>
              <a:t>3 out of 4 are sometimes living paycheck-to-paycheck.</a:t>
            </a:r>
            <a:endParaRPr/>
          </a:p>
        </p:txBody>
      </p:sp>
      <p:sp>
        <p:nvSpPr>
          <p:cNvPr id="182" name="Google Shape;182;p21"/>
          <p:cNvSpPr txBox="1"/>
          <p:nvPr/>
        </p:nvSpPr>
        <p:spPr>
          <a:xfrm>
            <a:off x="2412023" y="5215864"/>
            <a:ext cx="8542200" cy="10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100">
                <a:solidFill>
                  <a:schemeClr val="dk1"/>
                </a:solidFill>
                <a:latin typeface="Century Gothic"/>
                <a:ea typeface="Century Gothic"/>
                <a:cs typeface="Century Gothic"/>
                <a:sym typeface="Century Gothic"/>
              </a:rPr>
              <a:t>Nearly half cannot cover an emergency expense costing $400.</a:t>
            </a:r>
            <a:endParaRPr/>
          </a:p>
        </p:txBody>
      </p:sp>
      <p:pic>
        <p:nvPicPr>
          <p:cNvPr id="183" name="Google Shape;183;p21"/>
          <p:cNvPicPr preferRelativeResize="0"/>
          <p:nvPr/>
        </p:nvPicPr>
        <p:blipFill rotWithShape="1">
          <a:blip r:embed="rId4">
            <a:alphaModFix/>
          </a:blip>
          <a:srcRect b="0" l="0" r="0" t="0"/>
          <a:stretch/>
        </p:blipFill>
        <p:spPr>
          <a:xfrm>
            <a:off x="1010572" y="2727368"/>
            <a:ext cx="1046440" cy="1046440"/>
          </a:xfrm>
          <a:prstGeom prst="rect">
            <a:avLst/>
          </a:prstGeom>
          <a:noFill/>
          <a:ln>
            <a:noFill/>
          </a:ln>
        </p:spPr>
      </p:pic>
      <p:pic>
        <p:nvPicPr>
          <p:cNvPr id="184" name="Google Shape;184;p21"/>
          <p:cNvPicPr preferRelativeResize="0"/>
          <p:nvPr/>
        </p:nvPicPr>
        <p:blipFill rotWithShape="1">
          <a:blip r:embed="rId4">
            <a:alphaModFix/>
          </a:blip>
          <a:srcRect b="0" l="0" r="0" t="0"/>
          <a:stretch/>
        </p:blipFill>
        <p:spPr>
          <a:xfrm>
            <a:off x="8683" y="2739364"/>
            <a:ext cx="1046440" cy="1046440"/>
          </a:xfrm>
          <a:prstGeom prst="rect">
            <a:avLst/>
          </a:prstGeom>
          <a:noFill/>
          <a:ln>
            <a:noFill/>
          </a:ln>
        </p:spPr>
      </p:pic>
      <p:pic>
        <p:nvPicPr>
          <p:cNvPr id="185" name="Google Shape;185;p21"/>
          <p:cNvPicPr preferRelativeResize="0"/>
          <p:nvPr/>
        </p:nvPicPr>
        <p:blipFill rotWithShape="1">
          <a:blip r:embed="rId5">
            <a:alphaModFix/>
          </a:blip>
          <a:srcRect b="0" l="0" r="0" t="0"/>
          <a:stretch/>
        </p:blipFill>
        <p:spPr>
          <a:xfrm>
            <a:off x="1512740" y="3959620"/>
            <a:ext cx="1046440" cy="1046440"/>
          </a:xfrm>
          <a:prstGeom prst="rect">
            <a:avLst/>
          </a:prstGeom>
          <a:noFill/>
          <a:ln>
            <a:noFill/>
          </a:ln>
        </p:spPr>
      </p:pic>
      <p:pic>
        <p:nvPicPr>
          <p:cNvPr id="186" name="Google Shape;186;p21"/>
          <p:cNvPicPr preferRelativeResize="0"/>
          <p:nvPr/>
        </p:nvPicPr>
        <p:blipFill rotWithShape="1">
          <a:blip r:embed="rId4">
            <a:alphaModFix/>
          </a:blip>
          <a:srcRect b="0" l="0" r="0" t="0"/>
          <a:stretch/>
        </p:blipFill>
        <p:spPr>
          <a:xfrm>
            <a:off x="1001106" y="3959620"/>
            <a:ext cx="1046440" cy="1046440"/>
          </a:xfrm>
          <a:prstGeom prst="rect">
            <a:avLst/>
          </a:prstGeom>
          <a:noFill/>
          <a:ln>
            <a:noFill/>
          </a:ln>
        </p:spPr>
      </p:pic>
      <p:pic>
        <p:nvPicPr>
          <p:cNvPr id="187" name="Google Shape;187;p21"/>
          <p:cNvPicPr preferRelativeResize="0"/>
          <p:nvPr/>
        </p:nvPicPr>
        <p:blipFill rotWithShape="1">
          <a:blip r:embed="rId4">
            <a:alphaModFix/>
          </a:blip>
          <a:srcRect b="0" l="0" r="0" t="0"/>
          <a:stretch/>
        </p:blipFill>
        <p:spPr>
          <a:xfrm>
            <a:off x="989520" y="5215864"/>
            <a:ext cx="1046440" cy="1046440"/>
          </a:xfrm>
          <a:prstGeom prst="rect">
            <a:avLst/>
          </a:prstGeom>
          <a:noFill/>
          <a:ln>
            <a:noFill/>
          </a:ln>
        </p:spPr>
      </p:pic>
      <p:pic>
        <p:nvPicPr>
          <p:cNvPr id="188" name="Google Shape;188;p21"/>
          <p:cNvPicPr preferRelativeResize="0"/>
          <p:nvPr/>
        </p:nvPicPr>
        <p:blipFill rotWithShape="1">
          <a:blip r:embed="rId5">
            <a:alphaModFix/>
          </a:blip>
          <a:srcRect b="0" l="0" r="0" t="0"/>
          <a:stretch/>
        </p:blipFill>
        <p:spPr>
          <a:xfrm>
            <a:off x="1512740" y="5215864"/>
            <a:ext cx="1046440" cy="1046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1" y="160598"/>
            <a:ext cx="121920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entury Gothic"/>
              <a:buNone/>
            </a:pPr>
            <a:r>
              <a:rPr b="1" lang="en-US">
                <a:latin typeface="Century Gothic"/>
                <a:ea typeface="Century Gothic"/>
                <a:cs typeface="Century Gothic"/>
                <a:sym typeface="Century Gothic"/>
              </a:rPr>
              <a:t>What Does This Mean for Productivity?</a:t>
            </a:r>
            <a:endParaRPr/>
          </a:p>
        </p:txBody>
      </p:sp>
      <p:sp>
        <p:nvSpPr>
          <p:cNvPr id="195" name="Google Shape;195;p22"/>
          <p:cNvSpPr txBox="1"/>
          <p:nvPr/>
        </p:nvSpPr>
        <p:spPr>
          <a:xfrm>
            <a:off x="2020552" y="3292180"/>
            <a:ext cx="1566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10 employees</a:t>
            </a:r>
            <a:endParaRPr/>
          </a:p>
        </p:txBody>
      </p:sp>
      <p:sp>
        <p:nvSpPr>
          <p:cNvPr id="196" name="Google Shape;196;p22"/>
          <p:cNvSpPr txBox="1"/>
          <p:nvPr/>
        </p:nvSpPr>
        <p:spPr>
          <a:xfrm>
            <a:off x="5664838" y="3021575"/>
            <a:ext cx="19074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46%  Distracted 3+hrs/wk</a:t>
            </a:r>
            <a:endParaRPr sz="1600">
              <a:solidFill>
                <a:schemeClr val="dk1"/>
              </a:solidFill>
              <a:latin typeface="Century Gothic"/>
              <a:ea typeface="Century Gothic"/>
              <a:cs typeface="Century Gothic"/>
              <a:sym typeface="Century Gothic"/>
            </a:endParaRPr>
          </a:p>
        </p:txBody>
      </p:sp>
      <p:sp>
        <p:nvSpPr>
          <p:cNvPr id="197" name="Google Shape;197;p22"/>
          <p:cNvSpPr txBox="1"/>
          <p:nvPr/>
        </p:nvSpPr>
        <p:spPr>
          <a:xfrm>
            <a:off x="9066832" y="3125259"/>
            <a:ext cx="16434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4.6 employees</a:t>
            </a:r>
            <a:endParaRPr/>
          </a:p>
        </p:txBody>
      </p:sp>
      <p:pic>
        <p:nvPicPr>
          <p:cNvPr id="198" name="Google Shape;198;p22"/>
          <p:cNvPicPr preferRelativeResize="0"/>
          <p:nvPr/>
        </p:nvPicPr>
        <p:blipFill rotWithShape="1">
          <a:blip r:embed="rId3">
            <a:alphaModFix/>
          </a:blip>
          <a:srcRect b="0" l="0" r="0" t="0"/>
          <a:stretch/>
        </p:blipFill>
        <p:spPr>
          <a:xfrm>
            <a:off x="4864545" y="3926180"/>
            <a:ext cx="805028" cy="805028"/>
          </a:xfrm>
          <a:prstGeom prst="rect">
            <a:avLst/>
          </a:prstGeom>
          <a:noFill/>
          <a:ln>
            <a:noFill/>
          </a:ln>
        </p:spPr>
      </p:pic>
      <p:pic>
        <p:nvPicPr>
          <p:cNvPr id="199" name="Google Shape;199;p22"/>
          <p:cNvPicPr preferRelativeResize="0"/>
          <p:nvPr/>
        </p:nvPicPr>
        <p:blipFill rotWithShape="1">
          <a:blip r:embed="rId4">
            <a:alphaModFix/>
          </a:blip>
          <a:srcRect b="0" l="0" r="0" t="0"/>
          <a:stretch/>
        </p:blipFill>
        <p:spPr>
          <a:xfrm>
            <a:off x="7385343" y="3927647"/>
            <a:ext cx="805028" cy="805028"/>
          </a:xfrm>
          <a:prstGeom prst="rect">
            <a:avLst/>
          </a:prstGeom>
          <a:noFill/>
          <a:ln>
            <a:noFill/>
          </a:ln>
        </p:spPr>
      </p:pic>
      <p:pic>
        <p:nvPicPr>
          <p:cNvPr id="200" name="Google Shape;200;p22"/>
          <p:cNvPicPr preferRelativeResize="0"/>
          <p:nvPr/>
        </p:nvPicPr>
        <p:blipFill rotWithShape="1">
          <a:blip r:embed="rId5">
            <a:alphaModFix/>
          </a:blip>
          <a:srcRect b="0" l="0" r="0" t="0"/>
          <a:stretch/>
        </p:blipFill>
        <p:spPr>
          <a:xfrm>
            <a:off x="9982028" y="3926180"/>
            <a:ext cx="805028" cy="805028"/>
          </a:xfrm>
          <a:prstGeom prst="rect">
            <a:avLst/>
          </a:prstGeom>
          <a:noFill/>
          <a:ln>
            <a:noFill/>
          </a:ln>
        </p:spPr>
      </p:pic>
      <p:sp>
        <p:nvSpPr>
          <p:cNvPr id="201" name="Google Shape;201;p22"/>
          <p:cNvSpPr txBox="1"/>
          <p:nvPr/>
        </p:nvSpPr>
        <p:spPr>
          <a:xfrm>
            <a:off x="4799291" y="2192044"/>
            <a:ext cx="4188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Century Gothic"/>
                <a:ea typeface="Century Gothic"/>
                <a:cs typeface="Century Gothic"/>
                <a:sym typeface="Century Gothic"/>
              </a:rPr>
              <a:t>X</a:t>
            </a:r>
            <a:endParaRPr/>
          </a:p>
        </p:txBody>
      </p:sp>
      <p:sp>
        <p:nvSpPr>
          <p:cNvPr id="202" name="Google Shape;202;p22"/>
          <p:cNvSpPr txBox="1"/>
          <p:nvPr/>
        </p:nvSpPr>
        <p:spPr>
          <a:xfrm>
            <a:off x="7720840" y="2117970"/>
            <a:ext cx="4170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Century Gothic"/>
                <a:ea typeface="Century Gothic"/>
                <a:cs typeface="Century Gothic"/>
                <a:sym typeface="Century Gothic"/>
              </a:rPr>
              <a:t>=</a:t>
            </a:r>
            <a:endParaRPr/>
          </a:p>
        </p:txBody>
      </p:sp>
      <p:sp>
        <p:nvSpPr>
          <p:cNvPr id="203" name="Google Shape;203;p22"/>
          <p:cNvSpPr txBox="1"/>
          <p:nvPr/>
        </p:nvSpPr>
        <p:spPr>
          <a:xfrm>
            <a:off x="1754727" y="4864789"/>
            <a:ext cx="16227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4.6 employees</a:t>
            </a:r>
            <a:endParaRPr/>
          </a:p>
        </p:txBody>
      </p:sp>
      <p:sp>
        <p:nvSpPr>
          <p:cNvPr id="204" name="Google Shape;204;p22"/>
          <p:cNvSpPr txBox="1"/>
          <p:nvPr/>
        </p:nvSpPr>
        <p:spPr>
          <a:xfrm>
            <a:off x="4725713" y="4842353"/>
            <a:ext cx="984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3 hrs/wk</a:t>
            </a:r>
            <a:endParaRPr sz="1600">
              <a:solidFill>
                <a:schemeClr val="dk1"/>
              </a:solidFill>
              <a:latin typeface="Century Gothic"/>
              <a:ea typeface="Century Gothic"/>
              <a:cs typeface="Century Gothic"/>
              <a:sym typeface="Century Gothic"/>
            </a:endParaRPr>
          </a:p>
        </p:txBody>
      </p:sp>
      <p:sp>
        <p:nvSpPr>
          <p:cNvPr id="205" name="Google Shape;205;p22"/>
          <p:cNvSpPr txBox="1"/>
          <p:nvPr/>
        </p:nvSpPr>
        <p:spPr>
          <a:xfrm>
            <a:off x="7141414" y="4719242"/>
            <a:ext cx="14121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46 avg </a:t>
            </a:r>
            <a:endParaRPr/>
          </a:p>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work wks/yr</a:t>
            </a:r>
            <a:endParaRPr sz="1600">
              <a:solidFill>
                <a:schemeClr val="dk1"/>
              </a:solidFill>
              <a:latin typeface="Century Gothic"/>
              <a:ea typeface="Century Gothic"/>
              <a:cs typeface="Century Gothic"/>
              <a:sym typeface="Century Gothic"/>
            </a:endParaRPr>
          </a:p>
        </p:txBody>
      </p:sp>
      <p:sp>
        <p:nvSpPr>
          <p:cNvPr id="206" name="Google Shape;206;p22"/>
          <p:cNvSpPr txBox="1"/>
          <p:nvPr/>
        </p:nvSpPr>
        <p:spPr>
          <a:xfrm>
            <a:off x="10156255" y="4719242"/>
            <a:ext cx="853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634.8 </a:t>
            </a:r>
            <a:endParaRPr/>
          </a:p>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hrs lost</a:t>
            </a:r>
            <a:endParaRPr/>
          </a:p>
        </p:txBody>
      </p:sp>
      <p:pic>
        <p:nvPicPr>
          <p:cNvPr id="207" name="Google Shape;207;p22"/>
          <p:cNvPicPr preferRelativeResize="0"/>
          <p:nvPr/>
        </p:nvPicPr>
        <p:blipFill rotWithShape="1">
          <a:blip r:embed="rId6">
            <a:alphaModFix/>
          </a:blip>
          <a:srcRect b="0" l="0" r="0" t="0"/>
          <a:stretch/>
        </p:blipFill>
        <p:spPr>
          <a:xfrm>
            <a:off x="5477863" y="5328047"/>
            <a:ext cx="805028" cy="805028"/>
          </a:xfrm>
          <a:prstGeom prst="rect">
            <a:avLst/>
          </a:prstGeom>
          <a:noFill/>
          <a:ln>
            <a:noFill/>
          </a:ln>
        </p:spPr>
      </p:pic>
      <p:sp>
        <p:nvSpPr>
          <p:cNvPr id="208" name="Google Shape;208;p22"/>
          <p:cNvSpPr txBox="1"/>
          <p:nvPr/>
        </p:nvSpPr>
        <p:spPr>
          <a:xfrm>
            <a:off x="5025204" y="6171292"/>
            <a:ext cx="1672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$16.54 federal </a:t>
            </a:r>
            <a:endParaRPr/>
          </a:p>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living wage</a:t>
            </a:r>
            <a:endParaRPr/>
          </a:p>
        </p:txBody>
      </p:sp>
      <p:sp>
        <p:nvSpPr>
          <p:cNvPr id="209" name="Google Shape;209;p22"/>
          <p:cNvSpPr txBox="1"/>
          <p:nvPr/>
        </p:nvSpPr>
        <p:spPr>
          <a:xfrm>
            <a:off x="3031109" y="6169899"/>
            <a:ext cx="1557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634.8 </a:t>
            </a:r>
            <a:endParaRPr/>
          </a:p>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hrs lost</a:t>
            </a:r>
            <a:endParaRPr/>
          </a:p>
        </p:txBody>
      </p:sp>
      <p:sp>
        <p:nvSpPr>
          <p:cNvPr id="210" name="Google Shape;210;p22"/>
          <p:cNvSpPr txBox="1"/>
          <p:nvPr/>
        </p:nvSpPr>
        <p:spPr>
          <a:xfrm>
            <a:off x="7257015" y="5398755"/>
            <a:ext cx="24945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latin typeface="Century Gothic"/>
                <a:ea typeface="Century Gothic"/>
                <a:cs typeface="Century Gothic"/>
                <a:sym typeface="Century Gothic"/>
              </a:rPr>
              <a:t>$10,499.59</a:t>
            </a:r>
            <a:endParaRPr/>
          </a:p>
          <a:p>
            <a:pPr indent="0" lvl="0" marL="0" marR="0" rtl="0" algn="ctr">
              <a:spcBef>
                <a:spcPts val="0"/>
              </a:spcBef>
              <a:spcAft>
                <a:spcPts val="0"/>
              </a:spcAft>
              <a:buNone/>
            </a:pPr>
            <a:r>
              <a:rPr b="1" lang="en-US" sz="3000">
                <a:solidFill>
                  <a:schemeClr val="dk1"/>
                </a:solidFill>
                <a:latin typeface="Century Gothic"/>
                <a:ea typeface="Century Gothic"/>
                <a:cs typeface="Century Gothic"/>
                <a:sym typeface="Century Gothic"/>
              </a:rPr>
              <a:t>lost per year</a:t>
            </a:r>
            <a:endParaRPr/>
          </a:p>
        </p:txBody>
      </p:sp>
      <p:pic>
        <p:nvPicPr>
          <p:cNvPr id="211" name="Google Shape;211;p22"/>
          <p:cNvPicPr preferRelativeResize="0"/>
          <p:nvPr/>
        </p:nvPicPr>
        <p:blipFill rotWithShape="1">
          <a:blip r:embed="rId7">
            <a:alphaModFix/>
          </a:blip>
          <a:srcRect b="0" l="0" r="0" t="0"/>
          <a:stretch/>
        </p:blipFill>
        <p:spPr>
          <a:xfrm>
            <a:off x="2374943" y="1193427"/>
            <a:ext cx="1002344" cy="1002344"/>
          </a:xfrm>
          <a:prstGeom prst="rect">
            <a:avLst/>
          </a:prstGeom>
          <a:noFill/>
          <a:ln>
            <a:noFill/>
          </a:ln>
        </p:spPr>
      </p:pic>
      <p:pic>
        <p:nvPicPr>
          <p:cNvPr id="212" name="Google Shape;212;p22"/>
          <p:cNvPicPr preferRelativeResize="0"/>
          <p:nvPr/>
        </p:nvPicPr>
        <p:blipFill rotWithShape="1">
          <a:blip r:embed="rId8">
            <a:alphaModFix/>
          </a:blip>
          <a:srcRect b="0" l="0" r="0" t="0"/>
          <a:stretch/>
        </p:blipFill>
        <p:spPr>
          <a:xfrm>
            <a:off x="9542255" y="1867571"/>
            <a:ext cx="1040561" cy="1040561"/>
          </a:xfrm>
          <a:prstGeom prst="rect">
            <a:avLst/>
          </a:prstGeom>
          <a:noFill/>
          <a:ln>
            <a:noFill/>
          </a:ln>
        </p:spPr>
      </p:pic>
      <p:sp>
        <p:nvSpPr>
          <p:cNvPr id="213" name="Google Shape;213;p22"/>
          <p:cNvSpPr txBox="1"/>
          <p:nvPr/>
        </p:nvSpPr>
        <p:spPr>
          <a:xfrm>
            <a:off x="7209200" y="6391739"/>
            <a:ext cx="2493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for every 10 employees</a:t>
            </a:r>
            <a:endParaRPr/>
          </a:p>
        </p:txBody>
      </p:sp>
      <p:pic>
        <p:nvPicPr>
          <p:cNvPr id="214" name="Google Shape;214;p22"/>
          <p:cNvPicPr preferRelativeResize="0"/>
          <p:nvPr/>
        </p:nvPicPr>
        <p:blipFill rotWithShape="1">
          <a:blip r:embed="rId7">
            <a:alphaModFix/>
          </a:blip>
          <a:srcRect b="0" l="0" r="0" t="0"/>
          <a:stretch/>
        </p:blipFill>
        <p:spPr>
          <a:xfrm>
            <a:off x="1432713" y="1202153"/>
            <a:ext cx="1002344" cy="1002344"/>
          </a:xfrm>
          <a:prstGeom prst="rect">
            <a:avLst/>
          </a:prstGeom>
          <a:noFill/>
          <a:ln>
            <a:noFill/>
          </a:ln>
        </p:spPr>
      </p:pic>
      <p:pic>
        <p:nvPicPr>
          <p:cNvPr id="215" name="Google Shape;215;p22"/>
          <p:cNvPicPr preferRelativeResize="0"/>
          <p:nvPr/>
        </p:nvPicPr>
        <p:blipFill rotWithShape="1">
          <a:blip r:embed="rId7">
            <a:alphaModFix/>
          </a:blip>
          <a:srcRect b="0" l="0" r="0" t="0"/>
          <a:stretch/>
        </p:blipFill>
        <p:spPr>
          <a:xfrm>
            <a:off x="1903721" y="1202153"/>
            <a:ext cx="1002344" cy="1002344"/>
          </a:xfrm>
          <a:prstGeom prst="rect">
            <a:avLst/>
          </a:prstGeom>
          <a:noFill/>
          <a:ln>
            <a:noFill/>
          </a:ln>
        </p:spPr>
      </p:pic>
      <p:pic>
        <p:nvPicPr>
          <p:cNvPr id="216" name="Google Shape;216;p22"/>
          <p:cNvPicPr preferRelativeResize="0"/>
          <p:nvPr/>
        </p:nvPicPr>
        <p:blipFill rotWithShape="1">
          <a:blip r:embed="rId7">
            <a:alphaModFix/>
          </a:blip>
          <a:srcRect b="0" l="0" r="0" t="0"/>
          <a:stretch/>
        </p:blipFill>
        <p:spPr>
          <a:xfrm>
            <a:off x="3322070" y="1162999"/>
            <a:ext cx="1002344" cy="1002344"/>
          </a:xfrm>
          <a:prstGeom prst="rect">
            <a:avLst/>
          </a:prstGeom>
          <a:noFill/>
          <a:ln>
            <a:noFill/>
          </a:ln>
        </p:spPr>
      </p:pic>
      <p:pic>
        <p:nvPicPr>
          <p:cNvPr id="217" name="Google Shape;217;p22"/>
          <p:cNvPicPr preferRelativeResize="0"/>
          <p:nvPr/>
        </p:nvPicPr>
        <p:blipFill rotWithShape="1">
          <a:blip r:embed="rId7">
            <a:alphaModFix/>
          </a:blip>
          <a:srcRect b="0" l="26427" r="27960" t="0"/>
          <a:stretch/>
        </p:blipFill>
        <p:spPr>
          <a:xfrm>
            <a:off x="3129806" y="1185771"/>
            <a:ext cx="457201" cy="1002344"/>
          </a:xfrm>
          <a:prstGeom prst="rect">
            <a:avLst/>
          </a:prstGeom>
          <a:noFill/>
          <a:ln>
            <a:noFill/>
          </a:ln>
        </p:spPr>
      </p:pic>
      <p:pic>
        <p:nvPicPr>
          <p:cNvPr id="218" name="Google Shape;218;p22"/>
          <p:cNvPicPr preferRelativeResize="0"/>
          <p:nvPr/>
        </p:nvPicPr>
        <p:blipFill rotWithShape="1">
          <a:blip r:embed="rId7">
            <a:alphaModFix/>
          </a:blip>
          <a:srcRect b="0" l="0" r="0" t="0"/>
          <a:stretch/>
        </p:blipFill>
        <p:spPr>
          <a:xfrm>
            <a:off x="1933885" y="2254418"/>
            <a:ext cx="1002344" cy="1002344"/>
          </a:xfrm>
          <a:prstGeom prst="rect">
            <a:avLst/>
          </a:prstGeom>
          <a:noFill/>
          <a:ln>
            <a:noFill/>
          </a:ln>
        </p:spPr>
      </p:pic>
      <p:pic>
        <p:nvPicPr>
          <p:cNvPr id="219" name="Google Shape;219;p22"/>
          <p:cNvPicPr preferRelativeResize="0"/>
          <p:nvPr/>
        </p:nvPicPr>
        <p:blipFill rotWithShape="1">
          <a:blip r:embed="rId7">
            <a:alphaModFix/>
          </a:blip>
          <a:srcRect b="0" l="0" r="0" t="0"/>
          <a:stretch/>
        </p:blipFill>
        <p:spPr>
          <a:xfrm>
            <a:off x="5717114" y="1867571"/>
            <a:ext cx="1002344" cy="1002344"/>
          </a:xfrm>
          <a:prstGeom prst="rect">
            <a:avLst/>
          </a:prstGeom>
          <a:noFill/>
          <a:ln>
            <a:noFill/>
          </a:ln>
        </p:spPr>
      </p:pic>
      <p:pic>
        <p:nvPicPr>
          <p:cNvPr id="220" name="Google Shape;220;p22"/>
          <p:cNvPicPr preferRelativeResize="0"/>
          <p:nvPr/>
        </p:nvPicPr>
        <p:blipFill rotWithShape="1">
          <a:blip r:embed="rId7">
            <a:alphaModFix/>
          </a:blip>
          <a:srcRect b="0" l="0" r="0" t="0"/>
          <a:stretch/>
        </p:blipFill>
        <p:spPr>
          <a:xfrm>
            <a:off x="1449419" y="2263498"/>
            <a:ext cx="1002344" cy="1002344"/>
          </a:xfrm>
          <a:prstGeom prst="rect">
            <a:avLst/>
          </a:prstGeom>
          <a:noFill/>
          <a:ln>
            <a:noFill/>
          </a:ln>
        </p:spPr>
      </p:pic>
      <p:pic>
        <p:nvPicPr>
          <p:cNvPr id="221" name="Google Shape;221;p22"/>
          <p:cNvPicPr preferRelativeResize="0"/>
          <p:nvPr/>
        </p:nvPicPr>
        <p:blipFill rotWithShape="1">
          <a:blip r:embed="rId7">
            <a:alphaModFix/>
          </a:blip>
          <a:srcRect b="0" l="0" r="0" t="0"/>
          <a:stretch/>
        </p:blipFill>
        <p:spPr>
          <a:xfrm>
            <a:off x="3353795" y="2259405"/>
            <a:ext cx="1002344" cy="1002344"/>
          </a:xfrm>
          <a:prstGeom prst="rect">
            <a:avLst/>
          </a:prstGeom>
          <a:noFill/>
          <a:ln>
            <a:noFill/>
          </a:ln>
        </p:spPr>
      </p:pic>
      <p:pic>
        <p:nvPicPr>
          <p:cNvPr id="222" name="Google Shape;222;p22"/>
          <p:cNvPicPr preferRelativeResize="0"/>
          <p:nvPr/>
        </p:nvPicPr>
        <p:blipFill rotWithShape="1">
          <a:blip r:embed="rId7">
            <a:alphaModFix/>
          </a:blip>
          <a:srcRect b="-351" l="26707" r="27678" t="0"/>
          <a:stretch/>
        </p:blipFill>
        <p:spPr>
          <a:xfrm>
            <a:off x="2672606" y="2246732"/>
            <a:ext cx="457201" cy="1005841"/>
          </a:xfrm>
          <a:prstGeom prst="rect">
            <a:avLst/>
          </a:prstGeom>
          <a:noFill/>
          <a:ln>
            <a:noFill/>
          </a:ln>
        </p:spPr>
      </p:pic>
      <p:pic>
        <p:nvPicPr>
          <p:cNvPr id="223" name="Google Shape;223;p22"/>
          <p:cNvPicPr preferRelativeResize="0"/>
          <p:nvPr/>
        </p:nvPicPr>
        <p:blipFill rotWithShape="1">
          <a:blip r:embed="rId7">
            <a:alphaModFix/>
          </a:blip>
          <a:srcRect b="0" l="25629" r="28758" t="0"/>
          <a:stretch/>
        </p:blipFill>
        <p:spPr>
          <a:xfrm>
            <a:off x="3129806" y="2258415"/>
            <a:ext cx="457201" cy="1002344"/>
          </a:xfrm>
          <a:prstGeom prst="rect">
            <a:avLst/>
          </a:prstGeom>
          <a:noFill/>
          <a:ln>
            <a:noFill/>
          </a:ln>
        </p:spPr>
      </p:pic>
      <p:pic>
        <p:nvPicPr>
          <p:cNvPr id="224" name="Google Shape;224;p22"/>
          <p:cNvPicPr preferRelativeResize="0"/>
          <p:nvPr/>
        </p:nvPicPr>
        <p:blipFill rotWithShape="1">
          <a:blip r:embed="rId9">
            <a:alphaModFix/>
          </a:blip>
          <a:srcRect b="0" l="0" r="0" t="0"/>
          <a:stretch/>
        </p:blipFill>
        <p:spPr>
          <a:xfrm>
            <a:off x="6326512" y="2187493"/>
            <a:ext cx="738907" cy="738907"/>
          </a:xfrm>
          <a:prstGeom prst="rect">
            <a:avLst/>
          </a:prstGeom>
          <a:noFill/>
          <a:ln>
            <a:noFill/>
          </a:ln>
        </p:spPr>
      </p:pic>
      <p:pic>
        <p:nvPicPr>
          <p:cNvPr id="225" name="Google Shape;225;p22"/>
          <p:cNvPicPr preferRelativeResize="0"/>
          <p:nvPr/>
        </p:nvPicPr>
        <p:blipFill rotWithShape="1">
          <a:blip r:embed="rId8">
            <a:alphaModFix/>
          </a:blip>
          <a:srcRect b="0" l="0" r="0" t="0"/>
          <a:stretch/>
        </p:blipFill>
        <p:spPr>
          <a:xfrm>
            <a:off x="9024592" y="1867571"/>
            <a:ext cx="1040561" cy="1040561"/>
          </a:xfrm>
          <a:prstGeom prst="rect">
            <a:avLst/>
          </a:prstGeom>
          <a:noFill/>
          <a:ln>
            <a:noFill/>
          </a:ln>
        </p:spPr>
      </p:pic>
      <p:pic>
        <p:nvPicPr>
          <p:cNvPr id="226" name="Google Shape;226;p22"/>
          <p:cNvPicPr preferRelativeResize="0"/>
          <p:nvPr/>
        </p:nvPicPr>
        <p:blipFill rotWithShape="1">
          <a:blip r:embed="rId8">
            <a:alphaModFix/>
          </a:blip>
          <a:srcRect b="0" l="0" r="0" t="0"/>
          <a:stretch/>
        </p:blipFill>
        <p:spPr>
          <a:xfrm>
            <a:off x="8504312" y="1867571"/>
            <a:ext cx="1040561" cy="1040561"/>
          </a:xfrm>
          <a:prstGeom prst="rect">
            <a:avLst/>
          </a:prstGeom>
          <a:noFill/>
          <a:ln>
            <a:noFill/>
          </a:ln>
        </p:spPr>
      </p:pic>
      <p:pic>
        <p:nvPicPr>
          <p:cNvPr id="227" name="Google Shape;227;p22"/>
          <p:cNvPicPr preferRelativeResize="0"/>
          <p:nvPr/>
        </p:nvPicPr>
        <p:blipFill rotWithShape="1">
          <a:blip r:embed="rId8">
            <a:alphaModFix/>
          </a:blip>
          <a:srcRect b="0" l="0" r="0" t="0"/>
          <a:stretch/>
        </p:blipFill>
        <p:spPr>
          <a:xfrm>
            <a:off x="2900606" y="3779347"/>
            <a:ext cx="1040561" cy="1040561"/>
          </a:xfrm>
          <a:prstGeom prst="rect">
            <a:avLst/>
          </a:prstGeom>
          <a:noFill/>
          <a:ln>
            <a:noFill/>
          </a:ln>
        </p:spPr>
      </p:pic>
      <p:pic>
        <p:nvPicPr>
          <p:cNvPr id="228" name="Google Shape;228;p22"/>
          <p:cNvPicPr preferRelativeResize="0"/>
          <p:nvPr/>
        </p:nvPicPr>
        <p:blipFill rotWithShape="1">
          <a:blip r:embed="rId8">
            <a:alphaModFix/>
          </a:blip>
          <a:srcRect b="0" l="0" r="0" t="0"/>
          <a:stretch/>
        </p:blipFill>
        <p:spPr>
          <a:xfrm>
            <a:off x="2382943" y="3779347"/>
            <a:ext cx="1040561" cy="1040561"/>
          </a:xfrm>
          <a:prstGeom prst="rect">
            <a:avLst/>
          </a:prstGeom>
          <a:noFill/>
          <a:ln>
            <a:noFill/>
          </a:ln>
        </p:spPr>
      </p:pic>
      <p:pic>
        <p:nvPicPr>
          <p:cNvPr id="229" name="Google Shape;229;p22"/>
          <p:cNvPicPr preferRelativeResize="0"/>
          <p:nvPr/>
        </p:nvPicPr>
        <p:blipFill rotWithShape="1">
          <a:blip r:embed="rId8">
            <a:alphaModFix/>
          </a:blip>
          <a:srcRect b="0" l="0" r="0" t="0"/>
          <a:stretch/>
        </p:blipFill>
        <p:spPr>
          <a:xfrm>
            <a:off x="1862663" y="3779347"/>
            <a:ext cx="1040561" cy="1040561"/>
          </a:xfrm>
          <a:prstGeom prst="rect">
            <a:avLst/>
          </a:prstGeom>
          <a:noFill/>
          <a:ln>
            <a:noFill/>
          </a:ln>
        </p:spPr>
      </p:pic>
      <p:sp>
        <p:nvSpPr>
          <p:cNvPr id="230" name="Google Shape;230;p22"/>
          <p:cNvSpPr txBox="1"/>
          <p:nvPr/>
        </p:nvSpPr>
        <p:spPr>
          <a:xfrm>
            <a:off x="3942195" y="4053162"/>
            <a:ext cx="4188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Century Gothic"/>
                <a:ea typeface="Century Gothic"/>
                <a:cs typeface="Century Gothic"/>
                <a:sym typeface="Century Gothic"/>
              </a:rPr>
              <a:t>X</a:t>
            </a:r>
            <a:endParaRPr/>
          </a:p>
        </p:txBody>
      </p:sp>
      <p:sp>
        <p:nvSpPr>
          <p:cNvPr id="231" name="Google Shape;231;p22"/>
          <p:cNvSpPr txBox="1"/>
          <p:nvPr/>
        </p:nvSpPr>
        <p:spPr>
          <a:xfrm>
            <a:off x="6254786" y="4020844"/>
            <a:ext cx="4188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Century Gothic"/>
                <a:ea typeface="Century Gothic"/>
                <a:cs typeface="Century Gothic"/>
                <a:sym typeface="Century Gothic"/>
              </a:rPr>
              <a:t>X</a:t>
            </a:r>
            <a:endParaRPr/>
          </a:p>
        </p:txBody>
      </p:sp>
      <p:sp>
        <p:nvSpPr>
          <p:cNvPr id="232" name="Google Shape;232;p22"/>
          <p:cNvSpPr txBox="1"/>
          <p:nvPr/>
        </p:nvSpPr>
        <p:spPr>
          <a:xfrm>
            <a:off x="8918416" y="4053162"/>
            <a:ext cx="4170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Century Gothic"/>
                <a:ea typeface="Century Gothic"/>
                <a:cs typeface="Century Gothic"/>
                <a:sym typeface="Century Gothic"/>
              </a:rPr>
              <a:t>=</a:t>
            </a:r>
            <a:endParaRPr/>
          </a:p>
        </p:txBody>
      </p:sp>
      <p:pic>
        <p:nvPicPr>
          <p:cNvPr id="233" name="Google Shape;233;p22"/>
          <p:cNvPicPr preferRelativeResize="0"/>
          <p:nvPr/>
        </p:nvPicPr>
        <p:blipFill rotWithShape="1">
          <a:blip r:embed="rId5">
            <a:alphaModFix/>
          </a:blip>
          <a:srcRect b="0" l="0" r="0" t="0"/>
          <a:stretch/>
        </p:blipFill>
        <p:spPr>
          <a:xfrm>
            <a:off x="3235489" y="5332012"/>
            <a:ext cx="805028" cy="805028"/>
          </a:xfrm>
          <a:prstGeom prst="rect">
            <a:avLst/>
          </a:prstGeom>
          <a:noFill/>
          <a:ln>
            <a:noFill/>
          </a:ln>
        </p:spPr>
      </p:pic>
      <p:sp>
        <p:nvSpPr>
          <p:cNvPr id="234" name="Google Shape;234;p22"/>
          <p:cNvSpPr txBox="1"/>
          <p:nvPr/>
        </p:nvSpPr>
        <p:spPr>
          <a:xfrm>
            <a:off x="4548003" y="5527202"/>
            <a:ext cx="4188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Century Gothic"/>
                <a:ea typeface="Century Gothic"/>
                <a:cs typeface="Century Gothic"/>
                <a:sym typeface="Century Gothic"/>
              </a:rPr>
              <a:t>X</a:t>
            </a:r>
            <a:endParaRPr/>
          </a:p>
        </p:txBody>
      </p:sp>
      <p:sp>
        <p:nvSpPr>
          <p:cNvPr id="235" name="Google Shape;235;p22"/>
          <p:cNvSpPr txBox="1"/>
          <p:nvPr/>
        </p:nvSpPr>
        <p:spPr>
          <a:xfrm>
            <a:off x="6794046" y="5527202"/>
            <a:ext cx="4170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Century Gothic"/>
                <a:ea typeface="Century Gothic"/>
                <a:cs typeface="Century Gothic"/>
                <a:sym typeface="Century Gothic"/>
              </a:rPr>
              <a:t>=</a:t>
            </a:r>
            <a:endParaRPr/>
          </a:p>
        </p:txBody>
      </p:sp>
      <p:pic>
        <p:nvPicPr>
          <p:cNvPr id="236" name="Google Shape;236;p22"/>
          <p:cNvPicPr preferRelativeResize="0"/>
          <p:nvPr/>
        </p:nvPicPr>
        <p:blipFill rotWithShape="1">
          <a:blip r:embed="rId8">
            <a:alphaModFix/>
          </a:blip>
          <a:srcRect b="0" l="0" r="0" t="0"/>
          <a:stretch/>
        </p:blipFill>
        <p:spPr>
          <a:xfrm>
            <a:off x="10059918" y="1848463"/>
            <a:ext cx="1040561" cy="1040561"/>
          </a:xfrm>
          <a:prstGeom prst="rect">
            <a:avLst/>
          </a:prstGeom>
          <a:noFill/>
          <a:ln>
            <a:noFill/>
          </a:ln>
        </p:spPr>
      </p:pic>
      <p:pic>
        <p:nvPicPr>
          <p:cNvPr id="237" name="Google Shape;237;p22"/>
          <p:cNvPicPr preferRelativeResize="0"/>
          <p:nvPr/>
        </p:nvPicPr>
        <p:blipFill rotWithShape="1">
          <a:blip r:embed="rId8">
            <a:alphaModFix/>
          </a:blip>
          <a:srcRect b="0" l="0" r="0" t="0"/>
          <a:stretch/>
        </p:blipFill>
        <p:spPr>
          <a:xfrm>
            <a:off x="1341354" y="3779347"/>
            <a:ext cx="1040561" cy="10405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