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4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5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707" r:id="rId2"/>
    <p:sldMasterId id="2147483805" r:id="rId3"/>
    <p:sldMasterId id="2147483842" r:id="rId4"/>
    <p:sldMasterId id="2147483880" r:id="rId5"/>
    <p:sldMasterId id="2147483903" r:id="rId6"/>
  </p:sldMasterIdLst>
  <p:notesMasterIdLst>
    <p:notesMasterId r:id="rId60"/>
  </p:notesMasterIdLst>
  <p:sldIdLst>
    <p:sldId id="275" r:id="rId7"/>
    <p:sldId id="289" r:id="rId8"/>
    <p:sldId id="4513" r:id="rId9"/>
    <p:sldId id="2147138590" r:id="rId10"/>
    <p:sldId id="276" r:id="rId11"/>
    <p:sldId id="2147138591" r:id="rId12"/>
    <p:sldId id="258" r:id="rId13"/>
    <p:sldId id="279" r:id="rId14"/>
    <p:sldId id="2147138593" r:id="rId15"/>
    <p:sldId id="2147138594" r:id="rId16"/>
    <p:sldId id="2147138595" r:id="rId17"/>
    <p:sldId id="2147138596" r:id="rId18"/>
    <p:sldId id="2147138598" r:id="rId19"/>
    <p:sldId id="2147138597" r:id="rId20"/>
    <p:sldId id="2147138599" r:id="rId21"/>
    <p:sldId id="2147138600" r:id="rId22"/>
    <p:sldId id="2147138601" r:id="rId23"/>
    <p:sldId id="2147138602" r:id="rId24"/>
    <p:sldId id="2147138605" r:id="rId25"/>
    <p:sldId id="2147138604" r:id="rId26"/>
    <p:sldId id="2147138603" r:id="rId27"/>
    <p:sldId id="2147138606" r:id="rId28"/>
    <p:sldId id="2147138616" r:id="rId29"/>
    <p:sldId id="2147138629" r:id="rId30"/>
    <p:sldId id="2147138631" r:id="rId31"/>
    <p:sldId id="2147138630" r:id="rId32"/>
    <p:sldId id="288" r:id="rId33"/>
    <p:sldId id="2147138625" r:id="rId34"/>
    <p:sldId id="2147138626" r:id="rId35"/>
    <p:sldId id="2147138627" r:id="rId36"/>
    <p:sldId id="2147138628" r:id="rId37"/>
    <p:sldId id="2147138607" r:id="rId38"/>
    <p:sldId id="2147138610" r:id="rId39"/>
    <p:sldId id="2147138608" r:id="rId40"/>
    <p:sldId id="2147138609" r:id="rId41"/>
    <p:sldId id="2147138611" r:id="rId42"/>
    <p:sldId id="2147138623" r:id="rId43"/>
    <p:sldId id="2147138612" r:id="rId44"/>
    <p:sldId id="2147138613" r:id="rId45"/>
    <p:sldId id="2147138614" r:id="rId46"/>
    <p:sldId id="2147138615" r:id="rId47"/>
    <p:sldId id="2147138617" r:id="rId48"/>
    <p:sldId id="2147138618" r:id="rId49"/>
    <p:sldId id="307" r:id="rId50"/>
    <p:sldId id="2147138624" r:id="rId51"/>
    <p:sldId id="2147138622" r:id="rId52"/>
    <p:sldId id="2147138619" r:id="rId53"/>
    <p:sldId id="284" r:id="rId54"/>
    <p:sldId id="2147138620" r:id="rId55"/>
    <p:sldId id="2147138621" r:id="rId56"/>
    <p:sldId id="2147138632" r:id="rId57"/>
    <p:sldId id="2147138633" r:id="rId58"/>
    <p:sldId id="297" r:id="rId59"/>
  </p:sldIdLst>
  <p:sldSz cx="12192000" cy="6858000"/>
  <p:notesSz cx="6858000" cy="9144000"/>
  <p:embeddedFontLst>
    <p:embeddedFont>
      <p:font typeface="Impact" panose="020B0806030902050204" pitchFamily="34" charset="0"/>
      <p:regular r:id="rId61"/>
    </p:embeddedFont>
    <p:embeddedFont>
      <p:font typeface="Inter" panose="020B0604020202020204" charset="0"/>
      <p:regular r:id="rId62"/>
      <p:bold r:id="rId63"/>
      <p:italic r:id="rId64"/>
      <p:boldItalic r:id="rId65"/>
    </p:embeddedFont>
    <p:embeddedFont>
      <p:font typeface="Obviously Narw Bold" panose="040D0808050403040306" pitchFamily="82" charset="0"/>
      <p:regular r:id="rId66"/>
    </p:embeddedFont>
    <p:embeddedFont>
      <p:font typeface="Overpass" pitchFamily="2" charset="0"/>
      <p:regular r:id="rId67"/>
    </p:embeddedFont>
    <p:embeddedFont>
      <p:font typeface="Overpass Black" panose="020B0604020202020204" charset="0"/>
      <p:regular r:id="rId68"/>
      <p:bold r:id="rId69"/>
      <p:italic r:id="rId70"/>
      <p:boldItalic r:id="rId71"/>
    </p:embeddedFont>
    <p:embeddedFont>
      <p:font typeface="Overpass Light" panose="020B0604020202020204" charset="0"/>
      <p:regular r:id="rId72"/>
      <p:bold r:id="rId73"/>
      <p:italic r:id="rId74"/>
      <p:boldItalic r:id="rId75"/>
    </p:embeddedFont>
    <p:embeddedFont>
      <p:font typeface="Overpass Medium" panose="020B0604020202020204" charset="0"/>
      <p:regular r:id="rId76"/>
      <p:bold r:id="rId77"/>
      <p:italic r:id="rId78"/>
      <p:boldItalic r:id="rId79"/>
    </p:embeddedFont>
    <p:embeddedFont>
      <p:font typeface="Overpass Thin" panose="020B0604020202020204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4" roundtripDataSignature="AMtx7mi9kvvE9k7W6yNecgA8aSRMQwov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4242" autoAdjust="0"/>
  </p:normalViewPr>
  <p:slideViewPr>
    <p:cSldViewPr snapToGrid="0">
      <p:cViewPr varScale="1">
        <p:scale>
          <a:sx n="86" d="100"/>
          <a:sy n="86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customschemas.google.com/relationships/presentationmetadata" Target="meta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16.fntdata"/><Relationship Id="rId7" Type="http://schemas.openxmlformats.org/officeDocument/2006/relationships/slide" Target="slides/slide1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6.fntdata"/><Relationship Id="rId87" Type="http://schemas.openxmlformats.org/officeDocument/2006/relationships/theme" Target="theme/theme1.xml"/><Relationship Id="rId61" Type="http://schemas.openxmlformats.org/officeDocument/2006/relationships/font" Target="fonts/font1.fntdata"/><Relationship Id="rId8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1D201-18E5-4A92-9FC2-E76F5E672F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8DA26-F8DC-436D-9917-23ACE46B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8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melissahouston/2020/12/22/how-this-cash-collector-turns-outdated-accounts-into-cash-quickly/?sh=86f4ac7d7a3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91" name="Google Shape;1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https://drive.google.com/file/d/1g_HyvUcABqrKIvCjXkBO94fu8CCRch2A/view?usp=sharing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8DA26-F8DC-436D-9917-23ACE46B75F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09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8DA26-F8DC-436D-9917-23ACE46B75F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69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8DA26-F8DC-436D-9917-23ACE46B75F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25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7658bfe16b_0_2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g27658bfe16b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>
          <a:extLst>
            <a:ext uri="{FF2B5EF4-FFF2-40B4-BE49-F238E27FC236}">
              <a16:creationId xmlns:a16="http://schemas.microsoft.com/office/drawing/2014/main" id="{E1175A27-827D-6367-11D1-D5EEAFA44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7658bfe16b_0_248:notes">
            <a:extLst>
              <a:ext uri="{FF2B5EF4-FFF2-40B4-BE49-F238E27FC236}">
                <a16:creationId xmlns:a16="http://schemas.microsoft.com/office/drawing/2014/main" id="{43E6958E-71F9-77C3-5FDF-D64DD961C9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g27658bfe16b_0_248:notes">
            <a:extLst>
              <a:ext uri="{FF2B5EF4-FFF2-40B4-BE49-F238E27FC236}">
                <a16:creationId xmlns:a16="http://schemas.microsoft.com/office/drawing/2014/main" id="{40FC3453-2CA9-6088-3930-2003752C83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0496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5d69ed88a2_0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b.	We all have different relationship with finance. </a:t>
            </a:r>
            <a:endParaRPr dirty="0"/>
          </a:p>
        </p:txBody>
      </p:sp>
      <p:sp>
        <p:nvSpPr>
          <p:cNvPr id="212" name="Google Shape;212;g25d69ed88a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9613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7658bfe16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7658bfe16b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27658bfe16b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>
          <a:extLst>
            <a:ext uri="{FF2B5EF4-FFF2-40B4-BE49-F238E27FC236}">
              <a16:creationId xmlns:a16="http://schemas.microsoft.com/office/drawing/2014/main" id="{6DEBAA75-923E-3069-07BB-A786AF0A9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>
            <a:extLst>
              <a:ext uri="{FF2B5EF4-FFF2-40B4-BE49-F238E27FC236}">
                <a16:creationId xmlns:a16="http://schemas.microsoft.com/office/drawing/2014/main" id="{C7E1643B-97AE-EE70-E0D1-A1A3DC8E21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spcFirstLastPara="1" wrap="square" lIns="93145" tIns="46560" rIns="93145" bIns="46560" anchor="t" anchorCtr="0">
            <a:noAutofit/>
          </a:bodyPr>
          <a:lstStyle/>
          <a:p>
            <a:pPr marL="0" indent="0"/>
            <a:r>
              <a:rPr lang="en-US" dirty="0"/>
              <a:t>This is around how to read financial statements – this is beginner level and we are purposely starting here. Later on we will dive deeper. </a:t>
            </a:r>
          </a:p>
        </p:txBody>
      </p:sp>
      <p:sp>
        <p:nvSpPr>
          <p:cNvPr id="258" name="Google Shape;258;p13:notes">
            <a:extLst>
              <a:ext uri="{FF2B5EF4-FFF2-40B4-BE49-F238E27FC236}">
                <a16:creationId xmlns:a16="http://schemas.microsoft.com/office/drawing/2014/main" id="{A9EF8BE4-EF4D-9B69-3DF1-8323A5280C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4239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>
          <a:extLst>
            <a:ext uri="{FF2B5EF4-FFF2-40B4-BE49-F238E27FC236}">
              <a16:creationId xmlns:a16="http://schemas.microsoft.com/office/drawing/2014/main" id="{79A6ECBA-19F9-7A4C-38AE-C5C13947F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123ecc1864_0_23:notes">
            <a:extLst>
              <a:ext uri="{FF2B5EF4-FFF2-40B4-BE49-F238E27FC236}">
                <a16:creationId xmlns:a16="http://schemas.microsoft.com/office/drawing/2014/main" id="{482B7863-D453-7193-9B15-E9797DA459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Galiana </a:t>
            </a:r>
            <a:endParaRPr dirty="0"/>
          </a:p>
        </p:txBody>
      </p:sp>
      <p:sp>
        <p:nvSpPr>
          <p:cNvPr id="698" name="Google Shape;698;g3123ecc1864_0_23:notes">
            <a:extLst>
              <a:ext uri="{FF2B5EF4-FFF2-40B4-BE49-F238E27FC236}">
                <a16:creationId xmlns:a16="http://schemas.microsoft.com/office/drawing/2014/main" id="{8267FAC3-B2AB-E291-2A51-343463741B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6966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spcFirstLastPara="1" wrap="square" lIns="93145" tIns="46560" rIns="93145" bIns="46560" anchor="t" anchorCtr="0">
            <a:noAutofit/>
          </a:bodyPr>
          <a:lstStyle/>
          <a:p>
            <a:pPr marL="0" indent="0"/>
            <a:r>
              <a:rPr lang="en-US" dirty="0"/>
              <a:t>This is around how to read financial statements – this is beginner level and we are purposely starting here. Later on we will dive deeper. </a:t>
            </a:r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28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5d69ed88a2_0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b.	We all have different relationship with finance. </a:t>
            </a:r>
            <a:endParaRPr dirty="0"/>
          </a:p>
        </p:txBody>
      </p:sp>
      <p:sp>
        <p:nvSpPr>
          <p:cNvPr id="212" name="Google Shape;212;g25d69ed88a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6dc7f6112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1 Min. Source: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https://www.forbes.com/sites/melissahouston/2020/12/22/how-this-cash-collector-turns-outdated-accounts-into-cash-quickly/?sh=86f4ac7d7a31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This is a concern that we see in ESEs as well.</a:t>
            </a:r>
            <a:endParaRPr dirty="0"/>
          </a:p>
        </p:txBody>
      </p:sp>
      <p:sp>
        <p:nvSpPr>
          <p:cNvPr id="190" name="Google Shape;190;g26dc7f611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>
          <a:extLst>
            <a:ext uri="{FF2B5EF4-FFF2-40B4-BE49-F238E27FC236}">
              <a16:creationId xmlns:a16="http://schemas.microsoft.com/office/drawing/2014/main" id="{40A7E350-83DC-D392-691F-C0B132213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>
            <a:extLst>
              <a:ext uri="{FF2B5EF4-FFF2-40B4-BE49-F238E27FC236}">
                <a16:creationId xmlns:a16="http://schemas.microsoft.com/office/drawing/2014/main" id="{A4210F26-2629-6271-9A13-71466478CA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spcFirstLastPara="1" wrap="square" lIns="93145" tIns="46560" rIns="93145" bIns="46560" anchor="t" anchorCtr="0">
            <a:noAutofit/>
          </a:bodyPr>
          <a:lstStyle/>
          <a:p>
            <a:pPr marL="0" indent="0"/>
            <a:r>
              <a:rPr lang="en-US" dirty="0"/>
              <a:t>This is around how to read financial statements – this is beginner level and we are purposely starting here. Later on we will dive deeper. </a:t>
            </a:r>
          </a:p>
        </p:txBody>
      </p:sp>
      <p:sp>
        <p:nvSpPr>
          <p:cNvPr id="258" name="Google Shape;258;p13:notes">
            <a:extLst>
              <a:ext uri="{FF2B5EF4-FFF2-40B4-BE49-F238E27FC236}">
                <a16:creationId xmlns:a16="http://schemas.microsoft.com/office/drawing/2014/main" id="{1A2EE759-9002-AFF1-18E4-C026C022D1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012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123ecc1864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Galiana </a:t>
            </a:r>
            <a:endParaRPr dirty="0"/>
          </a:p>
        </p:txBody>
      </p:sp>
      <p:sp>
        <p:nvSpPr>
          <p:cNvPr id="698" name="Google Shape;698;g3123ecc186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8ff7f1a26e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8ff7f1a26e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Close!</a:t>
            </a:r>
            <a:endParaRPr dirty="0"/>
          </a:p>
        </p:txBody>
      </p:sp>
      <p:sp>
        <p:nvSpPr>
          <p:cNvPr id="424" name="Google Shape;424;g28ff7f1a26e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DD5573C2-92B6-E3C1-6207-EC89D9B9B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>
            <a:extLst>
              <a:ext uri="{FF2B5EF4-FFF2-40B4-BE49-F238E27FC236}">
                <a16:creationId xmlns:a16="http://schemas.microsoft.com/office/drawing/2014/main" id="{47500825-0B76-B3FC-2EED-197D6815F5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91" name="Google Shape;191;p4:notes">
            <a:extLst>
              <a:ext uri="{FF2B5EF4-FFF2-40B4-BE49-F238E27FC236}">
                <a16:creationId xmlns:a16="http://schemas.microsoft.com/office/drawing/2014/main" id="{8FC75767-1C3C-45A3-ADDC-ACE8AF082F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046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>
          <a:extLst>
            <a:ext uri="{FF2B5EF4-FFF2-40B4-BE49-F238E27FC236}">
              <a16:creationId xmlns:a16="http://schemas.microsoft.com/office/drawing/2014/main" id="{098BE09E-2370-E258-091A-BDF354668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>
            <a:extLst>
              <a:ext uri="{FF2B5EF4-FFF2-40B4-BE49-F238E27FC236}">
                <a16:creationId xmlns:a16="http://schemas.microsoft.com/office/drawing/2014/main" id="{E1D39DF9-6300-5C96-05A3-18E17A9DD6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spcFirstLastPara="1" wrap="square" lIns="93145" tIns="46560" rIns="93145" bIns="46560" anchor="t" anchorCtr="0">
            <a:noAutofit/>
          </a:bodyPr>
          <a:lstStyle/>
          <a:p>
            <a:pPr marL="0" indent="0"/>
            <a:r>
              <a:rPr lang="en-US" dirty="0"/>
              <a:t>This is around how to read financial statements – this is beginner level and we are purposely starting here. Later on we will dive deeper. </a:t>
            </a:r>
          </a:p>
        </p:txBody>
      </p:sp>
      <p:sp>
        <p:nvSpPr>
          <p:cNvPr id="258" name="Google Shape;258;p13:notes">
            <a:extLst>
              <a:ext uri="{FF2B5EF4-FFF2-40B4-BE49-F238E27FC236}">
                <a16:creationId xmlns:a16="http://schemas.microsoft.com/office/drawing/2014/main" id="{97156CAD-C343-7E0E-5616-2BB67EE692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53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jp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jpe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4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jpe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0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0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0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4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4.jp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4.jp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jp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jp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4.jp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 dirty="0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4449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AB86FE-E483-DD5B-A3C5-D36AEC6EE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64539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ED305C-62E9-32EC-F722-C5EC663FED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93042" y="-76200"/>
            <a:ext cx="6193042" cy="7010400"/>
          </a:xfrm>
          <a:prstGeom prst="rect">
            <a:avLst/>
          </a:prstGeom>
        </p:spPr>
      </p:pic>
      <p:sp>
        <p:nvSpPr>
          <p:cNvPr id="3" name="Google Shape;26;p32">
            <a:extLst>
              <a:ext uri="{FF2B5EF4-FFF2-40B4-BE49-F238E27FC236}">
                <a16:creationId xmlns:a16="http://schemas.microsoft.com/office/drawing/2014/main" id="{A41C6F25-ED6C-F1BB-C32F-A60EF4D05B6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Subsection Title Goes Here Lorem Ipsum Dolor</a:t>
            </a:r>
            <a:endParaRPr dirty="0"/>
          </a:p>
        </p:txBody>
      </p:sp>
      <p:sp>
        <p:nvSpPr>
          <p:cNvPr id="4" name="Google Shape;27;p32">
            <a:extLst>
              <a:ext uri="{FF2B5EF4-FFF2-40B4-BE49-F238E27FC236}">
                <a16:creationId xmlns:a16="http://schemas.microsoft.com/office/drawing/2014/main" id="{FDE0F9B3-89B3-D344-3B62-1AEFE74BEFD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D7B21E1B-FB62-7FAD-C1D2-E88DCC25448B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01937A-F189-2913-1746-DD37EB45E3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93CDB-BE32-E722-BFDF-9532FD8BDE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00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3C344-F162-7D23-B9DC-EDC206F5A0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8">
            <a:extLst>
              <a:ext uri="{FF2B5EF4-FFF2-40B4-BE49-F238E27FC236}">
                <a16:creationId xmlns:a16="http://schemas.microsoft.com/office/drawing/2014/main" id="{01F5C50E-35CC-C2D3-2926-885342AFF66C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Subtitle</a:t>
            </a:r>
          </a:p>
        </p:txBody>
      </p:sp>
      <p:pic>
        <p:nvPicPr>
          <p:cNvPr id="2" name="Picture Placeholder 31">
            <a:extLst>
              <a:ext uri="{FF2B5EF4-FFF2-40B4-BE49-F238E27FC236}">
                <a16:creationId xmlns:a16="http://schemas.microsoft.com/office/drawing/2014/main" id="{060B73BD-7303-B809-A7C4-725519E21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01D29-5499-61D0-1C40-DC7D614143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336" y="4643021"/>
            <a:ext cx="1930942" cy="19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93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Title and Content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F1B08-336F-E869-981A-789BEB90DB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sp>
        <p:nvSpPr>
          <p:cNvPr id="26" name="Google Shape;26;p32"/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Subsection Title Goes Here Lorem Ipsum Dolor</a:t>
            </a:r>
            <a:endParaRPr dirty="0"/>
          </a:p>
        </p:txBody>
      </p:sp>
      <p:sp>
        <p:nvSpPr>
          <p:cNvPr id="27" name="Google Shape;27;p32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A744A-D0B6-6E02-B49A-636BAA9F73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698775BF-7410-EDB7-FADA-60263FE9FF0F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000C7-2383-D624-8525-D631DCE49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134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9853D-1CEA-B174-D928-4BE50E0F7E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CEA6B-292F-1F0A-6C03-FF280DFE0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193042" y="-76200"/>
            <a:ext cx="6193042" cy="7010400"/>
          </a:xfrm>
          <a:prstGeom prst="rect">
            <a:avLst/>
          </a:prstGeom>
        </p:spPr>
      </p:pic>
      <p:sp>
        <p:nvSpPr>
          <p:cNvPr id="5" name="Google Shape;26;p32">
            <a:extLst>
              <a:ext uri="{FF2B5EF4-FFF2-40B4-BE49-F238E27FC236}">
                <a16:creationId xmlns:a16="http://schemas.microsoft.com/office/drawing/2014/main" id="{D9C7B862-8B89-200E-8929-C8D1D4384673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Subsection Title Goes Here Lorem Ipsum Dolor</a:t>
            </a:r>
            <a:endParaRPr dirty="0"/>
          </a:p>
        </p:txBody>
      </p:sp>
      <p:sp>
        <p:nvSpPr>
          <p:cNvPr id="6" name="Google Shape;27;p32">
            <a:extLst>
              <a:ext uri="{FF2B5EF4-FFF2-40B4-BE49-F238E27FC236}">
                <a16:creationId xmlns:a16="http://schemas.microsoft.com/office/drawing/2014/main" id="{60E377BC-02FA-9DA1-E0D3-47A11323817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9A02B9E5-0054-567B-71CB-A33BAC278B2B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256F5-E572-CCB8-6A0C-A0516F5410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353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AB86FE-E483-DD5B-A3C5-D36AEC6EE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64539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ED305C-62E9-32EC-F722-C5EC663FED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93042" y="-76200"/>
            <a:ext cx="6193042" cy="7010400"/>
          </a:xfrm>
          <a:prstGeom prst="rect">
            <a:avLst/>
          </a:prstGeom>
        </p:spPr>
      </p:pic>
      <p:sp>
        <p:nvSpPr>
          <p:cNvPr id="3" name="Google Shape;26;p32">
            <a:extLst>
              <a:ext uri="{FF2B5EF4-FFF2-40B4-BE49-F238E27FC236}">
                <a16:creationId xmlns:a16="http://schemas.microsoft.com/office/drawing/2014/main" id="{A41C6F25-ED6C-F1BB-C32F-A60EF4D05B6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Subsection Title Goes Here Lorem Ipsum Dolor</a:t>
            </a:r>
            <a:endParaRPr dirty="0"/>
          </a:p>
        </p:txBody>
      </p:sp>
      <p:sp>
        <p:nvSpPr>
          <p:cNvPr id="4" name="Google Shape;27;p32">
            <a:extLst>
              <a:ext uri="{FF2B5EF4-FFF2-40B4-BE49-F238E27FC236}">
                <a16:creationId xmlns:a16="http://schemas.microsoft.com/office/drawing/2014/main" id="{FDE0F9B3-89B3-D344-3B62-1AEFE74BEFD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D7B21E1B-FB62-7FAD-C1D2-E88DCC25448B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01937A-F189-2913-1746-DD37EB45E3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500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17" name="Google Shape;25;p32">
            <a:extLst>
              <a:ext uri="{FF2B5EF4-FFF2-40B4-BE49-F238E27FC236}">
                <a16:creationId xmlns:a16="http://schemas.microsoft.com/office/drawing/2014/main" id="{BF681194-D502-4868-81A6-4F1CFAA32FEE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4C0BE0-79D8-4DA7-F3CA-1B1EAA8C0E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60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7F8C4AA6-8E2D-E9CA-98D3-024D9D345271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3E6559-408F-7721-F185-2E396D59EC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130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125A357E-B275-CDAE-CEAC-12BF7176EC72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B9E7FD-CF4B-380D-E812-BD90C01465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838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bg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5ADCE-E6F9-4D2A-B539-610A5E5134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708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/>
        </p:nvGrpSpPr>
        <p:grpSpPr>
          <a:xfrm>
            <a:off x="-106018" y="-354524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409;p28">
            <a:extLst>
              <a:ext uri="{FF2B5EF4-FFF2-40B4-BE49-F238E27FC236}">
                <a16:creationId xmlns:a16="http://schemas.microsoft.com/office/drawing/2014/main" id="{C1B0DD75-8D3F-F857-0A2A-BFBD64CF5EE1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 err="1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6CF7B-A78C-214E-5FDE-671B659F5B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392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A1D659B5-2311-32F2-1DA5-787C0C54D24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2AB9E9B8-F28E-F1DC-D978-9AF66C6DDE7C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9E202D-00E0-BD8D-A1B0-6FE03E5961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" name="Google Shape;409;p28">
            <a:extLst>
              <a:ext uri="{FF2B5EF4-FFF2-40B4-BE49-F238E27FC236}">
                <a16:creationId xmlns:a16="http://schemas.microsoft.com/office/drawing/2014/main" id="{CC99ED7D-A235-D003-BEA6-110E1C8263A6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 err="1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24307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5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17" name="Google Shape;25;p32">
            <a:extLst>
              <a:ext uri="{FF2B5EF4-FFF2-40B4-BE49-F238E27FC236}">
                <a16:creationId xmlns:a16="http://schemas.microsoft.com/office/drawing/2014/main" id="{BF681194-D502-4868-81A6-4F1CFAA32FEE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4C0BE0-79D8-4DA7-F3CA-1B1EAA8C0E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133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3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/>
        </p:nvGrpSpPr>
        <p:grpSpPr>
          <a:xfrm>
            <a:off x="-106018" y="72622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E32B2F-862F-0C9E-B45B-FC7D4F595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C05880ED-A6E8-B345-66FC-FF59428D4B1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Google Shape;409;p28">
            <a:extLst>
              <a:ext uri="{FF2B5EF4-FFF2-40B4-BE49-F238E27FC236}">
                <a16:creationId xmlns:a16="http://schemas.microsoft.com/office/drawing/2014/main" id="{A60C5629-D9FF-960B-2FF4-1065B861809E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 err="1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8" name="Google Shape;25;p32">
            <a:extLst>
              <a:ext uri="{FF2B5EF4-FFF2-40B4-BE49-F238E27FC236}">
                <a16:creationId xmlns:a16="http://schemas.microsoft.com/office/drawing/2014/main" id="{EF4D0FEF-23BE-0BA6-6C02-F380C0EF9631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0622539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/>
        </p:nvGrpSpPr>
        <p:grpSpPr>
          <a:xfrm>
            <a:off x="-106018" y="0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3753079-93B8-18B8-FB6A-F59573D16B9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Google Shape;409;p28">
            <a:extLst>
              <a:ext uri="{FF2B5EF4-FFF2-40B4-BE49-F238E27FC236}">
                <a16:creationId xmlns:a16="http://schemas.microsoft.com/office/drawing/2014/main" id="{8DF27582-C5BC-9231-D9EF-2E5BDBB24372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 err="1">
                <a:solidFill>
                  <a:schemeClr val="accent3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3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6" name="Google Shape;25;p32">
            <a:extLst>
              <a:ext uri="{FF2B5EF4-FFF2-40B4-BE49-F238E27FC236}">
                <a16:creationId xmlns:a16="http://schemas.microsoft.com/office/drawing/2014/main" id="{D0BD204B-D272-A93A-79E9-F6B4EFCBA27C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34793D-C9E2-205A-E86D-25243C6602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183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preserve="1">
  <p:cSld name="1_Section 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>
            <a:spLocks noGrp="1"/>
          </p:cNvSpPr>
          <p:nvPr>
            <p:ph type="pic" idx="2"/>
          </p:nvPr>
        </p:nvSpPr>
        <p:spPr>
          <a:xfrm>
            <a:off x="0" y="0"/>
            <a:ext cx="44375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" name="Google Shape;57;p38">
            <a:extLst>
              <a:ext uri="{FF2B5EF4-FFF2-40B4-BE49-F238E27FC236}">
                <a16:creationId xmlns:a16="http://schemas.microsoft.com/office/drawing/2014/main" id="{E88E4794-E90B-4372-3882-0CB6EC936CD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81626" y="712922"/>
            <a:ext cx="6523692" cy="517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37CB0-E068-8EDC-9AAF-48159CA9FD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E0282D61-498F-C630-E132-764BEFA10FA7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352108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>
            <a:spLocks noGrp="1"/>
          </p:cNvSpPr>
          <p:nvPr>
            <p:ph type="pic" idx="2"/>
          </p:nvPr>
        </p:nvSpPr>
        <p:spPr>
          <a:xfrm>
            <a:off x="3766456" y="0"/>
            <a:ext cx="84255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483828-F3EB-748D-EF5B-384D97250008}"/>
              </a:ext>
            </a:extLst>
          </p:cNvPr>
          <p:cNvSpPr/>
          <p:nvPr/>
        </p:nvSpPr>
        <p:spPr>
          <a:xfrm>
            <a:off x="0" y="0"/>
            <a:ext cx="376645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76BE8-5FF8-6F64-A849-A6AA6AF245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426585" y="0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4DE63-FDEE-17D1-54A8-59AAE07849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03867"/>
            <a:ext cx="877206" cy="434044"/>
          </a:xfrm>
          <a:prstGeom prst="rect">
            <a:avLst/>
          </a:prstGeom>
        </p:spPr>
      </p:pic>
      <p:sp>
        <p:nvSpPr>
          <p:cNvPr id="8" name="Google Shape;25;p32">
            <a:extLst>
              <a:ext uri="{FF2B5EF4-FFF2-40B4-BE49-F238E27FC236}">
                <a16:creationId xmlns:a16="http://schemas.microsoft.com/office/drawing/2014/main" id="{6C45CAE2-E082-AEF3-58A9-1DE02D549CA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6BE2F1-0FD1-2B2E-05D4-C134E916D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4" y="3765550"/>
            <a:ext cx="2960661" cy="2124075"/>
          </a:xfrm>
        </p:spPr>
        <p:txBody>
          <a:bodyPr>
            <a:normAutofit/>
          </a:bodyPr>
          <a:lstStyle>
            <a:lvl1pPr marL="50800" indent="0">
              <a:buNone/>
              <a:defRPr sz="1400">
                <a:solidFill>
                  <a:schemeClr val="bg1"/>
                </a:solidFill>
              </a:defRPr>
            </a:lvl1pPr>
            <a:lvl2pPr marL="533400" indent="0">
              <a:buNone/>
              <a:defRPr sz="1400">
                <a:solidFill>
                  <a:schemeClr val="bg1"/>
                </a:solidFill>
              </a:defRPr>
            </a:lvl2pPr>
            <a:lvl3pPr marL="1016000" indent="0">
              <a:buNone/>
              <a:defRPr sz="1400">
                <a:solidFill>
                  <a:schemeClr val="bg1"/>
                </a:solidFill>
              </a:defRPr>
            </a:lvl3pPr>
            <a:lvl4pPr marL="1485900" indent="0">
              <a:buNone/>
              <a:defRPr sz="1400">
                <a:solidFill>
                  <a:schemeClr val="bg1"/>
                </a:solidFill>
              </a:defRPr>
            </a:lvl4pPr>
            <a:lvl5pPr marL="19431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>
              <a:lnSpc>
                <a:spcPct val="120000"/>
              </a:lnSpc>
              <a:buClr>
                <a:schemeClr val="lt1"/>
              </a:buClr>
              <a:buSzPts val="1400"/>
              <a:buFont typeface="Inter"/>
              <a:buNone/>
            </a:pP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Nulla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laoreet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ante sit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amet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urna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efficitur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interdum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.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Nulla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at ligula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malesuada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odio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facilisis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pharetra. Duis pharetra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nec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sem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at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posuere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. Ut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imperdiet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auctor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est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vel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molestie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.</a:t>
            </a:r>
            <a:endParaRPr lang="en-US" b="1" dirty="0">
              <a:solidFill>
                <a:schemeClr val="bg1"/>
              </a:solidFill>
              <a:latin typeface="Overpas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38429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>
            <a:off x="-9396" y="-45302"/>
            <a:ext cx="6858000" cy="6934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37" b="35329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7"/>
          <p:cNvSpPr>
            <a:spLocks noGrp="1" noChangeAspect="1"/>
          </p:cNvSpPr>
          <p:nvPr>
            <p:ph type="pic" idx="2"/>
          </p:nvPr>
        </p:nvSpPr>
        <p:spPr>
          <a:xfrm>
            <a:off x="904870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7963762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 flipH="1">
            <a:off x="-9396" y="-45302"/>
            <a:ext cx="5344040" cy="6934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76" b="35329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534404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4" name="Google Shape;49;p37">
            <a:extLst>
              <a:ext uri="{FF2B5EF4-FFF2-40B4-BE49-F238E27FC236}">
                <a16:creationId xmlns:a16="http://schemas.microsoft.com/office/drawing/2014/main" id="{D27CCA02-E246-C686-EE87-EBC9E3BF246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9396" y="960120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88378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B30B6B1D-C161-35E3-19A8-15E44A80717D}"/>
              </a:ext>
            </a:extLst>
          </p:cNvPr>
          <p:cNvSpPr/>
          <p:nvPr/>
        </p:nvSpPr>
        <p:spPr>
          <a:xfrm>
            <a:off x="-9396" y="0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7"/>
          <p:cNvSpPr>
            <a:spLocks noGrp="1" noChangeAspect="1"/>
          </p:cNvSpPr>
          <p:nvPr>
            <p:ph type="pic" idx="2"/>
          </p:nvPr>
        </p:nvSpPr>
        <p:spPr>
          <a:xfrm>
            <a:off x="904870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0461653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/>
        </p:nvSpPr>
        <p:spPr>
          <a:xfrm>
            <a:off x="5354984" y="-30899"/>
            <a:ext cx="6858000" cy="4475899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37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/>
        </p:nvSpPr>
        <p:spPr>
          <a:xfrm>
            <a:off x="5369852" y="3436201"/>
            <a:ext cx="6858000" cy="3429000"/>
          </a:xfrm>
          <a:prstGeom prst="rect">
            <a:avLst/>
          </a:prstGeom>
          <a:solidFill>
            <a:schemeClr val="accent3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751F0-2595-EC47-267E-0C5BCCB10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99219" y="1721702"/>
            <a:ext cx="3429002" cy="6858000"/>
          </a:xfrm>
          <a:prstGeom prst="rect">
            <a:avLst/>
          </a:prstGeom>
        </p:spPr>
      </p:pic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99120" y="921599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02EDB-DE1A-2179-9E12-AB2A1F2FB2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1D03654A-B694-AC8A-474A-44C11B1B0051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6328500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/>
        </p:nvSpPr>
        <p:spPr>
          <a:xfrm>
            <a:off x="5369852" y="7202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/>
        </p:nvSpPr>
        <p:spPr>
          <a:xfrm>
            <a:off x="5369852" y="3436201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84252" y="914400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040A4-62C0-B435-775E-323817495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E4E17546-E123-0CFE-81BB-3864BB64709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8184879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/>
        </p:nvSpPr>
        <p:spPr>
          <a:xfrm>
            <a:off x="6902604" y="7202"/>
            <a:ext cx="5325248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/>
        </p:nvSpPr>
        <p:spPr>
          <a:xfrm>
            <a:off x="6902604" y="3436201"/>
            <a:ext cx="5325247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538223" y="967321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210F-C6BC-0189-68B5-B571853E69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143E8498-F462-5BD6-5940-CEC0501F3275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539568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7F8C4AA6-8E2D-E9CA-98D3-024D9D345271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3E6559-408F-7721-F185-2E396D59EC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923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CF718-B5BA-4139-F98D-8CE174870D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D3F8D-7B0E-81B7-D9B3-6DEA78048F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>
            <a:off x="8473440" y="0"/>
            <a:ext cx="3759621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B509B-8D58-CA66-E28F-2A4E2FD231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F3889BF3-DF37-1443-3BC4-82BF3DF128AB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7225E7B0-1511-6C0D-6D9B-21A00DAB73D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93042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25550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accent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4A7EC-0F9E-C197-AD6C-5C2C6C9D69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687AC-641C-34A4-DD2D-27149AC0C8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>
            <a:off x="-574" y="0"/>
            <a:ext cx="3604385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9;p37">
            <a:extLst>
              <a:ext uri="{FF2B5EF4-FFF2-40B4-BE49-F238E27FC236}">
                <a16:creationId xmlns:a16="http://schemas.microsoft.com/office/drawing/2014/main" id="{A4DC4B2A-2B34-1B24-8E78-4A5A75EF9F5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90777" y="742320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" name="Google Shape;25;p32">
            <a:extLst>
              <a:ext uri="{FF2B5EF4-FFF2-40B4-BE49-F238E27FC236}">
                <a16:creationId xmlns:a16="http://schemas.microsoft.com/office/drawing/2014/main" id="{C4569E24-6FAF-1DFA-1858-F49FC7A39765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35D657-F29B-9912-0EE9-41FB8C4549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197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Title Goes Here Dolor Sit </a:t>
            </a:r>
            <a:r>
              <a:rPr lang="en-US" dirty="0" err="1"/>
              <a:t>Amet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E1BEA5-EB02-D5A3-9617-DD283D26F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8" y="1357313"/>
            <a:ext cx="10639425" cy="4556125"/>
          </a:xfrm>
        </p:spPr>
        <p:txBody>
          <a:bodyPr>
            <a:norm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57574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 preserve="1">
  <p:cSld name="6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CF0D048-E9F5-2A4D-3008-3E77A51887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439" y="1477732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036F9DA-FCC1-AC31-A656-C8A09AB42F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6229" y="1504347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Title Goes Here Dolor Sit </a:t>
            </a:r>
            <a:r>
              <a:rPr lang="en-US" dirty="0" err="1"/>
              <a:t>Amet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2206436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>
  <p:cSld name="1_Two Content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/>
        </p:nvGrpSpPr>
        <p:grpSpPr>
          <a:xfrm>
            <a:off x="-106018" y="-163286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9478B7C4-2BC6-3F92-A538-81EE3CB5FE3A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0882E8-EFD0-DB3A-80AC-0D3F2E30B6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B46CE302-BAF7-EEE3-1387-FD611ABD64C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897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/>
        </p:nvGrpSpPr>
        <p:grpSpPr>
          <a:xfrm>
            <a:off x="113172" y="-81643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D738666E-B62C-DF7B-A334-8DD0BD0DB50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Google Shape;25;p32">
            <a:extLst>
              <a:ext uri="{FF2B5EF4-FFF2-40B4-BE49-F238E27FC236}">
                <a16:creationId xmlns:a16="http://schemas.microsoft.com/office/drawing/2014/main" id="{891A0F45-02A8-7165-D434-9CFB5FBED70F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72DB98-43D5-7FEF-5417-E8CF77E6E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631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>
  <p:cSld name="2_Two Content">
    <p:bg>
      <p:bgPr>
        <a:solidFill>
          <a:schemeClr val="accent4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/>
        </p:nvGrpSpPr>
        <p:grpSpPr>
          <a:xfrm>
            <a:off x="-212035" y="-81643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3988AB37-B4F2-226F-77AA-6CABDD06DD07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273122-88CE-55BC-FC00-C1E787AA9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C4561F7D-7E91-0194-FA73-DA22F70F936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48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>
  <p:cSld name="4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177864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11" name="Google Shape;49;p37">
            <a:extLst>
              <a:ext uri="{FF2B5EF4-FFF2-40B4-BE49-F238E27FC236}">
                <a16:creationId xmlns:a16="http://schemas.microsoft.com/office/drawing/2014/main" id="{58F9ABF3-7F3D-3A98-6EA9-963239E59DDA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8EF2C4BD-F04A-BE85-AB63-D4C92A16B6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00839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3" name="Google Shape;49;p37">
            <a:extLst>
              <a:ext uri="{FF2B5EF4-FFF2-40B4-BE49-F238E27FC236}">
                <a16:creationId xmlns:a16="http://schemas.microsoft.com/office/drawing/2014/main" id="{1CA0B57C-5C60-3F51-6C4C-EBA3D2D7109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97179" y="1"/>
            <a:ext cx="3994822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" name="Google Shape;25;p32">
            <a:extLst>
              <a:ext uri="{FF2B5EF4-FFF2-40B4-BE49-F238E27FC236}">
                <a16:creationId xmlns:a16="http://schemas.microsoft.com/office/drawing/2014/main" id="{FBE69134-AC6C-1E9C-88C3-6AA5036A91AA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1CD59-EB24-5225-8ECB-F63F11E341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7;p32">
            <a:extLst>
              <a:ext uri="{FF2B5EF4-FFF2-40B4-BE49-F238E27FC236}">
                <a16:creationId xmlns:a16="http://schemas.microsoft.com/office/drawing/2014/main" id="{635AC36B-6AB6-22CD-12F7-EDF1D834F3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4636" y="4900719"/>
            <a:ext cx="11200681" cy="111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Overpass Light" pitchFamily="2" charset="77"/>
                <a:ea typeface="Overpass Light" pitchFamily="2" charset="77"/>
                <a:cs typeface="Overpass Light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57106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>
  <p:cSld name="5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81643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7" name="Google Shape;26;p32">
            <a:extLst>
              <a:ext uri="{FF2B5EF4-FFF2-40B4-BE49-F238E27FC236}">
                <a16:creationId xmlns:a16="http://schemas.microsoft.com/office/drawing/2014/main" id="{4EE97BE5-3A67-5952-3CA2-54297E8C71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Google Shape;27;p32">
            <a:extLst>
              <a:ext uri="{FF2B5EF4-FFF2-40B4-BE49-F238E27FC236}">
                <a16:creationId xmlns:a16="http://schemas.microsoft.com/office/drawing/2014/main" id="{E3DE5FF6-CE49-C350-694F-35075E2D22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CFCC5E57-BAE3-1E1C-74CE-59FC3EFB82F4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C164D-DF40-CC02-3D66-D11E1443D4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255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 dirty="0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E4919C9A-89F4-D243-C277-9C55A3F3B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" y="570016"/>
            <a:ext cx="11107368" cy="4337967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0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125A357E-B275-CDAE-CEAC-12BF7176EC72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B9E7FD-CF4B-380D-E812-BD90C01465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646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EBF831-3E6F-640C-B9A7-6C68CA5BF5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096000" y="276694"/>
            <a:ext cx="6193042" cy="701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CEFCB-F36E-D530-786E-31339E2F99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276694"/>
            <a:ext cx="6193042" cy="701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A773C7-06BD-1A34-60CD-C7448154ABBD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CF740BCA-7C84-1459-CE60-6A09A16AB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46651-A9C5-5CA8-F11A-F6CD1D25FF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9" name="Subtitle 28">
            <a:extLst>
              <a:ext uri="{FF2B5EF4-FFF2-40B4-BE49-F238E27FC236}">
                <a16:creationId xmlns:a16="http://schemas.microsoft.com/office/drawing/2014/main" id="{A557FB66-516C-66EC-FC13-24F1BC5C1AF7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EAD1FE5-1450-D72C-9948-8B45358BD5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92863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1193" y="-15458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 flipH="1">
            <a:off x="-3" y="0"/>
            <a:ext cx="12192002" cy="492245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8716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334287" cy="410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4287" y="0"/>
            <a:ext cx="3334287" cy="410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8574" y="0"/>
            <a:ext cx="3334287" cy="4103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7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406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802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>
            <a:alphaModFix amt="7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360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013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7042" y="8878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3951" y="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>
            <a:spLocks noGrp="1"/>
          </p:cNvSpPr>
          <p:nvPr>
            <p:ph type="ctrTitle"/>
          </p:nvPr>
        </p:nvSpPr>
        <p:spPr>
          <a:xfrm>
            <a:off x="776613" y="2041067"/>
            <a:ext cx="10515600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"/>
              <a:buNone/>
              <a:defRPr sz="5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776613" y="4557561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9922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824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3656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accent4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6193042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9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75" name="Google Shape;7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6358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accent3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4539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0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91270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bg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5ADCE-E6F9-4D2A-B539-610A5E5134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69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>
            <a:off x="6210996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/>
          <p:nvPr/>
        </p:nvSpPr>
        <p:spPr>
          <a:xfrm>
            <a:off x="8473440" y="0"/>
            <a:ext cx="3759621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1"/>
          <p:cNvSpPr>
            <a:spLocks noGrp="1"/>
          </p:cNvSpPr>
          <p:nvPr>
            <p:ph type="pic" idx="2"/>
          </p:nvPr>
        </p:nvSpPr>
        <p:spPr>
          <a:xfrm>
            <a:off x="6112806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88" name="Google Shape;88;p11"/>
          <p:cNvSpPr txBox="1"/>
          <p:nvPr/>
        </p:nvSpPr>
        <p:spPr>
          <a:xfrm>
            <a:off x="797597" y="6320273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89" name="Google Shape;8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27232" y="5996153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7129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accent4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6210996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/>
          <p:nvPr/>
        </p:nvSpPr>
        <p:spPr>
          <a:xfrm>
            <a:off x="-573" y="0"/>
            <a:ext cx="3385458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2"/>
          <p:cNvSpPr txBox="1">
            <a:spLocks noGrp="1"/>
          </p:cNvSpPr>
          <p:nvPr>
            <p:ph type="ctrTitle"/>
          </p:nvPr>
        </p:nvSpPr>
        <p:spPr>
          <a:xfrm>
            <a:off x="7328770" y="3252521"/>
            <a:ext cx="40876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Inter"/>
              <a:buNone/>
              <a:defRPr sz="2200" b="0" i="0">
                <a:solidFill>
                  <a:schemeClr val="lt1"/>
                </a:solidFill>
                <a:latin typeface="Overpass Thin"/>
                <a:ea typeface="Overpass Thin"/>
                <a:cs typeface="Overpass Thin"/>
                <a:sym typeface="Overpass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>
            <a:spLocks noGrp="1"/>
          </p:cNvSpPr>
          <p:nvPr>
            <p:ph type="pic" idx="2"/>
          </p:nvPr>
        </p:nvSpPr>
        <p:spPr>
          <a:xfrm>
            <a:off x="738648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96" name="Google Shape;96;p12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97" name="Google Shape;9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8463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5345588" y="-30899"/>
            <a:ext cx="6858000" cy="693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136" b="3499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5354984" y="3443403"/>
            <a:ext cx="6858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3">
            <a:alphaModFix amt="65000"/>
          </a:blip>
          <a:srcRect/>
          <a:stretch/>
        </p:blipFill>
        <p:spPr>
          <a:xfrm rot="5400000">
            <a:off x="5746456" y="3042535"/>
            <a:ext cx="6074670" cy="687640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>
            <a:spLocks noGrp="1"/>
          </p:cNvSpPr>
          <p:nvPr>
            <p:ph type="pic" idx="2"/>
          </p:nvPr>
        </p:nvSpPr>
        <p:spPr>
          <a:xfrm>
            <a:off x="6133790" y="795403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04" name="Google Shape;104;p13"/>
          <p:cNvSpPr txBox="1"/>
          <p:nvPr/>
        </p:nvSpPr>
        <p:spPr>
          <a:xfrm>
            <a:off x="775855" y="64866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05" name="Google Shape;10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00015" y="5974947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4476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-9396" y="-45302"/>
            <a:ext cx="6858000" cy="693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136" b="3532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0" y="3429000"/>
            <a:ext cx="6858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 rot="5400000">
            <a:off x="246883" y="3020321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>
            <a:spLocks noGrp="1"/>
          </p:cNvSpPr>
          <p:nvPr>
            <p:ph type="pic" idx="2"/>
          </p:nvPr>
        </p:nvSpPr>
        <p:spPr>
          <a:xfrm>
            <a:off x="778806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1" name="Google Shape;111;p14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12" name="Google Shape;1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5241" y="6016680"/>
            <a:ext cx="734497" cy="73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7349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accent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6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5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>
            <a:spLocks noGrp="1"/>
          </p:cNvSpPr>
          <p:nvPr>
            <p:ph type="pic" idx="2"/>
          </p:nvPr>
        </p:nvSpPr>
        <p:spPr>
          <a:xfrm>
            <a:off x="0" y="1"/>
            <a:ext cx="4100839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7" name="Google Shape;117;p15"/>
          <p:cNvSpPr>
            <a:spLocks noGrp="1"/>
          </p:cNvSpPr>
          <p:nvPr>
            <p:ph type="pic" idx="3"/>
          </p:nvPr>
        </p:nvSpPr>
        <p:spPr>
          <a:xfrm>
            <a:off x="4100839" y="1"/>
            <a:ext cx="4100839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8" name="Google Shape;118;p15"/>
          <p:cNvSpPr>
            <a:spLocks noGrp="1"/>
          </p:cNvSpPr>
          <p:nvPr>
            <p:ph type="pic" idx="4"/>
          </p:nvPr>
        </p:nvSpPr>
        <p:spPr>
          <a:xfrm>
            <a:off x="8197179" y="1"/>
            <a:ext cx="3994822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9" name="Google Shape;119;p15"/>
          <p:cNvSpPr txBox="1">
            <a:spLocks noGrp="1"/>
          </p:cNvSpPr>
          <p:nvPr>
            <p:ph type="subTitle" idx="1"/>
          </p:nvPr>
        </p:nvSpPr>
        <p:spPr>
          <a:xfrm>
            <a:off x="577479" y="5325445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800" b="0" i="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0" name="Google Shape;120;p15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0895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ctrTitle"/>
          </p:nvPr>
        </p:nvSpPr>
        <p:spPr>
          <a:xfrm>
            <a:off x="776613" y="438461"/>
            <a:ext cx="1063877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2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776613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Char char="•"/>
              <a:defRPr sz="2600" b="0" i="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2"/>
          </p:nvPr>
        </p:nvSpPr>
        <p:spPr>
          <a:xfrm>
            <a:off x="6484306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  <a:defRPr sz="2600" b="0" i="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82743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bg>
      <p:bgPr>
        <a:solidFill>
          <a:schemeClr val="accent3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7"/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130" name="Google Shape;130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p17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33" name="Google Shape;13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43308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bg>
      <p:bgPr>
        <a:solidFill>
          <a:schemeClr val="accent4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8"/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136" name="Google Shape;136;p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18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3527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solidFill>
          <a:schemeClr val="accent3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9"/>
          <p:cNvGrpSpPr/>
          <p:nvPr/>
        </p:nvGrpSpPr>
        <p:grpSpPr>
          <a:xfrm>
            <a:off x="-106018" y="-81643"/>
            <a:ext cx="12404035" cy="7021286"/>
            <a:chOff x="-106018" y="-66566"/>
            <a:chExt cx="12404035" cy="7021286"/>
          </a:xfrm>
        </p:grpSpPr>
        <p:pic>
          <p:nvPicPr>
            <p:cNvPr id="142" name="Google Shape;142;p19"/>
            <p:cNvPicPr preferRelativeResize="0"/>
            <p:nvPr/>
          </p:nvPicPr>
          <p:blipFill rotWithShape="1">
            <a:blip r:embed="rId2">
              <a:alphaModFix amt="65000"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9"/>
            <p:cNvPicPr preferRelativeResize="0"/>
            <p:nvPr/>
          </p:nvPicPr>
          <p:blipFill rotWithShape="1">
            <a:blip r:embed="rId2">
              <a:alphaModFix amt="65000"/>
            </a:blip>
            <a:srcRect/>
            <a:stretch/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4" name="Google Shape;144;p19"/>
          <p:cNvCxnSpPr/>
          <p:nvPr/>
        </p:nvCxnSpPr>
        <p:spPr>
          <a:xfrm>
            <a:off x="0" y="2108952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19"/>
          <p:cNvCxnSpPr/>
          <p:nvPr/>
        </p:nvCxnSpPr>
        <p:spPr>
          <a:xfrm rot="10800000">
            <a:off x="4217063" y="2108952"/>
            <a:ext cx="0" cy="341314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19"/>
          <p:cNvCxnSpPr/>
          <p:nvPr/>
        </p:nvCxnSpPr>
        <p:spPr>
          <a:xfrm>
            <a:off x="0" y="5544130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19"/>
          <p:cNvSpPr>
            <a:spLocks noGrp="1"/>
          </p:cNvSpPr>
          <p:nvPr>
            <p:ph type="pic" idx="2"/>
          </p:nvPr>
        </p:nvSpPr>
        <p:spPr>
          <a:xfrm>
            <a:off x="1030551" y="2586041"/>
            <a:ext cx="2203450" cy="217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8" name="Google Shape;148;p19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7020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bg>
      <p:bgPr>
        <a:solidFill>
          <a:schemeClr val="accen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0"/>
          <p:cNvGrpSpPr/>
          <p:nvPr/>
        </p:nvGrpSpPr>
        <p:grpSpPr>
          <a:xfrm>
            <a:off x="109642" y="341051"/>
            <a:ext cx="12404035" cy="7021286"/>
            <a:chOff x="-106018" y="-81643"/>
            <a:chExt cx="12404035" cy="7021286"/>
          </a:xfrm>
        </p:grpSpPr>
        <p:pic>
          <p:nvPicPr>
            <p:cNvPr id="152" name="Google Shape;152;p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Google Shape;154;p20"/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10756003" y="6329579"/>
            <a:ext cx="86324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3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redf.org</a:t>
            </a:r>
            <a:endParaRPr sz="1400" b="0" i="0" u="none" strike="noStrike" cap="none">
              <a:solidFill>
                <a:schemeClr val="accent3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156" name="Google Shape;156;p20"/>
          <p:cNvSpPr>
            <a:spLocks noGrp="1"/>
          </p:cNvSpPr>
          <p:nvPr>
            <p:ph type="pic" idx="2"/>
          </p:nvPr>
        </p:nvSpPr>
        <p:spPr>
          <a:xfrm>
            <a:off x="9060785" y="3254922"/>
            <a:ext cx="1700746" cy="167624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583" y="272065"/>
            <a:ext cx="809390" cy="809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01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/>
        </p:nvGrpSpPr>
        <p:grpSpPr>
          <a:xfrm>
            <a:off x="-106018" y="-354524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409;p28">
            <a:extLst>
              <a:ext uri="{FF2B5EF4-FFF2-40B4-BE49-F238E27FC236}">
                <a16:creationId xmlns:a16="http://schemas.microsoft.com/office/drawing/2014/main" id="{C1B0DD75-8D3F-F857-0A2A-BFBD64CF5EE1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 err="1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6CF7B-A78C-214E-5FDE-671B659F5B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25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bg>
      <p:bgPr>
        <a:solidFill>
          <a:schemeClr val="accen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21"/>
          <p:cNvGrpSpPr/>
          <p:nvPr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160" name="Google Shape;160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p21"/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10756003" y="6329579"/>
            <a:ext cx="86324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3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redf.org</a:t>
            </a:r>
            <a:endParaRPr sz="1400" b="0" i="0" u="none" strike="noStrike" cap="none">
              <a:solidFill>
                <a:schemeClr val="accent3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6003" y="5169131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7538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>
            <a:spLocks noGrp="1"/>
          </p:cNvSpPr>
          <p:nvPr>
            <p:ph type="pic" idx="2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167" name="Google Shape;16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55241" y="6016680"/>
            <a:ext cx="734497" cy="73851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874143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5_Title and Content">
    <p:bg>
      <p:bgPr>
        <a:solidFill>
          <a:schemeClr val="accen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6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5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23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4515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1193" y="-15458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 flipH="1">
            <a:off x="-3" y="0"/>
            <a:ext cx="12192002" cy="492245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8716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334287" cy="410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4287" y="0"/>
            <a:ext cx="3334287" cy="410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8574" y="0"/>
            <a:ext cx="3334287" cy="4103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045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670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15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>
            <a:alphaModFix amt="7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186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3423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7042" y="8878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3951" y="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>
            <a:spLocks noGrp="1"/>
          </p:cNvSpPr>
          <p:nvPr>
            <p:ph type="ctrTitle"/>
          </p:nvPr>
        </p:nvSpPr>
        <p:spPr>
          <a:xfrm>
            <a:off x="776613" y="2041067"/>
            <a:ext cx="10515600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"/>
              <a:buNone/>
              <a:defRPr sz="5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776613" y="4557561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9922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10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410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A1D659B5-2311-32F2-1DA5-787C0C54D24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2AB9E9B8-F28E-F1DC-D978-9AF66C6DDE7C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9E202D-00E0-BD8D-A1B0-6FE03E5961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" name="Google Shape;409;p28">
            <a:extLst>
              <a:ext uri="{FF2B5EF4-FFF2-40B4-BE49-F238E27FC236}">
                <a16:creationId xmlns:a16="http://schemas.microsoft.com/office/drawing/2014/main" id="{CC99ED7D-A235-D003-BEA6-110E1C8263A6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 err="1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9297917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accent4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6193042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9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75" name="Google Shape;7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89927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accent3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4539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0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41256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>
            <a:off x="6210996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/>
          <p:nvPr/>
        </p:nvSpPr>
        <p:spPr>
          <a:xfrm>
            <a:off x="8473440" y="0"/>
            <a:ext cx="3759621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1"/>
          <p:cNvSpPr>
            <a:spLocks noGrp="1"/>
          </p:cNvSpPr>
          <p:nvPr>
            <p:ph type="pic" idx="2"/>
          </p:nvPr>
        </p:nvSpPr>
        <p:spPr>
          <a:xfrm>
            <a:off x="6112806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88" name="Google Shape;88;p11"/>
          <p:cNvSpPr txBox="1"/>
          <p:nvPr/>
        </p:nvSpPr>
        <p:spPr>
          <a:xfrm>
            <a:off x="797597" y="6320273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89" name="Google Shape;8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27232" y="5996153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14361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accent4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6210996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/>
          <p:nvPr/>
        </p:nvSpPr>
        <p:spPr>
          <a:xfrm>
            <a:off x="-573" y="0"/>
            <a:ext cx="3385458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2"/>
          <p:cNvSpPr txBox="1">
            <a:spLocks noGrp="1"/>
          </p:cNvSpPr>
          <p:nvPr>
            <p:ph type="ctrTitle"/>
          </p:nvPr>
        </p:nvSpPr>
        <p:spPr>
          <a:xfrm>
            <a:off x="7328770" y="3252521"/>
            <a:ext cx="40876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Inter"/>
              <a:buNone/>
              <a:defRPr sz="2200" b="0" i="0">
                <a:solidFill>
                  <a:schemeClr val="lt1"/>
                </a:solidFill>
                <a:latin typeface="Overpass Thin"/>
                <a:ea typeface="Overpass Thin"/>
                <a:cs typeface="Overpass Thin"/>
                <a:sym typeface="Overpass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>
            <a:spLocks noGrp="1"/>
          </p:cNvSpPr>
          <p:nvPr>
            <p:ph type="pic" idx="2"/>
          </p:nvPr>
        </p:nvSpPr>
        <p:spPr>
          <a:xfrm>
            <a:off x="738648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96" name="Google Shape;96;p12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97" name="Google Shape;9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5369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5345588" y="-30899"/>
            <a:ext cx="6858000" cy="693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136" b="3499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5354984" y="3443403"/>
            <a:ext cx="6858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3">
            <a:alphaModFix amt="65000"/>
          </a:blip>
          <a:srcRect/>
          <a:stretch/>
        </p:blipFill>
        <p:spPr>
          <a:xfrm rot="5400000">
            <a:off x="5746456" y="3042535"/>
            <a:ext cx="6074670" cy="687640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>
            <a:spLocks noGrp="1"/>
          </p:cNvSpPr>
          <p:nvPr>
            <p:ph type="pic" idx="2"/>
          </p:nvPr>
        </p:nvSpPr>
        <p:spPr>
          <a:xfrm>
            <a:off x="6133790" y="795403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04" name="Google Shape;104;p13"/>
          <p:cNvSpPr txBox="1"/>
          <p:nvPr/>
        </p:nvSpPr>
        <p:spPr>
          <a:xfrm>
            <a:off x="775855" y="64866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05" name="Google Shape;10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00015" y="5974947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70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-9396" y="-45302"/>
            <a:ext cx="6858000" cy="693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136" b="3532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0" y="3429000"/>
            <a:ext cx="6858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 rot="5400000">
            <a:off x="246883" y="3020321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>
            <a:spLocks noGrp="1"/>
          </p:cNvSpPr>
          <p:nvPr>
            <p:ph type="pic" idx="2"/>
          </p:nvPr>
        </p:nvSpPr>
        <p:spPr>
          <a:xfrm>
            <a:off x="778806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1" name="Google Shape;111;p14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12" name="Google Shape;1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5241" y="6016680"/>
            <a:ext cx="734497" cy="73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3554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accent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6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5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>
            <a:spLocks noGrp="1"/>
          </p:cNvSpPr>
          <p:nvPr>
            <p:ph type="pic" idx="2"/>
          </p:nvPr>
        </p:nvSpPr>
        <p:spPr>
          <a:xfrm>
            <a:off x="0" y="1"/>
            <a:ext cx="4100839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7" name="Google Shape;117;p15"/>
          <p:cNvSpPr>
            <a:spLocks noGrp="1"/>
          </p:cNvSpPr>
          <p:nvPr>
            <p:ph type="pic" idx="3"/>
          </p:nvPr>
        </p:nvSpPr>
        <p:spPr>
          <a:xfrm>
            <a:off x="4100839" y="1"/>
            <a:ext cx="4100839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8" name="Google Shape;118;p15"/>
          <p:cNvSpPr>
            <a:spLocks noGrp="1"/>
          </p:cNvSpPr>
          <p:nvPr>
            <p:ph type="pic" idx="4"/>
          </p:nvPr>
        </p:nvSpPr>
        <p:spPr>
          <a:xfrm>
            <a:off x="8197179" y="1"/>
            <a:ext cx="3994822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9" name="Google Shape;119;p15"/>
          <p:cNvSpPr txBox="1">
            <a:spLocks noGrp="1"/>
          </p:cNvSpPr>
          <p:nvPr>
            <p:ph type="subTitle" idx="1"/>
          </p:nvPr>
        </p:nvSpPr>
        <p:spPr>
          <a:xfrm>
            <a:off x="577479" y="5325445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800" b="0" i="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0" name="Google Shape;120;p15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7101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ctrTitle"/>
          </p:nvPr>
        </p:nvSpPr>
        <p:spPr>
          <a:xfrm>
            <a:off x="776613" y="438461"/>
            <a:ext cx="1063877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2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776613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Char char="•"/>
              <a:defRPr sz="2600" b="0" i="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2"/>
          </p:nvPr>
        </p:nvSpPr>
        <p:spPr>
          <a:xfrm>
            <a:off x="6484306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  <a:defRPr sz="2600" b="0" i="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55241" y="6016680"/>
            <a:ext cx="734497" cy="73851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448149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bg>
      <p:bgPr>
        <a:solidFill>
          <a:schemeClr val="accent3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7"/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130" name="Google Shape;130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p17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373153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bg>
      <p:bgPr>
        <a:solidFill>
          <a:schemeClr val="accent4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8"/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136" name="Google Shape;136;p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18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446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3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/>
        </p:nvGrpSpPr>
        <p:grpSpPr>
          <a:xfrm>
            <a:off x="-106018" y="72622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E32B2F-862F-0C9E-B45B-FC7D4F595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C05880ED-A6E8-B345-66FC-FF59428D4B1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Google Shape;409;p28">
            <a:extLst>
              <a:ext uri="{FF2B5EF4-FFF2-40B4-BE49-F238E27FC236}">
                <a16:creationId xmlns:a16="http://schemas.microsoft.com/office/drawing/2014/main" id="{A60C5629-D9FF-960B-2FF4-1065B861809E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 err="1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8" name="Google Shape;25;p32">
            <a:extLst>
              <a:ext uri="{FF2B5EF4-FFF2-40B4-BE49-F238E27FC236}">
                <a16:creationId xmlns:a16="http://schemas.microsoft.com/office/drawing/2014/main" id="{EF4D0FEF-23BE-0BA6-6C02-F380C0EF9631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91780495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solidFill>
          <a:schemeClr val="accent3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9"/>
          <p:cNvGrpSpPr/>
          <p:nvPr/>
        </p:nvGrpSpPr>
        <p:grpSpPr>
          <a:xfrm>
            <a:off x="-106018" y="-81643"/>
            <a:ext cx="12404035" cy="7021286"/>
            <a:chOff x="-106018" y="-66566"/>
            <a:chExt cx="12404035" cy="7021286"/>
          </a:xfrm>
        </p:grpSpPr>
        <p:pic>
          <p:nvPicPr>
            <p:cNvPr id="142" name="Google Shape;142;p19"/>
            <p:cNvPicPr preferRelativeResize="0"/>
            <p:nvPr/>
          </p:nvPicPr>
          <p:blipFill rotWithShape="1">
            <a:blip r:embed="rId2">
              <a:alphaModFix amt="65000"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9"/>
            <p:cNvPicPr preferRelativeResize="0"/>
            <p:nvPr/>
          </p:nvPicPr>
          <p:blipFill rotWithShape="1">
            <a:blip r:embed="rId2">
              <a:alphaModFix amt="65000"/>
            </a:blip>
            <a:srcRect/>
            <a:stretch/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4" name="Google Shape;144;p19"/>
          <p:cNvCxnSpPr/>
          <p:nvPr/>
        </p:nvCxnSpPr>
        <p:spPr>
          <a:xfrm>
            <a:off x="0" y="2108952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19"/>
          <p:cNvCxnSpPr/>
          <p:nvPr/>
        </p:nvCxnSpPr>
        <p:spPr>
          <a:xfrm rot="10800000">
            <a:off x="4217063" y="2108952"/>
            <a:ext cx="0" cy="341314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19"/>
          <p:cNvCxnSpPr/>
          <p:nvPr/>
        </p:nvCxnSpPr>
        <p:spPr>
          <a:xfrm>
            <a:off x="0" y="5544130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19"/>
          <p:cNvSpPr>
            <a:spLocks noGrp="1"/>
          </p:cNvSpPr>
          <p:nvPr>
            <p:ph type="pic" idx="2"/>
          </p:nvPr>
        </p:nvSpPr>
        <p:spPr>
          <a:xfrm>
            <a:off x="1030551" y="2586041"/>
            <a:ext cx="2203450" cy="217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8" name="Google Shape;148;p19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30406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bg>
      <p:bgPr>
        <a:solidFill>
          <a:schemeClr val="accen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0"/>
          <p:cNvGrpSpPr/>
          <p:nvPr/>
        </p:nvGrpSpPr>
        <p:grpSpPr>
          <a:xfrm>
            <a:off x="109642" y="341051"/>
            <a:ext cx="12404035" cy="7021286"/>
            <a:chOff x="-106018" y="-81643"/>
            <a:chExt cx="12404035" cy="7021286"/>
          </a:xfrm>
        </p:grpSpPr>
        <p:pic>
          <p:nvPicPr>
            <p:cNvPr id="152" name="Google Shape;152;p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Google Shape;154;p20"/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10756003" y="6329579"/>
            <a:ext cx="86324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3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redf.org</a:t>
            </a:r>
            <a:endParaRPr sz="1400" b="0" i="0" u="none" strike="noStrike" cap="none">
              <a:solidFill>
                <a:schemeClr val="accent3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156" name="Google Shape;156;p20"/>
          <p:cNvSpPr>
            <a:spLocks noGrp="1"/>
          </p:cNvSpPr>
          <p:nvPr>
            <p:ph type="pic" idx="2"/>
          </p:nvPr>
        </p:nvSpPr>
        <p:spPr>
          <a:xfrm>
            <a:off x="9060785" y="3254922"/>
            <a:ext cx="1700746" cy="167624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583" y="272065"/>
            <a:ext cx="809390" cy="809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1518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bg>
      <p:bgPr>
        <a:solidFill>
          <a:schemeClr val="accen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21"/>
          <p:cNvGrpSpPr/>
          <p:nvPr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160" name="Google Shape;160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p21"/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10756003" y="6329579"/>
            <a:ext cx="86324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3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redf.org</a:t>
            </a:r>
            <a:endParaRPr sz="1400" b="0" i="0" u="none" strike="noStrike" cap="none">
              <a:solidFill>
                <a:schemeClr val="accent3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6003" y="5169131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939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>
            <a:spLocks noGrp="1"/>
          </p:cNvSpPr>
          <p:nvPr>
            <p:ph type="pic" idx="2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167" name="Google Shape;16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55241" y="6016680"/>
            <a:ext cx="734497" cy="73851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438513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5_Title and Content">
    <p:bg>
      <p:bgPr>
        <a:solidFill>
          <a:schemeClr val="accen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6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5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23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2339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6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Title Goes Here Dolor Sit </a:t>
            </a:r>
            <a:r>
              <a:rPr lang="en-US" dirty="0" err="1"/>
              <a:t>Amet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E1BEA5-EB02-D5A3-9617-DD283D26F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8" y="1357313"/>
            <a:ext cx="10639425" cy="4556125"/>
          </a:xfrm>
        </p:spPr>
        <p:txBody>
          <a:bodyPr>
            <a:norm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00039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6_Comparis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ctrTitle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31" name="Google Shape;31;p38"/>
          <p:cNvSpPr txBox="1">
            <a:spLocks noGrp="1"/>
          </p:cNvSpPr>
          <p:nvPr>
            <p:ph type="body" idx="1"/>
          </p:nvPr>
        </p:nvSpPr>
        <p:spPr>
          <a:xfrm>
            <a:off x="776288" y="1357313"/>
            <a:ext cx="10639425" cy="455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38" descr="A logo with a bear and a sta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5632" y="5965160"/>
            <a:ext cx="912173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490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/>
        </p:nvGrpSpPr>
        <p:grpSpPr>
          <a:xfrm>
            <a:off x="-106018" y="0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3753079-93B8-18B8-FB6A-F59573D16B9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Google Shape;409;p28">
            <a:extLst>
              <a:ext uri="{FF2B5EF4-FFF2-40B4-BE49-F238E27FC236}">
                <a16:creationId xmlns:a16="http://schemas.microsoft.com/office/drawing/2014/main" id="{8DF27582-C5BC-9231-D9EF-2E5BDBB24372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 err="1">
                <a:solidFill>
                  <a:schemeClr val="accent3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3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6" name="Google Shape;25;p32">
            <a:extLst>
              <a:ext uri="{FF2B5EF4-FFF2-40B4-BE49-F238E27FC236}">
                <a16:creationId xmlns:a16="http://schemas.microsoft.com/office/drawing/2014/main" id="{D0BD204B-D272-A93A-79E9-F6B4EFCBA27C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34793D-C9E2-205A-E86D-25243C6602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06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>
            <a:spLocks noGrp="1"/>
          </p:cNvSpPr>
          <p:nvPr>
            <p:ph type="pic" idx="2"/>
          </p:nvPr>
        </p:nvSpPr>
        <p:spPr>
          <a:xfrm>
            <a:off x="0" y="0"/>
            <a:ext cx="44375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" name="Google Shape;57;p38">
            <a:extLst>
              <a:ext uri="{FF2B5EF4-FFF2-40B4-BE49-F238E27FC236}">
                <a16:creationId xmlns:a16="http://schemas.microsoft.com/office/drawing/2014/main" id="{E88E4794-E90B-4372-3882-0CB6EC936CD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81626" y="712922"/>
            <a:ext cx="6523692" cy="517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37CB0-E068-8EDC-9AAF-48159CA9FD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E0282D61-498F-C630-E132-764BEFA10FA7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21188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EBF831-3E6F-640C-B9A7-6C68CA5BF5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096000" y="0"/>
            <a:ext cx="6193042" cy="701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CEFCB-F36E-D530-786E-31339E2F99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276694"/>
            <a:ext cx="6193042" cy="701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A773C7-06BD-1A34-60CD-C7448154ABBD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CF740BCA-7C84-1459-CE60-6A09A16AB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46651-A9C5-5CA8-F11A-F6CD1D25FF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9" name="Subtitle 28">
            <a:extLst>
              <a:ext uri="{FF2B5EF4-FFF2-40B4-BE49-F238E27FC236}">
                <a16:creationId xmlns:a16="http://schemas.microsoft.com/office/drawing/2014/main" id="{A557FB66-516C-66EC-FC13-24F1BC5C1AF7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EAD1FE5-1450-D72C-9948-8B45358BD5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5457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>
            <a:spLocks noGrp="1"/>
          </p:cNvSpPr>
          <p:nvPr>
            <p:ph type="pic" idx="2"/>
          </p:nvPr>
        </p:nvSpPr>
        <p:spPr>
          <a:xfrm>
            <a:off x="3766456" y="0"/>
            <a:ext cx="84255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483828-F3EB-748D-EF5B-384D97250008}"/>
              </a:ext>
            </a:extLst>
          </p:cNvPr>
          <p:cNvSpPr/>
          <p:nvPr/>
        </p:nvSpPr>
        <p:spPr>
          <a:xfrm>
            <a:off x="0" y="0"/>
            <a:ext cx="376645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76BE8-5FF8-6F64-A849-A6AA6AF245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426585" y="0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4DE63-FDEE-17D1-54A8-59AAE07849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03867"/>
            <a:ext cx="877206" cy="434044"/>
          </a:xfrm>
          <a:prstGeom prst="rect">
            <a:avLst/>
          </a:prstGeom>
        </p:spPr>
      </p:pic>
      <p:sp>
        <p:nvSpPr>
          <p:cNvPr id="8" name="Google Shape;25;p32">
            <a:extLst>
              <a:ext uri="{FF2B5EF4-FFF2-40B4-BE49-F238E27FC236}">
                <a16:creationId xmlns:a16="http://schemas.microsoft.com/office/drawing/2014/main" id="{6C45CAE2-E082-AEF3-58A9-1DE02D549CA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6BE2F1-0FD1-2B2E-05D4-C134E916D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4" y="3765550"/>
            <a:ext cx="2960661" cy="2124075"/>
          </a:xfrm>
        </p:spPr>
        <p:txBody>
          <a:bodyPr>
            <a:normAutofit/>
          </a:bodyPr>
          <a:lstStyle>
            <a:lvl1pPr marL="50800" indent="0">
              <a:buNone/>
              <a:defRPr sz="1400">
                <a:solidFill>
                  <a:schemeClr val="bg1"/>
                </a:solidFill>
              </a:defRPr>
            </a:lvl1pPr>
            <a:lvl2pPr marL="533400" indent="0">
              <a:buNone/>
              <a:defRPr sz="1400">
                <a:solidFill>
                  <a:schemeClr val="bg1"/>
                </a:solidFill>
              </a:defRPr>
            </a:lvl2pPr>
            <a:lvl3pPr marL="1016000" indent="0">
              <a:buNone/>
              <a:defRPr sz="1400">
                <a:solidFill>
                  <a:schemeClr val="bg1"/>
                </a:solidFill>
              </a:defRPr>
            </a:lvl3pPr>
            <a:lvl4pPr marL="1485900" indent="0">
              <a:buNone/>
              <a:defRPr sz="1400">
                <a:solidFill>
                  <a:schemeClr val="bg1"/>
                </a:solidFill>
              </a:defRPr>
            </a:lvl4pPr>
            <a:lvl5pPr marL="19431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>
              <a:lnSpc>
                <a:spcPct val="120000"/>
              </a:lnSpc>
              <a:buClr>
                <a:schemeClr val="lt1"/>
              </a:buClr>
              <a:buSzPts val="1400"/>
              <a:buFont typeface="Inter"/>
              <a:buNone/>
            </a:pP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Nulla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laoreet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ante sit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amet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urna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efficitur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interdum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.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Nulla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at ligula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malesuada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odio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facilisis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pharetra. Duis pharetra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nec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sem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at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posuere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. Ut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imperdiet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auctor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est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vel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molestie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.</a:t>
            </a:r>
            <a:endParaRPr lang="en-US" b="1" dirty="0">
              <a:solidFill>
                <a:schemeClr val="bg1"/>
              </a:solidFill>
              <a:latin typeface="Overpass Light" pitchFamily="2" charset="77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>
            <a:off x="-9396" y="-45302"/>
            <a:ext cx="6858000" cy="6934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37" b="35329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7"/>
          <p:cNvSpPr>
            <a:spLocks noGrp="1" noChangeAspect="1"/>
          </p:cNvSpPr>
          <p:nvPr>
            <p:ph type="pic" idx="2"/>
          </p:nvPr>
        </p:nvSpPr>
        <p:spPr>
          <a:xfrm>
            <a:off x="904870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 flipH="1">
            <a:off x="-9396" y="-45302"/>
            <a:ext cx="5344040" cy="6934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76" b="35329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534404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4" name="Google Shape;49;p37">
            <a:extLst>
              <a:ext uri="{FF2B5EF4-FFF2-40B4-BE49-F238E27FC236}">
                <a16:creationId xmlns:a16="http://schemas.microsoft.com/office/drawing/2014/main" id="{D27CCA02-E246-C686-EE87-EBC9E3BF246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9396" y="960120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5233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B30B6B1D-C161-35E3-19A8-15E44A80717D}"/>
              </a:ext>
            </a:extLst>
          </p:cNvPr>
          <p:cNvSpPr/>
          <p:nvPr/>
        </p:nvSpPr>
        <p:spPr>
          <a:xfrm>
            <a:off x="-9396" y="0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7"/>
          <p:cNvSpPr>
            <a:spLocks noGrp="1" noChangeAspect="1"/>
          </p:cNvSpPr>
          <p:nvPr>
            <p:ph type="pic" idx="2"/>
          </p:nvPr>
        </p:nvSpPr>
        <p:spPr>
          <a:xfrm>
            <a:off x="904870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593643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/>
        </p:nvSpPr>
        <p:spPr>
          <a:xfrm>
            <a:off x="5354984" y="-30899"/>
            <a:ext cx="6858000" cy="4475899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37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/>
        </p:nvSpPr>
        <p:spPr>
          <a:xfrm>
            <a:off x="5369852" y="3436201"/>
            <a:ext cx="6858000" cy="3429000"/>
          </a:xfrm>
          <a:prstGeom prst="rect">
            <a:avLst/>
          </a:prstGeom>
          <a:solidFill>
            <a:schemeClr val="accent3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751F0-2595-EC47-267E-0C5BCCB10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99219" y="1721702"/>
            <a:ext cx="3429002" cy="6858000"/>
          </a:xfrm>
          <a:prstGeom prst="rect">
            <a:avLst/>
          </a:prstGeom>
        </p:spPr>
      </p:pic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99120" y="921599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02EDB-DE1A-2179-9E12-AB2A1F2FB2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1D03654A-B694-AC8A-474A-44C11B1B0051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965927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/>
        </p:nvSpPr>
        <p:spPr>
          <a:xfrm>
            <a:off x="5369852" y="7202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/>
        </p:nvSpPr>
        <p:spPr>
          <a:xfrm>
            <a:off x="5369852" y="3436201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84252" y="914400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040A4-62C0-B435-775E-323817495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E4E17546-E123-0CFE-81BB-3864BB64709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663735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/>
        </p:nvSpPr>
        <p:spPr>
          <a:xfrm>
            <a:off x="6902604" y="7202"/>
            <a:ext cx="5325248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/>
        </p:nvSpPr>
        <p:spPr>
          <a:xfrm>
            <a:off x="6902604" y="3436201"/>
            <a:ext cx="5325247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538223" y="967321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210F-C6BC-0189-68B5-B571853E69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143E8498-F462-5BD6-5940-CEC0501F3275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721178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CF718-B5BA-4139-F98D-8CE174870D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D3F8D-7B0E-81B7-D9B3-6DEA78048F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>
            <a:off x="8473440" y="0"/>
            <a:ext cx="3759621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B509B-8D58-CA66-E28F-2A4E2FD231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F3889BF3-DF37-1443-3BC4-82BF3DF128AB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7225E7B0-1511-6C0D-6D9B-21A00DAB73D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93042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0467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accent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4A7EC-0F9E-C197-AD6C-5C2C6C9D69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687AC-641C-34A4-DD2D-27149AC0C8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>
            <a:off x="-574" y="0"/>
            <a:ext cx="3604385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9;p37">
            <a:extLst>
              <a:ext uri="{FF2B5EF4-FFF2-40B4-BE49-F238E27FC236}">
                <a16:creationId xmlns:a16="http://schemas.microsoft.com/office/drawing/2014/main" id="{A4DC4B2A-2B34-1B24-8E78-4A5A75EF9F5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90777" y="742320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" name="Google Shape;25;p32">
            <a:extLst>
              <a:ext uri="{FF2B5EF4-FFF2-40B4-BE49-F238E27FC236}">
                <a16:creationId xmlns:a16="http://schemas.microsoft.com/office/drawing/2014/main" id="{C4569E24-6FAF-1DFA-1858-F49FC7A39765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35D657-F29B-9912-0EE9-41FB8C4549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83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Title Goes Here Dolor Sit </a:t>
            </a:r>
            <a:r>
              <a:rPr lang="en-US" dirty="0" err="1"/>
              <a:t>Amet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E1BEA5-EB02-D5A3-9617-DD283D26F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8" y="1357313"/>
            <a:ext cx="10639425" cy="4556125"/>
          </a:xfrm>
        </p:spPr>
        <p:txBody>
          <a:bodyPr>
            <a:norm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2DEBB62-3521-C59E-DF54-B804A012F8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606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 preserve="1">
  <p:cSld name="6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CF0D048-E9F5-2A4D-3008-3E77A51887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439" y="1477732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036F9DA-FCC1-AC31-A656-C8A09AB42F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6229" y="1504347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Title Goes Here Dolor Sit </a:t>
            </a:r>
            <a:r>
              <a:rPr lang="en-US" dirty="0" err="1"/>
              <a:t>Amet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195064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>
  <p:cSld name="2_Two Content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/>
        </p:nvGrpSpPr>
        <p:grpSpPr>
          <a:xfrm>
            <a:off x="-106018" y="-163286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9478B7C4-2BC6-3F92-A538-81EE3CB5FE3A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0882E8-EFD0-DB3A-80AC-0D3F2E30B6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B46CE302-BAF7-EEE3-1387-FD611ABD64C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04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/>
        </p:nvGrpSpPr>
        <p:grpSpPr>
          <a:xfrm>
            <a:off x="113172" y="-81643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D738666E-B62C-DF7B-A334-8DD0BD0DB50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Google Shape;25;p32">
            <a:extLst>
              <a:ext uri="{FF2B5EF4-FFF2-40B4-BE49-F238E27FC236}">
                <a16:creationId xmlns:a16="http://schemas.microsoft.com/office/drawing/2014/main" id="{891A0F45-02A8-7165-D434-9CFB5FBED70F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72DB98-43D5-7FEF-5417-E8CF77E6E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>
  <p:cSld name="2_Two Content">
    <p:bg>
      <p:bgPr>
        <a:solidFill>
          <a:schemeClr val="accent4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/>
        </p:nvGrpSpPr>
        <p:grpSpPr>
          <a:xfrm>
            <a:off x="-212035" y="-81643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3988AB37-B4F2-226F-77AA-6CABDD06DD07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273122-88CE-55BC-FC00-C1E787AA9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C4561F7D-7E91-0194-FA73-DA22F70F936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824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>
  <p:cSld name="5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177864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11" name="Google Shape;49;p37">
            <a:extLst>
              <a:ext uri="{FF2B5EF4-FFF2-40B4-BE49-F238E27FC236}">
                <a16:creationId xmlns:a16="http://schemas.microsoft.com/office/drawing/2014/main" id="{58F9ABF3-7F3D-3A98-6EA9-963239E59DDA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8EF2C4BD-F04A-BE85-AB63-D4C92A16B6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00839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3" name="Google Shape;49;p37">
            <a:extLst>
              <a:ext uri="{FF2B5EF4-FFF2-40B4-BE49-F238E27FC236}">
                <a16:creationId xmlns:a16="http://schemas.microsoft.com/office/drawing/2014/main" id="{1CA0B57C-5C60-3F51-6C4C-EBA3D2D7109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97179" y="1"/>
            <a:ext cx="3994822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" name="Google Shape;25;p32">
            <a:extLst>
              <a:ext uri="{FF2B5EF4-FFF2-40B4-BE49-F238E27FC236}">
                <a16:creationId xmlns:a16="http://schemas.microsoft.com/office/drawing/2014/main" id="{FBE69134-AC6C-1E9C-88C3-6AA5036A91AA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1CD59-EB24-5225-8ECB-F63F11E341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7;p32">
            <a:extLst>
              <a:ext uri="{FF2B5EF4-FFF2-40B4-BE49-F238E27FC236}">
                <a16:creationId xmlns:a16="http://schemas.microsoft.com/office/drawing/2014/main" id="{635AC36B-6AB6-22CD-12F7-EDF1D834F3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4636" y="4900719"/>
            <a:ext cx="11200681" cy="111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Overpass Light" pitchFamily="2" charset="77"/>
                <a:ea typeface="Overpass Light" pitchFamily="2" charset="77"/>
                <a:cs typeface="Overpass Light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07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>
  <p:cSld name="5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81643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7" name="Google Shape;26;p32">
            <a:extLst>
              <a:ext uri="{FF2B5EF4-FFF2-40B4-BE49-F238E27FC236}">
                <a16:creationId xmlns:a16="http://schemas.microsoft.com/office/drawing/2014/main" id="{4EE97BE5-3A67-5952-3CA2-54297E8C71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Google Shape;27;p32">
            <a:extLst>
              <a:ext uri="{FF2B5EF4-FFF2-40B4-BE49-F238E27FC236}">
                <a16:creationId xmlns:a16="http://schemas.microsoft.com/office/drawing/2014/main" id="{E3DE5FF6-CE49-C350-694F-35075E2D22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CFCC5E57-BAE3-1E1C-74CE-59FC3EFB82F4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C164D-DF40-CC02-3D66-D11E1443D4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50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 dirty="0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E4919C9A-89F4-D243-C277-9C55A3F3B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" y="570016"/>
            <a:ext cx="11107368" cy="4337967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71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EBF831-3E6F-640C-B9A7-6C68CA5BF5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096000" y="276694"/>
            <a:ext cx="6193042" cy="701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CEFCB-F36E-D530-786E-31339E2F99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276694"/>
            <a:ext cx="6193042" cy="701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A773C7-06BD-1A34-60CD-C7448154ABBD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CF740BCA-7C84-1459-CE60-6A09A16AB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46651-A9C5-5CA8-F11A-F6CD1D25FF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9" name="Subtitle 28">
            <a:extLst>
              <a:ext uri="{FF2B5EF4-FFF2-40B4-BE49-F238E27FC236}">
                <a16:creationId xmlns:a16="http://schemas.microsoft.com/office/drawing/2014/main" id="{A557FB66-516C-66EC-FC13-24F1BC5C1AF7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EAD1FE5-1450-D72C-9948-8B45358BD5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0400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6_Comparis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ctrTitle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31" name="Google Shape;31;p38"/>
          <p:cNvSpPr txBox="1">
            <a:spLocks noGrp="1"/>
          </p:cNvSpPr>
          <p:nvPr>
            <p:ph type="body" idx="1"/>
          </p:nvPr>
        </p:nvSpPr>
        <p:spPr>
          <a:xfrm>
            <a:off x="776288" y="1357313"/>
            <a:ext cx="10639425" cy="455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38" descr="A logo with a bear and a sta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5632" y="5965160"/>
            <a:ext cx="912173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845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1193" y="-15458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 flipH="1">
            <a:off x="-3" y="0"/>
            <a:ext cx="12192002" cy="492245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8716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334287" cy="410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4287" y="0"/>
            <a:ext cx="3334287" cy="410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8574" y="0"/>
            <a:ext cx="3334287" cy="4103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097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65D07B0-6D5A-4F26-4D94-3B0B55DB11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830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105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863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>
            <a:alphaModFix amt="7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39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862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7042" y="8878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3951" y="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>
            <a:spLocks noGrp="1"/>
          </p:cNvSpPr>
          <p:nvPr>
            <p:ph type="ctrTitle"/>
          </p:nvPr>
        </p:nvSpPr>
        <p:spPr>
          <a:xfrm>
            <a:off x="776613" y="2041067"/>
            <a:ext cx="10515600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"/>
              <a:buNone/>
              <a:defRPr sz="5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776613" y="4557561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9922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02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007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accent4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6193042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9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80305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accent3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4539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0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492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>
            <a:off x="6210996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/>
          <p:nvPr/>
        </p:nvSpPr>
        <p:spPr>
          <a:xfrm>
            <a:off x="8473440" y="0"/>
            <a:ext cx="3759621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1"/>
          <p:cNvSpPr>
            <a:spLocks noGrp="1"/>
          </p:cNvSpPr>
          <p:nvPr>
            <p:ph type="pic" idx="2"/>
          </p:nvPr>
        </p:nvSpPr>
        <p:spPr>
          <a:xfrm>
            <a:off x="6112806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88" name="Google Shape;88;p11"/>
          <p:cNvSpPr txBox="1"/>
          <p:nvPr/>
        </p:nvSpPr>
        <p:spPr>
          <a:xfrm>
            <a:off x="797597" y="6320273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31049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accent4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6210996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/>
          <p:nvPr/>
        </p:nvSpPr>
        <p:spPr>
          <a:xfrm>
            <a:off x="-573" y="0"/>
            <a:ext cx="3385458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2"/>
          <p:cNvSpPr txBox="1">
            <a:spLocks noGrp="1"/>
          </p:cNvSpPr>
          <p:nvPr>
            <p:ph type="ctrTitle"/>
          </p:nvPr>
        </p:nvSpPr>
        <p:spPr>
          <a:xfrm>
            <a:off x="7328770" y="3252521"/>
            <a:ext cx="40876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Inter"/>
              <a:buNone/>
              <a:defRPr sz="2200" b="0" i="0">
                <a:solidFill>
                  <a:schemeClr val="lt1"/>
                </a:solidFill>
                <a:latin typeface="Overpass Thin"/>
                <a:ea typeface="Overpass Thin"/>
                <a:cs typeface="Overpass Thin"/>
                <a:sym typeface="Overpass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>
            <a:spLocks noGrp="1"/>
          </p:cNvSpPr>
          <p:nvPr>
            <p:ph type="pic" idx="2"/>
          </p:nvPr>
        </p:nvSpPr>
        <p:spPr>
          <a:xfrm>
            <a:off x="738648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96" name="Google Shape;96;p12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97" name="Google Shape;9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188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Placeholder 31">
            <a:extLst>
              <a:ext uri="{FF2B5EF4-FFF2-40B4-BE49-F238E27FC236}">
                <a16:creationId xmlns:a16="http://schemas.microsoft.com/office/drawing/2014/main" id="{B5C2F8BD-4A22-DEEC-0D53-79DD48FEE2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-9396" y="-45302"/>
            <a:ext cx="6858000" cy="693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136" b="3532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0" y="3429000"/>
            <a:ext cx="6858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 rot="5400000">
            <a:off x="246883" y="3020321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>
            <a:spLocks noGrp="1"/>
          </p:cNvSpPr>
          <p:nvPr>
            <p:ph type="pic" idx="2"/>
          </p:nvPr>
        </p:nvSpPr>
        <p:spPr>
          <a:xfrm>
            <a:off x="778806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1" name="Google Shape;111;p14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12" name="Google Shape;1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5241" y="6016680"/>
            <a:ext cx="734497" cy="73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623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accent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6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5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>
            <a:spLocks noGrp="1"/>
          </p:cNvSpPr>
          <p:nvPr>
            <p:ph type="pic" idx="2"/>
          </p:nvPr>
        </p:nvSpPr>
        <p:spPr>
          <a:xfrm>
            <a:off x="0" y="1"/>
            <a:ext cx="4100839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7" name="Google Shape;117;p15"/>
          <p:cNvSpPr>
            <a:spLocks noGrp="1"/>
          </p:cNvSpPr>
          <p:nvPr>
            <p:ph type="pic" idx="3"/>
          </p:nvPr>
        </p:nvSpPr>
        <p:spPr>
          <a:xfrm>
            <a:off x="4100839" y="1"/>
            <a:ext cx="4100839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8" name="Google Shape;118;p15"/>
          <p:cNvSpPr>
            <a:spLocks noGrp="1"/>
          </p:cNvSpPr>
          <p:nvPr>
            <p:ph type="pic" idx="4"/>
          </p:nvPr>
        </p:nvSpPr>
        <p:spPr>
          <a:xfrm>
            <a:off x="8197179" y="1"/>
            <a:ext cx="3994822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9" name="Google Shape;119;p15"/>
          <p:cNvSpPr txBox="1">
            <a:spLocks noGrp="1"/>
          </p:cNvSpPr>
          <p:nvPr>
            <p:ph type="subTitle" idx="1"/>
          </p:nvPr>
        </p:nvSpPr>
        <p:spPr>
          <a:xfrm>
            <a:off x="577479" y="5325445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800" b="0" i="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0" name="Google Shape;120;p15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710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bg>
      <p:bgPr>
        <a:solidFill>
          <a:schemeClr val="accent3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7"/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130" name="Google Shape;130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p17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33" name="Google Shape;13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645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bg>
      <p:bgPr>
        <a:solidFill>
          <a:schemeClr val="accent4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8"/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136" name="Google Shape;136;p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18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3008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solidFill>
          <a:schemeClr val="accent3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9"/>
          <p:cNvGrpSpPr/>
          <p:nvPr/>
        </p:nvGrpSpPr>
        <p:grpSpPr>
          <a:xfrm>
            <a:off x="-106018" y="-81643"/>
            <a:ext cx="12404035" cy="7021286"/>
            <a:chOff x="-106018" y="-66566"/>
            <a:chExt cx="12404035" cy="7021286"/>
          </a:xfrm>
        </p:grpSpPr>
        <p:pic>
          <p:nvPicPr>
            <p:cNvPr id="142" name="Google Shape;142;p19"/>
            <p:cNvPicPr preferRelativeResize="0"/>
            <p:nvPr/>
          </p:nvPicPr>
          <p:blipFill rotWithShape="1">
            <a:blip r:embed="rId2">
              <a:alphaModFix amt="65000"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9"/>
            <p:cNvPicPr preferRelativeResize="0"/>
            <p:nvPr/>
          </p:nvPicPr>
          <p:blipFill rotWithShape="1">
            <a:blip r:embed="rId2">
              <a:alphaModFix amt="65000"/>
            </a:blip>
            <a:srcRect/>
            <a:stretch/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4" name="Google Shape;144;p19"/>
          <p:cNvCxnSpPr/>
          <p:nvPr/>
        </p:nvCxnSpPr>
        <p:spPr>
          <a:xfrm>
            <a:off x="0" y="2108952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19"/>
          <p:cNvCxnSpPr/>
          <p:nvPr/>
        </p:nvCxnSpPr>
        <p:spPr>
          <a:xfrm rot="10800000">
            <a:off x="4217063" y="2108952"/>
            <a:ext cx="0" cy="341314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19"/>
          <p:cNvCxnSpPr/>
          <p:nvPr/>
        </p:nvCxnSpPr>
        <p:spPr>
          <a:xfrm>
            <a:off x="0" y="5544130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19"/>
          <p:cNvSpPr>
            <a:spLocks noGrp="1"/>
          </p:cNvSpPr>
          <p:nvPr>
            <p:ph type="pic" idx="2"/>
          </p:nvPr>
        </p:nvSpPr>
        <p:spPr>
          <a:xfrm>
            <a:off x="1030551" y="2586041"/>
            <a:ext cx="2203450" cy="217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8" name="Google Shape;148;p19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69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bg>
      <p:bgPr>
        <a:solidFill>
          <a:schemeClr val="accen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0"/>
          <p:cNvGrpSpPr/>
          <p:nvPr/>
        </p:nvGrpSpPr>
        <p:grpSpPr>
          <a:xfrm>
            <a:off x="109642" y="341051"/>
            <a:ext cx="12404035" cy="7021286"/>
            <a:chOff x="-106018" y="-81643"/>
            <a:chExt cx="12404035" cy="7021286"/>
          </a:xfrm>
        </p:grpSpPr>
        <p:pic>
          <p:nvPicPr>
            <p:cNvPr id="152" name="Google Shape;152;p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Google Shape;154;p20"/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10756003" y="6329579"/>
            <a:ext cx="86324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3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redf.org</a:t>
            </a:r>
            <a:endParaRPr sz="1400" b="0" i="0" u="none" strike="noStrike" cap="none">
              <a:solidFill>
                <a:schemeClr val="accent3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156" name="Google Shape;156;p20"/>
          <p:cNvSpPr>
            <a:spLocks noGrp="1"/>
          </p:cNvSpPr>
          <p:nvPr>
            <p:ph type="pic" idx="2"/>
          </p:nvPr>
        </p:nvSpPr>
        <p:spPr>
          <a:xfrm>
            <a:off x="9060785" y="3254922"/>
            <a:ext cx="1700746" cy="167624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583" y="272065"/>
            <a:ext cx="809390" cy="809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766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bg>
      <p:bgPr>
        <a:solidFill>
          <a:schemeClr val="accen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21"/>
          <p:cNvGrpSpPr/>
          <p:nvPr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160" name="Google Shape;160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p21"/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10756003" y="6329579"/>
            <a:ext cx="86324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3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redf.org</a:t>
            </a:r>
            <a:endParaRPr sz="1400" b="0" i="0" u="none" strike="noStrike" cap="none">
              <a:solidFill>
                <a:schemeClr val="accent3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6003" y="5169131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859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>
            <a:spLocks noGrp="1"/>
          </p:cNvSpPr>
          <p:nvPr>
            <p:ph type="pic" idx="2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167" name="Google Shape;16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55241" y="6016680"/>
            <a:ext cx="734497" cy="73851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94116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5_Title and Content">
    <p:bg>
      <p:bgPr>
        <a:solidFill>
          <a:schemeClr val="accen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6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5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23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5327" y="5632594"/>
            <a:ext cx="864768" cy="86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5961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Title Goes Here Dolor Sit </a:t>
            </a:r>
            <a:r>
              <a:rPr lang="en-US" dirty="0" err="1"/>
              <a:t>Amet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E1BEA5-EB02-D5A3-9617-DD283D26F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8" y="1357313"/>
            <a:ext cx="10639425" cy="4556125"/>
          </a:xfrm>
        </p:spPr>
        <p:txBody>
          <a:bodyPr>
            <a:norm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542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4" name="Picture Placeholder 31">
            <a:extLst>
              <a:ext uri="{FF2B5EF4-FFF2-40B4-BE49-F238E27FC236}">
                <a16:creationId xmlns:a16="http://schemas.microsoft.com/office/drawing/2014/main" id="{AD6CAB5D-2104-2A97-BB29-E368CF7FEA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802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77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EBF831-3E6F-640C-B9A7-6C68CA5BF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096000" y="0"/>
            <a:ext cx="6193042" cy="701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CEFCB-F36E-D530-786E-31339E2F9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276694"/>
            <a:ext cx="6193042" cy="701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A773C7-06BD-1A34-60CD-C7448154ABBD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CF740BCA-7C84-1459-CE60-6A09A16AB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46651-A9C5-5CA8-F11A-F6CD1D25FF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9" name="Subtitle 28">
            <a:extLst>
              <a:ext uri="{FF2B5EF4-FFF2-40B4-BE49-F238E27FC236}">
                <a16:creationId xmlns:a16="http://schemas.microsoft.com/office/drawing/2014/main" id="{A557FB66-516C-66EC-FC13-24F1BC5C1AF7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EAD1FE5-1450-D72C-9948-8B45358BD5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2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2DEBB62-3521-C59E-DF54-B804A012F8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8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65D07B0-6D5A-4F26-4D94-3B0B55DB11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1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10" name="Picture Placeholder 31">
            <a:extLst>
              <a:ext uri="{FF2B5EF4-FFF2-40B4-BE49-F238E27FC236}">
                <a16:creationId xmlns:a16="http://schemas.microsoft.com/office/drawing/2014/main" id="{B5C2F8BD-4A22-DEEC-0D53-79DD48FEE2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19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4" name="Picture Placeholder 31">
            <a:extLst>
              <a:ext uri="{FF2B5EF4-FFF2-40B4-BE49-F238E27FC236}">
                <a16:creationId xmlns:a16="http://schemas.microsoft.com/office/drawing/2014/main" id="{AD6CAB5D-2104-2A97-BB29-E368CF7FEA4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980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93CDB-BE32-E722-BFDF-9532FD8BDE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00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3C344-F162-7D23-B9DC-EDC206F5A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3" name="Subtitle 28">
            <a:extLst>
              <a:ext uri="{FF2B5EF4-FFF2-40B4-BE49-F238E27FC236}">
                <a16:creationId xmlns:a16="http://schemas.microsoft.com/office/drawing/2014/main" id="{01F5C50E-35CC-C2D3-2926-885342AFF66C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Subtitle</a:t>
            </a:r>
          </a:p>
        </p:txBody>
      </p:sp>
      <p:pic>
        <p:nvPicPr>
          <p:cNvPr id="2" name="Picture Placeholder 31">
            <a:extLst>
              <a:ext uri="{FF2B5EF4-FFF2-40B4-BE49-F238E27FC236}">
                <a16:creationId xmlns:a16="http://schemas.microsoft.com/office/drawing/2014/main" id="{060B73BD-7303-B809-A7C4-725519E21E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01D29-5499-61D0-1C40-DC7D614143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336" y="4643021"/>
            <a:ext cx="1930942" cy="19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21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accen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729718-5197-D017-3FB9-B339CA7BF2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7042" y="8878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93B91-5A56-BFA7-26B3-90636D70F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13951" y="0"/>
            <a:ext cx="6193042" cy="7010400"/>
          </a:xfrm>
          <a:prstGeom prst="rect">
            <a:avLst/>
          </a:prstGeom>
        </p:spPr>
      </p:pic>
      <p:sp>
        <p:nvSpPr>
          <p:cNvPr id="20" name="Google Shape;20;p31"/>
          <p:cNvSpPr txBox="1">
            <a:spLocks noGrp="1"/>
          </p:cNvSpPr>
          <p:nvPr>
            <p:ph type="ctrTitle" hasCustomPrompt="1"/>
          </p:nvPr>
        </p:nvSpPr>
        <p:spPr>
          <a:xfrm>
            <a:off x="776613" y="2041067"/>
            <a:ext cx="10515600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"/>
              <a:buNone/>
              <a:defRPr sz="56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dolore magna </a:t>
            </a:r>
            <a:r>
              <a:rPr lang="en-US" err="1"/>
              <a:t>aliqua</a:t>
            </a:r>
            <a:r>
              <a:rPr lang="en-US"/>
              <a:t>..</a:t>
            </a:r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subTitle" idx="1"/>
          </p:nvPr>
        </p:nvSpPr>
        <p:spPr>
          <a:xfrm>
            <a:off x="776613" y="4557561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9922"/>
              </a:buClr>
              <a:buSzPts val="1200"/>
              <a:buNone/>
              <a:defRPr sz="1200" b="0" i="0">
                <a:solidFill>
                  <a:schemeClr val="bg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CE066-5F5B-4CA4-2A2A-E4E5BEC333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468" y="5849980"/>
            <a:ext cx="1143724" cy="7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71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Title and Content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F1B08-336F-E869-981A-789BEB90DB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sp>
        <p:nvSpPr>
          <p:cNvPr id="26" name="Google Shape;26;p32"/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Subsection Title Goes Here Lorem Ipsum Dolor</a:t>
            </a:r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A744A-D0B6-6E02-B49A-636BAA9F73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698775BF-7410-EDB7-FADA-60263FE9FF0F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000C7-2383-D624-8525-D631DCE496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727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9853D-1CEA-B174-D928-4BE50E0F7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CEA6B-292F-1F0A-6C03-FF280DFE0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193042" y="-76200"/>
            <a:ext cx="6193042" cy="7010400"/>
          </a:xfrm>
          <a:prstGeom prst="rect">
            <a:avLst/>
          </a:prstGeom>
        </p:spPr>
      </p:pic>
      <p:sp>
        <p:nvSpPr>
          <p:cNvPr id="5" name="Google Shape;26;p32">
            <a:extLst>
              <a:ext uri="{FF2B5EF4-FFF2-40B4-BE49-F238E27FC236}">
                <a16:creationId xmlns:a16="http://schemas.microsoft.com/office/drawing/2014/main" id="{D9C7B862-8B89-200E-8929-C8D1D4384673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Subsection Title Goes Here Lorem Ipsum Dolor</a:t>
            </a:r>
            <a:endParaRPr/>
          </a:p>
        </p:txBody>
      </p:sp>
      <p:sp>
        <p:nvSpPr>
          <p:cNvPr id="6" name="Google Shape;27;p32">
            <a:extLst>
              <a:ext uri="{FF2B5EF4-FFF2-40B4-BE49-F238E27FC236}">
                <a16:creationId xmlns:a16="http://schemas.microsoft.com/office/drawing/2014/main" id="{60E377BC-02FA-9DA1-E0D3-47A11323817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9A02B9E5-0054-567B-71CB-A33BAC278B2B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256F5-E572-CCB8-6A0C-A0516F54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9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93CDB-BE32-E722-BFDF-9532FD8BDE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00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3C344-F162-7D23-B9DC-EDC206F5A0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8">
            <a:extLst>
              <a:ext uri="{FF2B5EF4-FFF2-40B4-BE49-F238E27FC236}">
                <a16:creationId xmlns:a16="http://schemas.microsoft.com/office/drawing/2014/main" id="{01F5C50E-35CC-C2D3-2926-885342AFF66C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Subtitle</a:t>
            </a:r>
          </a:p>
        </p:txBody>
      </p:sp>
      <p:pic>
        <p:nvPicPr>
          <p:cNvPr id="2" name="Picture Placeholder 31">
            <a:extLst>
              <a:ext uri="{FF2B5EF4-FFF2-40B4-BE49-F238E27FC236}">
                <a16:creationId xmlns:a16="http://schemas.microsoft.com/office/drawing/2014/main" id="{060B73BD-7303-B809-A7C4-725519E21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01D29-5499-61D0-1C40-DC7D614143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336" y="4643021"/>
            <a:ext cx="1930942" cy="19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88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 userDrawn="1"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17" name="Google Shape;25;p32">
            <a:extLst>
              <a:ext uri="{FF2B5EF4-FFF2-40B4-BE49-F238E27FC236}">
                <a16:creationId xmlns:a16="http://schemas.microsoft.com/office/drawing/2014/main" id="{BF681194-D502-4868-81A6-4F1CFAA32FEE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4C0BE0-79D8-4DA7-F3CA-1B1EAA8C0E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857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 userDrawn="1"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7F8C4AA6-8E2D-E9CA-98D3-024D9D345271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3E6559-408F-7721-F185-2E396D59EC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 userDrawn="1"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125A357E-B275-CDAE-CEAC-12BF7176EC72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B9E7FD-CF4B-380D-E812-BD90C01465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04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5ADCE-E6F9-4D2A-B539-610A5E513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865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 userDrawn="1"/>
        </p:nvGrpSpPr>
        <p:grpSpPr>
          <a:xfrm>
            <a:off x="-106018" y="-354524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409;p28">
            <a:extLst>
              <a:ext uri="{FF2B5EF4-FFF2-40B4-BE49-F238E27FC236}">
                <a16:creationId xmlns:a16="http://schemas.microsoft.com/office/drawing/2014/main" id="{C1B0DD75-8D3F-F857-0A2A-BFBD64CF5EE1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err="1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6CF7B-A78C-214E-5FDE-671B659F5B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53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 userDrawn="1"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A1D659B5-2311-32F2-1DA5-787C0C54D24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2AB9E9B8-F28E-F1DC-D978-9AF66C6DDE7C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9E202D-00E0-BD8D-A1B0-6FE03E5961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" name="Google Shape;409;p28">
            <a:extLst>
              <a:ext uri="{FF2B5EF4-FFF2-40B4-BE49-F238E27FC236}">
                <a16:creationId xmlns:a16="http://schemas.microsoft.com/office/drawing/2014/main" id="{CC99ED7D-A235-D003-BEA6-110E1C8263A6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err="1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0815530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3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 userDrawn="1"/>
        </p:nvGrpSpPr>
        <p:grpSpPr>
          <a:xfrm>
            <a:off x="-106018" y="72622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E32B2F-862F-0C9E-B45B-FC7D4F5952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C05880ED-A6E8-B345-66FC-FF59428D4B1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17" name="Google Shape;409;p28">
            <a:extLst>
              <a:ext uri="{FF2B5EF4-FFF2-40B4-BE49-F238E27FC236}">
                <a16:creationId xmlns:a16="http://schemas.microsoft.com/office/drawing/2014/main" id="{A60C5629-D9FF-960B-2FF4-1065B861809E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err="1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8" name="Google Shape;25;p32">
            <a:extLst>
              <a:ext uri="{FF2B5EF4-FFF2-40B4-BE49-F238E27FC236}">
                <a16:creationId xmlns:a16="http://schemas.microsoft.com/office/drawing/2014/main" id="{EF4D0FEF-23BE-0BA6-6C02-F380C0EF9631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7705834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 userDrawn="1"/>
        </p:nvGrpSpPr>
        <p:grpSpPr>
          <a:xfrm>
            <a:off x="-106018" y="0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3753079-93B8-18B8-FB6A-F59573D16B9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Google Shape;409;p28">
            <a:extLst>
              <a:ext uri="{FF2B5EF4-FFF2-40B4-BE49-F238E27FC236}">
                <a16:creationId xmlns:a16="http://schemas.microsoft.com/office/drawing/2014/main" id="{8DF27582-C5BC-9231-D9EF-2E5BDBB24372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err="1">
                <a:solidFill>
                  <a:schemeClr val="accent3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>
              <a:solidFill>
                <a:schemeClr val="accent3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6" name="Google Shape;25;p32">
            <a:extLst>
              <a:ext uri="{FF2B5EF4-FFF2-40B4-BE49-F238E27FC236}">
                <a16:creationId xmlns:a16="http://schemas.microsoft.com/office/drawing/2014/main" id="{D0BD204B-D272-A93A-79E9-F6B4EFCBA27C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34793D-C9E2-205A-E86D-25243C6602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203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userDrawn="1">
  <p:cSld name="1_Section 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>
            <a:spLocks noGrp="1"/>
          </p:cNvSpPr>
          <p:nvPr>
            <p:ph type="pic" idx="2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2B61E2-E542-6165-939D-777C416AF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57;p38">
            <a:extLst>
              <a:ext uri="{FF2B5EF4-FFF2-40B4-BE49-F238E27FC236}">
                <a16:creationId xmlns:a16="http://schemas.microsoft.com/office/drawing/2014/main" id="{5018106F-C1B1-0269-6A7F-C3C95A223DBB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7395882" y="821410"/>
            <a:ext cx="4291481" cy="505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D8966A6A-6F77-F759-D37D-1B083CE4A5C5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253122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>
            <a:spLocks noGrp="1"/>
          </p:cNvSpPr>
          <p:nvPr>
            <p:ph type="pic" idx="2"/>
          </p:nvPr>
        </p:nvSpPr>
        <p:spPr>
          <a:xfrm>
            <a:off x="0" y="0"/>
            <a:ext cx="44375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Google Shape;57;p38">
            <a:extLst>
              <a:ext uri="{FF2B5EF4-FFF2-40B4-BE49-F238E27FC236}">
                <a16:creationId xmlns:a16="http://schemas.microsoft.com/office/drawing/2014/main" id="{E88E4794-E90B-4372-3882-0CB6EC936CD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81626" y="712922"/>
            <a:ext cx="6523692" cy="517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37CB0-E068-8EDC-9AAF-48159CA9FD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E0282D61-498F-C630-E132-764BEFA10FA7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46622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3_Title and Content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F1B08-336F-E869-981A-789BEB90DB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sp>
        <p:nvSpPr>
          <p:cNvPr id="26" name="Google Shape;26;p32"/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Subsection Title Goes Here Lorem Ipsum Dolor</a:t>
            </a:r>
            <a:endParaRPr dirty="0"/>
          </a:p>
        </p:txBody>
      </p:sp>
      <p:sp>
        <p:nvSpPr>
          <p:cNvPr id="27" name="Google Shape;27;p32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A744A-D0B6-6E02-B49A-636BAA9F73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698775BF-7410-EDB7-FADA-60263FE9FF0F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000C7-2383-D624-8525-D631DCE49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632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 userDrawn="1"/>
        </p:nvSpPr>
        <p:spPr>
          <a:xfrm flipH="1">
            <a:off x="-9396" y="-45302"/>
            <a:ext cx="5344040" cy="6934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76" b="35329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534404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4" name="Google Shape;49;p37">
            <a:extLst>
              <a:ext uri="{FF2B5EF4-FFF2-40B4-BE49-F238E27FC236}">
                <a16:creationId xmlns:a16="http://schemas.microsoft.com/office/drawing/2014/main" id="{D27CCA02-E246-C686-EE87-EBC9E3BF246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9396" y="960120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1552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B30B6B1D-C161-35E3-19A8-15E44A80717D}"/>
              </a:ext>
            </a:extLst>
          </p:cNvPr>
          <p:cNvSpPr/>
          <p:nvPr userDrawn="1"/>
        </p:nvSpPr>
        <p:spPr>
          <a:xfrm>
            <a:off x="-9396" y="0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7"/>
          <p:cNvSpPr>
            <a:spLocks noGrp="1" noChangeAspect="1"/>
          </p:cNvSpPr>
          <p:nvPr>
            <p:ph type="pic" idx="2"/>
          </p:nvPr>
        </p:nvSpPr>
        <p:spPr>
          <a:xfrm>
            <a:off x="904870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666455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 userDrawn="1"/>
        </p:nvSpPr>
        <p:spPr>
          <a:xfrm>
            <a:off x="5354984" y="-30899"/>
            <a:ext cx="6858000" cy="4475899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37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 userDrawn="1"/>
        </p:nvSpPr>
        <p:spPr>
          <a:xfrm>
            <a:off x="5369852" y="3436201"/>
            <a:ext cx="6858000" cy="3429000"/>
          </a:xfrm>
          <a:prstGeom prst="rect">
            <a:avLst/>
          </a:prstGeom>
          <a:solidFill>
            <a:schemeClr val="accent3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751F0-2595-EC47-267E-0C5BCCB10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99219" y="1721702"/>
            <a:ext cx="3429002" cy="6858000"/>
          </a:xfrm>
          <a:prstGeom prst="rect">
            <a:avLst/>
          </a:prstGeom>
        </p:spPr>
      </p:pic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99120" y="921599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02EDB-DE1A-2179-9E12-AB2A1F2FB2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1D03654A-B694-AC8A-474A-44C11B1B0051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4047929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 userDrawn="1"/>
        </p:nvSpPr>
        <p:spPr>
          <a:xfrm>
            <a:off x="5369852" y="7202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 userDrawn="1"/>
        </p:nvSpPr>
        <p:spPr>
          <a:xfrm>
            <a:off x="5369852" y="3436201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84252" y="914400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040A4-62C0-B435-775E-323817495E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E4E17546-E123-0CFE-81BB-3864BB647099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4553748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 userDrawn="1"/>
        </p:nvSpPr>
        <p:spPr>
          <a:xfrm>
            <a:off x="6902604" y="7202"/>
            <a:ext cx="5325248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 userDrawn="1"/>
        </p:nvSpPr>
        <p:spPr>
          <a:xfrm>
            <a:off x="6902604" y="3436201"/>
            <a:ext cx="5325247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538223" y="967321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210F-C6BC-0189-68B5-B571853E6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143E8498-F462-5BD6-5940-CEC0501F3275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3880217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CF718-B5BA-4139-F98D-8CE174870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D3F8D-7B0E-81B7-D9B3-6DEA78048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 userDrawn="1"/>
        </p:nvSpPr>
        <p:spPr>
          <a:xfrm>
            <a:off x="8473440" y="0"/>
            <a:ext cx="3759621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B509B-8D58-CA66-E28F-2A4E2FD231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F3889BF3-DF37-1443-3BC4-82BF3DF128AB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7225E7B0-1511-6C0D-6D9B-21A00DAB73D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93042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6222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accent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4A7EC-0F9E-C197-AD6C-5C2C6C9D6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687AC-641C-34A4-DD2D-27149AC0C8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 userDrawn="1"/>
        </p:nvSpPr>
        <p:spPr>
          <a:xfrm>
            <a:off x="-574" y="0"/>
            <a:ext cx="3604385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9;p37">
            <a:extLst>
              <a:ext uri="{FF2B5EF4-FFF2-40B4-BE49-F238E27FC236}">
                <a16:creationId xmlns:a16="http://schemas.microsoft.com/office/drawing/2014/main" id="{A4DC4B2A-2B34-1B24-8E78-4A5A75EF9F5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90777" y="742320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25;p32">
            <a:extLst>
              <a:ext uri="{FF2B5EF4-FFF2-40B4-BE49-F238E27FC236}">
                <a16:creationId xmlns:a16="http://schemas.microsoft.com/office/drawing/2014/main" id="{C4569E24-6FAF-1DFA-1858-F49FC7A39765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35D657-F29B-9912-0EE9-41FB8C4549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153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 preserve="1" userDrawn="1">
  <p:cSld name="6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CF0D048-E9F5-2A4D-3008-3E77A51887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439" y="1477732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/>
              <a:t>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036F9DA-FCC1-AC31-A656-C8A09AB42F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6229" y="1504347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/>
              <a:t> </a:t>
            </a:r>
          </a:p>
        </p:txBody>
      </p:sp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Title Goes Here Dolor Sit </a:t>
            </a:r>
            <a:r>
              <a:rPr lang="en-US" err="1"/>
              <a:t>Amet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1684051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1_Two Content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 userDrawn="1"/>
        </p:nvGrpSpPr>
        <p:grpSpPr>
          <a:xfrm>
            <a:off x="-106018" y="-163286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 userDrawn="1"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 userDrawn="1"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 userDrawn="1"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9478B7C4-2BC6-3F92-A538-81EE3CB5FE3A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0882E8-EFD0-DB3A-80AC-0D3F2E30B6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B46CE302-BAF7-EEE3-1387-FD611ABD64C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879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2_Two Content">
    <p:bg>
      <p:bgPr>
        <a:solidFill>
          <a:schemeClr val="accent4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 userDrawn="1"/>
        </p:nvGrpSpPr>
        <p:grpSpPr>
          <a:xfrm>
            <a:off x="-212035" y="-81643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 userDrawn="1"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 userDrawn="1"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 userDrawn="1"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3988AB37-B4F2-226F-77AA-6CABDD06DD07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273122-88CE-55BC-FC00-C1E787AA9A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C4561F7D-7E91-0194-FA73-DA22F70F936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3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9853D-1CEA-B174-D928-4BE50E0F7E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CEA6B-292F-1F0A-6C03-FF280DFE0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193042" y="-76200"/>
            <a:ext cx="6193042" cy="7010400"/>
          </a:xfrm>
          <a:prstGeom prst="rect">
            <a:avLst/>
          </a:prstGeom>
        </p:spPr>
      </p:pic>
      <p:sp>
        <p:nvSpPr>
          <p:cNvPr id="5" name="Google Shape;26;p32">
            <a:extLst>
              <a:ext uri="{FF2B5EF4-FFF2-40B4-BE49-F238E27FC236}">
                <a16:creationId xmlns:a16="http://schemas.microsoft.com/office/drawing/2014/main" id="{D9C7B862-8B89-200E-8929-C8D1D4384673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Subsection Title Goes Here Lorem Ipsum Dolor</a:t>
            </a:r>
            <a:endParaRPr dirty="0"/>
          </a:p>
        </p:txBody>
      </p:sp>
      <p:sp>
        <p:nvSpPr>
          <p:cNvPr id="6" name="Google Shape;27;p32">
            <a:extLst>
              <a:ext uri="{FF2B5EF4-FFF2-40B4-BE49-F238E27FC236}">
                <a16:creationId xmlns:a16="http://schemas.microsoft.com/office/drawing/2014/main" id="{60E377BC-02FA-9DA1-E0D3-47A11323817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9A02B9E5-0054-567B-71CB-A33BAC278B2B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256F5-E572-CCB8-6A0C-A0516F5410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50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 userDrawn="1">
  <p:cSld name="4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177864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11" name="Google Shape;49;p37">
            <a:extLst>
              <a:ext uri="{FF2B5EF4-FFF2-40B4-BE49-F238E27FC236}">
                <a16:creationId xmlns:a16="http://schemas.microsoft.com/office/drawing/2014/main" id="{58F9ABF3-7F3D-3A98-6EA9-963239E59DDA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8EF2C4BD-F04A-BE85-AB63-D4C92A16B6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00839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49;p37">
            <a:extLst>
              <a:ext uri="{FF2B5EF4-FFF2-40B4-BE49-F238E27FC236}">
                <a16:creationId xmlns:a16="http://schemas.microsoft.com/office/drawing/2014/main" id="{1CA0B57C-5C60-3F51-6C4C-EBA3D2D7109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97179" y="1"/>
            <a:ext cx="3994822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25;p32">
            <a:extLst>
              <a:ext uri="{FF2B5EF4-FFF2-40B4-BE49-F238E27FC236}">
                <a16:creationId xmlns:a16="http://schemas.microsoft.com/office/drawing/2014/main" id="{FBE69134-AC6C-1E9C-88C3-6AA5036A91AA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1CD59-EB24-5225-8ECB-F63F11E341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7;p32">
            <a:extLst>
              <a:ext uri="{FF2B5EF4-FFF2-40B4-BE49-F238E27FC236}">
                <a16:creationId xmlns:a16="http://schemas.microsoft.com/office/drawing/2014/main" id="{635AC36B-6AB6-22CD-12F7-EDF1D834F3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4636" y="4900719"/>
            <a:ext cx="11200681" cy="111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Overpass" pitchFamily="2" charset="0"/>
                <a:ea typeface="Overpass" pitchFamily="2" charset="0"/>
                <a:cs typeface="Overpass" pitchFamily="2" charset="0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0756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 userDrawn="1">
  <p:cSld name="5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81643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7" name="Google Shape;26;p32">
            <a:extLst>
              <a:ext uri="{FF2B5EF4-FFF2-40B4-BE49-F238E27FC236}">
                <a16:creationId xmlns:a16="http://schemas.microsoft.com/office/drawing/2014/main" id="{4EE97BE5-3A67-5952-3CA2-54297E8C71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27;p32">
            <a:extLst>
              <a:ext uri="{FF2B5EF4-FFF2-40B4-BE49-F238E27FC236}">
                <a16:creationId xmlns:a16="http://schemas.microsoft.com/office/drawing/2014/main" id="{E3DE5FF6-CE49-C350-694F-35075E2D22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CFCC5E57-BAE3-1E1C-74CE-59FC3EFB82F4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C164D-DF40-CC02-3D66-D11E1443D4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933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userDrawn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E4919C9A-89F4-D243-C277-9C55A3F3B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" y="570016"/>
            <a:ext cx="11107368" cy="4337967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36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6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ctrTitle"/>
          </p:nvPr>
        </p:nvSpPr>
        <p:spPr>
          <a:xfrm>
            <a:off x="776613" y="438461"/>
            <a:ext cx="1063877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28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776613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2"/>
          </p:nvPr>
        </p:nvSpPr>
        <p:spPr>
          <a:xfrm>
            <a:off x="6484306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38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190CA-1171-A526-BCF0-B232E8091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5386" y="401164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493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2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 dirty="0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30449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EBF831-3E6F-640C-B9A7-6C68CA5BF5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096000" y="0"/>
            <a:ext cx="6193042" cy="701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CEFCB-F36E-D530-786E-31339E2F99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276694"/>
            <a:ext cx="6193042" cy="701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A773C7-06BD-1A34-60CD-C7448154ABBD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CF740BCA-7C84-1459-CE60-6A09A16AB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46651-A9C5-5CA8-F11A-F6CD1D25FF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9" name="Subtitle 28">
            <a:extLst>
              <a:ext uri="{FF2B5EF4-FFF2-40B4-BE49-F238E27FC236}">
                <a16:creationId xmlns:a16="http://schemas.microsoft.com/office/drawing/2014/main" id="{A557FB66-516C-66EC-FC13-24F1BC5C1AF7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EAD1FE5-1450-D72C-9948-8B45358BD5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027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2DEBB62-3521-C59E-DF54-B804A012F8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72292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65D07B0-6D5A-4F26-4D94-3B0B55DB11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9791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Placeholder 31">
            <a:extLst>
              <a:ext uri="{FF2B5EF4-FFF2-40B4-BE49-F238E27FC236}">
                <a16:creationId xmlns:a16="http://schemas.microsoft.com/office/drawing/2014/main" id="{B5C2F8BD-4A22-DEEC-0D53-79DD48FEE2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34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4" name="Picture Placeholder 31">
            <a:extLst>
              <a:ext uri="{FF2B5EF4-FFF2-40B4-BE49-F238E27FC236}">
                <a16:creationId xmlns:a16="http://schemas.microsoft.com/office/drawing/2014/main" id="{AD6CAB5D-2104-2A97-BB29-E368CF7FEA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824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37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36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668" r:id="rId5"/>
    <p:sldLayoutId id="2147483669" r:id="rId6"/>
    <p:sldLayoutId id="2147483670" r:id="rId7"/>
    <p:sldLayoutId id="2147483675" r:id="rId8"/>
    <p:sldLayoutId id="2147483685" r:id="rId9"/>
    <p:sldLayoutId id="2147483653" r:id="rId10"/>
    <p:sldLayoutId id="2147483663" r:id="rId11"/>
    <p:sldLayoutId id="2147483672" r:id="rId12"/>
    <p:sldLayoutId id="2147483667" r:id="rId13"/>
    <p:sldLayoutId id="2147483690" r:id="rId14"/>
    <p:sldLayoutId id="2147483695" r:id="rId15"/>
    <p:sldLayoutId id="2147483674" r:id="rId16"/>
    <p:sldLayoutId id="2147483682" r:id="rId17"/>
    <p:sldLayoutId id="2147483683" r:id="rId18"/>
    <p:sldLayoutId id="2147483684" r:id="rId19"/>
    <p:sldLayoutId id="2147483655" r:id="rId20"/>
    <p:sldLayoutId id="2147483656" r:id="rId21"/>
    <p:sldLayoutId id="2147483699" r:id="rId22"/>
    <p:sldLayoutId id="2147483700" r:id="rId23"/>
    <p:sldLayoutId id="2147483665" r:id="rId24"/>
    <p:sldLayoutId id="2147483680" r:id="rId25"/>
    <p:sldLayoutId id="2147483681" r:id="rId26"/>
    <p:sldLayoutId id="2147483664" r:id="rId27"/>
    <p:sldLayoutId id="2147483666" r:id="rId28"/>
    <p:sldLayoutId id="2147483657" r:id="rId29"/>
    <p:sldLayoutId id="2147483693" r:id="rId30"/>
    <p:sldLayoutId id="2147483688" r:id="rId31"/>
    <p:sldLayoutId id="2147483659" r:id="rId32"/>
    <p:sldLayoutId id="2147483687" r:id="rId33"/>
    <p:sldLayoutId id="2147483686" r:id="rId34"/>
    <p:sldLayoutId id="2147483673" r:id="rId35"/>
    <p:sldLayoutId id="2147483701" r:id="rId36"/>
    <p:sldLayoutId id="2147483702" r:id="rId37"/>
    <p:sldLayoutId id="2147483927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209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  <p:sldLayoutId id="2147483721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485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5" r:id="rId28"/>
    <p:sldLayoutId id="2147483836" r:id="rId29"/>
    <p:sldLayoutId id="2147483837" r:id="rId30"/>
    <p:sldLayoutId id="2147483838" r:id="rId31"/>
    <p:sldLayoutId id="2147483839" r:id="rId32"/>
    <p:sldLayoutId id="2147483840" r:id="rId33"/>
    <p:sldLayoutId id="2147483841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092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5" r:id="rId23"/>
    <p:sldLayoutId id="2147483866" r:id="rId24"/>
    <p:sldLayoutId id="2147483867" r:id="rId25"/>
    <p:sldLayoutId id="2147483868" r:id="rId26"/>
    <p:sldLayoutId id="2147483869" r:id="rId27"/>
    <p:sldLayoutId id="2147483870" r:id="rId28"/>
    <p:sldLayoutId id="2147483871" r:id="rId29"/>
    <p:sldLayoutId id="2147483872" r:id="rId30"/>
    <p:sldLayoutId id="2147483873" r:id="rId31"/>
    <p:sldLayoutId id="2147483874" r:id="rId32"/>
    <p:sldLayoutId id="2147483875" r:id="rId33"/>
    <p:sldLayoutId id="2147483876" r:id="rId34"/>
    <p:sldLayoutId id="2147483877" r:id="rId35"/>
    <p:sldLayoutId id="2147483878" r:id="rId36"/>
    <p:sldLayoutId id="2147483879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9259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  <p:sldLayoutId id="2147483900" r:id="rId20"/>
    <p:sldLayoutId id="2147483901" r:id="rId21"/>
    <p:sldLayoutId id="214748390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8565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4" r:id="rId21"/>
    <p:sldLayoutId id="2147483925" r:id="rId22"/>
    <p:sldLayoutId id="2147483926" r:id="rId23"/>
    <p:sldLayoutId id="214748392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gqLblYVhw4Q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OptionalWorkshop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53.xml"/><Relationship Id="rId1" Type="http://schemas.openxmlformats.org/officeDocument/2006/relationships/video" Target="https://www.youtube.com/embed/s0H1jxF5TWQ?feature=oembed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68.xml"/><Relationship Id="rId1" Type="http://schemas.openxmlformats.org/officeDocument/2006/relationships/video" Target="https://www.youtube.com/embed/s0H1jxF5TWQ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OptionalWorkshop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rcepeda@redf.org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8.xml"/><Relationship Id="rId4" Type="http://schemas.openxmlformats.org/officeDocument/2006/relationships/hyperlink" Target="http://www.linkedin.com/in/cepedarony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510F-F525-FC72-4B4B-EC302BF3B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056" y="5651108"/>
            <a:ext cx="8742169" cy="997196"/>
          </a:xfrm>
        </p:spPr>
        <p:txBody>
          <a:bodyPr/>
          <a:lstStyle/>
          <a:p>
            <a:r>
              <a:rPr lang="en-US" sz="3600" dirty="0"/>
              <a:t>Financial Fundamentals Series – </a:t>
            </a:r>
            <a:br>
              <a:rPr lang="en-US" sz="3600" dirty="0"/>
            </a:br>
            <a:r>
              <a:rPr lang="en-US" sz="3600" dirty="0"/>
              <a:t>Liquidity Understanding &amp; Management Part 1</a:t>
            </a:r>
          </a:p>
        </p:txBody>
      </p:sp>
      <p:pic>
        <p:nvPicPr>
          <p:cNvPr id="2050" name="Picture 2" descr="Savings plan">
            <a:extLst>
              <a:ext uri="{FF2B5EF4-FFF2-40B4-BE49-F238E27FC236}">
                <a16:creationId xmlns:a16="http://schemas.microsoft.com/office/drawing/2014/main" id="{37633112-7550-A677-131C-1B8286DA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6" y="429360"/>
            <a:ext cx="6784155" cy="451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02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55C13-283C-71E8-65B2-2B142362A5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7" y="-1073888"/>
            <a:ext cx="10639425" cy="4556125"/>
          </a:xfrm>
        </p:spPr>
        <p:txBody>
          <a:bodyPr anchor="ctr">
            <a:normAutofit/>
          </a:bodyPr>
          <a:lstStyle/>
          <a:p>
            <a:pPr marL="50800" indent="0" algn="ctr">
              <a:buNone/>
            </a:pPr>
            <a:r>
              <a:rPr lang="en-US" sz="5400" i="1" dirty="0"/>
              <a:t>Net income is NOT the same as cash in your bank account.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51831-626A-0715-26A2-EA430FCE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823" y="2151826"/>
            <a:ext cx="4290750" cy="4505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3DB4A6-4BE2-E36A-EAC7-2A2F5F8396C7}"/>
              </a:ext>
            </a:extLst>
          </p:cNvPr>
          <p:cNvSpPr/>
          <p:nvPr/>
        </p:nvSpPr>
        <p:spPr>
          <a:xfrm>
            <a:off x="1669311" y="6335871"/>
            <a:ext cx="3636335" cy="1872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354B1A-6CC8-9925-E6F1-A1D8D9B1C4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09" t="7584" r="22914" b="-927"/>
          <a:stretch/>
        </p:blipFill>
        <p:spPr>
          <a:xfrm>
            <a:off x="6905847" y="2151826"/>
            <a:ext cx="3843669" cy="4574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A819DA-3949-B77B-2799-5FEFC6BF1538}"/>
              </a:ext>
            </a:extLst>
          </p:cNvPr>
          <p:cNvSpPr/>
          <p:nvPr/>
        </p:nvSpPr>
        <p:spPr>
          <a:xfrm>
            <a:off x="7113181" y="3314207"/>
            <a:ext cx="2222205" cy="5507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hat's the difference between net income vs cash?">
            <a:hlinkClick r:id="" action="ppaction://media"/>
            <a:extLst>
              <a:ext uri="{FF2B5EF4-FFF2-40B4-BE49-F238E27FC236}">
                <a16:creationId xmlns:a16="http://schemas.microsoft.com/office/drawing/2014/main" id="{75AB4AFD-6226-B7C9-1C4C-40E787A076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4440" y="970369"/>
            <a:ext cx="8703119" cy="49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6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C8C4-2BFF-9C11-29CE-DB367EE68E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One quick example of how net income is not the same as cash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F1E83-068E-8A47-D1BE-A898210E66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613" y="1038336"/>
            <a:ext cx="10639425" cy="283191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“Account Receivables”</a:t>
            </a:r>
            <a:r>
              <a:rPr lang="en-US" dirty="0"/>
              <a:t> is revenue that folks have promised to pay you (i.e. an IOU)</a:t>
            </a:r>
          </a:p>
          <a:p>
            <a:endParaRPr lang="en-US" dirty="0"/>
          </a:p>
          <a:p>
            <a:r>
              <a:rPr lang="en-US" dirty="0"/>
              <a:t>This is considered as revenue in your income statement </a:t>
            </a:r>
            <a:r>
              <a:rPr lang="en-US" dirty="0">
                <a:sym typeface="Wingdings" panose="05000000000000000000" pitchFamily="2" charset="2"/>
              </a:rPr>
              <a:t> which brings up your net income.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BUT since this is NOT money that you have actually received, it won’t be in your bank account until it gets paid.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3277F-3FEF-F006-0968-DFC1729FA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608" y="3629823"/>
            <a:ext cx="3049079" cy="3201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112C7E-5E62-A12B-4A75-75B35FFA9626}"/>
              </a:ext>
            </a:extLst>
          </p:cNvPr>
          <p:cNvSpPr/>
          <p:nvPr/>
        </p:nvSpPr>
        <p:spPr>
          <a:xfrm>
            <a:off x="2408129" y="6590929"/>
            <a:ext cx="2424367" cy="1330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93D24F-9393-92EA-1012-3F8E2DCE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09" t="7584" r="22914" b="-927"/>
          <a:stretch/>
        </p:blipFill>
        <p:spPr>
          <a:xfrm>
            <a:off x="7544990" y="3676391"/>
            <a:ext cx="2731376" cy="32504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A7CD5A-362C-BB06-6CAD-146811309BD2}"/>
              </a:ext>
            </a:extLst>
          </p:cNvPr>
          <p:cNvSpPr/>
          <p:nvPr/>
        </p:nvSpPr>
        <p:spPr>
          <a:xfrm>
            <a:off x="7758133" y="4487853"/>
            <a:ext cx="1481558" cy="3913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oad works abstract concept illustration.">
            <a:extLst>
              <a:ext uri="{FF2B5EF4-FFF2-40B4-BE49-F238E27FC236}">
                <a16:creationId xmlns:a16="http://schemas.microsoft.com/office/drawing/2014/main" id="{799CE79D-05AC-4727-5F97-888D63F0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0" y="44767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67EB1-DFA2-1D5C-951F-A9FFA06BCC9B}"/>
              </a:ext>
            </a:extLst>
          </p:cNvPr>
          <p:cNvSpPr txBox="1"/>
          <p:nvPr/>
        </p:nvSpPr>
        <p:spPr>
          <a:xfrm>
            <a:off x="6974958" y="3075057"/>
            <a:ext cx="4827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verpass" pitchFamily="2" charset="0"/>
              </a:rPr>
              <a:t>Detour Complete!</a:t>
            </a:r>
          </a:p>
        </p:txBody>
      </p:sp>
    </p:spTree>
    <p:extLst>
      <p:ext uri="{BB962C8B-B14F-4D97-AF65-F5344CB8AC3E}">
        <p14:creationId xmlns:p14="http://schemas.microsoft.com/office/powerpoint/2010/main" val="486152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A68AF-B0FE-49BA-A5F6-D8BC7359C448}"/>
              </a:ext>
            </a:extLst>
          </p:cNvPr>
          <p:cNvSpPr txBox="1"/>
          <p:nvPr/>
        </p:nvSpPr>
        <p:spPr>
          <a:xfrm>
            <a:off x="2115879" y="510428"/>
            <a:ext cx="9388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verpass" pitchFamily="2" charset="0"/>
              </a:rPr>
              <a:t>Imagine this hypothetical scenario…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6E212-8D0A-13F3-6588-5A84D1B94E14}"/>
              </a:ext>
            </a:extLst>
          </p:cNvPr>
          <p:cNvSpPr txBox="1"/>
          <p:nvPr/>
        </p:nvSpPr>
        <p:spPr>
          <a:xfrm>
            <a:off x="309673" y="1375920"/>
            <a:ext cx="6638704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chemeClr val="bg1"/>
                </a:solidFill>
                <a:latin typeface="Overpass" pitchFamily="2" charset="0"/>
              </a:rPr>
              <a:t>FreshRise</a:t>
            </a:r>
            <a:r>
              <a:rPr lang="en-US" sz="2400" i="1" dirty="0">
                <a:solidFill>
                  <a:schemeClr val="bg1"/>
                </a:solidFill>
                <a:latin typeface="Overpass" pitchFamily="2" charset="0"/>
              </a:rPr>
              <a:t> Cafe, a small social enterprise employing individuals transitioning out of homelessness, faces a cash crisis after a catering client delays a $10,000 payment. With just $3,000 in the bank, the cafe can’t cover $4,500 rent, rising supply costs, or payroll, putting operations and its mission at risk.</a:t>
            </a:r>
          </a:p>
        </p:txBody>
      </p:sp>
      <p:pic>
        <p:nvPicPr>
          <p:cNvPr id="5122" name="Picture 2" descr="People in cafe concept illustration">
            <a:extLst>
              <a:ext uri="{FF2B5EF4-FFF2-40B4-BE49-F238E27FC236}">
                <a16:creationId xmlns:a16="http://schemas.microsoft.com/office/drawing/2014/main" id="{6A312064-BCF4-2916-5DC9-56DF3D59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54" y="1806039"/>
            <a:ext cx="4872773" cy="3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3E87A8-6B9E-359A-A9B5-7C97AAA61315}"/>
              </a:ext>
            </a:extLst>
          </p:cNvPr>
          <p:cNvSpPr txBox="1"/>
          <p:nvPr/>
        </p:nvSpPr>
        <p:spPr>
          <a:xfrm>
            <a:off x="1308468" y="5457678"/>
            <a:ext cx="957506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verpass" pitchFamily="2" charset="0"/>
              </a:rPr>
              <a:t>What could they have done to weatherproof their organization?</a:t>
            </a:r>
          </a:p>
        </p:txBody>
      </p:sp>
    </p:spTree>
    <p:extLst>
      <p:ext uri="{BB962C8B-B14F-4D97-AF65-F5344CB8AC3E}">
        <p14:creationId xmlns:p14="http://schemas.microsoft.com/office/powerpoint/2010/main" val="40244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50BF-16CC-59A2-3F62-AA9F8EDE1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Strategies for preventing and managing a cash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493F62-025F-1637-6510-048B5BBCFD35}"/>
              </a:ext>
            </a:extLst>
          </p:cNvPr>
          <p:cNvSpPr txBox="1"/>
          <p:nvPr/>
        </p:nvSpPr>
        <p:spPr>
          <a:xfrm>
            <a:off x="1419447" y="2020672"/>
            <a:ext cx="410062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latin typeface="Overpass" pitchFamily="2" charset="0"/>
              </a:rPr>
              <a:t>Rainy Day Strategies</a:t>
            </a:r>
            <a:endParaRPr lang="en-US" sz="1800" dirty="0">
              <a:solidFill>
                <a:schemeClr val="bg1"/>
              </a:solidFill>
              <a:latin typeface="Overpas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AFC3F-3B93-53A1-828B-E548FD3FB113}"/>
              </a:ext>
            </a:extLst>
          </p:cNvPr>
          <p:cNvSpPr txBox="1"/>
          <p:nvPr/>
        </p:nvSpPr>
        <p:spPr>
          <a:xfrm>
            <a:off x="1419447" y="2390004"/>
            <a:ext cx="4100624" cy="1304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Cash reserves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Line of Credit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Emergency Funders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020C8-88DF-637B-81C4-4BBEC192B8D3}"/>
              </a:ext>
            </a:extLst>
          </p:cNvPr>
          <p:cNvSpPr txBox="1"/>
          <p:nvPr/>
        </p:nvSpPr>
        <p:spPr>
          <a:xfrm>
            <a:off x="6595731" y="2020672"/>
            <a:ext cx="4100624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Overpass" pitchFamily="2" charset="0"/>
              </a:rPr>
              <a:t>Cost &amp; Revenue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17C0D-4614-1A93-4A88-3D503D9932A4}"/>
              </a:ext>
            </a:extLst>
          </p:cNvPr>
          <p:cNvSpPr txBox="1"/>
          <p:nvPr/>
        </p:nvSpPr>
        <p:spPr>
          <a:xfrm>
            <a:off x="6595731" y="2390004"/>
            <a:ext cx="4100624" cy="13042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Get better at collecting payments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Negotiate and bring down costs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Refinance and pay down debt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F04EC-B833-22DA-DB84-F39F8ABC0DBA}"/>
              </a:ext>
            </a:extLst>
          </p:cNvPr>
          <p:cNvSpPr txBox="1"/>
          <p:nvPr/>
        </p:nvSpPr>
        <p:spPr>
          <a:xfrm>
            <a:off x="3173817" y="4742860"/>
            <a:ext cx="566715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Overpass" pitchFamily="2" charset="0"/>
              </a:rPr>
              <a:t>Foresight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2A04E-7E87-E372-18DA-2EF6F357B5A1}"/>
              </a:ext>
            </a:extLst>
          </p:cNvPr>
          <p:cNvSpPr txBox="1"/>
          <p:nvPr/>
        </p:nvSpPr>
        <p:spPr>
          <a:xfrm>
            <a:off x="3173817" y="5112192"/>
            <a:ext cx="5667155" cy="888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Project your monthly (or biweekly) cash needs and prepare accordingly for any downfall.</a:t>
            </a:r>
          </a:p>
        </p:txBody>
      </p:sp>
      <p:pic>
        <p:nvPicPr>
          <p:cNvPr id="11" name="Graphic 10" descr="Umbrella with solid fill">
            <a:extLst>
              <a:ext uri="{FF2B5EF4-FFF2-40B4-BE49-F238E27FC236}">
                <a16:creationId xmlns:a16="http://schemas.microsoft.com/office/drawing/2014/main" id="{139EB7D8-FF49-5373-475F-52CFB84C3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613" y="1485839"/>
            <a:ext cx="914400" cy="914400"/>
          </a:xfrm>
          <a:prstGeom prst="rect">
            <a:avLst/>
          </a:prstGeom>
        </p:spPr>
      </p:pic>
      <p:pic>
        <p:nvPicPr>
          <p:cNvPr id="13" name="Graphic 12" descr="Gears with solid fill">
            <a:extLst>
              <a:ext uri="{FF2B5EF4-FFF2-40B4-BE49-F238E27FC236}">
                <a16:creationId xmlns:a16="http://schemas.microsoft.com/office/drawing/2014/main" id="{05687DE4-32C0-0215-DFC7-8729EF653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1828" y="1475604"/>
            <a:ext cx="914400" cy="914400"/>
          </a:xfrm>
          <a:prstGeom prst="rect">
            <a:avLst/>
          </a:prstGeom>
        </p:spPr>
      </p:pic>
      <p:pic>
        <p:nvPicPr>
          <p:cNvPr id="15" name="Graphic 14" descr="Eye with solid fill">
            <a:extLst>
              <a:ext uri="{FF2B5EF4-FFF2-40B4-BE49-F238E27FC236}">
                <a16:creationId xmlns:a16="http://schemas.microsoft.com/office/drawing/2014/main" id="{82DF431B-81BC-ADCA-A36B-11D266FA4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27768" y="41009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2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50BF-16CC-59A2-3F62-AA9F8EDE1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3" y="256287"/>
            <a:ext cx="10638774" cy="443198"/>
          </a:xfrm>
        </p:spPr>
        <p:txBody>
          <a:bodyPr/>
          <a:lstStyle/>
          <a:p>
            <a:r>
              <a:rPr lang="en-US" dirty="0"/>
              <a:t>Rainy day strategies for preventing and managing a cash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493F62-025F-1637-6510-048B5BBCFD35}"/>
              </a:ext>
            </a:extLst>
          </p:cNvPr>
          <p:cNvSpPr txBox="1"/>
          <p:nvPr/>
        </p:nvSpPr>
        <p:spPr>
          <a:xfrm>
            <a:off x="888255" y="1331657"/>
            <a:ext cx="10796927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latin typeface="Overpass" pitchFamily="2" charset="0"/>
              </a:rPr>
              <a:t>Rainy Day Strategies</a:t>
            </a:r>
            <a:endParaRPr lang="en-US" sz="1800" dirty="0">
              <a:solidFill>
                <a:schemeClr val="bg1"/>
              </a:solidFill>
              <a:latin typeface="Overpas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AFC3F-3B93-53A1-828B-E548FD3FB113}"/>
              </a:ext>
            </a:extLst>
          </p:cNvPr>
          <p:cNvSpPr txBox="1"/>
          <p:nvPr/>
        </p:nvSpPr>
        <p:spPr>
          <a:xfrm>
            <a:off x="888255" y="1700989"/>
            <a:ext cx="10876671" cy="50436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Overpass" pitchFamily="2" charset="0"/>
              </a:rPr>
              <a:t>Cash reserves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Aim to be able to cover at least 14-30 days of operations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Clear alignment of how and when the reserve can be used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Separate bank account than your day-to-day operations</a:t>
            </a: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/>
              </a:solidFill>
              <a:latin typeface="Overpass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Overpass" pitchFamily="2" charset="0"/>
              </a:rPr>
              <a:t>Line of Credit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Recall from our Raising Impact Capital session – this is sort of like a business credit card (but better terms)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Very helpful if you have customers that don’t pay you right away</a:t>
            </a: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/>
              </a:solidFill>
              <a:latin typeface="Overpass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Overpass" pitchFamily="2" charset="0"/>
              </a:rPr>
              <a:t>Emergency Funders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This shouldn’t be your first line of defense but helpful to have funders who can help in an emergency</a:t>
            </a:r>
          </a:p>
        </p:txBody>
      </p:sp>
      <p:pic>
        <p:nvPicPr>
          <p:cNvPr id="11" name="Graphic 10" descr="Umbrella with solid fill">
            <a:extLst>
              <a:ext uri="{FF2B5EF4-FFF2-40B4-BE49-F238E27FC236}">
                <a16:creationId xmlns:a16="http://schemas.microsoft.com/office/drawing/2014/main" id="{139EB7D8-FF49-5373-475F-52CFB84C3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14" y="7430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50BF-16CC-59A2-3F62-AA9F8EDE1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851" y="385813"/>
            <a:ext cx="11030842" cy="886397"/>
          </a:xfrm>
        </p:spPr>
        <p:txBody>
          <a:bodyPr/>
          <a:lstStyle/>
          <a:p>
            <a:r>
              <a:rPr lang="en-US" dirty="0"/>
              <a:t>Cost &amp; revenue strategies for preventing and managing a cash 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020C8-88DF-637B-81C4-4BBEC192B8D3}"/>
              </a:ext>
            </a:extLst>
          </p:cNvPr>
          <p:cNvSpPr txBox="1"/>
          <p:nvPr/>
        </p:nvSpPr>
        <p:spPr>
          <a:xfrm>
            <a:off x="1018954" y="1410491"/>
            <a:ext cx="1050673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Overpass" pitchFamily="2" charset="0"/>
              </a:rPr>
              <a:t>Cost &amp; Revenue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17C0D-4614-1A93-4A88-3D503D9932A4}"/>
              </a:ext>
            </a:extLst>
          </p:cNvPr>
          <p:cNvSpPr txBox="1"/>
          <p:nvPr/>
        </p:nvSpPr>
        <p:spPr>
          <a:xfrm>
            <a:off x="1018954" y="1779823"/>
            <a:ext cx="10506739" cy="4628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Overpass" pitchFamily="2" charset="0"/>
              </a:rPr>
              <a:t>Get better at collecting payments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If you have account receivables (customers who don’t pay right away), think about whether you can have those customers pay you sooner through more streamlined invoicing and reminders.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Overpass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Overpass" pitchFamily="2" charset="0"/>
              </a:rPr>
              <a:t>Negotiate and bring down costs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Negotiate with supplies to delay payments in the short-term and/or bring down costs in the long-term.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Overpass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Overpass" pitchFamily="2" charset="0"/>
              </a:rPr>
              <a:t>Refinance (or restructure) and pay down debt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If you have large monthly loan payments, see if you can refinance or restructure to lower your payments. </a:t>
            </a:r>
          </a:p>
        </p:txBody>
      </p:sp>
      <p:pic>
        <p:nvPicPr>
          <p:cNvPr id="13" name="Graphic 12" descr="Gears with solid fill">
            <a:extLst>
              <a:ext uri="{FF2B5EF4-FFF2-40B4-BE49-F238E27FC236}">
                <a16:creationId xmlns:a16="http://schemas.microsoft.com/office/drawing/2014/main" id="{05687DE4-32C0-0215-DFC7-8729EF653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052" y="8654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50BF-16CC-59A2-3F62-AA9F8EDE1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Foresight strategies for preventing and managing a cash risk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F04EC-B833-22DA-DB84-F39F8ABC0DBA}"/>
              </a:ext>
            </a:extLst>
          </p:cNvPr>
          <p:cNvSpPr txBox="1"/>
          <p:nvPr/>
        </p:nvSpPr>
        <p:spPr>
          <a:xfrm>
            <a:off x="1345017" y="1680683"/>
            <a:ext cx="978727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Overpass" pitchFamily="2" charset="0"/>
              </a:rPr>
              <a:t>Foresight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2A04E-7E87-E372-18DA-2EF6F357B5A1}"/>
              </a:ext>
            </a:extLst>
          </p:cNvPr>
          <p:cNvSpPr txBox="1"/>
          <p:nvPr/>
        </p:nvSpPr>
        <p:spPr>
          <a:xfrm>
            <a:off x="1345017" y="2050015"/>
            <a:ext cx="9787271" cy="17197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Overpass" pitchFamily="2" charset="0"/>
              </a:rPr>
              <a:t>Project your monthly (or biweekly) cash needs and prepare accordingly for any downfall</a:t>
            </a:r>
            <a:endParaRPr lang="en-US" sz="1800" dirty="0">
              <a:solidFill>
                <a:schemeClr val="tx1"/>
              </a:solidFill>
              <a:latin typeface="Overpass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Avoid any surprises – try to foresee what will be coming in and out of your organization’s bank account to be prepared.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Helps you get ahead of any cash emergencies and take action with more time. </a:t>
            </a:r>
          </a:p>
        </p:txBody>
      </p:sp>
      <p:pic>
        <p:nvPicPr>
          <p:cNvPr id="15" name="Graphic 14" descr="Eye with solid fill">
            <a:extLst>
              <a:ext uri="{FF2B5EF4-FFF2-40B4-BE49-F238E27FC236}">
                <a16:creationId xmlns:a16="http://schemas.microsoft.com/office/drawing/2014/main" id="{82DF431B-81BC-ADCA-A36B-11D266FA4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968" y="10388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3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A8F4-29EA-D5A0-4E92-58DA4D4CC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361" y="1604903"/>
            <a:ext cx="8742169" cy="720197"/>
          </a:xfrm>
        </p:spPr>
        <p:txBody>
          <a:bodyPr/>
          <a:lstStyle/>
          <a:p>
            <a:r>
              <a:rPr lang="en-US" dirty="0"/>
              <a:t>Break Time</a:t>
            </a:r>
          </a:p>
        </p:txBody>
      </p:sp>
      <p:pic>
        <p:nvPicPr>
          <p:cNvPr id="7" name="Picture 6" descr="A blue and purple logo&#10;&#10;Description automatically generated">
            <a:extLst>
              <a:ext uri="{FF2B5EF4-FFF2-40B4-BE49-F238E27FC236}">
                <a16:creationId xmlns:a16="http://schemas.microsoft.com/office/drawing/2014/main" id="{20FE27D2-700B-78F0-868C-E708CA24F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61" y="2550218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53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6D36511-F8B9-EB9E-EAC0-A5F0BF7B7CFD}"/>
              </a:ext>
            </a:extLst>
          </p:cNvPr>
          <p:cNvCxnSpPr/>
          <p:nvPr/>
        </p:nvCxnSpPr>
        <p:spPr>
          <a:xfrm>
            <a:off x="0" y="1356477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22">
            <a:extLst>
              <a:ext uri="{FF2B5EF4-FFF2-40B4-BE49-F238E27FC236}">
                <a16:creationId xmlns:a16="http://schemas.microsoft.com/office/drawing/2014/main" id="{6FE6F27C-D6DA-60AA-FE61-910CCBC9C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364" y="610461"/>
            <a:ext cx="9696243" cy="553998"/>
          </a:xfrm>
        </p:spPr>
        <p:txBody>
          <a:bodyPr/>
          <a:lstStyle/>
          <a:p>
            <a:r>
              <a:rPr lang="en-US" sz="4000" dirty="0"/>
              <a:t>Introductions </a:t>
            </a:r>
          </a:p>
        </p:txBody>
      </p:sp>
      <p:sp>
        <p:nvSpPr>
          <p:cNvPr id="13" name="Google Shape;214;p27">
            <a:extLst>
              <a:ext uri="{FF2B5EF4-FFF2-40B4-BE49-F238E27FC236}">
                <a16:creationId xmlns:a16="http://schemas.microsoft.com/office/drawing/2014/main" id="{9D472B65-0DE0-55AE-1C1F-07E31402F041}"/>
              </a:ext>
            </a:extLst>
          </p:cNvPr>
          <p:cNvSpPr txBox="1"/>
          <p:nvPr/>
        </p:nvSpPr>
        <p:spPr>
          <a:xfrm>
            <a:off x="4464584" y="4667078"/>
            <a:ext cx="2535555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Rony Cepeda Mekosh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anose="020B0604020202020204" charset="0"/>
                <a:cs typeface="Arial"/>
                <a:sym typeface="Arial"/>
              </a:rPr>
              <a:t>Senior Manager </a:t>
            </a:r>
            <a:b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anose="020B0604020202020204" charset="0"/>
                <a:cs typeface="Arial"/>
                <a:sym typeface="Arial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anose="020B0604020202020204" charset="0"/>
                <a:cs typeface="Arial"/>
                <a:sym typeface="Arial"/>
              </a:rPr>
              <a:t>Capacity Building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3C0CC2B-CAFA-46F6-6DFE-1BBE6DDEC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890" r="1890"/>
          <a:stretch/>
        </p:blipFill>
        <p:spPr bwMode="auto">
          <a:xfrm>
            <a:off x="4633213" y="2286000"/>
            <a:ext cx="2198296" cy="22860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A68AF-B0FE-49BA-A5F6-D8BC7359C448}"/>
              </a:ext>
            </a:extLst>
          </p:cNvPr>
          <p:cNvSpPr txBox="1"/>
          <p:nvPr/>
        </p:nvSpPr>
        <p:spPr>
          <a:xfrm>
            <a:off x="717699" y="510428"/>
            <a:ext cx="10786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Coming back to our hypothetical scenario…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6E212-8D0A-13F3-6588-5A84D1B94E14}"/>
              </a:ext>
            </a:extLst>
          </p:cNvPr>
          <p:cNvSpPr txBox="1"/>
          <p:nvPr/>
        </p:nvSpPr>
        <p:spPr>
          <a:xfrm>
            <a:off x="309673" y="1375920"/>
            <a:ext cx="6638704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FreshRise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 Cafe, a small social enterprise employing individuals transitioning out of homelessness, faces a cash crisis after a catering client delays a $10,000 payment. With just $3,000 in the bank, the cafe can’t cover $4,500 rent, rising supply costs, or payroll, putting operations and its mission at risk.</a:t>
            </a:r>
          </a:p>
        </p:txBody>
      </p:sp>
      <p:pic>
        <p:nvPicPr>
          <p:cNvPr id="5122" name="Picture 2" descr="People in cafe concept illustration">
            <a:extLst>
              <a:ext uri="{FF2B5EF4-FFF2-40B4-BE49-F238E27FC236}">
                <a16:creationId xmlns:a16="http://schemas.microsoft.com/office/drawing/2014/main" id="{6A312064-BCF4-2916-5DC9-56DF3D59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54" y="1806039"/>
            <a:ext cx="4872773" cy="3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3E87A8-6B9E-359A-A9B5-7C97AAA61315}"/>
              </a:ext>
            </a:extLst>
          </p:cNvPr>
          <p:cNvSpPr txBox="1"/>
          <p:nvPr/>
        </p:nvSpPr>
        <p:spPr>
          <a:xfrm>
            <a:off x="1494537" y="5704878"/>
            <a:ext cx="9575063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Pair &amp; Share: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What could they do?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A10C90-1A8F-F242-420B-67F249503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069" y="5408428"/>
            <a:ext cx="1080976" cy="10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50BF-16CC-59A2-3F62-AA9F8EDE1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Strategies for preventing and managing a cash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493F62-025F-1637-6510-048B5BBCFD35}"/>
              </a:ext>
            </a:extLst>
          </p:cNvPr>
          <p:cNvSpPr txBox="1"/>
          <p:nvPr/>
        </p:nvSpPr>
        <p:spPr>
          <a:xfrm>
            <a:off x="1419447" y="1808023"/>
            <a:ext cx="410062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latin typeface="Overpass" pitchFamily="2" charset="0"/>
              </a:rPr>
              <a:t>Rainy Day Strategies</a:t>
            </a:r>
            <a:endParaRPr lang="en-US" sz="1800" dirty="0">
              <a:solidFill>
                <a:schemeClr val="bg1"/>
              </a:solidFill>
              <a:latin typeface="Overpas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AFC3F-3B93-53A1-828B-E548FD3FB113}"/>
              </a:ext>
            </a:extLst>
          </p:cNvPr>
          <p:cNvSpPr txBox="1"/>
          <p:nvPr/>
        </p:nvSpPr>
        <p:spPr>
          <a:xfrm>
            <a:off x="1419447" y="2177355"/>
            <a:ext cx="4100624" cy="1304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Cash reserves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Line of Credit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Emergency Funders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020C8-88DF-637B-81C4-4BBEC192B8D3}"/>
              </a:ext>
            </a:extLst>
          </p:cNvPr>
          <p:cNvSpPr txBox="1"/>
          <p:nvPr/>
        </p:nvSpPr>
        <p:spPr>
          <a:xfrm>
            <a:off x="6595731" y="1808023"/>
            <a:ext cx="4100624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Overpass" pitchFamily="2" charset="0"/>
              </a:rPr>
              <a:t>Cost &amp; Revenue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17C0D-4614-1A93-4A88-3D503D9932A4}"/>
              </a:ext>
            </a:extLst>
          </p:cNvPr>
          <p:cNvSpPr txBox="1"/>
          <p:nvPr/>
        </p:nvSpPr>
        <p:spPr>
          <a:xfrm>
            <a:off x="6595731" y="2177355"/>
            <a:ext cx="4100624" cy="13042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Get better at collecting payments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Negotiate and bring down costs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Refinance and pay down debt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F04EC-B833-22DA-DB84-F39F8ABC0DBA}"/>
              </a:ext>
            </a:extLst>
          </p:cNvPr>
          <p:cNvSpPr txBox="1"/>
          <p:nvPr/>
        </p:nvSpPr>
        <p:spPr>
          <a:xfrm>
            <a:off x="3173819" y="4546155"/>
            <a:ext cx="566715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Overpass" pitchFamily="2" charset="0"/>
              </a:rPr>
              <a:t>Foresight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2A04E-7E87-E372-18DA-2EF6F357B5A1}"/>
              </a:ext>
            </a:extLst>
          </p:cNvPr>
          <p:cNvSpPr txBox="1"/>
          <p:nvPr/>
        </p:nvSpPr>
        <p:spPr>
          <a:xfrm>
            <a:off x="3173819" y="4915487"/>
            <a:ext cx="5667155" cy="888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Project your monthly (or biweekly) cash needs and prepare accordingly for any downfall.</a:t>
            </a:r>
          </a:p>
        </p:txBody>
      </p:sp>
      <p:pic>
        <p:nvPicPr>
          <p:cNvPr id="11" name="Graphic 10" descr="Umbrella with solid fill">
            <a:extLst>
              <a:ext uri="{FF2B5EF4-FFF2-40B4-BE49-F238E27FC236}">
                <a16:creationId xmlns:a16="http://schemas.microsoft.com/office/drawing/2014/main" id="{139EB7D8-FF49-5373-475F-52CFB84C3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613" y="1273190"/>
            <a:ext cx="914400" cy="914400"/>
          </a:xfrm>
          <a:prstGeom prst="rect">
            <a:avLst/>
          </a:prstGeom>
        </p:spPr>
      </p:pic>
      <p:pic>
        <p:nvPicPr>
          <p:cNvPr id="13" name="Graphic 12" descr="Gears with solid fill">
            <a:extLst>
              <a:ext uri="{FF2B5EF4-FFF2-40B4-BE49-F238E27FC236}">
                <a16:creationId xmlns:a16="http://schemas.microsoft.com/office/drawing/2014/main" id="{05687DE4-32C0-0215-DFC7-8729EF653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1828" y="1262955"/>
            <a:ext cx="914400" cy="914400"/>
          </a:xfrm>
          <a:prstGeom prst="rect">
            <a:avLst/>
          </a:prstGeom>
        </p:spPr>
      </p:pic>
      <p:pic>
        <p:nvPicPr>
          <p:cNvPr id="15" name="Graphic 14" descr="Eye with solid fill">
            <a:extLst>
              <a:ext uri="{FF2B5EF4-FFF2-40B4-BE49-F238E27FC236}">
                <a16:creationId xmlns:a16="http://schemas.microsoft.com/office/drawing/2014/main" id="{82DF431B-81BC-ADCA-A36B-11D266FA4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27770" y="3904289"/>
            <a:ext cx="9144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D5BFBD-DA2E-2A27-04E3-11D741D76A2F}"/>
              </a:ext>
            </a:extLst>
          </p:cNvPr>
          <p:cNvSpPr/>
          <p:nvPr/>
        </p:nvSpPr>
        <p:spPr>
          <a:xfrm>
            <a:off x="1877532" y="3719680"/>
            <a:ext cx="8436935" cy="246675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4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50BF-16CC-59A2-3F62-AA9F8EDE1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Strategies for preventing and managing a cash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493F62-025F-1637-6510-048B5BBCFD35}"/>
              </a:ext>
            </a:extLst>
          </p:cNvPr>
          <p:cNvSpPr txBox="1"/>
          <p:nvPr/>
        </p:nvSpPr>
        <p:spPr>
          <a:xfrm>
            <a:off x="1419447" y="1808023"/>
            <a:ext cx="410062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latin typeface="Overpass" pitchFamily="2" charset="0"/>
              </a:rPr>
              <a:t>Rainy Day Strategies</a:t>
            </a:r>
            <a:endParaRPr lang="en-US" sz="1800" dirty="0">
              <a:solidFill>
                <a:schemeClr val="bg1"/>
              </a:solidFill>
              <a:latin typeface="Overpas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AFC3F-3B93-53A1-828B-E548FD3FB113}"/>
              </a:ext>
            </a:extLst>
          </p:cNvPr>
          <p:cNvSpPr txBox="1"/>
          <p:nvPr/>
        </p:nvSpPr>
        <p:spPr>
          <a:xfrm>
            <a:off x="1419447" y="2177355"/>
            <a:ext cx="4100624" cy="1304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Cash reserves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Line of Credit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Emergency Funders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020C8-88DF-637B-81C4-4BBEC192B8D3}"/>
              </a:ext>
            </a:extLst>
          </p:cNvPr>
          <p:cNvSpPr txBox="1"/>
          <p:nvPr/>
        </p:nvSpPr>
        <p:spPr>
          <a:xfrm>
            <a:off x="6595731" y="1808023"/>
            <a:ext cx="4100624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Overpass" pitchFamily="2" charset="0"/>
              </a:rPr>
              <a:t>Cost &amp; Revenue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17C0D-4614-1A93-4A88-3D503D9932A4}"/>
              </a:ext>
            </a:extLst>
          </p:cNvPr>
          <p:cNvSpPr txBox="1"/>
          <p:nvPr/>
        </p:nvSpPr>
        <p:spPr>
          <a:xfrm>
            <a:off x="6595731" y="2177355"/>
            <a:ext cx="4100624" cy="13042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Get better at collecting payments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Negotiate and bring down costs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Refinance and pay down debt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F04EC-B833-22DA-DB84-F39F8ABC0DBA}"/>
              </a:ext>
            </a:extLst>
          </p:cNvPr>
          <p:cNvSpPr txBox="1"/>
          <p:nvPr/>
        </p:nvSpPr>
        <p:spPr>
          <a:xfrm>
            <a:off x="3173819" y="4546155"/>
            <a:ext cx="566715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Overpass" pitchFamily="2" charset="0"/>
              </a:rPr>
              <a:t>Foresight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2A04E-7E87-E372-18DA-2EF6F357B5A1}"/>
              </a:ext>
            </a:extLst>
          </p:cNvPr>
          <p:cNvSpPr txBox="1"/>
          <p:nvPr/>
        </p:nvSpPr>
        <p:spPr>
          <a:xfrm>
            <a:off x="3173819" y="4915487"/>
            <a:ext cx="5667155" cy="888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verpass" pitchFamily="2" charset="0"/>
              </a:rPr>
              <a:t>Project your monthly (or biweekly) cash needs and prepare accordingly for any downfall.</a:t>
            </a:r>
          </a:p>
        </p:txBody>
      </p:sp>
      <p:pic>
        <p:nvPicPr>
          <p:cNvPr id="11" name="Graphic 10" descr="Umbrella with solid fill">
            <a:extLst>
              <a:ext uri="{FF2B5EF4-FFF2-40B4-BE49-F238E27FC236}">
                <a16:creationId xmlns:a16="http://schemas.microsoft.com/office/drawing/2014/main" id="{139EB7D8-FF49-5373-475F-52CFB84C3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613" y="1273190"/>
            <a:ext cx="914400" cy="914400"/>
          </a:xfrm>
          <a:prstGeom prst="rect">
            <a:avLst/>
          </a:prstGeom>
        </p:spPr>
      </p:pic>
      <p:pic>
        <p:nvPicPr>
          <p:cNvPr id="13" name="Graphic 12" descr="Gears with solid fill">
            <a:extLst>
              <a:ext uri="{FF2B5EF4-FFF2-40B4-BE49-F238E27FC236}">
                <a16:creationId xmlns:a16="http://schemas.microsoft.com/office/drawing/2014/main" id="{05687DE4-32C0-0215-DFC7-8729EF653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1828" y="1262955"/>
            <a:ext cx="914400" cy="914400"/>
          </a:xfrm>
          <a:prstGeom prst="rect">
            <a:avLst/>
          </a:prstGeom>
        </p:spPr>
      </p:pic>
      <p:pic>
        <p:nvPicPr>
          <p:cNvPr id="15" name="Graphic 14" descr="Eye with solid fill">
            <a:extLst>
              <a:ext uri="{FF2B5EF4-FFF2-40B4-BE49-F238E27FC236}">
                <a16:creationId xmlns:a16="http://schemas.microsoft.com/office/drawing/2014/main" id="{82DF431B-81BC-ADCA-A36B-11D266FA4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27770" y="3904289"/>
            <a:ext cx="9144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D5BFBD-DA2E-2A27-04E3-11D741D76A2F}"/>
              </a:ext>
            </a:extLst>
          </p:cNvPr>
          <p:cNvSpPr/>
          <p:nvPr/>
        </p:nvSpPr>
        <p:spPr>
          <a:xfrm>
            <a:off x="1877532" y="3719680"/>
            <a:ext cx="8436935" cy="246675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8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50BF-16CC-59A2-3F62-AA9F8EDE1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2" y="338394"/>
            <a:ext cx="10638774" cy="886397"/>
          </a:xfrm>
        </p:spPr>
        <p:txBody>
          <a:bodyPr/>
          <a:lstStyle/>
          <a:p>
            <a:r>
              <a:rPr lang="en-US" dirty="0"/>
              <a:t>A cash flow projection is knowing how much cash is going IN and how much is going OUT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A9C5B1-3844-C707-1781-5B02A06F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84" y="1536900"/>
            <a:ext cx="8444857" cy="45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93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6C177-AA4B-6121-C616-1B9E467AB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7468-2042-378C-19B6-1CF2238BE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Today’s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1948A-AF76-203D-666D-B71BBBB66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7" y="1280657"/>
            <a:ext cx="10639425" cy="4556125"/>
          </a:xfrm>
        </p:spPr>
        <p:txBody>
          <a:bodyPr>
            <a:normAutofit fontScale="92500"/>
          </a:bodyPr>
          <a:lstStyle/>
          <a:p>
            <a:pPr marL="50800" indent="0">
              <a:buNone/>
            </a:pPr>
            <a:r>
              <a:rPr lang="en-US" sz="2800" i="1" dirty="0"/>
              <a:t>By the end of today, you will walk away… </a:t>
            </a:r>
          </a:p>
          <a:p>
            <a:pPr marL="50800" indent="0">
              <a:buNone/>
            </a:pPr>
            <a:endParaRPr lang="en-US" sz="2800" dirty="0"/>
          </a:p>
          <a:p>
            <a:r>
              <a:rPr lang="en-US" sz="2800" dirty="0"/>
              <a:t>Understanding the strategies that can be put in practice in order to</a:t>
            </a:r>
            <a:r>
              <a:rPr lang="en-US" sz="2800" b="1" dirty="0">
                <a:solidFill>
                  <a:schemeClr val="accent1"/>
                </a:solidFill>
              </a:rPr>
              <a:t> mitigate a cash emergency</a:t>
            </a:r>
          </a:p>
          <a:p>
            <a:endParaRPr lang="en-US" sz="2800" dirty="0"/>
          </a:p>
          <a:p>
            <a:r>
              <a:rPr lang="en-US" sz="2800" dirty="0"/>
              <a:t>Having applied a simple cash flow projection tool to understand your organization’s </a:t>
            </a:r>
            <a:r>
              <a:rPr lang="en-US" sz="2800" b="1" dirty="0">
                <a:solidFill>
                  <a:schemeClr val="accent1"/>
                </a:solidFill>
              </a:rPr>
              <a:t>cash need in a short-term period </a:t>
            </a:r>
            <a:r>
              <a:rPr lang="en-US" sz="2800" dirty="0"/>
              <a:t>(~3 months)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With an understanding of how your cash position affects your </a:t>
            </a:r>
            <a:r>
              <a:rPr lang="en-US" sz="2800" b="1" dirty="0">
                <a:solidFill>
                  <a:schemeClr val="accent1"/>
                </a:solidFill>
              </a:rPr>
              <a:t>growth goals</a:t>
            </a:r>
          </a:p>
        </p:txBody>
      </p:sp>
    </p:spTree>
    <p:extLst>
      <p:ext uri="{BB962C8B-B14F-4D97-AF65-F5344CB8AC3E}">
        <p14:creationId xmlns:p14="http://schemas.microsoft.com/office/powerpoint/2010/main" val="35921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>
          <a:extLst>
            <a:ext uri="{FF2B5EF4-FFF2-40B4-BE49-F238E27FC236}">
              <a16:creationId xmlns:a16="http://schemas.microsoft.com/office/drawing/2014/main" id="{6420F371-82B3-94F5-0D99-72F8E2FFE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1A61BF-24CD-2CFC-F6BF-AA8DA886B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4" y="528821"/>
            <a:ext cx="10638775" cy="553998"/>
          </a:xfrm>
        </p:spPr>
        <p:txBody>
          <a:bodyPr/>
          <a:lstStyle/>
          <a:p>
            <a:r>
              <a:rPr lang="en-US" sz="4000" dirty="0"/>
              <a:t>Optional CA RISE – Financial Fundamental Series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EA567B-A959-31C7-EB9D-402AA18F72CC}"/>
              </a:ext>
            </a:extLst>
          </p:cNvPr>
          <p:cNvCxnSpPr>
            <a:cxnSpLocks/>
          </p:cNvCxnSpPr>
          <p:nvPr/>
        </p:nvCxnSpPr>
        <p:spPr>
          <a:xfrm>
            <a:off x="691118" y="3415712"/>
            <a:ext cx="1086947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BC0CDCC-8B68-25E1-3FDB-296244FD67A3}"/>
              </a:ext>
            </a:extLst>
          </p:cNvPr>
          <p:cNvSpPr/>
          <p:nvPr/>
        </p:nvSpPr>
        <p:spPr>
          <a:xfrm>
            <a:off x="3359507" y="3157874"/>
            <a:ext cx="515679" cy="515679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Overpass" pitchFamily="2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EBF624-40FE-A58B-0417-9900ECE8FA6B}"/>
              </a:ext>
            </a:extLst>
          </p:cNvPr>
          <p:cNvSpPr/>
          <p:nvPr/>
        </p:nvSpPr>
        <p:spPr>
          <a:xfrm>
            <a:off x="5106259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9D3C18-63A2-39A8-9A70-32751B4F41D7}"/>
              </a:ext>
            </a:extLst>
          </p:cNvPr>
          <p:cNvSpPr/>
          <p:nvPr/>
        </p:nvSpPr>
        <p:spPr>
          <a:xfrm>
            <a:off x="6853011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Overpass" pitchFamily="2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62E91F-E471-B239-D99C-AD59195256F3}"/>
              </a:ext>
            </a:extLst>
          </p:cNvPr>
          <p:cNvSpPr/>
          <p:nvPr/>
        </p:nvSpPr>
        <p:spPr>
          <a:xfrm>
            <a:off x="8599763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979CE1-960E-870F-346E-CFAA54213466}"/>
              </a:ext>
            </a:extLst>
          </p:cNvPr>
          <p:cNvSpPr txBox="1"/>
          <p:nvPr/>
        </p:nvSpPr>
        <p:spPr>
          <a:xfrm>
            <a:off x="2275456" y="3872837"/>
            <a:ext cx="268377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Overpass" pitchFamily="2" charset="0"/>
                <a:cs typeface="Calibri"/>
              </a:rPr>
              <a:t>TODAY: </a:t>
            </a:r>
          </a:p>
          <a:p>
            <a:pPr algn="ctr" defTabSz="914377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Overpass" pitchFamily="2" charset="0"/>
                <a:cs typeface="Calibri"/>
              </a:rPr>
              <a:t>Financial Health Metrics 101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BF3E26-C621-628B-8CA7-2D9E279BF4F3}"/>
              </a:ext>
            </a:extLst>
          </p:cNvPr>
          <p:cNvSpPr txBox="1"/>
          <p:nvPr/>
        </p:nvSpPr>
        <p:spPr>
          <a:xfrm>
            <a:off x="4034081" y="1677761"/>
            <a:ext cx="26837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solidFill>
                  <a:schemeClr val="bg1">
                    <a:lumMod val="50000"/>
                  </a:schemeClr>
                </a:solidFill>
                <a:latin typeface="Overpass" pitchFamily="2" charset="0"/>
                <a:cs typeface="Calibri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April 2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2025: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Financial Health Metrics 201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880524-10B5-2FC0-B1E2-78DF6A3E9CAE}"/>
              </a:ext>
            </a:extLst>
          </p:cNvPr>
          <p:cNvSpPr txBox="1"/>
          <p:nvPr/>
        </p:nvSpPr>
        <p:spPr>
          <a:xfrm>
            <a:off x="5800859" y="3872838"/>
            <a:ext cx="2683779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latin typeface="Overpass" pitchFamily="2" charset="0"/>
                <a:cs typeface="Calibri"/>
              </a:defRPr>
            </a:lvl1pPr>
          </a:lstStyle>
          <a:p>
            <a:r>
              <a:rPr lang="en-US" dirty="0"/>
              <a:t>NOW: </a:t>
            </a:r>
          </a:p>
          <a:p>
            <a:r>
              <a:rPr lang="en-US" dirty="0"/>
              <a:t>Liquidity Understanding &amp; Management Pt.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F79FDA-A291-970E-40D0-1C4BD92CA90A}"/>
              </a:ext>
            </a:extLst>
          </p:cNvPr>
          <p:cNvSpPr txBox="1"/>
          <p:nvPr/>
        </p:nvSpPr>
        <p:spPr>
          <a:xfrm>
            <a:off x="7515712" y="1677762"/>
            <a:ext cx="2683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latin typeface="Overpass" pitchFamily="2" charset="0"/>
                <a:cs typeface="Calibri"/>
              </a:rPr>
              <a:t>April 3</a:t>
            </a:r>
            <a:r>
              <a:rPr lang="en-US" sz="2000" b="1" baseline="30000" dirty="0">
                <a:latin typeface="Overpass" pitchFamily="2" charset="0"/>
                <a:cs typeface="Calibri"/>
              </a:rPr>
              <a:t>rd</a:t>
            </a:r>
            <a:r>
              <a:rPr lang="en-US" sz="2000" b="1" dirty="0">
                <a:latin typeface="Overpass" pitchFamily="2" charset="0"/>
                <a:cs typeface="Calibri"/>
              </a:rPr>
              <a:t>, 2025: </a:t>
            </a:r>
          </a:p>
          <a:p>
            <a:pPr algn="ctr" defTabSz="914377">
              <a:defRPr/>
            </a:pPr>
            <a:r>
              <a:rPr lang="en-US" sz="2000" dirty="0">
                <a:latin typeface="Overpass" pitchFamily="2" charset="0"/>
                <a:cs typeface="Calibri"/>
              </a:rPr>
              <a:t>Liquidity Understanding &amp; Management Pt. 2</a:t>
            </a:r>
          </a:p>
        </p:txBody>
      </p:sp>
    </p:spTree>
    <p:extLst>
      <p:ext uri="{BB962C8B-B14F-4D97-AF65-F5344CB8AC3E}">
        <p14:creationId xmlns:p14="http://schemas.microsoft.com/office/powerpoint/2010/main" val="3308329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0" name="Google Shape;700;g3123ecc1864_0_23"/>
          <p:cNvCxnSpPr/>
          <p:nvPr/>
        </p:nvCxnSpPr>
        <p:spPr>
          <a:xfrm>
            <a:off x="0" y="1356477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1" name="Google Shape;701;g3123ecc1864_0_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</a:pPr>
            <a:br>
              <a:rPr lang="en-US" sz="4000" dirty="0"/>
            </a:br>
            <a:r>
              <a:rPr lang="en-US" sz="3200" dirty="0">
                <a:solidFill>
                  <a:schemeClr val="tx1"/>
                </a:solidFill>
                <a:latin typeface="Obviously Narw Bold" pitchFamily="82" charset="77"/>
                <a:ea typeface="Inter"/>
              </a:rPr>
              <a:t>Feedback Survey</a:t>
            </a:r>
            <a:endParaRPr sz="3200" dirty="0">
              <a:solidFill>
                <a:schemeClr val="tx1"/>
              </a:solidFill>
              <a:latin typeface="Obviously Narw Bold" pitchFamily="82" charset="77"/>
              <a:ea typeface="Inter"/>
            </a:endParaRPr>
          </a:p>
        </p:txBody>
      </p:sp>
      <p:sp>
        <p:nvSpPr>
          <p:cNvPr id="703" name="Google Shape;703;g3123ecc1864_0_23"/>
          <p:cNvSpPr txBox="1"/>
          <p:nvPr/>
        </p:nvSpPr>
        <p:spPr>
          <a:xfrm>
            <a:off x="962020" y="3232105"/>
            <a:ext cx="6744779" cy="1042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3600" b="0" i="0" u="none" strike="noStrike" dirty="0">
                <a:effectLst/>
                <a:latin typeface="Slack-Lato"/>
                <a:hlinkClick r:id="rId3"/>
              </a:rPr>
              <a:t>https://bit.ly/OptionalWorkshops</a:t>
            </a:r>
            <a:endParaRPr sz="360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This feedback helps us improve your experience and plan adjustments to make moving forward.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72954-2E8F-3CA4-F150-85C05BBBB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799" y="1635913"/>
            <a:ext cx="4019107" cy="40191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7"/>
          <p:cNvSpPr txBox="1">
            <a:spLocks noGrp="1"/>
          </p:cNvSpPr>
          <p:nvPr>
            <p:ph type="ctrTitle" idx="4294967295"/>
          </p:nvPr>
        </p:nvSpPr>
        <p:spPr>
          <a:xfrm>
            <a:off x="776550" y="2680018"/>
            <a:ext cx="10638900" cy="38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500" dirty="0">
              <a:solidFill>
                <a:schemeClr val="bg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500" dirty="0">
              <a:solidFill>
                <a:schemeClr val="bg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500" dirty="0">
              <a:solidFill>
                <a:schemeClr val="bg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500" dirty="0">
              <a:solidFill>
                <a:schemeClr val="bg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500" dirty="0">
                <a:solidFill>
                  <a:schemeClr val="bg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Thank you! </a:t>
            </a:r>
            <a:endParaRPr sz="4500" dirty="0">
              <a:solidFill>
                <a:schemeClr val="bg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500" dirty="0">
              <a:solidFill>
                <a:schemeClr val="bg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696C3-D8BA-C13D-6F36-26AF3453A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3740-6855-D0A2-EC09-D2363E9BA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056" y="5651108"/>
            <a:ext cx="8742169" cy="997196"/>
          </a:xfrm>
        </p:spPr>
        <p:txBody>
          <a:bodyPr/>
          <a:lstStyle/>
          <a:p>
            <a:r>
              <a:rPr lang="en-US" sz="3600" dirty="0"/>
              <a:t>Financial Fundamentals Series – </a:t>
            </a:r>
            <a:br>
              <a:rPr lang="en-US" sz="3600" dirty="0"/>
            </a:br>
            <a:r>
              <a:rPr lang="en-US" sz="3600" dirty="0"/>
              <a:t>Liquidity Understanding &amp; Management Part II</a:t>
            </a:r>
          </a:p>
        </p:txBody>
      </p:sp>
      <p:pic>
        <p:nvPicPr>
          <p:cNvPr id="2050" name="Picture 2" descr="Savings plan">
            <a:extLst>
              <a:ext uri="{FF2B5EF4-FFF2-40B4-BE49-F238E27FC236}">
                <a16:creationId xmlns:a16="http://schemas.microsoft.com/office/drawing/2014/main" id="{66A89C90-85EE-A3CA-F880-39A7B61C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6" y="429360"/>
            <a:ext cx="6784155" cy="451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69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C9F43B08-26C4-AE7C-46F0-452A664CF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7D7AB7-DF53-04E3-9FAE-4E75BF644FD1}"/>
              </a:ext>
            </a:extLst>
          </p:cNvPr>
          <p:cNvCxnSpPr/>
          <p:nvPr/>
        </p:nvCxnSpPr>
        <p:spPr>
          <a:xfrm>
            <a:off x="0" y="1356477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22">
            <a:extLst>
              <a:ext uri="{FF2B5EF4-FFF2-40B4-BE49-F238E27FC236}">
                <a16:creationId xmlns:a16="http://schemas.microsoft.com/office/drawing/2014/main" id="{C21C97D0-88DF-DA9B-02D7-1B6AE8C68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364" y="610461"/>
            <a:ext cx="9696243" cy="553998"/>
          </a:xfrm>
        </p:spPr>
        <p:txBody>
          <a:bodyPr/>
          <a:lstStyle/>
          <a:p>
            <a:r>
              <a:rPr lang="en-US" sz="4000" dirty="0"/>
              <a:t>Introductions </a:t>
            </a:r>
          </a:p>
        </p:txBody>
      </p:sp>
      <p:sp>
        <p:nvSpPr>
          <p:cNvPr id="13" name="Google Shape;214;p27">
            <a:extLst>
              <a:ext uri="{FF2B5EF4-FFF2-40B4-BE49-F238E27FC236}">
                <a16:creationId xmlns:a16="http://schemas.microsoft.com/office/drawing/2014/main" id="{93312F59-FB88-CC17-200C-1BF02D7F9C55}"/>
              </a:ext>
            </a:extLst>
          </p:cNvPr>
          <p:cNvSpPr txBox="1"/>
          <p:nvPr/>
        </p:nvSpPr>
        <p:spPr>
          <a:xfrm>
            <a:off x="4464584" y="4667078"/>
            <a:ext cx="2535555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Rony Cepeda Mekosh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anose="020B0604020202020204" charset="0"/>
                <a:cs typeface="Arial"/>
                <a:sym typeface="Arial"/>
              </a:rPr>
              <a:t>Senior Manager </a:t>
            </a:r>
            <a:b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anose="020B0604020202020204" charset="0"/>
                <a:cs typeface="Arial"/>
                <a:sym typeface="Arial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anose="020B0604020202020204" charset="0"/>
                <a:cs typeface="Arial"/>
                <a:sym typeface="Arial"/>
              </a:rPr>
              <a:t>Capacity Building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641BA448-0549-6D40-B7BD-E44EF757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890" r="1890"/>
          <a:stretch/>
        </p:blipFill>
        <p:spPr bwMode="auto">
          <a:xfrm>
            <a:off x="4633213" y="2286000"/>
            <a:ext cx="2198296" cy="22860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68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6BF6BB-7727-3C24-08E5-D2E3817F5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4" y="528821"/>
            <a:ext cx="10638775" cy="553998"/>
          </a:xfrm>
        </p:spPr>
        <p:txBody>
          <a:bodyPr/>
          <a:lstStyle/>
          <a:p>
            <a:r>
              <a:rPr lang="en-US" sz="4000" dirty="0"/>
              <a:t>Optional CA RISE – Financial Fundamental Series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54AB9A-9CCB-F63E-BCD2-E46819DA8BC4}"/>
              </a:ext>
            </a:extLst>
          </p:cNvPr>
          <p:cNvCxnSpPr>
            <a:cxnSpLocks/>
          </p:cNvCxnSpPr>
          <p:nvPr/>
        </p:nvCxnSpPr>
        <p:spPr>
          <a:xfrm>
            <a:off x="691118" y="3415712"/>
            <a:ext cx="1086947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657FFEE8-82EA-63CD-E20A-80C65B18753F}"/>
              </a:ext>
            </a:extLst>
          </p:cNvPr>
          <p:cNvSpPr/>
          <p:nvPr/>
        </p:nvSpPr>
        <p:spPr>
          <a:xfrm>
            <a:off x="3359507" y="3157874"/>
            <a:ext cx="515679" cy="515679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Overpass" pitchFamily="2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7DB3AC-87E0-17E3-490E-C116883190C1}"/>
              </a:ext>
            </a:extLst>
          </p:cNvPr>
          <p:cNvSpPr/>
          <p:nvPr/>
        </p:nvSpPr>
        <p:spPr>
          <a:xfrm>
            <a:off x="5106259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C00485-1AB9-22C6-7E26-D1B0464BC0EA}"/>
              </a:ext>
            </a:extLst>
          </p:cNvPr>
          <p:cNvSpPr/>
          <p:nvPr/>
        </p:nvSpPr>
        <p:spPr>
          <a:xfrm>
            <a:off x="6853011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Overpass" pitchFamily="2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B8F9FF-160C-C1CD-C811-DEF5F6CC26C7}"/>
              </a:ext>
            </a:extLst>
          </p:cNvPr>
          <p:cNvSpPr/>
          <p:nvPr/>
        </p:nvSpPr>
        <p:spPr>
          <a:xfrm>
            <a:off x="8599763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90191-2120-30B0-292B-B666BCD10529}"/>
              </a:ext>
            </a:extLst>
          </p:cNvPr>
          <p:cNvSpPr txBox="1"/>
          <p:nvPr/>
        </p:nvSpPr>
        <p:spPr>
          <a:xfrm>
            <a:off x="2275456" y="3872837"/>
            <a:ext cx="268377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Overpass" pitchFamily="2" charset="0"/>
                <a:cs typeface="Calibri"/>
              </a:rPr>
              <a:t>TODAY: </a:t>
            </a:r>
          </a:p>
          <a:p>
            <a:pPr algn="ctr" defTabSz="914377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Overpass" pitchFamily="2" charset="0"/>
                <a:cs typeface="Calibri"/>
              </a:rPr>
              <a:t>Financial Health Metrics 101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5B19A4-4C4A-1D58-6DBA-A9DD003FEDB0}"/>
              </a:ext>
            </a:extLst>
          </p:cNvPr>
          <p:cNvSpPr txBox="1"/>
          <p:nvPr/>
        </p:nvSpPr>
        <p:spPr>
          <a:xfrm>
            <a:off x="4034081" y="1677761"/>
            <a:ext cx="26837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solidFill>
                  <a:schemeClr val="bg1">
                    <a:lumMod val="50000"/>
                  </a:schemeClr>
                </a:solidFill>
                <a:latin typeface="Overpass" pitchFamily="2" charset="0"/>
                <a:cs typeface="Calibri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April 2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2025: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Financial Health Metrics 201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108799-B4AF-F6C7-3E20-67DC97118695}"/>
              </a:ext>
            </a:extLst>
          </p:cNvPr>
          <p:cNvSpPr txBox="1"/>
          <p:nvPr/>
        </p:nvSpPr>
        <p:spPr>
          <a:xfrm>
            <a:off x="5800859" y="3872838"/>
            <a:ext cx="2683779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latin typeface="Overpass" pitchFamily="2" charset="0"/>
                <a:cs typeface="Calibri"/>
              </a:defRPr>
            </a:lvl1pPr>
          </a:lstStyle>
          <a:p>
            <a:r>
              <a:rPr lang="en-US" dirty="0"/>
              <a:t>NOW: </a:t>
            </a:r>
          </a:p>
          <a:p>
            <a:r>
              <a:rPr lang="en-US" dirty="0"/>
              <a:t>Liquidity Understanding &amp; Management Pt.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62D704-2342-1621-E897-F80B7921194A}"/>
              </a:ext>
            </a:extLst>
          </p:cNvPr>
          <p:cNvSpPr txBox="1"/>
          <p:nvPr/>
        </p:nvSpPr>
        <p:spPr>
          <a:xfrm>
            <a:off x="7515712" y="1677762"/>
            <a:ext cx="2683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latin typeface="Overpass" pitchFamily="2" charset="0"/>
                <a:cs typeface="Calibri"/>
              </a:rPr>
              <a:t>April 3</a:t>
            </a:r>
            <a:r>
              <a:rPr lang="en-US" sz="2000" b="1" baseline="30000" dirty="0">
                <a:latin typeface="Overpass" pitchFamily="2" charset="0"/>
                <a:cs typeface="Calibri"/>
              </a:rPr>
              <a:t>rd</a:t>
            </a:r>
            <a:r>
              <a:rPr lang="en-US" sz="2000" b="1" dirty="0">
                <a:latin typeface="Overpass" pitchFamily="2" charset="0"/>
                <a:cs typeface="Calibri"/>
              </a:rPr>
              <a:t>, 2025: </a:t>
            </a:r>
          </a:p>
          <a:p>
            <a:pPr algn="ctr" defTabSz="914377">
              <a:defRPr/>
            </a:pPr>
            <a:r>
              <a:rPr lang="en-US" sz="2000" dirty="0">
                <a:latin typeface="Overpass" pitchFamily="2" charset="0"/>
                <a:cs typeface="Calibri"/>
              </a:rPr>
              <a:t>Liquidity Understanding &amp; Management Pt. 2</a:t>
            </a:r>
          </a:p>
        </p:txBody>
      </p:sp>
    </p:spTree>
    <p:extLst>
      <p:ext uri="{BB962C8B-B14F-4D97-AF65-F5344CB8AC3E}">
        <p14:creationId xmlns:p14="http://schemas.microsoft.com/office/powerpoint/2010/main" val="3111352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>
          <a:extLst>
            <a:ext uri="{FF2B5EF4-FFF2-40B4-BE49-F238E27FC236}">
              <a16:creationId xmlns:a16="http://schemas.microsoft.com/office/drawing/2014/main" id="{607E5D16-563D-4A25-FDFE-0E1F9730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C4F4E7-9016-2D14-B1D5-428730135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4" y="528821"/>
            <a:ext cx="10638775" cy="553998"/>
          </a:xfrm>
        </p:spPr>
        <p:txBody>
          <a:bodyPr/>
          <a:lstStyle/>
          <a:p>
            <a:r>
              <a:rPr lang="en-US" sz="4000" dirty="0"/>
              <a:t>Optional CA RISE – Financial Fundamental Series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790850-FF2A-A48B-CCED-80F55226EBF6}"/>
              </a:ext>
            </a:extLst>
          </p:cNvPr>
          <p:cNvCxnSpPr>
            <a:cxnSpLocks/>
          </p:cNvCxnSpPr>
          <p:nvPr/>
        </p:nvCxnSpPr>
        <p:spPr>
          <a:xfrm>
            <a:off x="691118" y="3415712"/>
            <a:ext cx="1086947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E5B87DE0-8D60-4BB1-DE7F-C29A8C2235D7}"/>
              </a:ext>
            </a:extLst>
          </p:cNvPr>
          <p:cNvSpPr/>
          <p:nvPr/>
        </p:nvSpPr>
        <p:spPr>
          <a:xfrm>
            <a:off x="3359507" y="3157874"/>
            <a:ext cx="515679" cy="515679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Overpass" pitchFamily="2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7D3EAA-E039-56C5-C890-66504E08E08E}"/>
              </a:ext>
            </a:extLst>
          </p:cNvPr>
          <p:cNvSpPr/>
          <p:nvPr/>
        </p:nvSpPr>
        <p:spPr>
          <a:xfrm>
            <a:off x="5106259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F97A67-0A8D-6197-8E08-15FA502E9D56}"/>
              </a:ext>
            </a:extLst>
          </p:cNvPr>
          <p:cNvSpPr/>
          <p:nvPr/>
        </p:nvSpPr>
        <p:spPr>
          <a:xfrm>
            <a:off x="6853011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Overpass" pitchFamily="2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EAD952-AF2A-1D87-E899-0B0AA0BB1CD9}"/>
              </a:ext>
            </a:extLst>
          </p:cNvPr>
          <p:cNvSpPr/>
          <p:nvPr/>
        </p:nvSpPr>
        <p:spPr>
          <a:xfrm>
            <a:off x="8599763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4C0AD0-37D8-0CE5-C0B1-FB94755C8350}"/>
              </a:ext>
            </a:extLst>
          </p:cNvPr>
          <p:cNvSpPr txBox="1"/>
          <p:nvPr/>
        </p:nvSpPr>
        <p:spPr>
          <a:xfrm>
            <a:off x="2275456" y="3872837"/>
            <a:ext cx="268377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Overpass" pitchFamily="2" charset="0"/>
                <a:cs typeface="Calibri"/>
              </a:rPr>
              <a:t>TODAY: </a:t>
            </a:r>
          </a:p>
          <a:p>
            <a:pPr algn="ctr" defTabSz="914377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Overpass" pitchFamily="2" charset="0"/>
                <a:cs typeface="Calibri"/>
              </a:rPr>
              <a:t>Financial Health Metrics 101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20689A-C356-9AE9-F860-EABDAC2EA816}"/>
              </a:ext>
            </a:extLst>
          </p:cNvPr>
          <p:cNvSpPr txBox="1"/>
          <p:nvPr/>
        </p:nvSpPr>
        <p:spPr>
          <a:xfrm>
            <a:off x="4034081" y="1677761"/>
            <a:ext cx="26837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solidFill>
                  <a:schemeClr val="bg1">
                    <a:lumMod val="50000"/>
                  </a:schemeClr>
                </a:solidFill>
                <a:latin typeface="Overpass" pitchFamily="2" charset="0"/>
                <a:cs typeface="Calibri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April 2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2025: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Financial Health Metrics 201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36F28-EF76-726A-104A-19F518D02259}"/>
              </a:ext>
            </a:extLst>
          </p:cNvPr>
          <p:cNvSpPr txBox="1"/>
          <p:nvPr/>
        </p:nvSpPr>
        <p:spPr>
          <a:xfrm>
            <a:off x="5800859" y="3872838"/>
            <a:ext cx="2683779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latin typeface="Overpass" pitchFamily="2" charset="0"/>
                <a:cs typeface="Calibri"/>
              </a:defRPr>
            </a:lvl1pPr>
          </a:lstStyle>
          <a:p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Today: </a:t>
            </a:r>
          </a:p>
          <a:p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Liquidity Understanding &amp; Management Pt.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3ABA02-9276-361D-B59D-E0ABD7BCA051}"/>
              </a:ext>
            </a:extLst>
          </p:cNvPr>
          <p:cNvSpPr txBox="1"/>
          <p:nvPr/>
        </p:nvSpPr>
        <p:spPr>
          <a:xfrm>
            <a:off x="7515712" y="1677762"/>
            <a:ext cx="268377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latin typeface="Overpass" pitchFamily="2" charset="0"/>
                <a:cs typeface="Calibri"/>
              </a:rPr>
              <a:t>NOW: </a:t>
            </a:r>
          </a:p>
          <a:p>
            <a:pPr algn="ctr" defTabSz="914377">
              <a:defRPr/>
            </a:pPr>
            <a:r>
              <a:rPr lang="en-US" sz="2000" b="1" dirty="0">
                <a:latin typeface="Overpass" pitchFamily="2" charset="0"/>
                <a:cs typeface="Calibri"/>
              </a:rPr>
              <a:t>Liquidity Understanding &amp; Management Pt. 2</a:t>
            </a:r>
          </a:p>
        </p:txBody>
      </p:sp>
    </p:spTree>
    <p:extLst>
      <p:ext uri="{BB962C8B-B14F-4D97-AF65-F5344CB8AC3E}">
        <p14:creationId xmlns:p14="http://schemas.microsoft.com/office/powerpoint/2010/main" val="1607357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9CD47-9D80-EB9C-21A1-2728B1586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9672-BA32-FC96-3EBC-4DD85B8EBD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Today’s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A3DC9-DEAC-9319-A0E1-669734DB1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7" y="1280657"/>
            <a:ext cx="10639425" cy="4556125"/>
          </a:xfrm>
        </p:spPr>
        <p:txBody>
          <a:bodyPr>
            <a:normAutofit fontScale="92500"/>
          </a:bodyPr>
          <a:lstStyle/>
          <a:p>
            <a:pPr marL="50800" indent="0">
              <a:buNone/>
            </a:pPr>
            <a:r>
              <a:rPr lang="en-US" sz="2800" i="1" dirty="0"/>
              <a:t>By the end of today, you will walk away… </a:t>
            </a:r>
          </a:p>
          <a:p>
            <a:pPr marL="50800" indent="0">
              <a:buNone/>
            </a:pPr>
            <a:endParaRPr lang="en-US" sz="2800" dirty="0"/>
          </a:p>
          <a:p>
            <a:r>
              <a:rPr lang="en-US" sz="2800" dirty="0"/>
              <a:t>Understanding the strategies that can be put in practice in order to</a:t>
            </a:r>
            <a:r>
              <a:rPr lang="en-US" sz="2800" b="1" dirty="0">
                <a:solidFill>
                  <a:schemeClr val="accent1"/>
                </a:solidFill>
              </a:rPr>
              <a:t> mitigate a cash emergency</a:t>
            </a:r>
          </a:p>
          <a:p>
            <a:endParaRPr lang="en-US" sz="2800" dirty="0"/>
          </a:p>
          <a:p>
            <a:r>
              <a:rPr lang="en-US" sz="2800" dirty="0"/>
              <a:t>Having applied a simple cash flow projection tool to understand your organization’s </a:t>
            </a:r>
            <a:r>
              <a:rPr lang="en-US" sz="2800" b="1" dirty="0">
                <a:solidFill>
                  <a:schemeClr val="accent1"/>
                </a:solidFill>
              </a:rPr>
              <a:t>cash need in a short-term period </a:t>
            </a:r>
            <a:r>
              <a:rPr lang="en-US" sz="2800" dirty="0"/>
              <a:t>(~3 months)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With an understanding of how your cash position affects your </a:t>
            </a:r>
            <a:r>
              <a:rPr lang="en-US" sz="2800" b="1" dirty="0">
                <a:solidFill>
                  <a:schemeClr val="accent1"/>
                </a:solidFill>
              </a:rPr>
              <a:t>growth goals</a:t>
            </a:r>
          </a:p>
        </p:txBody>
      </p:sp>
    </p:spTree>
    <p:extLst>
      <p:ext uri="{BB962C8B-B14F-4D97-AF65-F5344CB8AC3E}">
        <p14:creationId xmlns:p14="http://schemas.microsoft.com/office/powerpoint/2010/main" val="28829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A2BCF-34D7-E884-684A-F8809C85E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872" y="613221"/>
            <a:ext cx="6723616" cy="60441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B44F3D-86D5-4DB5-72BC-E37697A4CAE6}"/>
              </a:ext>
            </a:extLst>
          </p:cNvPr>
          <p:cNvSpPr txBox="1">
            <a:spLocks/>
          </p:cNvSpPr>
          <p:nvPr/>
        </p:nvSpPr>
        <p:spPr>
          <a:xfrm>
            <a:off x="776613" y="89036"/>
            <a:ext cx="10638774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Obviously Narw Bold" panose="040D0808050403040306" pitchFamily="82" charset="0"/>
              </a:rPr>
              <a:t>Together we will practice filling out a simple cash flow projection tool</a:t>
            </a:r>
          </a:p>
        </p:txBody>
      </p:sp>
    </p:spTree>
    <p:extLst>
      <p:ext uri="{BB962C8B-B14F-4D97-AF65-F5344CB8AC3E}">
        <p14:creationId xmlns:p14="http://schemas.microsoft.com/office/powerpoint/2010/main" val="2103471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D0BF-6DA8-1F1E-DF08-5FBE35761F0E}"/>
              </a:ext>
            </a:extLst>
          </p:cNvPr>
          <p:cNvSpPr txBox="1">
            <a:spLocks/>
          </p:cNvSpPr>
          <p:nvPr/>
        </p:nvSpPr>
        <p:spPr>
          <a:xfrm>
            <a:off x="-398286" y="247828"/>
            <a:ext cx="10638774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chemeClr val="accent1"/>
                </a:solidFill>
                <a:latin typeface="Obviously Narw Bold" panose="040D0808050403040306" pitchFamily="82" charset="0"/>
              </a:rPr>
              <a:t>Side Note: </a:t>
            </a:r>
            <a:r>
              <a:rPr lang="en-US" sz="2800" dirty="0">
                <a:latin typeface="Obviously Narw Bold" panose="040D0808050403040306" pitchFamily="82" charset="0"/>
              </a:rPr>
              <a:t>Use your intuition and try to be directionally correct!</a:t>
            </a:r>
          </a:p>
        </p:txBody>
      </p:sp>
      <p:pic>
        <p:nvPicPr>
          <p:cNvPr id="6146" name="Picture 2" descr="Mental health concept illustration">
            <a:extLst>
              <a:ext uri="{FF2B5EF4-FFF2-40B4-BE49-F238E27FC236}">
                <a16:creationId xmlns:a16="http://schemas.microsoft.com/office/drawing/2014/main" id="{A4B7C11A-3FF2-9332-3B59-86881758F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4" y="1170317"/>
            <a:ext cx="4276327" cy="427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lculator concept illustration">
            <a:extLst>
              <a:ext uri="{FF2B5EF4-FFF2-40B4-BE49-F238E27FC236}">
                <a16:creationId xmlns:a16="http://schemas.microsoft.com/office/drawing/2014/main" id="{39FCC72A-5AE7-A56A-1EAD-C66D622A8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242" y="1170317"/>
            <a:ext cx="4276328" cy="42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87C309-EE3E-EAAB-32D7-FA45E614B74D}"/>
              </a:ext>
            </a:extLst>
          </p:cNvPr>
          <p:cNvSpPr txBox="1">
            <a:spLocks/>
          </p:cNvSpPr>
          <p:nvPr/>
        </p:nvSpPr>
        <p:spPr>
          <a:xfrm>
            <a:off x="542579" y="5225045"/>
            <a:ext cx="4237488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Obviously Narw Bold" panose="040D0808050403040306" pitchFamily="82" charset="0"/>
              </a:rPr>
              <a:t>Intuition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1436DE-E1DA-5E61-649B-5A92591E0276}"/>
              </a:ext>
            </a:extLst>
          </p:cNvPr>
          <p:cNvSpPr txBox="1">
            <a:spLocks/>
          </p:cNvSpPr>
          <p:nvPr/>
        </p:nvSpPr>
        <p:spPr>
          <a:xfrm>
            <a:off x="7250662" y="5225045"/>
            <a:ext cx="4237488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Obviously Narw Bold" panose="040D0808050403040306" pitchFamily="82" charset="0"/>
              </a:rPr>
              <a:t>Detailed Calculations</a:t>
            </a:r>
          </a:p>
        </p:txBody>
      </p:sp>
    </p:spTree>
    <p:extLst>
      <p:ext uri="{BB962C8B-B14F-4D97-AF65-F5344CB8AC3E}">
        <p14:creationId xmlns:p14="http://schemas.microsoft.com/office/powerpoint/2010/main" val="771708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0FE733-4A7B-67E7-91FF-22D128BE70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956"/>
          <a:stretch/>
        </p:blipFill>
        <p:spPr>
          <a:xfrm>
            <a:off x="61332" y="503938"/>
            <a:ext cx="4764986" cy="63540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F55363-C4FD-DC94-003B-C49F01D25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123" y="646459"/>
            <a:ext cx="6723616" cy="60441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7E8216-6F37-DDD1-FC25-493D951D1587}"/>
              </a:ext>
            </a:extLst>
          </p:cNvPr>
          <p:cNvSpPr txBox="1">
            <a:spLocks/>
          </p:cNvSpPr>
          <p:nvPr/>
        </p:nvSpPr>
        <p:spPr>
          <a:xfrm>
            <a:off x="-398286" y="-47846"/>
            <a:ext cx="10638774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Obviously Narw Bold" panose="040D0808050403040306" pitchFamily="82" charset="0"/>
              </a:rPr>
              <a:t>Step 1: Insert your cash and cash equivalents from your balance sheet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247767-4D76-390B-D766-ECDF1AC14E51}"/>
              </a:ext>
            </a:extLst>
          </p:cNvPr>
          <p:cNvSpPr/>
          <p:nvPr/>
        </p:nvSpPr>
        <p:spPr>
          <a:xfrm>
            <a:off x="4183911" y="1578935"/>
            <a:ext cx="567605" cy="1913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B6A922-5274-77C4-6645-26C10B706DA5}"/>
              </a:ext>
            </a:extLst>
          </p:cNvPr>
          <p:cNvCxnSpPr>
            <a:stCxn id="6" idx="3"/>
          </p:cNvCxnSpPr>
          <p:nvPr/>
        </p:nvCxnSpPr>
        <p:spPr>
          <a:xfrm flipV="1">
            <a:off x="4751516" y="967563"/>
            <a:ext cx="5035753" cy="7070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97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83390-042F-1876-84E0-CD6C32D9F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10" y="3361925"/>
            <a:ext cx="4279400" cy="63719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7E8216-6F37-DDD1-FC25-493D951D1587}"/>
              </a:ext>
            </a:extLst>
          </p:cNvPr>
          <p:cNvSpPr txBox="1">
            <a:spLocks/>
          </p:cNvSpPr>
          <p:nvPr/>
        </p:nvSpPr>
        <p:spPr>
          <a:xfrm>
            <a:off x="-398286" y="-47846"/>
            <a:ext cx="10638774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Obviously Narw Bold" panose="040D0808050403040306" pitchFamily="82" charset="0"/>
              </a:rPr>
              <a:t>Step 2: Use your income statement to fill out the cash inflow section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C95C7-ED40-CFFF-CAB1-E654C091484C}"/>
              </a:ext>
            </a:extLst>
          </p:cNvPr>
          <p:cNvSpPr txBox="1"/>
          <p:nvPr/>
        </p:nvSpPr>
        <p:spPr>
          <a:xfrm>
            <a:off x="79744" y="480550"/>
            <a:ext cx="1166391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latin typeface="Overpass" pitchFamily="2" charset="0"/>
              </a:rPr>
              <a:t>Income from Sales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verpass" pitchFamily="2" charset="0"/>
              </a:rPr>
              <a:t>Look at your yearly income in your income statement (P&amp;L). </a:t>
            </a:r>
            <a:r>
              <a:rPr lang="en-US" sz="1600" b="1" dirty="0">
                <a:latin typeface="Overpass" pitchFamily="2" charset="0"/>
              </a:rPr>
              <a:t>Divide by 12 to get an avg. monthly income.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verpass" pitchFamily="2" charset="0"/>
              </a:rPr>
              <a:t>Do you expect the next month to be the same, less, or more than your monthly average? Why? </a:t>
            </a:r>
          </a:p>
          <a:p>
            <a:pPr marL="801688" lvl="3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Overpass" pitchFamily="2" charset="0"/>
              </a:rPr>
              <a:t>For example: </a:t>
            </a:r>
            <a:r>
              <a:rPr lang="en-US" sz="1600" i="1" dirty="0">
                <a:latin typeface="Overpass" pitchFamily="2" charset="0"/>
              </a:rPr>
              <a:t>“We are a landscaping business and our business slows down in winter…so I expect sales in January to be half of our usual”</a:t>
            </a:r>
          </a:p>
          <a:p>
            <a:pPr marL="801688" lvl="3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Overpass" pitchFamily="2" charset="0"/>
              </a:rPr>
              <a:t>Only account for money that you will be paid for</a:t>
            </a:r>
          </a:p>
          <a:p>
            <a:pPr marL="801688" lvl="3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Overpass" pitchFamily="2" charset="0"/>
              </a:rPr>
              <a:t>Use your </a:t>
            </a:r>
            <a:r>
              <a:rPr lang="en-US" sz="1600" b="1" dirty="0">
                <a:solidFill>
                  <a:schemeClr val="accent1"/>
                </a:solidFill>
                <a:latin typeface="Overpass" pitchFamily="2" charset="0"/>
              </a:rPr>
              <a:t>intuition </a:t>
            </a:r>
            <a:r>
              <a:rPr lang="en-US" sz="1600" dirty="0">
                <a:solidFill>
                  <a:schemeClr val="tx1"/>
                </a:solidFill>
                <a:latin typeface="Overpass" pitchFamily="2" charset="0"/>
              </a:rPr>
              <a:t>– no need for perfection. </a:t>
            </a:r>
            <a:endParaRPr lang="en-US" sz="1600" b="1" dirty="0">
              <a:solidFill>
                <a:schemeClr val="accent1"/>
              </a:solidFill>
              <a:latin typeface="Overpass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B2E6D4-DAB7-ED10-8A87-A207420D4311}"/>
              </a:ext>
            </a:extLst>
          </p:cNvPr>
          <p:cNvSpPr/>
          <p:nvPr/>
        </p:nvSpPr>
        <p:spPr>
          <a:xfrm>
            <a:off x="3600477" y="5080668"/>
            <a:ext cx="687840" cy="1913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0985DF-685E-3344-A79A-6EAFB0F69673}"/>
              </a:ext>
            </a:extLst>
          </p:cNvPr>
          <p:cNvCxnSpPr>
            <a:cxnSpLocks/>
          </p:cNvCxnSpPr>
          <p:nvPr/>
        </p:nvCxnSpPr>
        <p:spPr>
          <a:xfrm flipV="1">
            <a:off x="3980651" y="3887569"/>
            <a:ext cx="405184" cy="11224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09B77A-D2FB-C8A2-D508-6C8EC3EB7A93}"/>
              </a:ext>
            </a:extLst>
          </p:cNvPr>
          <p:cNvSpPr txBox="1"/>
          <p:nvPr/>
        </p:nvSpPr>
        <p:spPr>
          <a:xfrm>
            <a:off x="4288317" y="3429000"/>
            <a:ext cx="25997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Divide by 12 to get monthly:</a:t>
            </a:r>
          </a:p>
          <a:p>
            <a:endParaRPr lang="en-US" dirty="0"/>
          </a:p>
          <a:p>
            <a:r>
              <a:rPr lang="en-US" dirty="0"/>
              <a:t>1,745,684 / 12 = $145,474</a:t>
            </a:r>
          </a:p>
          <a:p>
            <a:endParaRPr lang="en-US" dirty="0"/>
          </a:p>
          <a:p>
            <a:r>
              <a:rPr lang="en-US" dirty="0"/>
              <a:t>I only expect half since January is a slow month for us</a:t>
            </a:r>
          </a:p>
          <a:p>
            <a:endParaRPr lang="en-US" dirty="0"/>
          </a:p>
          <a:p>
            <a:r>
              <a:rPr lang="en-US" dirty="0"/>
              <a:t>= $72,500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4B15FC-40E6-EBA9-35CE-15012C6D9975}"/>
              </a:ext>
            </a:extLst>
          </p:cNvPr>
          <p:cNvSpPr/>
          <p:nvPr/>
        </p:nvSpPr>
        <p:spPr>
          <a:xfrm>
            <a:off x="4528786" y="4926496"/>
            <a:ext cx="673931" cy="34555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D80817-84B8-FA28-A9A1-3F7B3F8C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907" y="1768457"/>
            <a:ext cx="6723616" cy="604410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C1B715-EA52-E69B-679B-43F73F942257}"/>
              </a:ext>
            </a:extLst>
          </p:cNvPr>
          <p:cNvCxnSpPr>
            <a:cxnSpLocks/>
          </p:cNvCxnSpPr>
          <p:nvPr/>
        </p:nvCxnSpPr>
        <p:spPr>
          <a:xfrm flipV="1">
            <a:off x="5213349" y="2740898"/>
            <a:ext cx="5841583" cy="23583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7E8216-6F37-DDD1-FC25-493D951D1587}"/>
              </a:ext>
            </a:extLst>
          </p:cNvPr>
          <p:cNvSpPr txBox="1">
            <a:spLocks/>
          </p:cNvSpPr>
          <p:nvPr/>
        </p:nvSpPr>
        <p:spPr>
          <a:xfrm>
            <a:off x="-398286" y="-47846"/>
            <a:ext cx="10638774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Obviously Narw Bold" panose="040D0808050403040306" pitchFamily="82" charset="0"/>
              </a:rPr>
              <a:t>Step 3: Project how these sales will change for month #2 &amp; #3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C95C7-ED40-CFFF-CAB1-E654C091484C}"/>
              </a:ext>
            </a:extLst>
          </p:cNvPr>
          <p:cNvSpPr txBox="1"/>
          <p:nvPr/>
        </p:nvSpPr>
        <p:spPr>
          <a:xfrm>
            <a:off x="79744" y="480550"/>
            <a:ext cx="116639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latin typeface="Overpass" pitchFamily="2" charset="0"/>
              </a:rPr>
              <a:t>Income from Sales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verpass" pitchFamily="2" charset="0"/>
              </a:rPr>
              <a:t>My landscaping business is still slow in February so I expect sales to be the same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verpass" pitchFamily="2" charset="0"/>
              </a:rPr>
              <a:t>Things start picking up in March due to the warming weather, I expect it to be higher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B8841-EA3C-B2CE-7EC4-DDB120DE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0" y="1465435"/>
            <a:ext cx="5969000" cy="5365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4BC43C-B953-1739-3D8A-9A399BF63470}"/>
              </a:ext>
            </a:extLst>
          </p:cNvPr>
          <p:cNvSpPr/>
          <p:nvPr/>
        </p:nvSpPr>
        <p:spPr>
          <a:xfrm>
            <a:off x="6467095" y="2166392"/>
            <a:ext cx="2665954" cy="37921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7E8216-6F37-DDD1-FC25-493D951D1587}"/>
              </a:ext>
            </a:extLst>
          </p:cNvPr>
          <p:cNvSpPr txBox="1">
            <a:spLocks/>
          </p:cNvSpPr>
          <p:nvPr/>
        </p:nvSpPr>
        <p:spPr>
          <a:xfrm>
            <a:off x="-137936" y="37352"/>
            <a:ext cx="11431316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Obviously Narw Bold" panose="040D0808050403040306" pitchFamily="82" charset="0"/>
              </a:rPr>
              <a:t>Step 4: Repeat steps #2 &amp; #3 but for grants/donations and other cash inflows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C95C7-ED40-CFFF-CAB1-E654C091484C}"/>
              </a:ext>
            </a:extLst>
          </p:cNvPr>
          <p:cNvSpPr txBox="1"/>
          <p:nvPr/>
        </p:nvSpPr>
        <p:spPr>
          <a:xfrm>
            <a:off x="79744" y="480550"/>
            <a:ext cx="116639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latin typeface="Overpass" pitchFamily="2" charset="0"/>
              </a:rPr>
              <a:t>Grants and other cash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verpass" pitchFamily="2" charset="0"/>
              </a:rPr>
              <a:t>Don’t forget to think in monthly terms an account for seasonality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verpass" pitchFamily="2" charset="0"/>
              </a:rPr>
              <a:t>For example: My monthly average in grants is 695,882 / 12 = $60,000 BUT I know most of them come year-end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B8841-EA3C-B2CE-7EC4-DDB120DE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0" y="1465435"/>
            <a:ext cx="5969000" cy="5365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22FA-98E5-6724-938A-64D7AAD07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" y="1520425"/>
            <a:ext cx="4279400" cy="637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4FED87-8DE7-43BF-D4CD-D3F38837397B}"/>
              </a:ext>
            </a:extLst>
          </p:cNvPr>
          <p:cNvSpPr/>
          <p:nvPr/>
        </p:nvSpPr>
        <p:spPr>
          <a:xfrm>
            <a:off x="3430046" y="3049786"/>
            <a:ext cx="1294354" cy="18871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FAA280-7256-5DCB-7740-C8A37DCB759F}"/>
              </a:ext>
            </a:extLst>
          </p:cNvPr>
          <p:cNvSpPr/>
          <p:nvPr/>
        </p:nvSpPr>
        <p:spPr>
          <a:xfrm>
            <a:off x="3430046" y="3429000"/>
            <a:ext cx="1294354" cy="18871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1FA29A-01E4-9DC6-386B-6D711A48DAB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724400" y="2726561"/>
            <a:ext cx="1231900" cy="4175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F2F754E-915D-6627-13F8-BF2C47CD144B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724400" y="3002161"/>
            <a:ext cx="1282700" cy="5211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CF3FD-E920-303D-066E-D4AA359E0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956"/>
          <a:stretch/>
        </p:blipFill>
        <p:spPr>
          <a:xfrm>
            <a:off x="58914" y="2244810"/>
            <a:ext cx="4764986" cy="63540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7E8216-6F37-DDD1-FC25-493D951D1587}"/>
              </a:ext>
            </a:extLst>
          </p:cNvPr>
          <p:cNvSpPr txBox="1">
            <a:spLocks/>
          </p:cNvSpPr>
          <p:nvPr/>
        </p:nvSpPr>
        <p:spPr>
          <a:xfrm>
            <a:off x="58914" y="-24222"/>
            <a:ext cx="12298186" cy="7481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latin typeface="Obviously Narw Bold" panose="040D0808050403040306" pitchFamily="82" charset="0"/>
              </a:rPr>
              <a:t>Step 5: Fill out the account receivables you expect to collect using your balance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B8841-EA3C-B2CE-7EC4-DDB120DE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292" y="1279270"/>
            <a:ext cx="5969000" cy="5365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7619D6-D881-457F-7EA9-5FEECF5FF1B6}"/>
              </a:ext>
            </a:extLst>
          </p:cNvPr>
          <p:cNvSpPr/>
          <p:nvPr/>
        </p:nvSpPr>
        <p:spPr>
          <a:xfrm>
            <a:off x="4199947" y="3532018"/>
            <a:ext cx="566805" cy="21221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6806A8-4C02-10DA-0314-FBA9E217BED0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766752" y="2381250"/>
            <a:ext cx="1233392" cy="1256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3C9501E-2C79-9950-3862-C00DAAEAAC35}"/>
              </a:ext>
            </a:extLst>
          </p:cNvPr>
          <p:cNvSpPr/>
          <p:nvPr/>
        </p:nvSpPr>
        <p:spPr>
          <a:xfrm>
            <a:off x="9455188" y="2244810"/>
            <a:ext cx="2571104" cy="22461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B97587-E7B5-A7E2-944E-200DC3B0F4C5}"/>
              </a:ext>
            </a:extLst>
          </p:cNvPr>
          <p:cNvSpPr txBox="1"/>
          <p:nvPr/>
        </p:nvSpPr>
        <p:spPr>
          <a:xfrm>
            <a:off x="58914" y="457744"/>
            <a:ext cx="5824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much of your account receivables (money owed to you), do you expect you will collect next month? 90%? 80%? 75%?</a:t>
            </a:r>
          </a:p>
          <a:p>
            <a:endParaRPr lang="en-US" dirty="0"/>
          </a:p>
          <a:p>
            <a:r>
              <a:rPr lang="en-US" dirty="0"/>
              <a:t>This depends on your customers and how soon they pay you. </a:t>
            </a:r>
            <a:r>
              <a:rPr lang="en-US" i="1" dirty="0"/>
              <a:t>Some of this may never be collected.</a:t>
            </a:r>
          </a:p>
          <a:p>
            <a:endParaRPr lang="en-US" dirty="0"/>
          </a:p>
          <a:p>
            <a:r>
              <a:rPr lang="en-US" dirty="0"/>
              <a:t>For this organization, I am going to assume 100% of this is a one-time gran that will be paid in March.</a:t>
            </a:r>
          </a:p>
        </p:txBody>
      </p:sp>
    </p:spTree>
    <p:extLst>
      <p:ext uri="{BB962C8B-B14F-4D97-AF65-F5344CB8AC3E}">
        <p14:creationId xmlns:p14="http://schemas.microsoft.com/office/powerpoint/2010/main" val="17940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D0BF-6DA8-1F1E-DF08-5FBE35761F0E}"/>
              </a:ext>
            </a:extLst>
          </p:cNvPr>
          <p:cNvSpPr txBox="1">
            <a:spLocks/>
          </p:cNvSpPr>
          <p:nvPr/>
        </p:nvSpPr>
        <p:spPr>
          <a:xfrm>
            <a:off x="505047" y="114920"/>
            <a:ext cx="10638774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Obviously Narw Bold" panose="040D0808050403040306" pitchFamily="82" charset="0"/>
              </a:rPr>
              <a:t>Congratulations! You should have a completed cash inflow!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9728E-7266-36C2-2CB3-3217E360D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44" y="1440711"/>
            <a:ext cx="10390077" cy="30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01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6 ways to improve your relationship with money | The Way We Work, a TED series">
            <a:hlinkClick r:id="" action="ppaction://media"/>
            <a:extLst>
              <a:ext uri="{FF2B5EF4-FFF2-40B4-BE49-F238E27FC236}">
                <a16:creationId xmlns:a16="http://schemas.microsoft.com/office/drawing/2014/main" id="{C9EDBFE9-CB1C-9D9A-A3A9-374C5D3510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6079" y="485629"/>
            <a:ext cx="9574785" cy="540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358C-A81E-F372-C6FA-F0113F22F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077" y="634483"/>
            <a:ext cx="5969000" cy="53657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7E8216-6F37-DDD1-FC25-493D951D1587}"/>
              </a:ext>
            </a:extLst>
          </p:cNvPr>
          <p:cNvSpPr txBox="1">
            <a:spLocks/>
          </p:cNvSpPr>
          <p:nvPr/>
        </p:nvSpPr>
        <p:spPr>
          <a:xfrm>
            <a:off x="58914" y="-24221"/>
            <a:ext cx="10638774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latin typeface="Obviously Narw Bold" panose="040D0808050403040306" pitchFamily="82" charset="0"/>
              </a:rPr>
              <a:t>Step 6: Fill out investing activities by considering any capital purchases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C9501E-2C79-9950-3862-C00DAAEAAC35}"/>
              </a:ext>
            </a:extLst>
          </p:cNvPr>
          <p:cNvSpPr/>
          <p:nvPr/>
        </p:nvSpPr>
        <p:spPr>
          <a:xfrm>
            <a:off x="9154633" y="2806995"/>
            <a:ext cx="2895602" cy="88250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B97587-E7B5-A7E2-944E-200DC3B0F4C5}"/>
              </a:ext>
            </a:extLst>
          </p:cNvPr>
          <p:cNvSpPr txBox="1"/>
          <p:nvPr/>
        </p:nvSpPr>
        <p:spPr>
          <a:xfrm>
            <a:off x="58914" y="634483"/>
            <a:ext cx="58244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Do you expect to make any purchases in property, plant, and equipment (PPE) in the next coming months? </a:t>
            </a:r>
          </a:p>
          <a:p>
            <a:endParaRPr lang="en-US" sz="1800" dirty="0"/>
          </a:p>
          <a:p>
            <a:r>
              <a:rPr lang="en-US" sz="1800" dirty="0"/>
              <a:t>Any big inventory purchases not related to your cost-of-goods sold? </a:t>
            </a:r>
          </a:p>
          <a:p>
            <a:endParaRPr lang="en-US" sz="1800" dirty="0"/>
          </a:p>
          <a:p>
            <a:r>
              <a:rPr lang="en-US" sz="1800" dirty="0"/>
              <a:t>In this example, I will assume this ESE is purchasing a new $1 million production space in March.</a:t>
            </a:r>
          </a:p>
        </p:txBody>
      </p:sp>
    </p:spTree>
    <p:extLst>
      <p:ext uri="{BB962C8B-B14F-4D97-AF65-F5344CB8AC3E}">
        <p14:creationId xmlns:p14="http://schemas.microsoft.com/office/powerpoint/2010/main" val="31516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F93D70-6D32-E8CF-5916-018C769CA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141"/>
            <a:ext cx="4279400" cy="63719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7E8216-6F37-DDD1-FC25-493D951D1587}"/>
              </a:ext>
            </a:extLst>
          </p:cNvPr>
          <p:cNvSpPr txBox="1">
            <a:spLocks/>
          </p:cNvSpPr>
          <p:nvPr/>
        </p:nvSpPr>
        <p:spPr>
          <a:xfrm>
            <a:off x="58914" y="-24221"/>
            <a:ext cx="10638774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latin typeface="Obviously Narw Bold" panose="040D0808050403040306" pitchFamily="82" charset="0"/>
              </a:rPr>
              <a:t>Step 7: Repeat steps 2-3 but for your operating costs</a:t>
            </a:r>
          </a:p>
          <a:p>
            <a:endParaRPr lang="en-US" sz="2800" dirty="0">
              <a:latin typeface="Obviously Narw Bold" panose="040D0808050403040306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3755B-8742-E0ED-A767-C48C98F8C71D}"/>
              </a:ext>
            </a:extLst>
          </p:cNvPr>
          <p:cNvSpPr txBox="1"/>
          <p:nvPr/>
        </p:nvSpPr>
        <p:spPr>
          <a:xfrm>
            <a:off x="154830" y="414270"/>
            <a:ext cx="5824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Remember to divide by 12 to get a monthly sense AND also to account for seasonality where it makes sense.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C9501E-2C79-9950-3862-C00DAAEAAC35}"/>
              </a:ext>
            </a:extLst>
          </p:cNvPr>
          <p:cNvSpPr/>
          <p:nvPr/>
        </p:nvSpPr>
        <p:spPr>
          <a:xfrm>
            <a:off x="3562349" y="3613868"/>
            <a:ext cx="778164" cy="22978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19A95A-DC41-ACCD-1D0D-047480D14E5F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340513" y="3728761"/>
            <a:ext cx="1139634" cy="9327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E875A55-2866-AD00-5C28-4F6B0EA21674}"/>
              </a:ext>
            </a:extLst>
          </p:cNvPr>
          <p:cNvSpPr/>
          <p:nvPr/>
        </p:nvSpPr>
        <p:spPr>
          <a:xfrm>
            <a:off x="3562348" y="3911868"/>
            <a:ext cx="778165" cy="104888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EFCC54-3567-160B-672E-AA4065BA1E34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340513" y="4436313"/>
            <a:ext cx="1153007" cy="4562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7E1DE-7CF3-38EE-6693-987CB9E35C3D}"/>
              </a:ext>
            </a:extLst>
          </p:cNvPr>
          <p:cNvSpPr/>
          <p:nvPr/>
        </p:nvSpPr>
        <p:spPr>
          <a:xfrm>
            <a:off x="3676649" y="5306843"/>
            <a:ext cx="663865" cy="70860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BC9C6B-51BE-F968-AAC0-B9E7B5E46C6D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340514" y="5114392"/>
            <a:ext cx="1126261" cy="5467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015B2DA-713D-02D4-038B-05EE4FEFCEFA}"/>
              </a:ext>
            </a:extLst>
          </p:cNvPr>
          <p:cNvSpPr/>
          <p:nvPr/>
        </p:nvSpPr>
        <p:spPr>
          <a:xfrm>
            <a:off x="3538352" y="6467258"/>
            <a:ext cx="815842" cy="21429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4B4317-0B17-49D6-1A4D-53874820A43A}"/>
              </a:ext>
            </a:extLst>
          </p:cNvPr>
          <p:cNvCxnSpPr>
            <a:cxnSpLocks/>
          </p:cNvCxnSpPr>
          <p:nvPr/>
        </p:nvCxnSpPr>
        <p:spPr>
          <a:xfrm flipV="1">
            <a:off x="4354194" y="5373550"/>
            <a:ext cx="1098901" cy="12145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E8D8666-0844-4E26-979F-68EB1663F01B}"/>
              </a:ext>
            </a:extLst>
          </p:cNvPr>
          <p:cNvCxnSpPr>
            <a:cxnSpLocks/>
          </p:cNvCxnSpPr>
          <p:nvPr/>
        </p:nvCxnSpPr>
        <p:spPr>
          <a:xfrm flipV="1">
            <a:off x="4428987" y="6676422"/>
            <a:ext cx="690701" cy="703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9DC032-C925-DAD5-ABAF-F2E9E59A8849}"/>
              </a:ext>
            </a:extLst>
          </p:cNvPr>
          <p:cNvSpPr txBox="1"/>
          <p:nvPr/>
        </p:nvSpPr>
        <p:spPr>
          <a:xfrm>
            <a:off x="5199498" y="6334780"/>
            <a:ext cx="2732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not include </a:t>
            </a:r>
            <a:r>
              <a:rPr lang="en-US" b="1" dirty="0"/>
              <a:t>depreciation</a:t>
            </a:r>
            <a:r>
              <a:rPr lang="en-US" dirty="0"/>
              <a:t> in any of your cash flow numbers!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B5141A9-7401-688B-2306-61F59A1FF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301" y="1003449"/>
            <a:ext cx="6658869" cy="52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2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4" grpId="0" animBg="1"/>
      <p:bldP spid="21" grpId="0" animBg="1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7E8216-6F37-DDD1-FC25-493D951D1587}"/>
              </a:ext>
            </a:extLst>
          </p:cNvPr>
          <p:cNvSpPr txBox="1">
            <a:spLocks/>
          </p:cNvSpPr>
          <p:nvPr/>
        </p:nvSpPr>
        <p:spPr>
          <a:xfrm>
            <a:off x="58914" y="-24221"/>
            <a:ext cx="10638774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latin typeface="Obviously Narw Bold" panose="040D0808050403040306" pitchFamily="82" charset="0"/>
              </a:rPr>
              <a:t>Step 8: Account for any monthly loan payments and other financing costs</a:t>
            </a:r>
          </a:p>
          <a:p>
            <a:endParaRPr lang="en-US" sz="2800" dirty="0">
              <a:latin typeface="Obviously Narw Bold" panose="040D0808050403040306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3755B-8742-E0ED-A767-C48C98F8C71D}"/>
              </a:ext>
            </a:extLst>
          </p:cNvPr>
          <p:cNvSpPr txBox="1"/>
          <p:nvPr/>
        </p:nvSpPr>
        <p:spPr>
          <a:xfrm>
            <a:off x="112300" y="535751"/>
            <a:ext cx="11323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Does your organization have any monthly loan payments it must make? Include those in financing activities. </a:t>
            </a:r>
          </a:p>
          <a:p>
            <a:endParaRPr lang="en-US" sz="1800" dirty="0"/>
          </a:p>
          <a:p>
            <a:r>
              <a:rPr lang="en-US" sz="1800" dirty="0"/>
              <a:t>I will assume this organization makes a $1000 monthly loan payment</a:t>
            </a:r>
          </a:p>
          <a:p>
            <a:r>
              <a:rPr lang="en-US" sz="1800" dirty="0"/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8077BE-DEE2-99F0-95E4-DC248D5CC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431" y="1524961"/>
            <a:ext cx="6665138" cy="522575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94DC39-C9FB-5601-B93D-62FDEE210E70}"/>
              </a:ext>
            </a:extLst>
          </p:cNvPr>
          <p:cNvSpPr/>
          <p:nvPr/>
        </p:nvSpPr>
        <p:spPr>
          <a:xfrm>
            <a:off x="2625719" y="6089806"/>
            <a:ext cx="6940561" cy="72470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8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7E8216-6F37-DDD1-FC25-493D951D1587}"/>
              </a:ext>
            </a:extLst>
          </p:cNvPr>
          <p:cNvSpPr txBox="1">
            <a:spLocks/>
          </p:cNvSpPr>
          <p:nvPr/>
        </p:nvSpPr>
        <p:spPr>
          <a:xfrm>
            <a:off x="776612" y="89227"/>
            <a:ext cx="10638774" cy="15651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Obviously Narw Bold" panose="040D0808050403040306" pitchFamily="82" charset="0"/>
              </a:rPr>
              <a:t>Congratulations! You have accounted for cash IN and cash OUT.</a:t>
            </a:r>
          </a:p>
          <a:p>
            <a:pPr algn="ctr"/>
            <a:endParaRPr lang="en-US" sz="1100" dirty="0">
              <a:latin typeface="Obviously Narw Bold" panose="040D0808050403040306" pitchFamily="82" charset="0"/>
            </a:endParaRPr>
          </a:p>
          <a:p>
            <a:pPr algn="ctr"/>
            <a:r>
              <a:rPr lang="en-US" sz="2800" dirty="0">
                <a:latin typeface="Obviously Narw Bold" panose="040D0808050403040306" pitchFamily="82" charset="0"/>
              </a:rPr>
              <a:t>You now have an estimated </a:t>
            </a:r>
            <a:r>
              <a:rPr lang="en-US" sz="2800" u="sng" dirty="0">
                <a:latin typeface="Obviously Narw Bold" panose="040D0808050403040306" pitchFamily="82" charset="0"/>
              </a:rPr>
              <a:t>net cash flow</a:t>
            </a:r>
            <a:r>
              <a:rPr lang="en-US" sz="2800" dirty="0">
                <a:latin typeface="Obviously Narw Bold" panose="040D0808050403040306" pitchFamily="82" charset="0"/>
              </a:rPr>
              <a:t> at the end of each month.</a:t>
            </a:r>
          </a:p>
          <a:p>
            <a:pPr algn="ctr"/>
            <a:endParaRPr lang="en-US" sz="2800" dirty="0">
              <a:latin typeface="Obviously Narw Bold" panose="040D0808050403040306" pitchFamily="8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AD787A-921D-0678-C606-F0267E81C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642" y="1244437"/>
            <a:ext cx="6383375" cy="55243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94DC39-C9FB-5601-B93D-62FDEE210E70}"/>
              </a:ext>
            </a:extLst>
          </p:cNvPr>
          <p:cNvSpPr/>
          <p:nvPr/>
        </p:nvSpPr>
        <p:spPr>
          <a:xfrm>
            <a:off x="2684048" y="6480544"/>
            <a:ext cx="6940561" cy="33075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6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5"/>
          <p:cNvSpPr txBox="1">
            <a:spLocks noGrp="1"/>
          </p:cNvSpPr>
          <p:nvPr>
            <p:ph type="ctrTitle"/>
          </p:nvPr>
        </p:nvSpPr>
        <p:spPr>
          <a:xfrm>
            <a:off x="776613" y="438461"/>
            <a:ext cx="10638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</a:pPr>
            <a:r>
              <a:rPr lang="en-US" sz="3000" b="1" dirty="0">
                <a:latin typeface="Obviously Narw Bold" panose="040D0808050403040306" pitchFamily="82" charset="0"/>
              </a:rPr>
              <a:t>How to read your free cash flow:</a:t>
            </a:r>
            <a:endParaRPr sz="3000" b="1" dirty="0">
              <a:latin typeface="Obviously Narw Bold" panose="040D0808050403040306" pitchFamily="82" charset="0"/>
            </a:endParaRPr>
          </a:p>
        </p:txBody>
      </p:sp>
      <p:sp>
        <p:nvSpPr>
          <p:cNvPr id="607" name="Google Shape;607;p75"/>
          <p:cNvSpPr txBox="1">
            <a:spLocks noGrp="1"/>
          </p:cNvSpPr>
          <p:nvPr>
            <p:ph type="body" idx="1"/>
          </p:nvPr>
        </p:nvSpPr>
        <p:spPr>
          <a:xfrm>
            <a:off x="776625" y="1135825"/>
            <a:ext cx="4935300" cy="4780756"/>
          </a:xfrm>
          <a:prstGeom prst="rect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 dirty="0">
                <a:latin typeface="Overpass"/>
                <a:ea typeface="Overpass"/>
                <a:cs typeface="Overpass"/>
                <a:sym typeface="Overpass"/>
              </a:rPr>
              <a:t>Positive Free Cash Flow: </a:t>
            </a:r>
            <a:endParaRPr sz="2000" b="1" dirty="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/>
              <a:t>This means your organization has cash left over to invest in future growth such as: </a:t>
            </a:r>
            <a:endParaRPr sz="2000" dirty="0"/>
          </a:p>
          <a:p>
            <a:pPr marL="914400" lvl="1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verpass Medium"/>
              <a:buChar char="•"/>
            </a:pPr>
            <a:r>
              <a:rPr lang="en-US" sz="2000" dirty="0">
                <a:latin typeface="Overpass Medium"/>
                <a:ea typeface="Overpass Medium"/>
                <a:cs typeface="Overpass Medium"/>
                <a:sym typeface="Overpass Medium"/>
              </a:rPr>
              <a:t>Hiring more employees</a:t>
            </a:r>
            <a:endParaRPr sz="2000" dirty="0"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914400" lvl="1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verpass Medium"/>
              <a:buChar char="•"/>
            </a:pPr>
            <a:r>
              <a:rPr lang="en-US" sz="2000" dirty="0">
                <a:latin typeface="Overpass Medium"/>
                <a:ea typeface="Overpass Medium"/>
                <a:cs typeface="Overpass Medium"/>
                <a:sym typeface="Overpass Medium"/>
              </a:rPr>
              <a:t>Paying down debt</a:t>
            </a:r>
            <a:endParaRPr sz="2000" dirty="0"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914400" lvl="1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verpass Medium"/>
              <a:buChar char="•"/>
            </a:pPr>
            <a:r>
              <a:rPr lang="en-US" sz="2000" dirty="0">
                <a:latin typeface="Overpass Medium"/>
                <a:ea typeface="Overpass Medium"/>
                <a:cs typeface="Overpass Medium"/>
                <a:sym typeface="Overpass Medium"/>
              </a:rPr>
              <a:t>Acquiring another business</a:t>
            </a:r>
            <a:endParaRPr sz="2000" dirty="0"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914400" lvl="1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verpass Medium"/>
              <a:buChar char="•"/>
            </a:pPr>
            <a:r>
              <a:rPr lang="en-US" sz="2000" dirty="0">
                <a:latin typeface="Overpass Medium"/>
                <a:ea typeface="Overpass Medium"/>
                <a:cs typeface="Overpass Medium"/>
                <a:sym typeface="Overpass Medium"/>
              </a:rPr>
              <a:t>Opening another office</a:t>
            </a:r>
            <a:endParaRPr sz="2000" dirty="0"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914400" lvl="1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verpass Medium"/>
              <a:buChar char="•"/>
            </a:pPr>
            <a:r>
              <a:rPr lang="en-US" sz="2000" dirty="0">
                <a:latin typeface="Overpass Medium"/>
                <a:ea typeface="Overpass Medium"/>
                <a:cs typeface="Overpass Medium"/>
                <a:sym typeface="Overpass Medium"/>
              </a:rPr>
              <a:t>Opening another location</a:t>
            </a:r>
          </a:p>
          <a:p>
            <a:pPr marL="55880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dirty="0"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/>
              <a:t>Alternatively, you could also contribute to your reserves!</a:t>
            </a:r>
            <a:endParaRPr sz="2000" dirty="0"/>
          </a:p>
        </p:txBody>
      </p:sp>
      <p:sp>
        <p:nvSpPr>
          <p:cNvPr id="608" name="Google Shape;608;p75"/>
          <p:cNvSpPr txBox="1">
            <a:spLocks noGrp="1"/>
          </p:cNvSpPr>
          <p:nvPr>
            <p:ph type="body" idx="1"/>
          </p:nvPr>
        </p:nvSpPr>
        <p:spPr>
          <a:xfrm>
            <a:off x="6163650" y="1135825"/>
            <a:ext cx="4935300" cy="4782807"/>
          </a:xfrm>
          <a:prstGeom prst="rect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Overpass"/>
                <a:ea typeface="Overpass"/>
                <a:cs typeface="Overpass"/>
                <a:sym typeface="Overpass"/>
              </a:rPr>
              <a:t>Negative Free Cash Flow: </a:t>
            </a:r>
            <a:endParaRPr sz="2000" b="1" dirty="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/>
              <a:t>This means your organization is using up more cash than what’s going in. </a:t>
            </a: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endParaRPr lang="en-US" sz="2000" dirty="0"/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/>
              <a:t>This could hinder being able to make investments in growth</a:t>
            </a: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endParaRPr lang="en-US" sz="2000" dirty="0"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>
                <a:latin typeface="Overpass Medium"/>
                <a:ea typeface="Overpass Medium"/>
                <a:cs typeface="Overpass Medium"/>
                <a:sym typeface="Overpass Medium"/>
              </a:rPr>
              <a:t>Consider some of the cash management strategies we discussed earlier. </a:t>
            </a:r>
          </a:p>
          <a:p>
            <a:pPr marL="101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600" dirty="0"/>
              <a:t> </a:t>
            </a:r>
          </a:p>
          <a:p>
            <a:pPr marL="101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en-US" sz="1800" dirty="0"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>
          <a:extLst>
            <a:ext uri="{FF2B5EF4-FFF2-40B4-BE49-F238E27FC236}">
              <a16:creationId xmlns:a16="http://schemas.microsoft.com/office/drawing/2014/main" id="{ED110A44-2FCC-E5D0-92F5-7D0904FE7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5">
            <a:extLst>
              <a:ext uri="{FF2B5EF4-FFF2-40B4-BE49-F238E27FC236}">
                <a16:creationId xmlns:a16="http://schemas.microsoft.com/office/drawing/2014/main" id="{289FF810-2E26-B409-9D2F-973980A0F68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76613" y="438461"/>
            <a:ext cx="10638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</a:pPr>
            <a:r>
              <a:rPr lang="en-US" sz="3000" b="1" dirty="0">
                <a:latin typeface="Obviously Narw Bold" panose="040D0808050403040306" pitchFamily="82" charset="0"/>
              </a:rPr>
              <a:t>Always Compare Forecast to Actuals</a:t>
            </a:r>
            <a:endParaRPr sz="3000" b="1" dirty="0">
              <a:latin typeface="Obviously Narw Bold" panose="040D0808050403040306" pitchFamily="82" charset="0"/>
            </a:endParaRPr>
          </a:p>
        </p:txBody>
      </p:sp>
      <p:pic>
        <p:nvPicPr>
          <p:cNvPr id="1026" name="Picture 2" descr="before and after border frame template in battle concept">
            <a:extLst>
              <a:ext uri="{FF2B5EF4-FFF2-40B4-BE49-F238E27FC236}">
                <a16:creationId xmlns:a16="http://schemas.microsoft.com/office/drawing/2014/main" id="{F2E3EEC5-CA7E-7B17-58B4-82CB22009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98" y="1431315"/>
            <a:ext cx="6743003" cy="44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Dollar with solid fill">
            <a:extLst>
              <a:ext uri="{FF2B5EF4-FFF2-40B4-BE49-F238E27FC236}">
                <a16:creationId xmlns:a16="http://schemas.microsoft.com/office/drawing/2014/main" id="{B5F19CCF-E96B-8BAE-4CDC-E1F12200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1263" y="3219987"/>
            <a:ext cx="914400" cy="914400"/>
          </a:xfrm>
          <a:prstGeom prst="rect">
            <a:avLst/>
          </a:prstGeom>
        </p:spPr>
      </p:pic>
      <p:pic>
        <p:nvPicPr>
          <p:cNvPr id="8" name="Graphic 7" descr="Dollar with solid fill">
            <a:extLst>
              <a:ext uri="{FF2B5EF4-FFF2-40B4-BE49-F238E27FC236}">
                <a16:creationId xmlns:a16="http://schemas.microsoft.com/office/drawing/2014/main" id="{F654183C-4F4F-F726-E1C4-9D28D9405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0042" y="3219987"/>
            <a:ext cx="914400" cy="914400"/>
          </a:xfrm>
          <a:prstGeom prst="rect">
            <a:avLst/>
          </a:prstGeom>
        </p:spPr>
      </p:pic>
      <p:pic>
        <p:nvPicPr>
          <p:cNvPr id="10" name="Graphic 9" descr="Dollar with solid fill">
            <a:extLst>
              <a:ext uri="{FF2B5EF4-FFF2-40B4-BE49-F238E27FC236}">
                <a16:creationId xmlns:a16="http://schemas.microsoft.com/office/drawing/2014/main" id="{A02A65CF-4753-13B3-8FFA-0B105BBD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5650" y="32199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09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A8F4-29EA-D5A0-4E92-58DA4D4CC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361" y="1604903"/>
            <a:ext cx="8742169" cy="720197"/>
          </a:xfrm>
        </p:spPr>
        <p:txBody>
          <a:bodyPr/>
          <a:lstStyle/>
          <a:p>
            <a:r>
              <a:rPr lang="en-US" dirty="0"/>
              <a:t>Break Time</a:t>
            </a:r>
          </a:p>
        </p:txBody>
      </p:sp>
      <p:pic>
        <p:nvPicPr>
          <p:cNvPr id="7" name="Picture 6" descr="A blue and purple logo&#10;&#10;Description automatically generated">
            <a:extLst>
              <a:ext uri="{FF2B5EF4-FFF2-40B4-BE49-F238E27FC236}">
                <a16:creationId xmlns:a16="http://schemas.microsoft.com/office/drawing/2014/main" id="{20FE27D2-700B-78F0-868C-E708CA24F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61" y="2550218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80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ctrTitle"/>
          </p:nvPr>
        </p:nvSpPr>
        <p:spPr>
          <a:xfrm>
            <a:off x="340405" y="249902"/>
            <a:ext cx="11315114" cy="93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900" dirty="0">
                <a:latin typeface="Impact"/>
                <a:ea typeface="Impact"/>
                <a:cs typeface="Impact"/>
                <a:sym typeface="Impact"/>
              </a:rPr>
              <a:t>Group Discussion and Share-out</a:t>
            </a:r>
            <a:r>
              <a:rPr lang="en-US" sz="5800" dirty="0">
                <a:latin typeface="Overpass"/>
                <a:ea typeface="Overpass"/>
                <a:cs typeface="Overpass"/>
                <a:sym typeface="Overpass"/>
              </a:rPr>
              <a:t>	</a:t>
            </a:r>
            <a:endParaRPr sz="5600" dirty="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3074" name="Picture 2" descr="Group therapy illustration concept">
            <a:extLst>
              <a:ext uri="{FF2B5EF4-FFF2-40B4-BE49-F238E27FC236}">
                <a16:creationId xmlns:a16="http://schemas.microsoft.com/office/drawing/2014/main" id="{2493D6EB-AA92-F447-9F21-9E42FA10F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09" y="1651060"/>
            <a:ext cx="5338082" cy="355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865EEB8-5B23-F264-FCC3-5C8383AB3981}"/>
              </a:ext>
            </a:extLst>
          </p:cNvPr>
          <p:cNvSpPr txBox="1">
            <a:spLocks/>
          </p:cNvSpPr>
          <p:nvPr/>
        </p:nvSpPr>
        <p:spPr>
          <a:xfrm>
            <a:off x="271023" y="1397616"/>
            <a:ext cx="5949023" cy="455612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/>
            <a:r>
              <a:rPr lang="en-US" sz="2400" i="1" dirty="0">
                <a:solidFill>
                  <a:schemeClr val="bg1"/>
                </a:solidFill>
              </a:rPr>
              <a:t>Break into groups of 3-4</a:t>
            </a:r>
          </a:p>
          <a:p>
            <a:pPr marL="50800"/>
            <a:endParaRPr lang="en-US" sz="2400" i="1" dirty="0">
              <a:solidFill>
                <a:schemeClr val="bg1"/>
              </a:solidFill>
            </a:endParaRPr>
          </a:p>
          <a:p>
            <a:pPr marL="50800"/>
            <a:r>
              <a:rPr lang="en-US" sz="2400" i="1" dirty="0">
                <a:solidFill>
                  <a:schemeClr val="bg1"/>
                </a:solidFill>
              </a:rPr>
              <a:t>Discuss: </a:t>
            </a:r>
          </a:p>
          <a:p>
            <a:pPr marL="3937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</a:rPr>
              <a:t>What questions do you have about your organization’s finances going through this exercise?  </a:t>
            </a:r>
          </a:p>
          <a:p>
            <a:pPr marL="3937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</a:endParaRPr>
          </a:p>
          <a:p>
            <a:pPr marL="3937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</a:rPr>
              <a:t>What did you learn?</a:t>
            </a:r>
          </a:p>
          <a:p>
            <a:pPr marL="3937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</a:endParaRPr>
          </a:p>
          <a:p>
            <a:pPr marL="3937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</a:rPr>
              <a:t>Based on your cash flow projections, do you have money to invest in growth or should you focus on “weatherproofing”?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20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9400" y="152400"/>
            <a:ext cx="65532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6 ways to improve your relationship with money | The Way We Work, a TED series">
            <a:hlinkClick r:id="" action="ppaction://media"/>
            <a:extLst>
              <a:ext uri="{FF2B5EF4-FFF2-40B4-BE49-F238E27FC236}">
                <a16:creationId xmlns:a16="http://schemas.microsoft.com/office/drawing/2014/main" id="{C9EDBFE9-CB1C-9D9A-A3A9-374C5D3510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6079" y="485629"/>
            <a:ext cx="9574785" cy="540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3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ctrTitle"/>
          </p:nvPr>
        </p:nvSpPr>
        <p:spPr>
          <a:xfrm>
            <a:off x="340405" y="249902"/>
            <a:ext cx="11315114" cy="93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900" dirty="0">
                <a:latin typeface="Impact"/>
                <a:ea typeface="Impact"/>
                <a:cs typeface="Impact"/>
                <a:sym typeface="Impact"/>
              </a:rPr>
              <a:t>Group Discussion and Share-out</a:t>
            </a:r>
            <a:r>
              <a:rPr lang="en-US" sz="5800" dirty="0">
                <a:latin typeface="Overpass"/>
                <a:ea typeface="Overpass"/>
                <a:cs typeface="Overpass"/>
                <a:sym typeface="Overpass"/>
              </a:rPr>
              <a:t>	</a:t>
            </a:r>
            <a:endParaRPr sz="5600" dirty="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3074" name="Picture 2" descr="Group therapy illustration concept">
            <a:extLst>
              <a:ext uri="{FF2B5EF4-FFF2-40B4-BE49-F238E27FC236}">
                <a16:creationId xmlns:a16="http://schemas.microsoft.com/office/drawing/2014/main" id="{2493D6EB-AA92-F447-9F21-9E42FA10F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09" y="1651060"/>
            <a:ext cx="5338082" cy="355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865EEB8-5B23-F264-FCC3-5C8383AB3981}"/>
              </a:ext>
            </a:extLst>
          </p:cNvPr>
          <p:cNvSpPr txBox="1">
            <a:spLocks/>
          </p:cNvSpPr>
          <p:nvPr/>
        </p:nvSpPr>
        <p:spPr>
          <a:xfrm>
            <a:off x="419879" y="1408248"/>
            <a:ext cx="5715107" cy="455612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/>
            <a:r>
              <a:rPr lang="en-US" sz="2400" i="1" dirty="0">
                <a:solidFill>
                  <a:schemeClr val="bg1"/>
                </a:solidFill>
              </a:rPr>
              <a:t>Break into groups of 3-4</a:t>
            </a:r>
          </a:p>
          <a:p>
            <a:pPr marL="50800"/>
            <a:r>
              <a:rPr lang="en-US" sz="2400" i="1" dirty="0">
                <a:solidFill>
                  <a:schemeClr val="bg1"/>
                </a:solidFill>
              </a:rPr>
              <a:t>Discuss: </a:t>
            </a:r>
          </a:p>
          <a:p>
            <a:pPr marL="3937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</a:rPr>
              <a:t>What in this video resonated with you personally? </a:t>
            </a:r>
          </a:p>
          <a:p>
            <a:pPr marL="3937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</a:endParaRPr>
          </a:p>
          <a:p>
            <a:pPr marL="3937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</a:rPr>
              <a:t>This video is about personal / family finance – but how could these lessons be applied to </a:t>
            </a:r>
            <a:r>
              <a:rPr lang="en-US" sz="2400" b="1" i="1" dirty="0">
                <a:solidFill>
                  <a:schemeClr val="bg1"/>
                </a:solidFill>
              </a:rPr>
              <a:t>organizational finance</a:t>
            </a:r>
            <a:r>
              <a:rPr lang="en-US" sz="2400" i="1" dirty="0">
                <a:solidFill>
                  <a:schemeClr val="bg1"/>
                </a:solidFill>
              </a:rPr>
              <a:t> as well?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2891-CC0B-5C40-7415-1326EFF91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Today’s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68E25-A898-6DB1-3E3D-4337BBBE2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7" y="1280657"/>
            <a:ext cx="10639425" cy="4556125"/>
          </a:xfrm>
        </p:spPr>
        <p:txBody>
          <a:bodyPr>
            <a:normAutofit fontScale="92500"/>
          </a:bodyPr>
          <a:lstStyle/>
          <a:p>
            <a:pPr marL="50800" indent="0">
              <a:buNone/>
            </a:pPr>
            <a:r>
              <a:rPr lang="en-US" sz="2800" i="1" dirty="0"/>
              <a:t>By the end of today, you will walk away… </a:t>
            </a:r>
          </a:p>
          <a:p>
            <a:pPr marL="50800" indent="0">
              <a:buNone/>
            </a:pPr>
            <a:endParaRPr lang="en-US" sz="2800" dirty="0"/>
          </a:p>
          <a:p>
            <a:r>
              <a:rPr lang="en-US" sz="2800" dirty="0"/>
              <a:t>Understanding the strategies that can be put in practice in order to</a:t>
            </a:r>
            <a:r>
              <a:rPr lang="en-US" sz="2800" b="1" dirty="0">
                <a:solidFill>
                  <a:schemeClr val="accent1"/>
                </a:solidFill>
              </a:rPr>
              <a:t> mitigate a cash emergency</a:t>
            </a:r>
          </a:p>
          <a:p>
            <a:endParaRPr lang="en-US" sz="2800" dirty="0"/>
          </a:p>
          <a:p>
            <a:r>
              <a:rPr lang="en-US" sz="2800" dirty="0"/>
              <a:t>Having applied a simple cash flow projection tool to understand your organization’s </a:t>
            </a:r>
            <a:r>
              <a:rPr lang="en-US" sz="2800" b="1" dirty="0">
                <a:solidFill>
                  <a:schemeClr val="accent1"/>
                </a:solidFill>
              </a:rPr>
              <a:t>cash need in a short-term period </a:t>
            </a:r>
            <a:r>
              <a:rPr lang="en-US" sz="2800" dirty="0"/>
              <a:t>(~3 months)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With an understanding of how your cash position affects your </a:t>
            </a:r>
            <a:r>
              <a:rPr lang="en-US" sz="2800" b="1" dirty="0">
                <a:solidFill>
                  <a:schemeClr val="accent1"/>
                </a:solidFill>
              </a:rPr>
              <a:t>growth goals</a:t>
            </a:r>
          </a:p>
        </p:txBody>
      </p:sp>
    </p:spTree>
    <p:extLst>
      <p:ext uri="{BB962C8B-B14F-4D97-AF65-F5344CB8AC3E}">
        <p14:creationId xmlns:p14="http://schemas.microsoft.com/office/powerpoint/2010/main" val="19271163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>
          <a:extLst>
            <a:ext uri="{FF2B5EF4-FFF2-40B4-BE49-F238E27FC236}">
              <a16:creationId xmlns:a16="http://schemas.microsoft.com/office/drawing/2014/main" id="{D8EB2F31-F90C-98DD-8A08-5DE7D67B9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9B66C7D-F43C-AA1D-92D7-84F81EC2E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4" y="528821"/>
            <a:ext cx="10638775" cy="553998"/>
          </a:xfrm>
        </p:spPr>
        <p:txBody>
          <a:bodyPr/>
          <a:lstStyle/>
          <a:p>
            <a:r>
              <a:rPr lang="en-US" sz="4000" dirty="0"/>
              <a:t>Optional CA RISE – Financial Fundamental Series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06D481-11B1-64F6-9B90-FE37F4ABEFA4}"/>
              </a:ext>
            </a:extLst>
          </p:cNvPr>
          <p:cNvCxnSpPr>
            <a:cxnSpLocks/>
          </p:cNvCxnSpPr>
          <p:nvPr/>
        </p:nvCxnSpPr>
        <p:spPr>
          <a:xfrm>
            <a:off x="691118" y="3415712"/>
            <a:ext cx="1086947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930548A-2456-3097-B7CD-9A58A8EF82CD}"/>
              </a:ext>
            </a:extLst>
          </p:cNvPr>
          <p:cNvSpPr/>
          <p:nvPr/>
        </p:nvSpPr>
        <p:spPr>
          <a:xfrm>
            <a:off x="3359507" y="3157874"/>
            <a:ext cx="515679" cy="515679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Overpass" pitchFamily="2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A3D5C6E-1C61-F644-67DC-42246D474402}"/>
              </a:ext>
            </a:extLst>
          </p:cNvPr>
          <p:cNvSpPr/>
          <p:nvPr/>
        </p:nvSpPr>
        <p:spPr>
          <a:xfrm>
            <a:off x="5106259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843B88-450B-2B32-93C4-8BB8654292BD}"/>
              </a:ext>
            </a:extLst>
          </p:cNvPr>
          <p:cNvSpPr/>
          <p:nvPr/>
        </p:nvSpPr>
        <p:spPr>
          <a:xfrm>
            <a:off x="6853011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Overpass" pitchFamily="2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14AF94-348D-8FB9-9718-33B02EE50868}"/>
              </a:ext>
            </a:extLst>
          </p:cNvPr>
          <p:cNvSpPr/>
          <p:nvPr/>
        </p:nvSpPr>
        <p:spPr>
          <a:xfrm>
            <a:off x="8599763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7A295-7B06-3B57-E974-C6E80CF79BD3}"/>
              </a:ext>
            </a:extLst>
          </p:cNvPr>
          <p:cNvSpPr txBox="1"/>
          <p:nvPr/>
        </p:nvSpPr>
        <p:spPr>
          <a:xfrm>
            <a:off x="2275456" y="3872837"/>
            <a:ext cx="268377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Overpass" pitchFamily="2" charset="0"/>
                <a:cs typeface="Calibri"/>
              </a:rPr>
              <a:t>TODAY: </a:t>
            </a:r>
          </a:p>
          <a:p>
            <a:pPr algn="ctr" defTabSz="914377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Overpass" pitchFamily="2" charset="0"/>
                <a:cs typeface="Calibri"/>
              </a:rPr>
              <a:t>Financial Health Metrics 101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9F89D1-5A07-360B-01F8-BBC18B694572}"/>
              </a:ext>
            </a:extLst>
          </p:cNvPr>
          <p:cNvSpPr txBox="1"/>
          <p:nvPr/>
        </p:nvSpPr>
        <p:spPr>
          <a:xfrm>
            <a:off x="4034081" y="1677761"/>
            <a:ext cx="26837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solidFill>
                  <a:schemeClr val="bg1">
                    <a:lumMod val="50000"/>
                  </a:schemeClr>
                </a:solidFill>
                <a:latin typeface="Overpass" pitchFamily="2" charset="0"/>
                <a:cs typeface="Calibri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April 2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2025: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Financial Health Metrics 201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D9B8AB-7FE9-5330-F9C0-A4923B40ABD2}"/>
              </a:ext>
            </a:extLst>
          </p:cNvPr>
          <p:cNvSpPr txBox="1"/>
          <p:nvPr/>
        </p:nvSpPr>
        <p:spPr>
          <a:xfrm>
            <a:off x="5800859" y="3872838"/>
            <a:ext cx="2683779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latin typeface="Overpass" pitchFamily="2" charset="0"/>
                <a:cs typeface="Calibri"/>
              </a:defRPr>
            </a:lvl1pPr>
          </a:lstStyle>
          <a:p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Today: </a:t>
            </a:r>
          </a:p>
          <a:p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Liquidity Understanding &amp; Management Pt.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9AE508-C25D-70BB-3BCA-F7B7D9241B42}"/>
              </a:ext>
            </a:extLst>
          </p:cNvPr>
          <p:cNvSpPr txBox="1"/>
          <p:nvPr/>
        </p:nvSpPr>
        <p:spPr>
          <a:xfrm>
            <a:off x="7515712" y="1677762"/>
            <a:ext cx="268377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latin typeface="Overpass" pitchFamily="2" charset="0"/>
                <a:cs typeface="Calibri"/>
              </a:rPr>
              <a:t>NOW: </a:t>
            </a:r>
          </a:p>
          <a:p>
            <a:pPr algn="ctr" defTabSz="914377">
              <a:defRPr/>
            </a:pPr>
            <a:r>
              <a:rPr lang="en-US" sz="2000" b="1" dirty="0">
                <a:latin typeface="Overpass" pitchFamily="2" charset="0"/>
                <a:cs typeface="Calibri"/>
              </a:rPr>
              <a:t>Liquidity Understanding &amp; Management Pt. 2</a:t>
            </a:r>
          </a:p>
        </p:txBody>
      </p:sp>
    </p:spTree>
    <p:extLst>
      <p:ext uri="{BB962C8B-B14F-4D97-AF65-F5344CB8AC3E}">
        <p14:creationId xmlns:p14="http://schemas.microsoft.com/office/powerpoint/2010/main" val="4258262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>
          <a:extLst>
            <a:ext uri="{FF2B5EF4-FFF2-40B4-BE49-F238E27FC236}">
              <a16:creationId xmlns:a16="http://schemas.microsoft.com/office/drawing/2014/main" id="{23574CB0-30A4-426C-1248-65A5BEBAD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0" name="Google Shape;700;g3123ecc1864_0_23">
            <a:extLst>
              <a:ext uri="{FF2B5EF4-FFF2-40B4-BE49-F238E27FC236}">
                <a16:creationId xmlns:a16="http://schemas.microsoft.com/office/drawing/2014/main" id="{A1FF1B8B-A3D4-8928-9D7C-4504A36DCAFC}"/>
              </a:ext>
            </a:extLst>
          </p:cNvPr>
          <p:cNvCxnSpPr/>
          <p:nvPr/>
        </p:nvCxnSpPr>
        <p:spPr>
          <a:xfrm>
            <a:off x="0" y="1356477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1" name="Google Shape;701;g3123ecc1864_0_23">
            <a:extLst>
              <a:ext uri="{FF2B5EF4-FFF2-40B4-BE49-F238E27FC236}">
                <a16:creationId xmlns:a16="http://schemas.microsoft.com/office/drawing/2014/main" id="{D5598D09-E382-B4D0-34C9-AC02DE83BAA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</a:pPr>
            <a:br>
              <a:rPr lang="en-US" sz="4000" dirty="0"/>
            </a:br>
            <a:r>
              <a:rPr lang="en-US" sz="3200" dirty="0">
                <a:solidFill>
                  <a:schemeClr val="tx1"/>
                </a:solidFill>
                <a:latin typeface="Obviously Narw Bold" pitchFamily="82" charset="77"/>
                <a:ea typeface="Inter"/>
              </a:rPr>
              <a:t>Feedback Survey</a:t>
            </a:r>
            <a:endParaRPr sz="3200" dirty="0">
              <a:solidFill>
                <a:schemeClr val="tx1"/>
              </a:solidFill>
              <a:latin typeface="Obviously Narw Bold" pitchFamily="82" charset="77"/>
              <a:ea typeface="Inter"/>
            </a:endParaRPr>
          </a:p>
        </p:txBody>
      </p:sp>
      <p:sp>
        <p:nvSpPr>
          <p:cNvPr id="703" name="Google Shape;703;g3123ecc1864_0_23">
            <a:extLst>
              <a:ext uri="{FF2B5EF4-FFF2-40B4-BE49-F238E27FC236}">
                <a16:creationId xmlns:a16="http://schemas.microsoft.com/office/drawing/2014/main" id="{437EB519-D00C-6D58-5AF8-C0DD305FA69A}"/>
              </a:ext>
            </a:extLst>
          </p:cNvPr>
          <p:cNvSpPr txBox="1"/>
          <p:nvPr/>
        </p:nvSpPr>
        <p:spPr>
          <a:xfrm>
            <a:off x="962020" y="3232105"/>
            <a:ext cx="6744779" cy="1042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3600" b="0" i="0" u="none" strike="noStrike" dirty="0">
                <a:effectLst/>
                <a:latin typeface="Slack-Lato"/>
                <a:hlinkClick r:id="rId3"/>
              </a:rPr>
              <a:t>https://bit.ly/OptionalWorkshops</a:t>
            </a:r>
            <a:endParaRPr sz="360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This feedback helps us improve your experience and plan adjustments to make moving forward.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EE5820-85CA-161C-383D-D15478870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799" y="1635913"/>
            <a:ext cx="4019107" cy="40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956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E833F07-B099-EF1B-3960-C0C9CD189C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0" b="30"/>
          <a:stretch>
            <a:fillRect/>
          </a:stretch>
        </p:blipFill>
        <p:spPr>
          <a:xfrm>
            <a:off x="1023290" y="2861266"/>
            <a:ext cx="2114008" cy="2114008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67DC68-2C76-3CC1-C92E-19F076021EAE}"/>
              </a:ext>
            </a:extLst>
          </p:cNvPr>
          <p:cNvSpPr txBox="1">
            <a:spLocks/>
          </p:cNvSpPr>
          <p:nvPr/>
        </p:nvSpPr>
        <p:spPr>
          <a:xfrm>
            <a:off x="4492893" y="2861266"/>
            <a:ext cx="10116471" cy="12629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dirty="0">
                <a:solidFill>
                  <a:schemeClr val="bg1"/>
                </a:solidFill>
                <a:latin typeface="Obviously Narw Bold" panose="040D0808050403040306" pitchFamily="82" charset="0"/>
              </a:rPr>
              <a:t>Thank you!</a:t>
            </a:r>
          </a:p>
          <a:p>
            <a:endParaRPr lang="en-US" sz="3200" dirty="0">
              <a:solidFill>
                <a:schemeClr val="bg1"/>
              </a:solidFill>
              <a:latin typeface="Obviously Narw Bold" panose="040D0808050403040306" pitchFamily="8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Overpass" pitchFamily="2" charset="0"/>
              </a:rPr>
              <a:t>You can reach me at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Overpas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rcepeda@redf.org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Overpass" pitchFamily="2" charset="0"/>
            </a:endParaRPr>
          </a:p>
          <a:p>
            <a:endParaRPr lang="en-US" sz="2000" dirty="0">
              <a:solidFill>
                <a:schemeClr val="bg1"/>
              </a:solidFill>
              <a:latin typeface="Overpass" pitchFamily="2" charset="0"/>
            </a:endParaRP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Overpas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linkedin.com/in/cepedarony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Overpass" pitchFamily="2" charset="0"/>
              </a:rPr>
              <a:t> 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Overpas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09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6D1E7-6573-3F7F-083A-B062C622D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3" y="284272"/>
            <a:ext cx="10638774" cy="886397"/>
          </a:xfrm>
        </p:spPr>
        <p:txBody>
          <a:bodyPr/>
          <a:lstStyle/>
          <a:p>
            <a:r>
              <a:rPr lang="en-US" dirty="0"/>
              <a:t>Here are some of my takeaways on how this relates to organizational finance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324D0-1386-08CC-54A7-99B63DAB77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7" y="1421109"/>
            <a:ext cx="10639425" cy="4556125"/>
          </a:xfrm>
        </p:spPr>
        <p:txBody>
          <a:bodyPr>
            <a:normAutofit/>
          </a:bodyPr>
          <a:lstStyle/>
          <a:p>
            <a:r>
              <a:rPr lang="en-US" sz="2400" dirty="0"/>
              <a:t>Organizations also need to be prepared to deal with a </a:t>
            </a:r>
            <a:r>
              <a:rPr lang="en-US" sz="2400" b="1" dirty="0">
                <a:solidFill>
                  <a:schemeClr val="accent1"/>
                </a:solidFill>
              </a:rPr>
              <a:t>cash emergency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Important to know whether </a:t>
            </a:r>
            <a:r>
              <a:rPr lang="en-US" sz="2400" b="1" dirty="0">
                <a:solidFill>
                  <a:schemeClr val="accent1"/>
                </a:solidFill>
              </a:rPr>
              <a:t>I can pay my bills and how much I have left over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b="1" dirty="0">
                <a:solidFill>
                  <a:schemeClr val="accent1"/>
                </a:solidFill>
              </a:rPr>
              <a:t>Visualize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i="1" dirty="0">
                <a:solidFill>
                  <a:schemeClr val="tx1"/>
                </a:solidFill>
              </a:rPr>
              <a:t>dare I say “forecast”?</a:t>
            </a:r>
            <a:r>
              <a:rPr lang="en-US" sz="2400" dirty="0">
                <a:solidFill>
                  <a:schemeClr val="tx1"/>
                </a:solidFill>
              </a:rPr>
              <a:t>) the future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b="1" dirty="0">
                <a:solidFill>
                  <a:schemeClr val="accent1"/>
                </a:solidFill>
              </a:rPr>
              <a:t>Talking about money </a:t>
            </a:r>
            <a:r>
              <a:rPr lang="en-US" sz="2400" dirty="0">
                <a:solidFill>
                  <a:schemeClr val="tx1"/>
                </a:solidFill>
              </a:rPr>
              <a:t>is hard whether personal or organizational</a:t>
            </a:r>
          </a:p>
        </p:txBody>
      </p:sp>
    </p:spTree>
    <p:extLst>
      <p:ext uri="{BB962C8B-B14F-4D97-AF65-F5344CB8AC3E}">
        <p14:creationId xmlns:p14="http://schemas.microsoft.com/office/powerpoint/2010/main" val="582976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/>
          <p:nvPr/>
        </p:nvSpPr>
        <p:spPr>
          <a:xfrm>
            <a:off x="741798" y="1454019"/>
            <a:ext cx="7280468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600" i="1" dirty="0">
                <a:solidFill>
                  <a:schemeClr val="lt1"/>
                </a:solidFill>
                <a:latin typeface="Overpass" pitchFamily="2" charset="0"/>
              </a:rPr>
              <a:t>“82 percent of business failures are due to poor cash flow management, or poor understanding of how cash flow contributes to business.</a:t>
            </a:r>
            <a:r>
              <a:rPr lang="en-US" sz="3600" b="0" i="1" u="none" strike="noStrike" cap="none" dirty="0">
                <a:solidFill>
                  <a:schemeClr val="lt1"/>
                </a:solidFill>
                <a:latin typeface="Overpass" pitchFamily="2" charset="0"/>
                <a:sym typeface="Arial"/>
              </a:rPr>
              <a:t>”</a:t>
            </a:r>
            <a:endParaRPr sz="3600" b="0" i="1" u="none" strike="noStrike" cap="none" dirty="0">
              <a:solidFill>
                <a:schemeClr val="lt1"/>
              </a:solidFill>
              <a:latin typeface="Overpass" pitchFamily="2" charset="0"/>
              <a:sym typeface="Arial"/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1633324" y="5202250"/>
            <a:ext cx="1950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74C55"/>
              </a:buClr>
              <a:buSzPts val="1800"/>
              <a:buFont typeface="Inter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— </a:t>
            </a:r>
            <a:r>
              <a:rPr lang="en-US" sz="120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Jessie Hagen, U.S. Bank</a:t>
            </a:r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612" y="5044888"/>
            <a:ext cx="888038" cy="49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2891-CC0B-5C40-7415-1326EFF91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Today’s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68E25-A898-6DB1-3E3D-4337BBBE2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7" y="1280657"/>
            <a:ext cx="10639425" cy="4556125"/>
          </a:xfrm>
        </p:spPr>
        <p:txBody>
          <a:bodyPr>
            <a:normAutofit fontScale="92500"/>
          </a:bodyPr>
          <a:lstStyle/>
          <a:p>
            <a:pPr marL="50800" indent="0">
              <a:buNone/>
            </a:pPr>
            <a:r>
              <a:rPr lang="en-US" sz="2800" i="1" dirty="0"/>
              <a:t>By the end of today, you will walk away… </a:t>
            </a:r>
          </a:p>
          <a:p>
            <a:pPr marL="50800" indent="0">
              <a:buNone/>
            </a:pPr>
            <a:endParaRPr lang="en-US" sz="2800" dirty="0"/>
          </a:p>
          <a:p>
            <a:r>
              <a:rPr lang="en-US" sz="2800" dirty="0"/>
              <a:t>Understanding the strategies that can be put in practice in order to</a:t>
            </a:r>
            <a:r>
              <a:rPr lang="en-US" sz="2800" b="1" dirty="0">
                <a:solidFill>
                  <a:schemeClr val="accent1"/>
                </a:solidFill>
              </a:rPr>
              <a:t> mitigate a cash emergency</a:t>
            </a:r>
          </a:p>
          <a:p>
            <a:endParaRPr lang="en-US" sz="2800" dirty="0"/>
          </a:p>
          <a:p>
            <a:r>
              <a:rPr lang="en-US" sz="2800" dirty="0"/>
              <a:t>Having applied a simple cash flow projection tool to understand your organization’s </a:t>
            </a:r>
            <a:r>
              <a:rPr lang="en-US" sz="2800" b="1" dirty="0">
                <a:solidFill>
                  <a:schemeClr val="accent1"/>
                </a:solidFill>
              </a:rPr>
              <a:t>cash need in a short-term period </a:t>
            </a:r>
            <a:r>
              <a:rPr lang="en-US" sz="2800" dirty="0"/>
              <a:t>(~3 months)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With an understanding of how your cash position affects your </a:t>
            </a:r>
            <a:r>
              <a:rPr lang="en-US" sz="2800" b="1" dirty="0">
                <a:solidFill>
                  <a:schemeClr val="accent1"/>
                </a:solidFill>
              </a:rPr>
              <a:t>growth goals</a:t>
            </a:r>
          </a:p>
        </p:txBody>
      </p:sp>
    </p:spTree>
    <p:extLst>
      <p:ext uri="{BB962C8B-B14F-4D97-AF65-F5344CB8AC3E}">
        <p14:creationId xmlns:p14="http://schemas.microsoft.com/office/powerpoint/2010/main" val="157723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oad works abstract concept illustration.">
            <a:extLst>
              <a:ext uri="{FF2B5EF4-FFF2-40B4-BE49-F238E27FC236}">
                <a16:creationId xmlns:a16="http://schemas.microsoft.com/office/drawing/2014/main" id="{799CE79D-05AC-4727-5F97-888D63F0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0" y="44767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67EB1-DFA2-1D5C-951F-A9FFA06BCC9B}"/>
              </a:ext>
            </a:extLst>
          </p:cNvPr>
          <p:cNvSpPr txBox="1"/>
          <p:nvPr/>
        </p:nvSpPr>
        <p:spPr>
          <a:xfrm>
            <a:off x="6974958" y="3075057"/>
            <a:ext cx="4827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verpass" pitchFamily="2" charset="0"/>
              </a:rPr>
              <a:t>But first…a quick detour!</a:t>
            </a:r>
          </a:p>
        </p:txBody>
      </p:sp>
    </p:spTree>
    <p:extLst>
      <p:ext uri="{BB962C8B-B14F-4D97-AF65-F5344CB8AC3E}">
        <p14:creationId xmlns:p14="http://schemas.microsoft.com/office/powerpoint/2010/main" val="3132778991"/>
      </p:ext>
    </p:extLst>
  </p:cSld>
  <p:clrMapOvr>
    <a:masterClrMapping/>
  </p:clrMapOvr>
</p:sld>
</file>

<file path=ppt/theme/theme1.xml><?xml version="1.0" encoding="utf-8"?>
<a:theme xmlns:a="http://schemas.openxmlformats.org/drawingml/2006/main" name="REDF PPT 2023">
  <a:themeElements>
    <a:clrScheme name="Custom 15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F4423"/>
      </a:accent1>
      <a:accent2>
        <a:srgbClr val="E19E00"/>
      </a:accent2>
      <a:accent3>
        <a:srgbClr val="009693"/>
      </a:accent3>
      <a:accent4>
        <a:srgbClr val="001A70"/>
      </a:accent4>
      <a:accent5>
        <a:srgbClr val="009BD9"/>
      </a:accent5>
      <a:accent6>
        <a:srgbClr val="000000"/>
      </a:accent6>
      <a:hlink>
        <a:srgbClr val="009BD9"/>
      </a:hlink>
      <a:folHlink>
        <a:srgbClr val="001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F PPT 2023" id="{EB77B842-8F98-430C-83BC-AF55156A1DAC}" vid="{550F9EA9-095A-45EB-92DE-4F3B3C6EAC75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94600"/>
      </a:accent1>
      <a:accent2>
        <a:srgbClr val="E19E00"/>
      </a:accent2>
      <a:accent3>
        <a:srgbClr val="009693"/>
      </a:accent3>
      <a:accent4>
        <a:srgbClr val="001A70"/>
      </a:accent4>
      <a:accent5>
        <a:srgbClr val="009BD9"/>
      </a:accent5>
      <a:accent6>
        <a:srgbClr val="000000"/>
      </a:accent6>
      <a:hlink>
        <a:srgbClr val="009BD9"/>
      </a:hlink>
      <a:folHlink>
        <a:srgbClr val="001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Custom 15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F4423"/>
      </a:accent1>
      <a:accent2>
        <a:srgbClr val="E19E00"/>
      </a:accent2>
      <a:accent3>
        <a:srgbClr val="009693"/>
      </a:accent3>
      <a:accent4>
        <a:srgbClr val="001A70"/>
      </a:accent4>
      <a:accent5>
        <a:srgbClr val="009BD9"/>
      </a:accent5>
      <a:accent6>
        <a:srgbClr val="000000"/>
      </a:accent6>
      <a:hlink>
        <a:srgbClr val="009BD9"/>
      </a:hlink>
      <a:folHlink>
        <a:srgbClr val="001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REDF PPT 2023">
  <a:themeElements>
    <a:clrScheme name="Custom 15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F4423"/>
      </a:accent1>
      <a:accent2>
        <a:srgbClr val="E19E00"/>
      </a:accent2>
      <a:accent3>
        <a:srgbClr val="009693"/>
      </a:accent3>
      <a:accent4>
        <a:srgbClr val="001A70"/>
      </a:accent4>
      <a:accent5>
        <a:srgbClr val="009BD9"/>
      </a:accent5>
      <a:accent6>
        <a:srgbClr val="000000"/>
      </a:accent6>
      <a:hlink>
        <a:srgbClr val="009BD9"/>
      </a:hlink>
      <a:folHlink>
        <a:srgbClr val="001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F PPT 2023" id="{EB77B842-8F98-430C-83BC-AF55156A1DAC}" vid="{550F9EA9-095A-45EB-92DE-4F3B3C6EAC75}"/>
    </a:ext>
  </a:extLst>
</a:theme>
</file>

<file path=ppt/theme/theme5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94600"/>
      </a:accent1>
      <a:accent2>
        <a:srgbClr val="E19E00"/>
      </a:accent2>
      <a:accent3>
        <a:srgbClr val="009693"/>
      </a:accent3>
      <a:accent4>
        <a:srgbClr val="001A70"/>
      </a:accent4>
      <a:accent5>
        <a:srgbClr val="009BD9"/>
      </a:accent5>
      <a:accent6>
        <a:srgbClr val="000000"/>
      </a:accent6>
      <a:hlink>
        <a:srgbClr val="009BD9"/>
      </a:hlink>
      <a:folHlink>
        <a:srgbClr val="001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94600"/>
      </a:accent1>
      <a:accent2>
        <a:srgbClr val="E19E00"/>
      </a:accent2>
      <a:accent3>
        <a:srgbClr val="009693"/>
      </a:accent3>
      <a:accent4>
        <a:srgbClr val="001A70"/>
      </a:accent4>
      <a:accent5>
        <a:srgbClr val="009BD9"/>
      </a:accent5>
      <a:accent6>
        <a:srgbClr val="000000"/>
      </a:accent6>
      <a:hlink>
        <a:srgbClr val="009BD9"/>
      </a:hlink>
      <a:folHlink>
        <a:srgbClr val="001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REDF PPT 2023</Template>
  <TotalTime>11564</TotalTime>
  <Words>2306</Words>
  <Application>Microsoft Office PowerPoint</Application>
  <PresentationFormat>Widescreen</PresentationFormat>
  <Paragraphs>299</Paragraphs>
  <Slides>53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72" baseType="lpstr">
      <vt:lpstr>Overpass Medium</vt:lpstr>
      <vt:lpstr>Calibri</vt:lpstr>
      <vt:lpstr>Overpass</vt:lpstr>
      <vt:lpstr>Inter</vt:lpstr>
      <vt:lpstr>Slack-Lato</vt:lpstr>
      <vt:lpstr>Aptos</vt:lpstr>
      <vt:lpstr>Obviously Narw Bold</vt:lpstr>
      <vt:lpstr>Arial</vt:lpstr>
      <vt:lpstr>Overpass Thin</vt:lpstr>
      <vt:lpstr>Impact</vt:lpstr>
      <vt:lpstr>Overpass Black</vt:lpstr>
      <vt:lpstr>Wingdings</vt:lpstr>
      <vt:lpstr>Overpass Light</vt:lpstr>
      <vt:lpstr>REDF PPT 2023</vt:lpstr>
      <vt:lpstr>Office Theme</vt:lpstr>
      <vt:lpstr>3_Office Theme</vt:lpstr>
      <vt:lpstr>1_REDF PPT 2023</vt:lpstr>
      <vt:lpstr>2_Office Theme</vt:lpstr>
      <vt:lpstr>4_Office Theme</vt:lpstr>
      <vt:lpstr>Financial Fundamentals Series –  Liquidity Understanding &amp; Management Part 1</vt:lpstr>
      <vt:lpstr>Introductions </vt:lpstr>
      <vt:lpstr>Optional CA RISE – Financial Fundamental Series</vt:lpstr>
      <vt:lpstr>PowerPoint Presentation</vt:lpstr>
      <vt:lpstr>Group Discussion and Share-out </vt:lpstr>
      <vt:lpstr>Here are some of my takeaways on how this relates to organizational finance</vt:lpstr>
      <vt:lpstr>PowerPoint Presentation</vt:lpstr>
      <vt:lpstr>Today’s objectives</vt:lpstr>
      <vt:lpstr>PowerPoint Presentation</vt:lpstr>
      <vt:lpstr>PowerPoint Presentation</vt:lpstr>
      <vt:lpstr>PowerPoint Presentation</vt:lpstr>
      <vt:lpstr>One quick example of how net income is not the same as cash</vt:lpstr>
      <vt:lpstr>PowerPoint Presentation</vt:lpstr>
      <vt:lpstr>PowerPoint Presentation</vt:lpstr>
      <vt:lpstr>Strategies for preventing and managing a cash risk</vt:lpstr>
      <vt:lpstr>Rainy day strategies for preventing and managing a cash risk</vt:lpstr>
      <vt:lpstr>Cost &amp; revenue strategies for preventing and managing a cash risk</vt:lpstr>
      <vt:lpstr>Foresight strategies for preventing and managing a cash risk</vt:lpstr>
      <vt:lpstr>Break Time</vt:lpstr>
      <vt:lpstr>PowerPoint Presentation</vt:lpstr>
      <vt:lpstr>Strategies for preventing and managing a cash risk</vt:lpstr>
      <vt:lpstr>Strategies for preventing and managing a cash risk</vt:lpstr>
      <vt:lpstr>A cash flow projection is knowing how much cash is going IN and how much is going OUT</vt:lpstr>
      <vt:lpstr>Today’s objectives</vt:lpstr>
      <vt:lpstr>Optional CA RISE – Financial Fundamental Series</vt:lpstr>
      <vt:lpstr> Feedback Survey</vt:lpstr>
      <vt:lpstr>    Thank you!  </vt:lpstr>
      <vt:lpstr>Financial Fundamentals Series –  Liquidity Understanding &amp; Management Part II</vt:lpstr>
      <vt:lpstr>Introductions </vt:lpstr>
      <vt:lpstr>Optional CA RISE – Financial Fundamental Series</vt:lpstr>
      <vt:lpstr>Today’s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read your free cash flow:</vt:lpstr>
      <vt:lpstr>Always Compare Forecast to Actuals</vt:lpstr>
      <vt:lpstr>Break Time</vt:lpstr>
      <vt:lpstr>Group Discussion and Share-out </vt:lpstr>
      <vt:lpstr>PowerPoint Presentation</vt:lpstr>
      <vt:lpstr>PowerPoint Presentation</vt:lpstr>
      <vt:lpstr>Today’s objectives</vt:lpstr>
      <vt:lpstr>Optional CA RISE – Financial Fundamental Series</vt:lpstr>
      <vt:lpstr> Feedback Survey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Rony Cepeda Mekosh</dc:creator>
  <cp:lastModifiedBy>Rony Cepeda Mekosh</cp:lastModifiedBy>
  <cp:revision>27</cp:revision>
  <dcterms:created xsi:type="dcterms:W3CDTF">2024-11-13T16:21:33Z</dcterms:created>
  <dcterms:modified xsi:type="dcterms:W3CDTF">2025-04-02T21:29:43Z</dcterms:modified>
</cp:coreProperties>
</file>