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2"/>
  </p:notesMasterIdLst>
  <p:handoutMasterIdLst>
    <p:handoutMasterId r:id="rId33"/>
  </p:handoutMasterIdLst>
  <p:sldIdLst>
    <p:sldId id="257" r:id="rId2"/>
    <p:sldId id="289" r:id="rId3"/>
    <p:sldId id="4513" r:id="rId4"/>
    <p:sldId id="2147138592" r:id="rId5"/>
    <p:sldId id="260" r:id="rId6"/>
    <p:sldId id="261" r:id="rId7"/>
    <p:sldId id="262" r:id="rId8"/>
    <p:sldId id="263" r:id="rId9"/>
    <p:sldId id="264" r:id="rId10"/>
    <p:sldId id="265" r:id="rId11"/>
    <p:sldId id="266" r:id="rId12"/>
    <p:sldId id="267" r:id="rId13"/>
    <p:sldId id="268" r:id="rId14"/>
    <p:sldId id="269" r:id="rId15"/>
    <p:sldId id="270" r:id="rId16"/>
    <p:sldId id="383" r:id="rId17"/>
    <p:sldId id="272" r:id="rId18"/>
    <p:sldId id="273" r:id="rId19"/>
    <p:sldId id="275" r:id="rId20"/>
    <p:sldId id="276" r:id="rId21"/>
    <p:sldId id="277" r:id="rId22"/>
    <p:sldId id="278" r:id="rId23"/>
    <p:sldId id="279" r:id="rId24"/>
    <p:sldId id="281" r:id="rId25"/>
    <p:sldId id="283" r:id="rId26"/>
    <p:sldId id="284" r:id="rId27"/>
    <p:sldId id="285" r:id="rId28"/>
    <p:sldId id="286" r:id="rId29"/>
    <p:sldId id="287" r:id="rId30"/>
    <p:sldId id="288" r:id="rId31"/>
  </p:sldIdLst>
  <p:sldSz cx="12192000" cy="6858000"/>
  <p:notesSz cx="6858000" cy="9144000"/>
  <p:embeddedFontLst>
    <p:embeddedFont>
      <p:font typeface="Impact" panose="020B0806030902050204" pitchFamily="34" charset="0"/>
      <p:regular r:id="rId34"/>
    </p:embeddedFont>
    <p:embeddedFont>
      <p:font typeface="Inter" panose="020B0604020202020204" charset="0"/>
      <p:regular r:id="rId35"/>
      <p:bold r:id="rId36"/>
      <p:italic r:id="rId37"/>
      <p:boldItalic r:id="rId38"/>
    </p:embeddedFont>
    <p:embeddedFont>
      <p:font typeface="Obviously Narw Bold" panose="040D0808050403040306" pitchFamily="82" charset="0"/>
      <p:regular r:id="rId39"/>
    </p:embeddedFont>
    <p:embeddedFont>
      <p:font typeface="Overpass" pitchFamily="2" charset="0"/>
      <p:regular r:id="rId40"/>
      <p:bold r:id="rId41"/>
      <p:italic r:id="rId42"/>
      <p:boldItalic r:id="rId43"/>
    </p:embeddedFont>
    <p:embeddedFont>
      <p:font typeface="Overpass Light" panose="020B0604020202020204" charset="0"/>
      <p:regular r:id="rId44"/>
      <p:bold r:id="rId45"/>
      <p:italic r:id="rId46"/>
      <p:boldItalic r:id="rId47"/>
    </p:embeddedFont>
    <p:embeddedFont>
      <p:font typeface="Overpass Medium" panose="020B0604020202020204" charset="0"/>
      <p:regular r:id="rId48"/>
      <p:bold r:id="rId49"/>
      <p:italic r:id="rId50"/>
      <p:boldItalic r:id="rId51"/>
    </p:embeddedFont>
    <p:embeddedFont>
      <p:font typeface="Overpass Thin"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76150" autoAdjust="0"/>
  </p:normalViewPr>
  <p:slideViewPr>
    <p:cSldViewPr snapToGrid="0">
      <p:cViewPr varScale="1">
        <p:scale>
          <a:sx n="80" d="100"/>
          <a:sy n="80" d="100"/>
        </p:scale>
        <p:origin x="1662" y="96"/>
      </p:cViewPr>
      <p:guideLst/>
    </p:cSldViewPr>
  </p:slideViewPr>
  <p:notesTextViewPr>
    <p:cViewPr>
      <p:scale>
        <a:sx n="1" d="1"/>
        <a:sy n="1" d="1"/>
      </p:scale>
      <p:origin x="0" y="0"/>
    </p:cViewPr>
  </p:notesTextViewPr>
  <p:notesViewPr>
    <p:cSldViewPr snapToGrid="0">
      <p:cViewPr varScale="1">
        <p:scale>
          <a:sx n="54" d="100"/>
          <a:sy n="54" d="100"/>
        </p:scale>
        <p:origin x="256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573EB3-940D-BA0E-54FC-154332157C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D905DF8-30C8-582B-43C6-42441BFF89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5C74CC-7B04-45EE-8B25-479883987A12}" type="datetimeFigureOut">
              <a:rPr lang="en-US" smtClean="0"/>
              <a:t>3/29/2025</a:t>
            </a:fld>
            <a:endParaRPr lang="en-US" dirty="0"/>
          </a:p>
        </p:txBody>
      </p:sp>
      <p:sp>
        <p:nvSpPr>
          <p:cNvPr id="4" name="Footer Placeholder 3">
            <a:extLst>
              <a:ext uri="{FF2B5EF4-FFF2-40B4-BE49-F238E27FC236}">
                <a16:creationId xmlns:a16="http://schemas.microsoft.com/office/drawing/2014/main" id="{68B18931-6A9E-C120-3B67-DA7E9653A9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0DA708E-CAD7-A14B-B9D1-6756ABD022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60060B-C136-4D39-AF49-9ED8553C1DCE}" type="slidenum">
              <a:rPr lang="en-US" smtClean="0"/>
              <a:t>‹#›</a:t>
            </a:fld>
            <a:endParaRPr lang="en-US" dirty="0"/>
          </a:p>
        </p:txBody>
      </p:sp>
    </p:spTree>
    <p:extLst>
      <p:ext uri="{BB962C8B-B14F-4D97-AF65-F5344CB8AC3E}">
        <p14:creationId xmlns:p14="http://schemas.microsoft.com/office/powerpoint/2010/main" val="1195487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1" name="Google Shape;1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8a27f4e956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8a27f4e956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Let’s Jump in. (read slide slowly)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….Today we’re going to practice with some foundational pieces from your financial statements. Many will be already familiar to you from previous sessions.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goal here is not necessarily to learn something new, but to grow our own comfort with the financial statement building blocks so that, down the line, you can tackle the more complex things. And maybe you’re already maxxed out on confidence for financial monitoring and analysis, but then I promise going through this methodically can help you teach and explain better to your colleagues who you want to get more involved in financial management. </a:t>
            </a:r>
            <a:endParaRPr dirty="0"/>
          </a:p>
          <a:p>
            <a:pPr marL="0" lvl="0" indent="0" algn="l" rtl="0">
              <a:spcBef>
                <a:spcPts val="0"/>
              </a:spcBef>
              <a:spcAft>
                <a:spcPts val="0"/>
              </a:spcAft>
              <a:buClr>
                <a:schemeClr val="dk1"/>
              </a:buClr>
              <a:buSzPts val="1100"/>
              <a:buFont typeface="Arial"/>
              <a:buNone/>
            </a:pPr>
            <a:r>
              <a:rPr lang="en-US" dirty="0"/>
              <a:t>This workshop is about simple financial management practices. There’s no elaborate model you’ll be working with. Just pencil, paper, and your own business’ financial statements.</a:t>
            </a:r>
            <a:endParaRPr dirty="0"/>
          </a:p>
        </p:txBody>
      </p:sp>
      <p:sp>
        <p:nvSpPr>
          <p:cNvPr id="257" name="Google Shape;257;g28a27f4e956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905076073c_1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905076073c_1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{25 MINS}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These are the questions we’ll be using your financial statements to answer today. We’ll go through these step by step, but we wanted to give you a preview so that you can start thinking about your priorities and what question you’ll want to use for your mad lib. </a:t>
            </a:r>
            <a:endParaRPr dirty="0"/>
          </a:p>
          <a:p>
            <a:pPr marL="0" lvl="0" indent="0" algn="l" rtl="0">
              <a:spcBef>
                <a:spcPts val="0"/>
              </a:spcBef>
              <a:spcAft>
                <a:spcPts val="0"/>
              </a:spcAft>
              <a:buNone/>
            </a:pPr>
            <a:endParaRPr dirty="0"/>
          </a:p>
          <a:p>
            <a:pPr marL="0" lvl="0" indent="0" algn="l" rtl="0">
              <a:lnSpc>
                <a:spcPct val="150000"/>
              </a:lnSpc>
              <a:spcBef>
                <a:spcPts val="0"/>
              </a:spcBef>
              <a:spcAft>
                <a:spcPts val="0"/>
              </a:spcAft>
              <a:buNone/>
            </a:pPr>
            <a:r>
              <a:rPr lang="en-US" sz="1300" dirty="0"/>
              <a:t>{Click through and read each question…}</a:t>
            </a:r>
            <a:endParaRPr dirty="0"/>
          </a:p>
          <a:p>
            <a:pPr marL="0" lvl="0" indent="0" algn="l" rtl="0">
              <a:spcBef>
                <a:spcPts val="0"/>
              </a:spcBef>
              <a:spcAft>
                <a:spcPts val="0"/>
              </a:spcAft>
              <a:buNone/>
            </a:pPr>
            <a:r>
              <a:rPr lang="en-US" dirty="0"/>
              <a:t>Quick reference for definitions: </a:t>
            </a:r>
            <a:endParaRPr dirty="0"/>
          </a:p>
          <a:p>
            <a:pPr marL="457200" lvl="0" indent="-317500" algn="l" rtl="0">
              <a:spcBef>
                <a:spcPts val="0"/>
              </a:spcBef>
              <a:spcAft>
                <a:spcPts val="0"/>
              </a:spcAft>
              <a:buSzPts val="1400"/>
              <a:buChar char="●"/>
            </a:pPr>
            <a:r>
              <a:rPr lang="en-US" dirty="0"/>
              <a:t>earned revenue: sales of any kind, not fundraised dollars. </a:t>
            </a:r>
            <a:endParaRPr dirty="0"/>
          </a:p>
          <a:p>
            <a:pPr marL="457200" lvl="0" indent="-317500" algn="l" rtl="0">
              <a:spcBef>
                <a:spcPts val="0"/>
              </a:spcBef>
              <a:spcAft>
                <a:spcPts val="0"/>
              </a:spcAft>
              <a:buSzPts val="1400"/>
              <a:buChar char="●"/>
            </a:pPr>
            <a:r>
              <a:rPr lang="en-US" dirty="0"/>
              <a:t>Contributed revenue: money donated </a:t>
            </a:r>
            <a:endParaRPr dirty="0"/>
          </a:p>
          <a:p>
            <a:pPr marL="457200" lvl="0" indent="-317500" algn="l" rtl="0">
              <a:spcBef>
                <a:spcPts val="0"/>
              </a:spcBef>
              <a:spcAft>
                <a:spcPts val="0"/>
              </a:spcAft>
              <a:buSzPts val="1400"/>
              <a:buChar char="●"/>
            </a:pPr>
            <a:r>
              <a:rPr lang="en-US" dirty="0"/>
              <a:t>COGS: Cost of Goods and Services (direct costs, can include hourly wages not salary) </a:t>
            </a:r>
            <a:endParaRPr dirty="0"/>
          </a:p>
          <a:p>
            <a:pPr marL="457200" lvl="0" indent="-317500" algn="l" rtl="0">
              <a:spcBef>
                <a:spcPts val="0"/>
              </a:spcBef>
              <a:spcAft>
                <a:spcPts val="0"/>
              </a:spcAft>
              <a:buSzPts val="1400"/>
              <a:buChar char="●"/>
            </a:pPr>
            <a:r>
              <a:rPr lang="en-US" dirty="0"/>
              <a:t>Gross profit margin: Earned revenue - COGS. Sometimes it’s divided by revenue to write as a percentage.</a:t>
            </a:r>
            <a:endParaRPr dirty="0"/>
          </a:p>
          <a:p>
            <a:pPr marL="457200" lvl="0" indent="-317500" algn="l" rtl="0">
              <a:spcBef>
                <a:spcPts val="0"/>
              </a:spcBef>
              <a:spcAft>
                <a:spcPts val="0"/>
              </a:spcAft>
              <a:buSzPts val="1400"/>
              <a:buChar char="●"/>
            </a:pPr>
            <a:r>
              <a:rPr lang="en-US" dirty="0"/>
              <a:t>OPEX: Operating Expenses (or sometimes operational expenditure), which is a company's costs to do business. Includes salaries, rent, marketing, etc. Considered indirect costs. </a:t>
            </a:r>
            <a:endParaRPr dirty="0"/>
          </a:p>
        </p:txBody>
      </p:sp>
      <p:sp>
        <p:nvSpPr>
          <p:cNvPr id="264" name="Google Shape;264;g2905076073c_1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8ff7f1a26e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8ff7f1a26e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{30 MINS}</a:t>
            </a:r>
            <a:endParaRPr dirty="0"/>
          </a:p>
          <a:p>
            <a:pPr marL="0" lvl="0" indent="0" algn="l" rtl="0">
              <a:spcBef>
                <a:spcPts val="0"/>
              </a:spcBef>
              <a:spcAft>
                <a:spcPts val="0"/>
              </a:spcAft>
              <a:buClr>
                <a:schemeClr val="dk1"/>
              </a:buClr>
              <a:buSzPts val="1100"/>
              <a:buFont typeface="Arial"/>
              <a:buNone/>
            </a:pPr>
            <a:r>
              <a:rPr lang="en-US" dirty="0"/>
              <a:t>Reminder: earned revenue: sales of any kind, not donated dollars. </a:t>
            </a:r>
            <a:endParaRPr dirty="0"/>
          </a:p>
          <a:p>
            <a:pPr marL="0" lvl="0" indent="0" algn="l" rtl="0">
              <a:lnSpc>
                <a:spcPct val="150000"/>
              </a:lnSpc>
              <a:spcBef>
                <a:spcPts val="1200"/>
              </a:spcBef>
              <a:spcAft>
                <a:spcPts val="0"/>
              </a:spcAft>
              <a:buClr>
                <a:schemeClr val="dk1"/>
              </a:buClr>
              <a:buSzPts val="1100"/>
              <a:buFont typeface="Arial"/>
              <a:buNone/>
            </a:pPr>
            <a:r>
              <a:rPr lang="en-US" sz="1100" dirty="0">
                <a:latin typeface="Arial"/>
                <a:ea typeface="Arial"/>
                <a:cs typeface="Arial"/>
                <a:sym typeface="Arial"/>
              </a:rPr>
              <a:t>For this first set of questions – 4 in total – we’re going to stay in the top portion of your Profit &amp; Loss or P&amp;L statement. </a:t>
            </a:r>
            <a:endParaRPr sz="1000" dirty="0"/>
          </a:p>
          <a:p>
            <a:pPr marL="0" lvl="0" indent="0" algn="l" rtl="0">
              <a:spcBef>
                <a:spcPts val="0"/>
              </a:spcBef>
              <a:spcAft>
                <a:spcPts val="0"/>
              </a:spcAft>
              <a:buNone/>
            </a:pPr>
            <a:r>
              <a:rPr lang="en-US" dirty="0"/>
              <a:t>{Optional if more advanced group:} Think throughout these four slides: </a:t>
            </a:r>
            <a:endParaRPr dirty="0"/>
          </a:p>
          <a:p>
            <a:pPr marL="457200" lvl="0" indent="-317500" algn="l" rtl="0">
              <a:spcBef>
                <a:spcPts val="0"/>
              </a:spcBef>
              <a:spcAft>
                <a:spcPts val="0"/>
              </a:spcAft>
              <a:buSzPts val="1400"/>
              <a:buChar char="●"/>
            </a:pPr>
            <a:r>
              <a:rPr lang="en-US" dirty="0"/>
              <a:t>Do you already think about this metric a bunch? </a:t>
            </a:r>
            <a:endParaRPr dirty="0"/>
          </a:p>
          <a:p>
            <a:pPr marL="457200" lvl="0" indent="-317500" algn="l" rtl="0">
              <a:spcBef>
                <a:spcPts val="0"/>
              </a:spcBef>
              <a:spcAft>
                <a:spcPts val="0"/>
              </a:spcAft>
              <a:buSzPts val="1400"/>
              <a:buChar char="●"/>
            </a:pPr>
            <a:r>
              <a:rPr lang="en-US" dirty="0"/>
              <a:t>Do you already feel comfortable talking about how this metric changes and why it changes?</a:t>
            </a:r>
            <a:endParaRPr dirty="0"/>
          </a:p>
          <a:p>
            <a:pPr marL="457200" lvl="0" indent="-317500" algn="l" rtl="0">
              <a:spcBef>
                <a:spcPts val="0"/>
              </a:spcBef>
              <a:spcAft>
                <a:spcPts val="0"/>
              </a:spcAft>
              <a:buSzPts val="1400"/>
              <a:buChar char="●"/>
            </a:pPr>
            <a:r>
              <a:rPr lang="en-US" dirty="0"/>
              <a:t>Do you already track this? </a:t>
            </a:r>
            <a:endParaRPr dirty="0"/>
          </a:p>
          <a:p>
            <a:pPr marL="457200" lvl="0" indent="-317500" algn="l" rtl="0">
              <a:spcBef>
                <a:spcPts val="0"/>
              </a:spcBef>
              <a:spcAft>
                <a:spcPts val="0"/>
              </a:spcAft>
              <a:buSzPts val="1400"/>
              <a:buChar char="●"/>
            </a:pPr>
            <a:r>
              <a:rPr lang="en-US" dirty="0"/>
              <a:t>If so maybe then a different question will be more valuable for your mad lib later.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{Recognize that people may already be doing what we recommend! Affirm them if they are already doing it. When folks are already doing something, say “Great, we’re going to lean on you more in the breakouts and I hope you can share your experience and advice with your table.”} </a:t>
            </a:r>
            <a:endParaRPr dirty="0"/>
          </a:p>
          <a:p>
            <a:pPr marL="0" lvl="0" indent="0" algn="l" rtl="0">
              <a:spcBef>
                <a:spcPts val="0"/>
              </a:spcBef>
              <a:spcAft>
                <a:spcPts val="0"/>
              </a:spcAft>
              <a:buNone/>
            </a:pPr>
            <a:endParaRPr dirty="0"/>
          </a:p>
        </p:txBody>
      </p:sp>
      <p:sp>
        <p:nvSpPr>
          <p:cNvPr id="271" name="Google Shape;271;g28ff7f1a26e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905076073c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905076073c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{40 MINS}</a:t>
            </a:r>
          </a:p>
          <a:p>
            <a:pPr marL="0" lvl="0" indent="0" algn="l" rtl="0">
              <a:spcBef>
                <a:spcPts val="0"/>
              </a:spcBef>
              <a:spcAft>
                <a:spcPts val="0"/>
              </a:spcAft>
              <a:buClr>
                <a:schemeClr val="dk1"/>
              </a:buClr>
              <a:buSzPts val="1100"/>
              <a:buFont typeface="Arial"/>
              <a:buNone/>
            </a:pPr>
            <a:r>
              <a:rPr lang="en-US" dirty="0"/>
              <a:t>Reminder: Contributed revenue: donated money only</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{Affrim, when folks are already doing something, say “Great, we’re going to lean on you more in the breakouts and I hope you can share your experience and advice with your table.”}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278" name="Google Shape;278;g2905076073c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905076073c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905076073c_1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{50 MINS}</a:t>
            </a: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85" name="Google Shape;285;g2905076073c_1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905076073c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905076073c_1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{60 MINS}</a:t>
            </a:r>
          </a:p>
        </p:txBody>
      </p:sp>
      <p:sp>
        <p:nvSpPr>
          <p:cNvPr id="292" name="Google Shape;292;g2905076073c_1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r>
              <a:rPr lang="en-US" dirty="0"/>
              <a:t>5 Min Break</a:t>
            </a:r>
            <a:endParaRPr dirty="0"/>
          </a:p>
        </p:txBody>
      </p:sp>
      <p:sp>
        <p:nvSpPr>
          <p:cNvPr id="191" name="Google Shape;191;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6445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905076073c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905076073c_1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{65 MINS}</a:t>
            </a:r>
          </a:p>
          <a:p>
            <a:pPr marL="0" lvl="0" indent="0" algn="l" rtl="0">
              <a:spcBef>
                <a:spcPts val="0"/>
              </a:spcBef>
              <a:spcAft>
                <a:spcPts val="0"/>
              </a:spcAft>
              <a:buNone/>
            </a:pPr>
            <a:r>
              <a:rPr lang="en-US" dirty="0"/>
              <a:t>•	We’re now moving to the bottom portion of your Profit &amp; Loss or P&amp;L statement. </a:t>
            </a:r>
            <a:endParaRPr dirty="0"/>
          </a:p>
          <a:p>
            <a:pPr marL="0" lvl="0" indent="0" algn="l" rtl="0">
              <a:spcBef>
                <a:spcPts val="0"/>
              </a:spcBef>
              <a:spcAft>
                <a:spcPts val="0"/>
              </a:spcAft>
              <a:buNone/>
            </a:pPr>
            <a:r>
              <a:rPr lang="en-US" dirty="0"/>
              <a:t>•	Let’s talk about operating expenses or OPEX. </a:t>
            </a:r>
            <a:endParaRPr dirty="0"/>
          </a:p>
          <a:p>
            <a:pPr marL="0" lvl="0" indent="0" algn="l" rtl="0">
              <a:spcBef>
                <a:spcPts val="0"/>
              </a:spcBef>
              <a:spcAft>
                <a:spcPts val="0"/>
              </a:spcAft>
              <a:buClr>
                <a:schemeClr val="dk1"/>
              </a:buClr>
              <a:buSzPts val="1100"/>
              <a:buFont typeface="Arial"/>
              <a:buNone/>
            </a:pPr>
            <a:r>
              <a:rPr lang="en-US" dirty="0"/>
              <a:t>Definition: OpEx or Operating Expenses are indirect, and they don’t include the COGS.</a:t>
            </a:r>
            <a:endParaRPr dirty="0"/>
          </a:p>
          <a:p>
            <a:pPr marL="0" lvl="0" indent="0" algn="l" rtl="0">
              <a:spcBef>
                <a:spcPts val="0"/>
              </a:spcBef>
              <a:spcAft>
                <a:spcPts val="0"/>
              </a:spcAft>
              <a:buClr>
                <a:schemeClr val="dk1"/>
              </a:buClr>
              <a:buSzPts val="1100"/>
              <a:buFont typeface="Arial"/>
              <a:buNone/>
            </a:pPr>
            <a:endParaRPr dirty="0"/>
          </a:p>
        </p:txBody>
      </p:sp>
      <p:sp>
        <p:nvSpPr>
          <p:cNvPr id="306" name="Google Shape;306;g2905076073c_1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905076073c_1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905076073c_1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{75 MINS}</a:t>
            </a:r>
          </a:p>
        </p:txBody>
      </p:sp>
      <p:sp>
        <p:nvSpPr>
          <p:cNvPr id="313" name="Google Shape;313;g2905076073c_1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322593dfa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322593dfa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This section is a wrap! Did we meet our first objective to determine financial drivers? (next slide) Yes! </a:t>
            </a:r>
            <a:endParaRPr dirty="0"/>
          </a:p>
        </p:txBody>
      </p:sp>
      <p:sp>
        <p:nvSpPr>
          <p:cNvPr id="327" name="Google Shape;327;g3322593dfa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91" name="Google Shape;191;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95f59b20e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95f59b20e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…Yes!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All the questions we went through can be useful, so the question now is “Which one of these do you think is most important for you to be working on at this point in time?”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 this next part of the workshop, we’ll have a little conversation in our small groups to discuss your answer to that question - “which of these metrics or numbers that we’ve worked on so far do you want to keep working on when you go back to your org?”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Remember there is no right answer, we’re just making this big mass of details into one action step for when we’re back at work. It’s ok if you can’t pick just one and want to write 2 or 3 instead, I just like to prioritize so it’s easy to focus.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34" name="Google Shape;334;g295f59b20e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8a27f4e956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8a27f4e956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{85 MINS}</a:t>
            </a:r>
          </a:p>
          <a:p>
            <a:pPr marL="0" lvl="0" indent="0" algn="l" rtl="0">
              <a:spcBef>
                <a:spcPts val="0"/>
              </a:spcBef>
              <a:spcAft>
                <a:spcPts val="0"/>
              </a:spcAft>
              <a:buNone/>
            </a:pPr>
            <a:r>
              <a:rPr lang="en-US" dirty="0"/>
              <a:t>Read questions out loud and send folks to breakout pairs.</a:t>
            </a:r>
            <a:endParaRPr dirty="0"/>
          </a:p>
          <a:p>
            <a:pPr marL="0" lvl="0" indent="0" algn="l" rtl="0">
              <a:spcBef>
                <a:spcPts val="0"/>
              </a:spcBef>
              <a:spcAft>
                <a:spcPts val="0"/>
              </a:spcAft>
              <a:buNone/>
            </a:pPr>
            <a:r>
              <a:rPr lang="en-US" dirty="0"/>
              <a:t>You might need a few minutes at the start to look through what we just wrote down, so take two minutes then start sharing in your small groups.</a:t>
            </a:r>
            <a:endParaRPr dirty="0"/>
          </a:p>
          <a:p>
            <a:pPr marL="0" lvl="0" indent="0" algn="l" rtl="0">
              <a:spcBef>
                <a:spcPts val="0"/>
              </a:spcBef>
              <a:spcAft>
                <a:spcPts val="0"/>
              </a:spcAft>
              <a:buNone/>
            </a:pPr>
            <a:r>
              <a:rPr lang="en-US" dirty="0"/>
              <a:t>Please make sure everyone has equal time! Staff may prod the conversation if people don’t seem to get equal time. </a:t>
            </a:r>
            <a:endParaRPr dirty="0"/>
          </a:p>
        </p:txBody>
      </p:sp>
      <p:sp>
        <p:nvSpPr>
          <p:cNvPr id="341" name="Google Shape;341;g28a27f4e956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322593dfa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3322593dfaa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Wrap-up the small group share-out</a:t>
            </a:r>
            <a:endParaRPr dirty="0"/>
          </a:p>
          <a:p>
            <a:pPr marL="0" lvl="0" indent="0" algn="l" rtl="0">
              <a:spcBef>
                <a:spcPts val="0"/>
              </a:spcBef>
              <a:spcAft>
                <a:spcPts val="0"/>
              </a:spcAft>
              <a:buNone/>
            </a:pPr>
            <a:r>
              <a:rPr lang="en-US" dirty="0"/>
              <a:t>(read second objective, then click to next slide when answered)</a:t>
            </a:r>
            <a:endParaRPr dirty="0"/>
          </a:p>
          <a:p>
            <a:pPr marL="0" lvl="0" indent="0" algn="l" rtl="0">
              <a:spcBef>
                <a:spcPts val="0"/>
              </a:spcBef>
              <a:spcAft>
                <a:spcPts val="0"/>
              </a:spcAft>
              <a:buNone/>
            </a:pPr>
            <a:endParaRPr dirty="0"/>
          </a:p>
        </p:txBody>
      </p:sp>
      <p:sp>
        <p:nvSpPr>
          <p:cNvPr id="348" name="Google Shape;348;g3322593dfaa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95f59b20e0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95f59b20e0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The conversations you just had were actually a step in the direction of prioritization. You identified at least one financial metric or number that you want to influence somehow - either increase, decrease, and maintain and you articulated why you think this matters.  </a:t>
            </a:r>
            <a:endParaRPr dirty="0"/>
          </a:p>
        </p:txBody>
      </p:sp>
      <p:sp>
        <p:nvSpPr>
          <p:cNvPr id="355" name="Google Shape;355;g295f59b20e0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905076073c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905076073c_1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155 mins - (20 mins total for this exercise) </a:t>
            </a:r>
            <a:endParaRPr dirty="0"/>
          </a:p>
          <a:p>
            <a:pPr marL="0" lvl="0" indent="0" algn="l" rtl="0">
              <a:spcBef>
                <a:spcPts val="0"/>
              </a:spcBef>
              <a:spcAft>
                <a:spcPts val="0"/>
              </a:spcAft>
              <a:buNone/>
            </a:pPr>
            <a:r>
              <a:rPr lang="en-US" dirty="0"/>
              <a:t>• Right before the break you selected one or maybe two financial indicators you think you want to focus your attention on or prioritize</a:t>
            </a:r>
            <a:endParaRPr dirty="0"/>
          </a:p>
          <a:p>
            <a:pPr marL="0" lvl="0" indent="0" algn="l" rtl="0">
              <a:spcBef>
                <a:spcPts val="0"/>
              </a:spcBef>
              <a:spcAft>
                <a:spcPts val="0"/>
              </a:spcAft>
              <a:buNone/>
            </a:pPr>
            <a:r>
              <a:rPr lang="en-US" dirty="0"/>
              <a:t>• The next piece of our work will be to commit to looking at just one financial indicator regularly and discussing it with someone at your organization</a:t>
            </a:r>
            <a:endParaRPr dirty="0"/>
          </a:p>
          <a:p>
            <a:pPr marL="0" lvl="0" indent="0" algn="l" rtl="0">
              <a:spcBef>
                <a:spcPts val="0"/>
              </a:spcBef>
              <a:spcAft>
                <a:spcPts val="0"/>
              </a:spcAft>
              <a:buNone/>
            </a:pPr>
            <a:r>
              <a:rPr lang="en-US" dirty="0"/>
              <a:t>• Remember that when you look at these numbers regularly, you can begin to understand the pattern of what makes the number increase or decrease</a:t>
            </a:r>
            <a:endParaRPr dirty="0"/>
          </a:p>
          <a:p>
            <a:pPr marL="0" lvl="0" indent="0" algn="l" rtl="0">
              <a:spcBef>
                <a:spcPts val="0"/>
              </a:spcBef>
              <a:spcAft>
                <a:spcPts val="0"/>
              </a:spcAft>
              <a:buNone/>
            </a:pPr>
            <a:r>
              <a:rPr lang="en-US" dirty="0"/>
              <a:t>• And then, if you need to, you can begin to think about influencing that number through the actions and initiatives you and your team come up with</a:t>
            </a:r>
            <a:endParaRPr dirty="0"/>
          </a:p>
          <a:p>
            <a:pPr marL="0" lvl="0" indent="0" algn="l" rtl="0">
              <a:spcBef>
                <a:spcPts val="0"/>
              </a:spcBef>
              <a:spcAft>
                <a:spcPts val="0"/>
              </a:spcAft>
              <a:buNone/>
            </a:pPr>
            <a:r>
              <a:rPr lang="en-US" dirty="0"/>
              <a:t>• To help us write-out a commitment, we have two options for a template to fill out:</a:t>
            </a:r>
            <a:endParaRPr dirty="0"/>
          </a:p>
          <a:p>
            <a:pPr marL="0" lvl="0" indent="0" algn="l" rtl="0">
              <a:spcBef>
                <a:spcPts val="0"/>
              </a:spcBef>
              <a:spcAft>
                <a:spcPts val="0"/>
              </a:spcAft>
              <a:buNone/>
            </a:pPr>
            <a:r>
              <a:rPr lang="en-US" dirty="0"/>
              <a:t>o 	This slide shows the first option is for those of us who are maybe doing something like this for the first time and want to form the critical building blocks of this practice </a:t>
            </a:r>
            <a:r>
              <a:rPr lang="en-US" i="1" dirty="0"/>
              <a:t> (click to new slide) </a:t>
            </a:r>
            <a:endParaRPr i="1" dirty="0"/>
          </a:p>
          <a:p>
            <a:pPr marL="0" lvl="0" indent="0" algn="l" rtl="0">
              <a:spcBef>
                <a:spcPts val="0"/>
              </a:spcBef>
              <a:spcAft>
                <a:spcPts val="0"/>
              </a:spcAft>
              <a:buNone/>
            </a:pPr>
            <a:r>
              <a:rPr lang="en-US" dirty="0"/>
              <a:t>o 	The second option is for those of us who already do some version of financial monitoring and analysis, but want to step back and see how it’s working and where it can be improved; you want to build on what you already have</a:t>
            </a:r>
            <a:endParaRPr dirty="0"/>
          </a:p>
          <a:p>
            <a:pPr marL="457200" lvl="0" indent="-317500" algn="l" rtl="0">
              <a:spcBef>
                <a:spcPts val="0"/>
              </a:spcBef>
              <a:spcAft>
                <a:spcPts val="0"/>
              </a:spcAft>
              <a:buSzPts val="1400"/>
              <a:buChar char="●"/>
            </a:pPr>
            <a:r>
              <a:rPr lang="en-US" dirty="0"/>
              <a:t>We’ll start with 10 minutes to fill out our own mad libs, like my Candle Co. example from the beginning. Just one of of the two slides, pick which one feels right, the first one if it’s newer to you, the second if you’ve been doing this already. </a:t>
            </a:r>
            <a:endParaRPr dirty="0"/>
          </a:p>
        </p:txBody>
      </p:sp>
      <p:sp>
        <p:nvSpPr>
          <p:cNvPr id="369" name="Google Shape;369;g2905076073c_1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3c21a9903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3c21a9903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Here’s my Candle Co. example from earlier, if you want to see an example of the first of the two options.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Remember, you only need to fill out one of them, should be on Page 57 and 58 of your binder. </a:t>
            </a:r>
            <a:endParaRPr dirty="0"/>
          </a:p>
        </p:txBody>
      </p:sp>
      <p:sp>
        <p:nvSpPr>
          <p:cNvPr id="381" name="Google Shape;381;g33c21a9903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912d5f246d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912d5f246d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{95 MINS}</a:t>
            </a:r>
          </a:p>
          <a:p>
            <a:pPr marL="0" lvl="0" indent="0" algn="l" rtl="0">
              <a:spcBef>
                <a:spcPts val="0"/>
              </a:spcBef>
              <a:spcAft>
                <a:spcPts val="0"/>
              </a:spcAft>
              <a:buNone/>
            </a:pPr>
            <a:r>
              <a:rPr lang="en-US" dirty="0"/>
              <a:t>• Let’s get into our pairs or groups again and read our mad libs, our commitments out loud. Each take 6-7 minutes to share back and forth. </a:t>
            </a:r>
            <a:endParaRPr dirty="0"/>
          </a:p>
          <a:p>
            <a:pPr marL="0" lvl="0" indent="0" algn="l" rtl="0">
              <a:spcBef>
                <a:spcPts val="0"/>
              </a:spcBef>
              <a:spcAft>
                <a:spcPts val="0"/>
              </a:spcAft>
              <a:buNone/>
            </a:pPr>
            <a:r>
              <a:rPr lang="en-US" dirty="0"/>
              <a:t>• So we’re going to share what we wrote with our partner, and I want you to write down {read questions from slide} </a:t>
            </a:r>
            <a:endParaRPr dirty="0"/>
          </a:p>
          <a:p>
            <a:pPr marL="0" lvl="0" indent="0" algn="l" rtl="0">
              <a:spcBef>
                <a:spcPts val="0"/>
              </a:spcBef>
              <a:spcAft>
                <a:spcPts val="0"/>
              </a:spcAft>
              <a:buNone/>
            </a:pPr>
            <a:r>
              <a:rPr lang="en-US" dirty="0"/>
              <a:t>• Partners, after the other person shares, you can respond constructively by using statements such as “I like, I wish, I wonder” </a:t>
            </a:r>
            <a:endParaRPr dirty="0"/>
          </a:p>
        </p:txBody>
      </p:sp>
      <p:sp>
        <p:nvSpPr>
          <p:cNvPr id="394" name="Google Shape;394;g2912d5f246d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322593dfaa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322593dfaa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190 mins - Ok we’re nearing the end of this whole workshop, let’s wrap up and see that we completed all of our objectives! </a:t>
            </a:r>
            <a:endParaRPr dirty="0"/>
          </a:p>
          <a:p>
            <a:pPr marL="0" lvl="0" indent="0" algn="l" rtl="0">
              <a:spcBef>
                <a:spcPts val="0"/>
              </a:spcBef>
              <a:spcAft>
                <a:spcPts val="0"/>
              </a:spcAft>
              <a:buClr>
                <a:schemeClr val="dk1"/>
              </a:buClr>
              <a:buSzPts val="1100"/>
              <a:buFont typeface="Arial"/>
              <a:buNone/>
            </a:pPr>
            <a:r>
              <a:rPr lang="en-US" dirty="0"/>
              <a:t>{Next slide}</a:t>
            </a:r>
            <a:endParaRPr dirty="0"/>
          </a:p>
        </p:txBody>
      </p:sp>
      <p:sp>
        <p:nvSpPr>
          <p:cNvPr id="401" name="Google Shape;401;g3322593dfaa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95f59b20e0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95f59b20e0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The commitment template you just completed and shared in your small group is a “blueprint” for a monitoring plan and process for the metric or number you prioritized. </a:t>
            </a:r>
            <a:endParaRPr dirty="0"/>
          </a:p>
          <a:p>
            <a:pPr marL="457200" lvl="0" indent="-317500" algn="l" rtl="0">
              <a:spcBef>
                <a:spcPts val="0"/>
              </a:spcBef>
              <a:spcAft>
                <a:spcPts val="0"/>
              </a:spcAft>
              <a:buSzPts val="1400"/>
              <a:buChar char="●"/>
            </a:pPr>
            <a:r>
              <a:rPr lang="en-US" dirty="0"/>
              <a:t>You can take that template and build out a similar monitoring plan for any financial metric that you think is interesting and important, and then use that plan to make sure you track the number regularly. </a:t>
            </a:r>
            <a:endParaRPr dirty="0"/>
          </a:p>
          <a:p>
            <a:pPr marL="457200" lvl="0" indent="-317500" algn="l" rtl="0">
              <a:spcBef>
                <a:spcPts val="0"/>
              </a:spcBef>
              <a:spcAft>
                <a:spcPts val="0"/>
              </a:spcAft>
              <a:buSzPts val="1400"/>
              <a:buChar char="●"/>
            </a:pPr>
            <a:r>
              <a:rPr lang="en-US" dirty="0"/>
              <a:t>By the way, you can choose ANY financial metric! You can use this mad libs template with any of the other numbers we talked about today, or a financial metric we didn’t cover today. They key is to define some routine or practice you think is valuable and then do it over and over again until that becomes a part of how your organization operates. </a:t>
            </a:r>
            <a:endParaRPr dirty="0"/>
          </a:p>
        </p:txBody>
      </p:sp>
      <p:sp>
        <p:nvSpPr>
          <p:cNvPr id="408" name="Google Shape;408;g295f59b20e0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95f59b20e0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95f59b20e0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195 mins – (Read: Here are three options for What you can do next)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Remember my story at the beginning of this workshop about how little I knew about finances until it all blew up in my face? I hope you feel more confident now, than I was then. This stuff is easy if you just put in the time and have an accountability buddy. Organizations with healthy finances can do more of the things we know we need to do in this world. Right now federal funding which affects a lot, just life in general are chaotic and up in the air. One way we can try to grow and protect our staff and our mission, is to have stronger social enterprises, to have healthier business financials. And you’re not on your own, everyone in this room is a peer resource and mentor for one another.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 hope you leave with least one tangible step to work on in reading your numbers more often, with at least one specific colleague.</a:t>
            </a:r>
            <a:endParaRPr dirty="0"/>
          </a:p>
          <a:p>
            <a:pPr marL="0" lvl="0" indent="0" algn="l" rtl="0">
              <a:spcBef>
                <a:spcPts val="0"/>
              </a:spcBef>
              <a:spcAft>
                <a:spcPts val="0"/>
              </a:spcAft>
              <a:buNone/>
            </a:pPr>
            <a:endParaRPr dirty="0"/>
          </a:p>
        </p:txBody>
      </p:sp>
      <p:sp>
        <p:nvSpPr>
          <p:cNvPr id="415" name="Google Shape;415;g295f59b20e0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3:notes"/>
          <p:cNvSpPr txBox="1">
            <a:spLocks noGrp="1"/>
          </p:cNvSpPr>
          <p:nvPr>
            <p:ph type="body" idx="1"/>
          </p:nvPr>
        </p:nvSpPr>
        <p:spPr>
          <a:xfrm>
            <a:off x="701040" y="4473892"/>
            <a:ext cx="5608320" cy="3660459"/>
          </a:xfrm>
          <a:prstGeom prst="rect">
            <a:avLst/>
          </a:prstGeom>
        </p:spPr>
        <p:txBody>
          <a:bodyPr spcFirstLastPara="1" wrap="square" lIns="93145" tIns="46560" rIns="93145" bIns="46560" anchor="t" anchorCtr="0">
            <a:noAutofit/>
          </a:bodyPr>
          <a:lstStyle/>
          <a:p>
            <a:pPr marL="0" indent="0"/>
            <a:r>
              <a:rPr lang="en-US" dirty="0"/>
              <a:t>Katie</a:t>
            </a:r>
          </a:p>
        </p:txBody>
      </p:sp>
      <p:sp>
        <p:nvSpPr>
          <p:cNvPr id="258" name="Google Shape;258;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284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8ff7f1a26e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8ff7f1a26e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Close!</a:t>
            </a:r>
            <a:endParaRPr dirty="0"/>
          </a:p>
        </p:txBody>
      </p:sp>
      <p:sp>
        <p:nvSpPr>
          <p:cNvPr id="424" name="Google Shape;424;g28ff7f1a26e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these metrics are more for measuring overall financial health of an ESE rather than day-to-day financial operations. Not for a financial controller. Key decisions around which part of our organization might need attention. Should we be increasing revenue? Should we be assessing our costs? How future proof are we?</a:t>
            </a:r>
          </a:p>
        </p:txBody>
      </p:sp>
      <p:sp>
        <p:nvSpPr>
          <p:cNvPr id="4" name="Slide Number Placeholder 3"/>
          <p:cNvSpPr>
            <a:spLocks noGrp="1"/>
          </p:cNvSpPr>
          <p:nvPr>
            <p:ph type="sldNum" sz="quarter" idx="5"/>
          </p:nvPr>
        </p:nvSpPr>
        <p:spPr/>
        <p:txBody>
          <a:bodyPr/>
          <a:lstStyle/>
          <a:p>
            <a:fld id="{7268DA26-F8DC-436D-9917-23ACE46B75FE}" type="slidenum">
              <a:rPr lang="en-US" smtClean="0"/>
              <a:t>4</a:t>
            </a:fld>
            <a:endParaRPr lang="en-US" dirty="0"/>
          </a:p>
        </p:txBody>
      </p:sp>
    </p:spTree>
    <p:extLst>
      <p:ext uri="{BB962C8B-B14F-4D97-AF65-F5344CB8AC3E}">
        <p14:creationId xmlns:p14="http://schemas.microsoft.com/office/powerpoint/2010/main" val="2321505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80786183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10 mins -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 oversharing here, so let’s make me feel not alone and all be honest - we each have different relationships and comfort levels with money and financial management. </a:t>
            </a:r>
            <a:br>
              <a:rPr lang="en-US" dirty="0"/>
            </a:br>
            <a:r>
              <a:rPr lang="en-US" dirty="0"/>
              <a:t>So let’s start by just naming how we feel and getting any “finance gremlins” into the light.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How would you describe your feelings about financial management of your organization?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[Take stock of thumbs in the room] We’re here today to hopefully bring those negatives to neutral and perhaps those neutrals to positives. </a:t>
            </a:r>
            <a:endParaRPr dirty="0"/>
          </a:p>
        </p:txBody>
      </p:sp>
      <p:sp>
        <p:nvSpPr>
          <p:cNvPr id="215" name="Google Shape;215;g280786183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15 mins (no need to read slide)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We all have different relationships to finance within our ESEs and I want us to leave here today with great respect for two things: 1) That finances are a great indicator of the health of our organizations, so finance is one important tool for any leader. And 2) I want us to realize we are extremely capable of getting even more comfortable analyzing finances, than we already are.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TEASER STORY - Neighborhood Industries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 few years ago, one of REDF’s partner organizations had a sudden warehouse fire that burned a ton of inventory and damaged the building. No one was hurt, it was after hours. In the moment, beyond the immediate priority of attending to the fire and the clean-up, the biggest question on the CEO’s mind was “how are we going to rebuild, and survive through this?” He was actually asking a financial question - “do we have the monetary resources to to get through this?”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When our REDF team asked this CEO how we could support, guess what he asked for? It’s not what you’re thinking.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He asked us to help him create a real time cash flow model. A dashboard of what money is coming in from where, and what the money is being spent on as it leaves the account.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His cash flow statement was being updated on a quarterly basis as part of his financial statements, but because of the fire, there was a lot more cash going out for new costs and he wanted to keep a closer pulse on whether they could pay their bills. Because he was monitoring his finances more closely, he could then use that information to make smarter decisions about cash-in and cash-out whether or not it was related to the fire.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He later told us that the most helpful thing he got from three years of working with REDF was that cash flow model! </a:t>
            </a:r>
            <a:endParaRPr dirty="0"/>
          </a:p>
        </p:txBody>
      </p:sp>
      <p:sp>
        <p:nvSpPr>
          <p:cNvPr id="223" name="Google Shape;22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8a27f4e95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8a27f4e95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20 mins </a:t>
            </a:r>
            <a:endParaRPr dirty="0"/>
          </a:p>
          <a:p>
            <a:pPr marL="0" lvl="0" indent="0" algn="l" rtl="0">
              <a:spcBef>
                <a:spcPts val="0"/>
              </a:spcBef>
              <a:spcAft>
                <a:spcPts val="0"/>
              </a:spcAft>
              <a:buNone/>
            </a:pPr>
            <a:endParaRPr dirty="0"/>
          </a:p>
          <a:p>
            <a:pPr marL="457200" lvl="0" indent="-304800" algn="l" rtl="0">
              <a:spcBef>
                <a:spcPts val="0"/>
              </a:spcBef>
              <a:spcAft>
                <a:spcPts val="0"/>
              </a:spcAft>
              <a:buSzPts val="1200"/>
              <a:buFont typeface="Calibri"/>
              <a:buAutoNum type="arabicPeriod"/>
            </a:pPr>
            <a:r>
              <a:rPr lang="en-US" dirty="0"/>
              <a:t>{Cover first objective} </a:t>
            </a:r>
            <a:endParaRPr dirty="0"/>
          </a:p>
          <a:p>
            <a:pPr marL="457200" lvl="0" indent="-304800" algn="l" rtl="0">
              <a:spcBef>
                <a:spcPts val="0"/>
              </a:spcBef>
              <a:spcAft>
                <a:spcPts val="0"/>
              </a:spcAft>
              <a:buSzPts val="1200"/>
              <a:buFont typeface="Calibri"/>
              <a:buAutoNum type="arabicPeriod"/>
            </a:pPr>
            <a:r>
              <a:rPr lang="en-US" dirty="0"/>
              <a:t>You might be asking, what are drivers? Drivers are just the things that are influencing your revenue, expense, profit, or cash numbers to a significant degree. If we can know our drivers, then we can also change the way they move, or drive. That brings me to the second objective….</a:t>
            </a:r>
            <a:endParaRPr dirty="0"/>
          </a:p>
          <a:p>
            <a:pPr marL="457200" lvl="0" indent="-304800" algn="l" rtl="0">
              <a:spcBef>
                <a:spcPts val="0"/>
              </a:spcBef>
              <a:spcAft>
                <a:spcPts val="0"/>
              </a:spcAft>
              <a:buSzPts val="1200"/>
              <a:buFont typeface="Calibri"/>
              <a:buAutoNum type="arabicPeriod"/>
            </a:pPr>
            <a:r>
              <a:rPr lang="en-US" dirty="0"/>
              <a:t>{Cover second objective}</a:t>
            </a:r>
            <a:endParaRPr dirty="0"/>
          </a:p>
          <a:p>
            <a:pPr marL="457200" lvl="0" indent="-304800" algn="l" rtl="0">
              <a:spcBef>
                <a:spcPts val="0"/>
              </a:spcBef>
              <a:spcAft>
                <a:spcPts val="0"/>
              </a:spcAft>
              <a:buSzPts val="1200"/>
              <a:buFont typeface="Calibri"/>
              <a:buAutoNum type="arabicPeriod"/>
            </a:pPr>
            <a:r>
              <a:rPr lang="en-US" dirty="0"/>
              <a:t>You’re going to leave here with tangible things to look for. More often than not, increasing / decreasing / maintaining a financial number will mean you have to ask for help from colleagues at your org. This makes objective three important: </a:t>
            </a:r>
            <a:endParaRPr dirty="0"/>
          </a:p>
          <a:p>
            <a:pPr marL="457200" lvl="0" indent="-304800" algn="l" rtl="0">
              <a:spcBef>
                <a:spcPts val="0"/>
              </a:spcBef>
              <a:spcAft>
                <a:spcPts val="0"/>
              </a:spcAft>
              <a:buSzPts val="1200"/>
              <a:buFont typeface="Calibri"/>
              <a:buAutoNum type="arabicPeriod"/>
            </a:pPr>
            <a:r>
              <a:rPr lang="en-US" dirty="0"/>
              <a:t>{Cover third objective} That means finding an accountability buddy! You do not have to go at this alone.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Let’s do a poll - Raise your hand if you already do most of this at your organization or in your role? Could be looking at the numbers, setting a priority to influence one of the numbers, and coming together with someone to discuss the number(s). Ask 2 people to share.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30" name="Google Shape;230;g28a27f4e95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912d5f246d_2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23 mins - Let me give you an example of where we’re going in today’s workshop. Imagine my fake business here, called - Candle Co.</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{Click through bullet points}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I’d like to have a plan to monitor earned revenue and a sense for what within earned revenue can really help improve Candle Co’s finances, so I’m going to fill out a little “mad libs” where I make a plan and commitment to focus on one financial driver.</a:t>
            </a:r>
            <a:endParaRPr dirty="0"/>
          </a:p>
        </p:txBody>
      </p:sp>
      <p:sp>
        <p:nvSpPr>
          <p:cNvPr id="236" name="Google Shape;236;g2912d5f246d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905076073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905076073c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{20 mins}</a:t>
            </a:r>
            <a:endParaRPr dirty="0"/>
          </a:p>
          <a:p>
            <a:pPr marL="0" lvl="0" indent="0" algn="l" rtl="0">
              <a:spcBef>
                <a:spcPts val="0"/>
              </a:spcBef>
              <a:spcAft>
                <a:spcPts val="0"/>
              </a:spcAft>
              <a:buNone/>
            </a:pPr>
            <a:endParaRPr dirty="0"/>
          </a:p>
          <a:p>
            <a:pPr marL="457200" lvl="0" indent="-304800" algn="l" rtl="0">
              <a:spcBef>
                <a:spcPts val="0"/>
              </a:spcBef>
              <a:spcAft>
                <a:spcPts val="0"/>
              </a:spcAft>
              <a:buSzPts val="1200"/>
              <a:buFont typeface="Calibri"/>
              <a:buAutoNum type="arabicPeriod"/>
            </a:pPr>
            <a:r>
              <a:rPr lang="en-US" dirty="0"/>
              <a:t>In the example of my fake business Candle Co, … {read through mad lib, pretend I’m just writing in the dark blue font now}</a:t>
            </a:r>
            <a:endParaRPr dirty="0"/>
          </a:p>
          <a:p>
            <a:pPr marL="457200" lvl="0" indent="-304800" algn="l" rtl="0">
              <a:spcBef>
                <a:spcPts val="0"/>
              </a:spcBef>
              <a:spcAft>
                <a:spcPts val="0"/>
              </a:spcAft>
              <a:buSzPts val="1200"/>
              <a:buFont typeface="Calibri"/>
              <a:buAutoNum type="arabicPeriod"/>
            </a:pPr>
            <a:r>
              <a:rPr lang="en-US" dirty="0"/>
              <a:t>By the end of this session you all will have a similar template filled out that’s customized for your organization and the financial number you think is most important to focus on. </a:t>
            </a:r>
            <a:endParaRPr dirty="0"/>
          </a:p>
        </p:txBody>
      </p:sp>
      <p:sp>
        <p:nvSpPr>
          <p:cNvPr id="244" name="Google Shape;244;g2905076073c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jp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accent1"/>
        </a:solidFill>
        <a:effectLst/>
      </p:bgPr>
    </p:bg>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4731193" y="-154580"/>
            <a:ext cx="6193042" cy="7010400"/>
          </a:xfrm>
          <a:prstGeom prst="rect">
            <a:avLst/>
          </a:prstGeom>
          <a:noFill/>
          <a:ln>
            <a:noFill/>
          </a:ln>
        </p:spPr>
      </p:pic>
      <p:pic>
        <p:nvPicPr>
          <p:cNvPr id="17" name="Google Shape;17;p2"/>
          <p:cNvPicPr preferRelativeResize="0"/>
          <p:nvPr/>
        </p:nvPicPr>
        <p:blipFill rotWithShape="1">
          <a:blip r:embed="rId2">
            <a:alphaModFix/>
          </a:blip>
          <a:srcRect/>
          <a:stretch/>
        </p:blipFill>
        <p:spPr>
          <a:xfrm>
            <a:off x="-106019" y="-76200"/>
            <a:ext cx="6193042" cy="7010400"/>
          </a:xfrm>
          <a:prstGeom prst="rect">
            <a:avLst/>
          </a:prstGeom>
          <a:noFill/>
          <a:ln>
            <a:noFill/>
          </a:ln>
        </p:spPr>
      </p:pic>
      <p:sp>
        <p:nvSpPr>
          <p:cNvPr id="19" name="Google Shape;19;p2"/>
          <p:cNvSpPr/>
          <p:nvPr/>
        </p:nvSpPr>
        <p:spPr>
          <a:xfrm flipH="1">
            <a:off x="-3" y="0"/>
            <a:ext cx="12192002" cy="4922457"/>
          </a:xfrm>
          <a:prstGeom prst="rect">
            <a:avLst/>
          </a:prstGeom>
          <a:blipFill rotWithShape="1">
            <a:blip r:embed="rId3">
              <a:alphaModFix/>
            </a:blip>
            <a:stretch>
              <a:fillRect l="8716"/>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latin typeface="Arial"/>
              <a:ea typeface="Arial"/>
              <a:cs typeface="Arial"/>
              <a:sym typeface="Arial"/>
            </a:endParaRPr>
          </a:p>
        </p:txBody>
      </p:sp>
      <p:sp>
        <p:nvSpPr>
          <p:cNvPr id="20" name="Google Shape;20;p2"/>
          <p:cNvSpPr txBox="1">
            <a:spLocks noGrp="1"/>
          </p:cNvSpPr>
          <p:nvPr>
            <p:ph type="ctrTitle"/>
          </p:nvPr>
        </p:nvSpPr>
        <p:spPr>
          <a:xfrm>
            <a:off x="435315" y="5594369"/>
            <a:ext cx="6301784" cy="6093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889"/>
              <a:buNone/>
              <a:defRPr b="0" i="0">
                <a:solidFill>
                  <a:schemeClr val="lt1"/>
                </a:solidFill>
                <a:latin typeface="Arial"/>
                <a:ea typeface="Arial"/>
                <a:cs typeface="Arial"/>
                <a:sym typeface="Arial"/>
              </a:defRPr>
            </a:lvl1pPr>
            <a:lvl2pPr lvl="1" algn="l">
              <a:lnSpc>
                <a:spcPct val="100000"/>
              </a:lnSpc>
              <a:spcBef>
                <a:spcPts val="0"/>
              </a:spcBef>
              <a:spcAft>
                <a:spcPts val="0"/>
              </a:spcAft>
              <a:buSzPts val="1556"/>
              <a:buNone/>
              <a:defRPr/>
            </a:lvl2pPr>
            <a:lvl3pPr lvl="2" algn="l">
              <a:lnSpc>
                <a:spcPct val="100000"/>
              </a:lnSpc>
              <a:spcBef>
                <a:spcPts val="0"/>
              </a:spcBef>
              <a:spcAft>
                <a:spcPts val="0"/>
              </a:spcAft>
              <a:buSzPts val="1556"/>
              <a:buNone/>
              <a:defRPr/>
            </a:lvl3pPr>
            <a:lvl4pPr lvl="3" algn="l">
              <a:lnSpc>
                <a:spcPct val="100000"/>
              </a:lnSpc>
              <a:spcBef>
                <a:spcPts val="0"/>
              </a:spcBef>
              <a:spcAft>
                <a:spcPts val="0"/>
              </a:spcAft>
              <a:buSzPts val="1556"/>
              <a:buNone/>
              <a:defRPr/>
            </a:lvl4pPr>
            <a:lvl5pPr lvl="4" algn="l">
              <a:lnSpc>
                <a:spcPct val="100000"/>
              </a:lnSpc>
              <a:spcBef>
                <a:spcPts val="0"/>
              </a:spcBef>
              <a:spcAft>
                <a:spcPts val="0"/>
              </a:spcAft>
              <a:buSzPts val="1556"/>
              <a:buNone/>
              <a:defRPr/>
            </a:lvl5pPr>
            <a:lvl6pPr lvl="5" algn="l">
              <a:lnSpc>
                <a:spcPct val="100000"/>
              </a:lnSpc>
              <a:spcBef>
                <a:spcPts val="0"/>
              </a:spcBef>
              <a:spcAft>
                <a:spcPts val="0"/>
              </a:spcAft>
              <a:buSzPts val="1556"/>
              <a:buNone/>
              <a:defRPr/>
            </a:lvl6pPr>
            <a:lvl7pPr lvl="6" algn="l">
              <a:lnSpc>
                <a:spcPct val="100000"/>
              </a:lnSpc>
              <a:spcBef>
                <a:spcPts val="0"/>
              </a:spcBef>
              <a:spcAft>
                <a:spcPts val="0"/>
              </a:spcAft>
              <a:buSzPts val="1556"/>
              <a:buNone/>
              <a:defRPr/>
            </a:lvl7pPr>
            <a:lvl8pPr lvl="7" algn="l">
              <a:lnSpc>
                <a:spcPct val="100000"/>
              </a:lnSpc>
              <a:spcBef>
                <a:spcPts val="0"/>
              </a:spcBef>
              <a:spcAft>
                <a:spcPts val="0"/>
              </a:spcAft>
              <a:buSzPts val="1556"/>
              <a:buNone/>
              <a:defRPr/>
            </a:lvl8pPr>
            <a:lvl9pPr lvl="8" algn="l">
              <a:lnSpc>
                <a:spcPct val="100000"/>
              </a:lnSpc>
              <a:spcBef>
                <a:spcPts val="0"/>
              </a:spcBef>
              <a:spcAft>
                <a:spcPts val="0"/>
              </a:spcAft>
              <a:buSzPts val="1556"/>
              <a:buNone/>
              <a:defRPr/>
            </a:lvl9pPr>
          </a:lstStyle>
          <a:p>
            <a:endParaRPr/>
          </a:p>
        </p:txBody>
      </p:sp>
      <p:sp>
        <p:nvSpPr>
          <p:cNvPr id="21" name="Google Shape;21;p2"/>
          <p:cNvSpPr txBox="1">
            <a:spLocks noGrp="1"/>
          </p:cNvSpPr>
          <p:nvPr>
            <p:ph type="subTitle" idx="1"/>
          </p:nvPr>
        </p:nvSpPr>
        <p:spPr>
          <a:xfrm>
            <a:off x="412165" y="6203767"/>
            <a:ext cx="9144000" cy="37753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3613"/>
              <a:buChar char="•"/>
              <a:defRPr/>
            </a:lvl1pPr>
            <a:lvl2pPr lvl="1" algn="l">
              <a:lnSpc>
                <a:spcPct val="90000"/>
              </a:lnSpc>
              <a:spcBef>
                <a:spcPts val="500"/>
              </a:spcBef>
              <a:spcAft>
                <a:spcPts val="0"/>
              </a:spcAft>
              <a:buSzPts val="3097"/>
              <a:buChar char="•"/>
              <a:defRPr/>
            </a:lvl2pPr>
            <a:lvl3pPr lvl="2" algn="l">
              <a:lnSpc>
                <a:spcPct val="90000"/>
              </a:lnSpc>
              <a:spcBef>
                <a:spcPts val="500"/>
              </a:spcBef>
              <a:spcAft>
                <a:spcPts val="0"/>
              </a:spcAft>
              <a:buSzPts val="2581"/>
              <a:buChar char="•"/>
              <a:defRPr/>
            </a:lvl3pPr>
            <a:lvl4pPr lvl="3" algn="l">
              <a:lnSpc>
                <a:spcPct val="90000"/>
              </a:lnSpc>
              <a:spcBef>
                <a:spcPts val="500"/>
              </a:spcBef>
              <a:spcAft>
                <a:spcPts val="0"/>
              </a:spcAft>
              <a:buSzPts val="2323"/>
              <a:buChar char="•"/>
              <a:defRPr/>
            </a:lvl4pPr>
            <a:lvl5pPr lvl="4" algn="l">
              <a:lnSpc>
                <a:spcPct val="90000"/>
              </a:lnSpc>
              <a:spcBef>
                <a:spcPts val="500"/>
              </a:spcBef>
              <a:spcAft>
                <a:spcPts val="0"/>
              </a:spcAft>
              <a:buSzPts val="2323"/>
              <a:buChar char="•"/>
              <a:defRPr/>
            </a:lvl5pPr>
            <a:lvl6pPr lvl="5" algn="l">
              <a:lnSpc>
                <a:spcPct val="90000"/>
              </a:lnSpc>
              <a:spcBef>
                <a:spcPts val="500"/>
              </a:spcBef>
              <a:spcAft>
                <a:spcPts val="0"/>
              </a:spcAft>
              <a:buSzPts val="2323"/>
              <a:buChar char="•"/>
              <a:defRPr/>
            </a:lvl6pPr>
            <a:lvl7pPr lvl="6" algn="l">
              <a:lnSpc>
                <a:spcPct val="90000"/>
              </a:lnSpc>
              <a:spcBef>
                <a:spcPts val="500"/>
              </a:spcBef>
              <a:spcAft>
                <a:spcPts val="0"/>
              </a:spcAft>
              <a:buSzPts val="2323"/>
              <a:buChar char="•"/>
              <a:defRPr/>
            </a:lvl7pPr>
            <a:lvl8pPr lvl="7" algn="l">
              <a:lnSpc>
                <a:spcPct val="90000"/>
              </a:lnSpc>
              <a:spcBef>
                <a:spcPts val="500"/>
              </a:spcBef>
              <a:spcAft>
                <a:spcPts val="0"/>
              </a:spcAft>
              <a:buSzPts val="2323"/>
              <a:buChar char="•"/>
              <a:defRPr/>
            </a:lvl8pPr>
            <a:lvl9pPr lvl="8" algn="l">
              <a:lnSpc>
                <a:spcPct val="90000"/>
              </a:lnSpc>
              <a:spcBef>
                <a:spcPts val="500"/>
              </a:spcBef>
              <a:spcAft>
                <a:spcPts val="0"/>
              </a:spcAft>
              <a:buSzPts val="2323"/>
              <a:buChar char="•"/>
              <a:defRPr/>
            </a:lvl9pPr>
          </a:lstStyle>
          <a:p>
            <a:endParaRPr/>
          </a:p>
        </p:txBody>
      </p:sp>
      <p:pic>
        <p:nvPicPr>
          <p:cNvPr id="22" name="Google Shape;22;p2"/>
          <p:cNvPicPr preferRelativeResize="0"/>
          <p:nvPr/>
        </p:nvPicPr>
        <p:blipFill rotWithShape="1">
          <a:blip r:embed="rId4">
            <a:alphaModFix/>
          </a:blip>
          <a:srcRect/>
          <a:stretch/>
        </p:blipFill>
        <p:spPr>
          <a:xfrm>
            <a:off x="0" y="0"/>
            <a:ext cx="3334287" cy="4103370"/>
          </a:xfrm>
          <a:prstGeom prst="rect">
            <a:avLst/>
          </a:prstGeom>
          <a:noFill/>
          <a:ln>
            <a:noFill/>
          </a:ln>
        </p:spPr>
      </p:pic>
      <p:pic>
        <p:nvPicPr>
          <p:cNvPr id="23" name="Google Shape;23;p2"/>
          <p:cNvPicPr preferRelativeResize="0"/>
          <p:nvPr/>
        </p:nvPicPr>
        <p:blipFill rotWithShape="1">
          <a:blip r:embed="rId5">
            <a:alphaModFix/>
          </a:blip>
          <a:srcRect/>
          <a:stretch/>
        </p:blipFill>
        <p:spPr>
          <a:xfrm>
            <a:off x="3334287" y="0"/>
            <a:ext cx="3334287" cy="4103370"/>
          </a:xfrm>
          <a:prstGeom prst="rect">
            <a:avLst/>
          </a:prstGeom>
          <a:noFill/>
          <a:ln>
            <a:noFill/>
          </a:ln>
        </p:spPr>
      </p:pic>
      <p:pic>
        <p:nvPicPr>
          <p:cNvPr id="24" name="Google Shape;24;p2"/>
          <p:cNvPicPr preferRelativeResize="0"/>
          <p:nvPr/>
        </p:nvPicPr>
        <p:blipFill rotWithShape="1">
          <a:blip r:embed="rId6">
            <a:alphaModFix/>
          </a:blip>
          <a:srcRect/>
          <a:stretch/>
        </p:blipFill>
        <p:spPr>
          <a:xfrm>
            <a:off x="6668574" y="0"/>
            <a:ext cx="3334287" cy="4103370"/>
          </a:xfrm>
          <a:prstGeom prst="rect">
            <a:avLst/>
          </a:prstGeom>
          <a:noFill/>
          <a:ln>
            <a:noFill/>
          </a:ln>
        </p:spPr>
      </p:pic>
      <p:pic>
        <p:nvPicPr>
          <p:cNvPr id="3" name="Picture 2" descr="A logo with a bear and a star&#10;&#10;Description automatically generated">
            <a:extLst>
              <a:ext uri="{FF2B5EF4-FFF2-40B4-BE49-F238E27FC236}">
                <a16:creationId xmlns:a16="http://schemas.microsoft.com/office/drawing/2014/main" id="{E950D5A7-91AE-E0F4-9037-0FC815ECBEAD}"/>
              </a:ext>
            </a:extLst>
          </p:cNvPr>
          <p:cNvPicPr>
            <a:picLocks noChangeAspect="1"/>
          </p:cNvPicPr>
          <p:nvPr userDrawn="1"/>
        </p:nvPicPr>
        <p:blipFill>
          <a:blip r:embed="rId7"/>
          <a:stretch>
            <a:fillRect/>
          </a:stretch>
        </p:blipFill>
        <p:spPr>
          <a:xfrm>
            <a:off x="11151354" y="5834553"/>
            <a:ext cx="1149104" cy="1151269"/>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3_Section Header">
    <p:bg>
      <p:bgPr>
        <a:solidFill>
          <a:schemeClr val="accent3"/>
        </a:solidFill>
        <a:effectLst/>
      </p:bgPr>
    </p:bg>
    <p:spTree>
      <p:nvGrpSpPr>
        <p:cNvPr id="1" name="Shape 83"/>
        <p:cNvGrpSpPr/>
        <p:nvPr/>
      </p:nvGrpSpPr>
      <p:grpSpPr>
        <a:xfrm>
          <a:off x="0" y="0"/>
          <a:ext cx="0" cy="0"/>
          <a:chOff x="0" y="0"/>
          <a:chExt cx="0" cy="0"/>
        </a:xfrm>
      </p:grpSpPr>
      <p:pic>
        <p:nvPicPr>
          <p:cNvPr id="84" name="Google Shape;84;p11"/>
          <p:cNvPicPr preferRelativeResize="0"/>
          <p:nvPr/>
        </p:nvPicPr>
        <p:blipFill rotWithShape="1">
          <a:blip r:embed="rId2">
            <a:alphaModFix amt="65000"/>
          </a:blip>
          <a:srcRect/>
          <a:stretch/>
        </p:blipFill>
        <p:spPr>
          <a:xfrm>
            <a:off x="0" y="-76200"/>
            <a:ext cx="6193042" cy="7010400"/>
          </a:xfrm>
          <a:prstGeom prst="rect">
            <a:avLst/>
          </a:prstGeom>
          <a:noFill/>
          <a:ln>
            <a:noFill/>
          </a:ln>
        </p:spPr>
      </p:pic>
      <p:pic>
        <p:nvPicPr>
          <p:cNvPr id="85" name="Google Shape;85;p11"/>
          <p:cNvPicPr preferRelativeResize="0"/>
          <p:nvPr/>
        </p:nvPicPr>
        <p:blipFill rotWithShape="1">
          <a:blip r:embed="rId2">
            <a:alphaModFix amt="66000"/>
          </a:blip>
          <a:srcRect/>
          <a:stretch/>
        </p:blipFill>
        <p:spPr>
          <a:xfrm>
            <a:off x="6210996" y="-76200"/>
            <a:ext cx="6193042" cy="7010400"/>
          </a:xfrm>
          <a:prstGeom prst="rect">
            <a:avLst/>
          </a:prstGeom>
          <a:noFill/>
          <a:ln>
            <a:noFill/>
          </a:ln>
        </p:spPr>
      </p:pic>
      <p:sp>
        <p:nvSpPr>
          <p:cNvPr id="86" name="Google Shape;86;p11"/>
          <p:cNvSpPr/>
          <p:nvPr/>
        </p:nvSpPr>
        <p:spPr>
          <a:xfrm>
            <a:off x="8473440" y="0"/>
            <a:ext cx="3759621"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7" name="Google Shape;87;p11"/>
          <p:cNvSpPr>
            <a:spLocks noGrp="1"/>
          </p:cNvSpPr>
          <p:nvPr>
            <p:ph type="pic" idx="2"/>
          </p:nvPr>
        </p:nvSpPr>
        <p:spPr>
          <a:xfrm>
            <a:off x="6112806" y="781000"/>
            <a:ext cx="5281597" cy="5281597"/>
          </a:xfrm>
          <a:prstGeom prst="rect">
            <a:avLst/>
          </a:prstGeom>
          <a:solidFill>
            <a:schemeClr val="accent4"/>
          </a:solidFill>
          <a:ln>
            <a:noFill/>
          </a:ln>
        </p:spPr>
      </p:sp>
      <p:sp>
        <p:nvSpPr>
          <p:cNvPr id="88" name="Google Shape;88;p11"/>
          <p:cNvSpPr txBox="1"/>
          <p:nvPr/>
        </p:nvSpPr>
        <p:spPr>
          <a:xfrm>
            <a:off x="797597" y="6320273"/>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dirty="0">
              <a:solidFill>
                <a:schemeClr val="lt1"/>
              </a:solidFill>
              <a:latin typeface="Overpass Medium"/>
              <a:ea typeface="Overpass Medium"/>
              <a:cs typeface="Overpass Medium"/>
              <a:sym typeface="Overpass Medium"/>
            </a:endParaRPr>
          </a:p>
        </p:txBody>
      </p:sp>
      <p:pic>
        <p:nvPicPr>
          <p:cNvPr id="2" name="Picture 1" descr="A logo with a bear and a star&#10;&#10;Description automatically generated">
            <a:extLst>
              <a:ext uri="{FF2B5EF4-FFF2-40B4-BE49-F238E27FC236}">
                <a16:creationId xmlns:a16="http://schemas.microsoft.com/office/drawing/2014/main" id="{3F73BEBA-327C-71E1-DE50-6232EDBAE149}"/>
              </a:ext>
            </a:extLst>
          </p:cNvPr>
          <p:cNvPicPr>
            <a:picLocks noChangeAspect="1"/>
          </p:cNvPicPr>
          <p:nvPr userDrawn="1"/>
        </p:nvPicPr>
        <p:blipFill>
          <a:blip r:embed="rId4"/>
          <a:stretch>
            <a:fillRect/>
          </a:stretch>
        </p:blipFill>
        <p:spPr>
          <a:xfrm>
            <a:off x="11151354" y="5834553"/>
            <a:ext cx="1149104" cy="115126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3_Section Header 2">
    <p:bg>
      <p:bgPr>
        <a:solidFill>
          <a:schemeClr val="accent4"/>
        </a:solidFill>
        <a:effectLst/>
      </p:bgPr>
    </p:bg>
    <p:spTree>
      <p:nvGrpSpPr>
        <p:cNvPr id="1" name="Shape 90"/>
        <p:cNvGrpSpPr/>
        <p:nvPr/>
      </p:nvGrpSpPr>
      <p:grpSpPr>
        <a:xfrm>
          <a:off x="0" y="0"/>
          <a:ext cx="0" cy="0"/>
          <a:chOff x="0" y="0"/>
          <a:chExt cx="0" cy="0"/>
        </a:xfrm>
      </p:grpSpPr>
      <p:pic>
        <p:nvPicPr>
          <p:cNvPr id="91" name="Google Shape;91;p12"/>
          <p:cNvPicPr preferRelativeResize="0"/>
          <p:nvPr/>
        </p:nvPicPr>
        <p:blipFill rotWithShape="1">
          <a:blip r:embed="rId2">
            <a:alphaModFix amt="50000"/>
          </a:blip>
          <a:srcRect/>
          <a:stretch/>
        </p:blipFill>
        <p:spPr>
          <a:xfrm>
            <a:off x="0" y="-76200"/>
            <a:ext cx="6193042" cy="7010400"/>
          </a:xfrm>
          <a:prstGeom prst="rect">
            <a:avLst/>
          </a:prstGeom>
          <a:noFill/>
          <a:ln>
            <a:noFill/>
          </a:ln>
        </p:spPr>
      </p:pic>
      <p:pic>
        <p:nvPicPr>
          <p:cNvPr id="92" name="Google Shape;92;p12"/>
          <p:cNvPicPr preferRelativeResize="0"/>
          <p:nvPr/>
        </p:nvPicPr>
        <p:blipFill rotWithShape="1">
          <a:blip r:embed="rId2">
            <a:alphaModFix amt="50000"/>
          </a:blip>
          <a:srcRect/>
          <a:stretch/>
        </p:blipFill>
        <p:spPr>
          <a:xfrm>
            <a:off x="6210996" y="-76200"/>
            <a:ext cx="6193042" cy="7010400"/>
          </a:xfrm>
          <a:prstGeom prst="rect">
            <a:avLst/>
          </a:prstGeom>
          <a:noFill/>
          <a:ln>
            <a:noFill/>
          </a:ln>
        </p:spPr>
      </p:pic>
      <p:sp>
        <p:nvSpPr>
          <p:cNvPr id="93" name="Google Shape;93;p12"/>
          <p:cNvSpPr/>
          <p:nvPr/>
        </p:nvSpPr>
        <p:spPr>
          <a:xfrm>
            <a:off x="-573" y="0"/>
            <a:ext cx="3385458"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4" name="Google Shape;94;p12"/>
          <p:cNvSpPr txBox="1">
            <a:spLocks noGrp="1"/>
          </p:cNvSpPr>
          <p:nvPr>
            <p:ph type="ctrTitle"/>
          </p:nvPr>
        </p:nvSpPr>
        <p:spPr>
          <a:xfrm>
            <a:off x="7328770" y="3252521"/>
            <a:ext cx="4087660" cy="338554"/>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Clr>
                <a:srgbClr val="474C55"/>
              </a:buClr>
              <a:buSzPts val="2200"/>
              <a:buFont typeface="Inter"/>
              <a:buNone/>
              <a:defRPr sz="2200" b="0" i="0">
                <a:solidFill>
                  <a:schemeClr val="lt1"/>
                </a:solidFill>
                <a:latin typeface="Overpass Thin"/>
                <a:ea typeface="Overpass Thin"/>
                <a:cs typeface="Overpass Thin"/>
                <a:sym typeface="Overpass Th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2"/>
          <p:cNvSpPr>
            <a:spLocks noGrp="1"/>
          </p:cNvSpPr>
          <p:nvPr>
            <p:ph type="pic" idx="2"/>
          </p:nvPr>
        </p:nvSpPr>
        <p:spPr>
          <a:xfrm>
            <a:off x="738648" y="781000"/>
            <a:ext cx="5281597" cy="5281597"/>
          </a:xfrm>
          <a:prstGeom prst="rect">
            <a:avLst/>
          </a:prstGeom>
          <a:solidFill>
            <a:schemeClr val="accent4"/>
          </a:solidFill>
          <a:ln>
            <a:noFill/>
          </a:ln>
        </p:spPr>
      </p:sp>
      <p:sp>
        <p:nvSpPr>
          <p:cNvPr id="96" name="Google Shape;96;p12"/>
          <p:cNvSpPr txBox="1"/>
          <p:nvPr/>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dirty="0">
              <a:solidFill>
                <a:schemeClr val="lt1"/>
              </a:solidFill>
              <a:latin typeface="Overpass Medium"/>
              <a:ea typeface="Overpass Medium"/>
              <a:cs typeface="Overpass Medium"/>
              <a:sym typeface="Overpass Medium"/>
            </a:endParaRPr>
          </a:p>
        </p:txBody>
      </p:sp>
      <p:pic>
        <p:nvPicPr>
          <p:cNvPr id="2" name="Picture 1" descr="A logo with a bear and a star&#10;&#10;Description automatically generated">
            <a:extLst>
              <a:ext uri="{FF2B5EF4-FFF2-40B4-BE49-F238E27FC236}">
                <a16:creationId xmlns:a16="http://schemas.microsoft.com/office/drawing/2014/main" id="{FB5B852D-B49A-5209-2367-33EE10934B18}"/>
              </a:ext>
            </a:extLst>
          </p:cNvPr>
          <p:cNvPicPr>
            <a:picLocks noChangeAspect="1"/>
          </p:cNvPicPr>
          <p:nvPr userDrawn="1"/>
        </p:nvPicPr>
        <p:blipFill>
          <a:blip r:embed="rId4"/>
          <a:stretch>
            <a:fillRect/>
          </a:stretch>
        </p:blipFill>
        <p:spPr>
          <a:xfrm>
            <a:off x="11151354" y="5834553"/>
            <a:ext cx="1149104" cy="115126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3_Section Header 3">
    <p:bg>
      <p:bgPr>
        <a:solidFill>
          <a:schemeClr val="lt1"/>
        </a:solidFill>
        <a:effectLst/>
      </p:bgPr>
    </p:bg>
    <p:spTree>
      <p:nvGrpSpPr>
        <p:cNvPr id="1" name="Shape 98"/>
        <p:cNvGrpSpPr/>
        <p:nvPr/>
      </p:nvGrpSpPr>
      <p:grpSpPr>
        <a:xfrm>
          <a:off x="0" y="0"/>
          <a:ext cx="0" cy="0"/>
          <a:chOff x="0" y="0"/>
          <a:chExt cx="0" cy="0"/>
        </a:xfrm>
      </p:grpSpPr>
      <p:sp>
        <p:nvSpPr>
          <p:cNvPr id="99" name="Google Shape;99;p13"/>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rgbClr val="474C55"/>
                </a:solidFill>
                <a:latin typeface="Inter"/>
                <a:ea typeface="Inter"/>
                <a:cs typeface="Inter"/>
                <a:sym typeface="Inter"/>
              </a:rPr>
              <a:t>‹#›</a:t>
            </a:fld>
            <a:endParaRPr sz="950" b="0" i="0" u="none" strike="noStrike" cap="none" dirty="0">
              <a:solidFill>
                <a:srgbClr val="474C55"/>
              </a:solidFill>
              <a:latin typeface="Inter"/>
              <a:ea typeface="Inter"/>
              <a:cs typeface="Inter"/>
              <a:sym typeface="Inter"/>
            </a:endParaRPr>
          </a:p>
        </p:txBody>
      </p:sp>
      <p:sp>
        <p:nvSpPr>
          <p:cNvPr id="100" name="Google Shape;100;p13"/>
          <p:cNvSpPr/>
          <p:nvPr/>
        </p:nvSpPr>
        <p:spPr>
          <a:xfrm>
            <a:off x="5345588" y="-30899"/>
            <a:ext cx="6858000" cy="6934200"/>
          </a:xfrm>
          <a:prstGeom prst="rect">
            <a:avLst/>
          </a:prstGeom>
          <a:blipFill rotWithShape="1">
            <a:blip r:embed="rId2">
              <a:alphaModFix/>
            </a:blip>
            <a:stretch>
              <a:fillRect l="136" b="34999"/>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1" name="Google Shape;101;p13"/>
          <p:cNvSpPr/>
          <p:nvPr/>
        </p:nvSpPr>
        <p:spPr>
          <a:xfrm>
            <a:off x="5354984" y="3443403"/>
            <a:ext cx="6858000" cy="3429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102" name="Google Shape;102;p13"/>
          <p:cNvPicPr preferRelativeResize="0"/>
          <p:nvPr/>
        </p:nvPicPr>
        <p:blipFill rotWithShape="1">
          <a:blip r:embed="rId3">
            <a:alphaModFix amt="65000"/>
          </a:blip>
          <a:srcRect/>
          <a:stretch/>
        </p:blipFill>
        <p:spPr>
          <a:xfrm rot="5400000">
            <a:off x="5746456" y="3042535"/>
            <a:ext cx="6074670" cy="6876405"/>
          </a:xfrm>
          <a:prstGeom prst="rect">
            <a:avLst/>
          </a:prstGeom>
          <a:noFill/>
          <a:ln>
            <a:noFill/>
          </a:ln>
        </p:spPr>
      </p:pic>
      <p:sp>
        <p:nvSpPr>
          <p:cNvPr id="103" name="Google Shape;103;p13"/>
          <p:cNvSpPr>
            <a:spLocks noGrp="1"/>
          </p:cNvSpPr>
          <p:nvPr>
            <p:ph type="pic" idx="2"/>
          </p:nvPr>
        </p:nvSpPr>
        <p:spPr>
          <a:xfrm>
            <a:off x="6133790" y="795403"/>
            <a:ext cx="5281597" cy="5281597"/>
          </a:xfrm>
          <a:prstGeom prst="rect">
            <a:avLst/>
          </a:prstGeom>
          <a:solidFill>
            <a:schemeClr val="accent4"/>
          </a:solidFill>
          <a:ln>
            <a:noFill/>
          </a:ln>
        </p:spPr>
      </p:sp>
      <p:sp>
        <p:nvSpPr>
          <p:cNvPr id="104" name="Google Shape;104;p13"/>
          <p:cNvSpPr txBox="1"/>
          <p:nvPr/>
        </p:nvSpPr>
        <p:spPr>
          <a:xfrm>
            <a:off x="775855" y="6486634"/>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rgbClr val="474C55"/>
                </a:solidFill>
                <a:latin typeface="Overpass Medium"/>
                <a:ea typeface="Overpass Medium"/>
                <a:cs typeface="Overpass Medium"/>
                <a:sym typeface="Overpass Medium"/>
              </a:rPr>
              <a:t>‹#›</a:t>
            </a:fld>
            <a:endParaRPr sz="950" b="0" i="0" u="none" strike="noStrike" cap="none" dirty="0">
              <a:solidFill>
                <a:srgbClr val="474C55"/>
              </a:solidFill>
              <a:latin typeface="Overpass Medium"/>
              <a:ea typeface="Overpass Medium"/>
              <a:cs typeface="Overpass Medium"/>
              <a:sym typeface="Overpass Medium"/>
            </a:endParaRPr>
          </a:p>
        </p:txBody>
      </p:sp>
      <p:pic>
        <p:nvPicPr>
          <p:cNvPr id="2" name="Picture 1" descr="A logo with a bear and a star&#10;&#10;Description automatically generated">
            <a:extLst>
              <a:ext uri="{FF2B5EF4-FFF2-40B4-BE49-F238E27FC236}">
                <a16:creationId xmlns:a16="http://schemas.microsoft.com/office/drawing/2014/main" id="{64C24112-CFCD-E99C-50ED-FD662FC87CE6}"/>
              </a:ext>
            </a:extLst>
          </p:cNvPr>
          <p:cNvPicPr>
            <a:picLocks noChangeAspect="1"/>
          </p:cNvPicPr>
          <p:nvPr userDrawn="1"/>
        </p:nvPicPr>
        <p:blipFill>
          <a:blip r:embed="rId4"/>
          <a:stretch>
            <a:fillRect/>
          </a:stretch>
        </p:blipFill>
        <p:spPr>
          <a:xfrm>
            <a:off x="11151354" y="5834553"/>
            <a:ext cx="1149104" cy="115126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106"/>
        <p:cNvGrpSpPr/>
        <p:nvPr/>
      </p:nvGrpSpPr>
      <p:grpSpPr>
        <a:xfrm>
          <a:off x="0" y="0"/>
          <a:ext cx="0" cy="0"/>
          <a:chOff x="0" y="0"/>
          <a:chExt cx="0" cy="0"/>
        </a:xfrm>
      </p:grpSpPr>
      <p:sp>
        <p:nvSpPr>
          <p:cNvPr id="107" name="Google Shape;107;p14"/>
          <p:cNvSpPr/>
          <p:nvPr/>
        </p:nvSpPr>
        <p:spPr>
          <a:xfrm>
            <a:off x="-9396" y="-45302"/>
            <a:ext cx="6858000" cy="6934200"/>
          </a:xfrm>
          <a:prstGeom prst="rect">
            <a:avLst/>
          </a:prstGeom>
          <a:blipFill rotWithShape="1">
            <a:blip r:embed="rId2">
              <a:alphaModFix/>
            </a:blip>
            <a:stretch>
              <a:fillRect l="136" b="35328"/>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8" name="Google Shape;108;p14"/>
          <p:cNvSpPr/>
          <p:nvPr/>
        </p:nvSpPr>
        <p:spPr>
          <a:xfrm>
            <a:off x="0" y="3429000"/>
            <a:ext cx="6858000" cy="3429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109" name="Google Shape;109;p14"/>
          <p:cNvPicPr preferRelativeResize="0"/>
          <p:nvPr/>
        </p:nvPicPr>
        <p:blipFill rotWithShape="1">
          <a:blip r:embed="rId3">
            <a:alphaModFix amt="50000"/>
          </a:blip>
          <a:srcRect/>
          <a:stretch/>
        </p:blipFill>
        <p:spPr>
          <a:xfrm rot="5400000">
            <a:off x="246883" y="3020321"/>
            <a:ext cx="6193042" cy="7010400"/>
          </a:xfrm>
          <a:prstGeom prst="rect">
            <a:avLst/>
          </a:prstGeom>
          <a:noFill/>
          <a:ln>
            <a:noFill/>
          </a:ln>
        </p:spPr>
      </p:pic>
      <p:sp>
        <p:nvSpPr>
          <p:cNvPr id="110" name="Google Shape;110;p14"/>
          <p:cNvSpPr>
            <a:spLocks noGrp="1"/>
          </p:cNvSpPr>
          <p:nvPr>
            <p:ph type="pic" idx="2"/>
          </p:nvPr>
        </p:nvSpPr>
        <p:spPr>
          <a:xfrm>
            <a:off x="778806" y="781000"/>
            <a:ext cx="5281597" cy="5281597"/>
          </a:xfrm>
          <a:prstGeom prst="rect">
            <a:avLst/>
          </a:prstGeom>
          <a:solidFill>
            <a:schemeClr val="accent4"/>
          </a:solidFill>
          <a:ln>
            <a:noFill/>
          </a:ln>
        </p:spPr>
      </p:sp>
      <p:sp>
        <p:nvSpPr>
          <p:cNvPr id="111" name="Google Shape;111;p14"/>
          <p:cNvSpPr txBox="1"/>
          <p:nvPr/>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dirty="0">
              <a:solidFill>
                <a:schemeClr val="lt1"/>
              </a:solidFill>
              <a:latin typeface="Overpass Medium"/>
              <a:ea typeface="Overpass Medium"/>
              <a:cs typeface="Overpass Medium"/>
              <a:sym typeface="Overpass Medium"/>
            </a:endParaRPr>
          </a:p>
        </p:txBody>
      </p:sp>
      <p:pic>
        <p:nvPicPr>
          <p:cNvPr id="3" name="Picture 2" descr="A logo with a bear and a star&#10;&#10;Description automatically generated">
            <a:extLst>
              <a:ext uri="{FF2B5EF4-FFF2-40B4-BE49-F238E27FC236}">
                <a16:creationId xmlns:a16="http://schemas.microsoft.com/office/drawing/2014/main" id="{6FD76CC4-CDCB-8F74-027C-C8E3E7973A2C}"/>
              </a:ext>
            </a:extLst>
          </p:cNvPr>
          <p:cNvPicPr>
            <a:picLocks noChangeAspect="1"/>
          </p:cNvPicPr>
          <p:nvPr userDrawn="1"/>
        </p:nvPicPr>
        <p:blipFill>
          <a:blip r:embed="rId4"/>
          <a:stretch>
            <a:fillRect/>
          </a:stretch>
        </p:blipFill>
        <p:spPr>
          <a:xfrm>
            <a:off x="11275632" y="5965160"/>
            <a:ext cx="912173" cy="9144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accent2"/>
        </a:solidFill>
        <a:effectLst/>
      </p:bgPr>
    </p:bg>
    <p:spTree>
      <p:nvGrpSpPr>
        <p:cNvPr id="1" name="Shape 113"/>
        <p:cNvGrpSpPr/>
        <p:nvPr/>
      </p:nvGrpSpPr>
      <p:grpSpPr>
        <a:xfrm>
          <a:off x="0" y="0"/>
          <a:ext cx="0" cy="0"/>
          <a:chOff x="0" y="0"/>
          <a:chExt cx="0" cy="0"/>
        </a:xfrm>
      </p:grpSpPr>
      <p:pic>
        <p:nvPicPr>
          <p:cNvPr id="114" name="Google Shape;114;p15"/>
          <p:cNvPicPr preferRelativeResize="0"/>
          <p:nvPr/>
        </p:nvPicPr>
        <p:blipFill rotWithShape="1">
          <a:blip r:embed="rId2">
            <a:alphaModFix/>
          </a:blip>
          <a:srcRect/>
          <a:stretch/>
        </p:blipFill>
        <p:spPr>
          <a:xfrm>
            <a:off x="-106016" y="-81643"/>
            <a:ext cx="6193042" cy="7010400"/>
          </a:xfrm>
          <a:prstGeom prst="rect">
            <a:avLst/>
          </a:prstGeom>
          <a:noFill/>
          <a:ln>
            <a:noFill/>
          </a:ln>
        </p:spPr>
      </p:pic>
      <p:pic>
        <p:nvPicPr>
          <p:cNvPr id="115" name="Google Shape;115;p15"/>
          <p:cNvPicPr preferRelativeResize="0"/>
          <p:nvPr/>
        </p:nvPicPr>
        <p:blipFill rotWithShape="1">
          <a:blip r:embed="rId2">
            <a:alphaModFix/>
          </a:blip>
          <a:srcRect/>
          <a:stretch/>
        </p:blipFill>
        <p:spPr>
          <a:xfrm>
            <a:off x="6104975" y="-81643"/>
            <a:ext cx="6193042" cy="7010400"/>
          </a:xfrm>
          <a:prstGeom prst="rect">
            <a:avLst/>
          </a:prstGeom>
          <a:noFill/>
          <a:ln>
            <a:noFill/>
          </a:ln>
        </p:spPr>
      </p:pic>
      <p:sp>
        <p:nvSpPr>
          <p:cNvPr id="116" name="Google Shape;116;p15"/>
          <p:cNvSpPr>
            <a:spLocks noGrp="1"/>
          </p:cNvSpPr>
          <p:nvPr>
            <p:ph type="pic" idx="2"/>
          </p:nvPr>
        </p:nvSpPr>
        <p:spPr>
          <a:xfrm>
            <a:off x="0" y="1"/>
            <a:ext cx="4100839" cy="4582886"/>
          </a:xfrm>
          <a:prstGeom prst="rect">
            <a:avLst/>
          </a:prstGeom>
          <a:solidFill>
            <a:schemeClr val="accent4"/>
          </a:solidFill>
          <a:ln>
            <a:noFill/>
          </a:ln>
        </p:spPr>
      </p:sp>
      <p:sp>
        <p:nvSpPr>
          <p:cNvPr id="117" name="Google Shape;117;p15"/>
          <p:cNvSpPr>
            <a:spLocks noGrp="1"/>
          </p:cNvSpPr>
          <p:nvPr>
            <p:ph type="pic" idx="3"/>
          </p:nvPr>
        </p:nvSpPr>
        <p:spPr>
          <a:xfrm>
            <a:off x="4100839" y="1"/>
            <a:ext cx="4100839" cy="4582886"/>
          </a:xfrm>
          <a:prstGeom prst="rect">
            <a:avLst/>
          </a:prstGeom>
          <a:solidFill>
            <a:schemeClr val="accent4"/>
          </a:solidFill>
          <a:ln>
            <a:noFill/>
          </a:ln>
        </p:spPr>
      </p:sp>
      <p:sp>
        <p:nvSpPr>
          <p:cNvPr id="118" name="Google Shape;118;p15"/>
          <p:cNvSpPr>
            <a:spLocks noGrp="1"/>
          </p:cNvSpPr>
          <p:nvPr>
            <p:ph type="pic" idx="4"/>
          </p:nvPr>
        </p:nvSpPr>
        <p:spPr>
          <a:xfrm>
            <a:off x="8197179" y="1"/>
            <a:ext cx="3994822" cy="4582886"/>
          </a:xfrm>
          <a:prstGeom prst="rect">
            <a:avLst/>
          </a:prstGeom>
          <a:solidFill>
            <a:schemeClr val="accent4"/>
          </a:solidFill>
          <a:ln>
            <a:noFill/>
          </a:ln>
        </p:spPr>
      </p:sp>
      <p:sp>
        <p:nvSpPr>
          <p:cNvPr id="119" name="Google Shape;119;p15"/>
          <p:cNvSpPr txBox="1">
            <a:spLocks noGrp="1"/>
          </p:cNvSpPr>
          <p:nvPr>
            <p:ph type="subTitle" idx="1"/>
          </p:nvPr>
        </p:nvSpPr>
        <p:spPr>
          <a:xfrm>
            <a:off x="577479" y="5325445"/>
            <a:ext cx="9144000" cy="377539"/>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1200"/>
              <a:buFont typeface="Arial"/>
              <a:buNone/>
              <a:defRPr sz="1800" b="0" i="0">
                <a:solidFill>
                  <a:schemeClr val="dk1"/>
                </a:solidFill>
                <a:latin typeface="Overpass Light"/>
                <a:ea typeface="Overpass Light"/>
                <a:cs typeface="Overpass Light"/>
                <a:sym typeface="Overpass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0" name="Google Shape;120;p15"/>
          <p:cNvSpPr txBox="1"/>
          <p:nvPr/>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dirty="0">
              <a:solidFill>
                <a:schemeClr val="lt1"/>
              </a:solidFill>
              <a:latin typeface="Overpass Medium"/>
              <a:ea typeface="Overpass Medium"/>
              <a:cs typeface="Overpass Medium"/>
              <a:sym typeface="Overpass Medium"/>
            </a:endParaRPr>
          </a:p>
        </p:txBody>
      </p:sp>
      <p:pic>
        <p:nvPicPr>
          <p:cNvPr id="2" name="Picture 1" descr="A logo with a bear and a star&#10;&#10;Description automatically generated">
            <a:extLst>
              <a:ext uri="{FF2B5EF4-FFF2-40B4-BE49-F238E27FC236}">
                <a16:creationId xmlns:a16="http://schemas.microsoft.com/office/drawing/2014/main" id="{D66C0C4D-68FD-F612-4858-3E0AD863C46E}"/>
              </a:ext>
            </a:extLst>
          </p:cNvPr>
          <p:cNvPicPr>
            <a:picLocks noChangeAspect="1"/>
          </p:cNvPicPr>
          <p:nvPr userDrawn="1"/>
        </p:nvPicPr>
        <p:blipFill>
          <a:blip r:embed="rId3"/>
          <a:stretch>
            <a:fillRect/>
          </a:stretch>
        </p:blipFill>
        <p:spPr>
          <a:xfrm>
            <a:off x="11151354" y="5834553"/>
            <a:ext cx="1149104" cy="1151269"/>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Comparison">
  <p:cSld name="5_Comparison">
    <p:spTree>
      <p:nvGrpSpPr>
        <p:cNvPr id="1" name="Shape 122"/>
        <p:cNvGrpSpPr/>
        <p:nvPr/>
      </p:nvGrpSpPr>
      <p:grpSpPr>
        <a:xfrm>
          <a:off x="0" y="0"/>
          <a:ext cx="0" cy="0"/>
          <a:chOff x="0" y="0"/>
          <a:chExt cx="0" cy="0"/>
        </a:xfrm>
      </p:grpSpPr>
      <p:sp>
        <p:nvSpPr>
          <p:cNvPr id="123" name="Google Shape;123;p16"/>
          <p:cNvSpPr txBox="1">
            <a:spLocks noGrp="1"/>
          </p:cNvSpPr>
          <p:nvPr>
            <p:ph type="ctrTitle"/>
          </p:nvPr>
        </p:nvSpPr>
        <p:spPr>
          <a:xfrm>
            <a:off x="776613" y="438461"/>
            <a:ext cx="10638774" cy="3877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39922"/>
              </a:buClr>
              <a:buSzPts val="2800"/>
              <a:buFont typeface="Inter"/>
              <a:buNone/>
              <a:defRPr sz="2800" b="0"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6"/>
          <p:cNvSpPr txBox="1">
            <a:spLocks noGrp="1"/>
          </p:cNvSpPr>
          <p:nvPr>
            <p:ph type="body" idx="1"/>
          </p:nvPr>
        </p:nvSpPr>
        <p:spPr>
          <a:xfrm>
            <a:off x="776613" y="1817914"/>
            <a:ext cx="4935255" cy="4043136"/>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accent1"/>
              </a:buClr>
              <a:buSzPts val="2600"/>
              <a:buChar char="•"/>
              <a:defRPr sz="2600" b="0" i="0">
                <a:solidFill>
                  <a:schemeClr val="dk1"/>
                </a:solidFill>
                <a:latin typeface="Overpass Medium"/>
                <a:ea typeface="Overpass Medium"/>
                <a:cs typeface="Overpass Medium"/>
                <a:sym typeface="Overpass Medium"/>
              </a:defRPr>
            </a:lvl1pPr>
            <a:lvl2pPr marL="914400" lvl="1"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2pPr>
            <a:lvl3pPr marL="1371600" lvl="2"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3pPr>
            <a:lvl4pPr marL="1828800" lvl="3"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4pPr>
            <a:lvl5pPr marL="2286000" lvl="4"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5" name="Google Shape;125;p16"/>
          <p:cNvSpPr txBox="1">
            <a:spLocks noGrp="1"/>
          </p:cNvSpPr>
          <p:nvPr>
            <p:ph type="body" idx="2"/>
          </p:nvPr>
        </p:nvSpPr>
        <p:spPr>
          <a:xfrm>
            <a:off x="6484306" y="1817914"/>
            <a:ext cx="4935255" cy="4043136"/>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accent1"/>
              </a:buClr>
              <a:buSzPts val="2600"/>
              <a:buFont typeface="Arial"/>
              <a:buChar char="•"/>
              <a:defRPr sz="2600" b="0" i="0">
                <a:solidFill>
                  <a:schemeClr val="dk1"/>
                </a:solidFill>
                <a:latin typeface="Overpass Medium"/>
                <a:ea typeface="Overpass Medium"/>
                <a:cs typeface="Overpass Medium"/>
                <a:sym typeface="Overpass Medium"/>
              </a:defRPr>
            </a:lvl1pPr>
            <a:lvl2pPr marL="914400" lvl="1"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2pPr>
            <a:lvl3pPr marL="1371600" lvl="2"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3pPr>
            <a:lvl4pPr marL="1828800" lvl="3"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4pPr>
            <a:lvl5pPr marL="2286000" lvl="4"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7" name="Google Shape;127;p16"/>
          <p:cNvSpPr txBox="1"/>
          <p:nvPr/>
        </p:nvSpPr>
        <p:spPr>
          <a:xfrm>
            <a:off x="486682" y="6385936"/>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rgbClr val="474C55"/>
                </a:solidFill>
                <a:latin typeface="Overpass Medium"/>
                <a:ea typeface="Overpass Medium"/>
                <a:cs typeface="Overpass Medium"/>
                <a:sym typeface="Overpass Medium"/>
              </a:rPr>
              <a:t>‹#›</a:t>
            </a:fld>
            <a:endParaRPr sz="950" b="0" i="0" u="none" strike="noStrike" cap="none" dirty="0">
              <a:solidFill>
                <a:srgbClr val="474C55"/>
              </a:solidFill>
              <a:latin typeface="Overpass Medium"/>
              <a:ea typeface="Overpass Medium"/>
              <a:cs typeface="Overpass Medium"/>
              <a:sym typeface="Overpass Medium"/>
            </a:endParaRPr>
          </a:p>
        </p:txBody>
      </p:sp>
      <p:pic>
        <p:nvPicPr>
          <p:cNvPr id="2" name="Picture 1" descr="A logo with a bear and a star&#10;&#10;Description automatically generated">
            <a:extLst>
              <a:ext uri="{FF2B5EF4-FFF2-40B4-BE49-F238E27FC236}">
                <a16:creationId xmlns:a16="http://schemas.microsoft.com/office/drawing/2014/main" id="{9ADFCBB8-CF51-56D0-084B-989CD4A9DDAF}"/>
              </a:ext>
            </a:extLst>
          </p:cNvPr>
          <p:cNvPicPr>
            <a:picLocks noChangeAspect="1"/>
          </p:cNvPicPr>
          <p:nvPr userDrawn="1"/>
        </p:nvPicPr>
        <p:blipFill>
          <a:blip r:embed="rId2"/>
          <a:stretch>
            <a:fillRect/>
          </a:stretch>
        </p:blipFill>
        <p:spPr>
          <a:xfrm>
            <a:off x="11275632" y="5965160"/>
            <a:ext cx="912173" cy="9144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p:cSld name="3_Title and Content">
    <p:bg>
      <p:bgPr>
        <a:solidFill>
          <a:schemeClr val="accent3"/>
        </a:solidFill>
        <a:effectLst/>
      </p:bgPr>
    </p:bg>
    <p:spTree>
      <p:nvGrpSpPr>
        <p:cNvPr id="1" name="Shape 128"/>
        <p:cNvGrpSpPr/>
        <p:nvPr/>
      </p:nvGrpSpPr>
      <p:grpSpPr>
        <a:xfrm>
          <a:off x="0" y="0"/>
          <a:ext cx="0" cy="0"/>
          <a:chOff x="0" y="0"/>
          <a:chExt cx="0" cy="0"/>
        </a:xfrm>
      </p:grpSpPr>
      <p:grpSp>
        <p:nvGrpSpPr>
          <p:cNvPr id="129" name="Google Shape;129;p17"/>
          <p:cNvGrpSpPr/>
          <p:nvPr/>
        </p:nvGrpSpPr>
        <p:grpSpPr>
          <a:xfrm>
            <a:off x="-106018" y="-70757"/>
            <a:ext cx="12395060" cy="7081157"/>
            <a:chOff x="-106018" y="-55680"/>
            <a:chExt cx="12395060" cy="7081157"/>
          </a:xfrm>
        </p:grpSpPr>
        <p:pic>
          <p:nvPicPr>
            <p:cNvPr id="130" name="Google Shape;130;p17"/>
            <p:cNvPicPr preferRelativeResize="0"/>
            <p:nvPr/>
          </p:nvPicPr>
          <p:blipFill rotWithShape="1">
            <a:blip r:embed="rId2">
              <a:alphaModFix/>
            </a:blip>
            <a:srcRect/>
            <a:stretch/>
          </p:blipFill>
          <p:spPr>
            <a:xfrm>
              <a:off x="6096000" y="15077"/>
              <a:ext cx="6193042" cy="7010400"/>
            </a:xfrm>
            <a:prstGeom prst="rect">
              <a:avLst/>
            </a:prstGeom>
            <a:noFill/>
            <a:ln>
              <a:noFill/>
            </a:ln>
          </p:spPr>
        </p:pic>
        <p:pic>
          <p:nvPicPr>
            <p:cNvPr id="131" name="Google Shape;131;p17"/>
            <p:cNvPicPr preferRelativeResize="0"/>
            <p:nvPr/>
          </p:nvPicPr>
          <p:blipFill rotWithShape="1">
            <a:blip r:embed="rId2">
              <a:alphaModFix/>
            </a:blip>
            <a:srcRect/>
            <a:stretch/>
          </p:blipFill>
          <p:spPr>
            <a:xfrm>
              <a:off x="-106018" y="-55680"/>
              <a:ext cx="6193042" cy="7010400"/>
            </a:xfrm>
            <a:prstGeom prst="rect">
              <a:avLst/>
            </a:prstGeom>
            <a:noFill/>
            <a:ln>
              <a:noFill/>
            </a:ln>
          </p:spPr>
        </p:pic>
      </p:grpSp>
      <p:sp>
        <p:nvSpPr>
          <p:cNvPr id="132" name="Google Shape;132;p17"/>
          <p:cNvSpPr txBox="1"/>
          <p:nvPr/>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dirty="0">
              <a:solidFill>
                <a:schemeClr val="lt1"/>
              </a:solidFill>
              <a:latin typeface="Overpass Medium"/>
              <a:ea typeface="Overpass Medium"/>
              <a:cs typeface="Overpass Medium"/>
              <a:sym typeface="Overpass Medium"/>
            </a:endParaRPr>
          </a:p>
        </p:txBody>
      </p:sp>
      <p:pic>
        <p:nvPicPr>
          <p:cNvPr id="2" name="Picture 1" descr="A logo with a bear and a star&#10;&#10;Description automatically generated">
            <a:extLst>
              <a:ext uri="{FF2B5EF4-FFF2-40B4-BE49-F238E27FC236}">
                <a16:creationId xmlns:a16="http://schemas.microsoft.com/office/drawing/2014/main" id="{C91699C2-E15D-DD9E-BD89-3E181657A3B9}"/>
              </a:ext>
            </a:extLst>
          </p:cNvPr>
          <p:cNvPicPr>
            <a:picLocks noChangeAspect="1"/>
          </p:cNvPicPr>
          <p:nvPr userDrawn="1"/>
        </p:nvPicPr>
        <p:blipFill>
          <a:blip r:embed="rId3"/>
          <a:stretch>
            <a:fillRect/>
          </a:stretch>
        </p:blipFill>
        <p:spPr>
          <a:xfrm>
            <a:off x="11151354" y="5834553"/>
            <a:ext cx="1149104" cy="1151269"/>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cSld name="3_Title and Content 2">
    <p:bg>
      <p:bgPr>
        <a:solidFill>
          <a:schemeClr val="accent4"/>
        </a:solidFill>
        <a:effectLst/>
      </p:bgPr>
    </p:bg>
    <p:spTree>
      <p:nvGrpSpPr>
        <p:cNvPr id="1" name="Shape 134"/>
        <p:cNvGrpSpPr/>
        <p:nvPr/>
      </p:nvGrpSpPr>
      <p:grpSpPr>
        <a:xfrm>
          <a:off x="0" y="0"/>
          <a:ext cx="0" cy="0"/>
          <a:chOff x="0" y="0"/>
          <a:chExt cx="0" cy="0"/>
        </a:xfrm>
      </p:grpSpPr>
      <p:grpSp>
        <p:nvGrpSpPr>
          <p:cNvPr id="135" name="Google Shape;135;p18"/>
          <p:cNvGrpSpPr/>
          <p:nvPr/>
        </p:nvGrpSpPr>
        <p:grpSpPr>
          <a:xfrm>
            <a:off x="-106018" y="-70757"/>
            <a:ext cx="12395060" cy="7081157"/>
            <a:chOff x="-106018" y="-55680"/>
            <a:chExt cx="12395060" cy="7081157"/>
          </a:xfrm>
        </p:grpSpPr>
        <p:pic>
          <p:nvPicPr>
            <p:cNvPr id="136" name="Google Shape;136;p18"/>
            <p:cNvPicPr preferRelativeResize="0"/>
            <p:nvPr/>
          </p:nvPicPr>
          <p:blipFill rotWithShape="1">
            <a:blip r:embed="rId2">
              <a:alphaModFix/>
            </a:blip>
            <a:srcRect/>
            <a:stretch/>
          </p:blipFill>
          <p:spPr>
            <a:xfrm>
              <a:off x="6096000" y="15077"/>
              <a:ext cx="6193042" cy="7010400"/>
            </a:xfrm>
            <a:prstGeom prst="rect">
              <a:avLst/>
            </a:prstGeom>
            <a:noFill/>
            <a:ln>
              <a:noFill/>
            </a:ln>
          </p:spPr>
        </p:pic>
        <p:pic>
          <p:nvPicPr>
            <p:cNvPr id="137" name="Google Shape;137;p18"/>
            <p:cNvPicPr preferRelativeResize="0"/>
            <p:nvPr/>
          </p:nvPicPr>
          <p:blipFill rotWithShape="1">
            <a:blip r:embed="rId2">
              <a:alphaModFix/>
            </a:blip>
            <a:srcRect/>
            <a:stretch/>
          </p:blipFill>
          <p:spPr>
            <a:xfrm>
              <a:off x="-106018" y="-55680"/>
              <a:ext cx="6193042" cy="7010400"/>
            </a:xfrm>
            <a:prstGeom prst="rect">
              <a:avLst/>
            </a:prstGeom>
            <a:noFill/>
            <a:ln>
              <a:noFill/>
            </a:ln>
          </p:spPr>
        </p:pic>
      </p:grpSp>
      <p:sp>
        <p:nvSpPr>
          <p:cNvPr id="138" name="Google Shape;138;p18"/>
          <p:cNvSpPr txBox="1"/>
          <p:nvPr/>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dirty="0">
              <a:solidFill>
                <a:schemeClr val="lt1"/>
              </a:solidFill>
              <a:latin typeface="Overpass Medium"/>
              <a:ea typeface="Overpass Medium"/>
              <a:cs typeface="Overpass Medium"/>
              <a:sym typeface="Overpass Medium"/>
            </a:endParaRPr>
          </a:p>
        </p:txBody>
      </p:sp>
      <p:pic>
        <p:nvPicPr>
          <p:cNvPr id="2" name="Picture 1" descr="A logo with a bear and a star&#10;&#10;Description automatically generated">
            <a:extLst>
              <a:ext uri="{FF2B5EF4-FFF2-40B4-BE49-F238E27FC236}">
                <a16:creationId xmlns:a16="http://schemas.microsoft.com/office/drawing/2014/main" id="{E616D579-7770-12DC-AA86-6B5E60ED8CEB}"/>
              </a:ext>
            </a:extLst>
          </p:cNvPr>
          <p:cNvPicPr>
            <a:picLocks noChangeAspect="1"/>
          </p:cNvPicPr>
          <p:nvPr userDrawn="1"/>
        </p:nvPicPr>
        <p:blipFill>
          <a:blip r:embed="rId3"/>
          <a:stretch>
            <a:fillRect/>
          </a:stretch>
        </p:blipFill>
        <p:spPr>
          <a:xfrm>
            <a:off x="11151354" y="5834553"/>
            <a:ext cx="1149104" cy="1151269"/>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p:cSld name="1_Two Content">
    <p:bg>
      <p:bgPr>
        <a:solidFill>
          <a:schemeClr val="accent3"/>
        </a:solidFill>
        <a:effectLst/>
      </p:bgPr>
    </p:bg>
    <p:spTree>
      <p:nvGrpSpPr>
        <p:cNvPr id="1" name="Shape 140"/>
        <p:cNvGrpSpPr/>
        <p:nvPr/>
      </p:nvGrpSpPr>
      <p:grpSpPr>
        <a:xfrm>
          <a:off x="0" y="0"/>
          <a:ext cx="0" cy="0"/>
          <a:chOff x="0" y="0"/>
          <a:chExt cx="0" cy="0"/>
        </a:xfrm>
      </p:grpSpPr>
      <p:grpSp>
        <p:nvGrpSpPr>
          <p:cNvPr id="141" name="Google Shape;141;p19"/>
          <p:cNvGrpSpPr/>
          <p:nvPr/>
        </p:nvGrpSpPr>
        <p:grpSpPr>
          <a:xfrm>
            <a:off x="-106018" y="-81643"/>
            <a:ext cx="12404035" cy="7021286"/>
            <a:chOff x="-106018" y="-66566"/>
            <a:chExt cx="12404035" cy="7021286"/>
          </a:xfrm>
        </p:grpSpPr>
        <p:pic>
          <p:nvPicPr>
            <p:cNvPr id="142" name="Google Shape;142;p19"/>
            <p:cNvPicPr preferRelativeResize="0"/>
            <p:nvPr/>
          </p:nvPicPr>
          <p:blipFill rotWithShape="1">
            <a:blip r:embed="rId2">
              <a:alphaModFix amt="65000"/>
            </a:blip>
            <a:srcRect/>
            <a:stretch/>
          </p:blipFill>
          <p:spPr>
            <a:xfrm>
              <a:off x="-106018" y="-55680"/>
              <a:ext cx="6193042" cy="7010400"/>
            </a:xfrm>
            <a:prstGeom prst="rect">
              <a:avLst/>
            </a:prstGeom>
            <a:noFill/>
            <a:ln>
              <a:noFill/>
            </a:ln>
          </p:spPr>
        </p:pic>
        <p:pic>
          <p:nvPicPr>
            <p:cNvPr id="143" name="Google Shape;143;p19"/>
            <p:cNvPicPr preferRelativeResize="0"/>
            <p:nvPr/>
          </p:nvPicPr>
          <p:blipFill rotWithShape="1">
            <a:blip r:embed="rId2">
              <a:alphaModFix amt="65000"/>
            </a:blip>
            <a:srcRect/>
            <a:stretch/>
          </p:blipFill>
          <p:spPr>
            <a:xfrm>
              <a:off x="6104975" y="-66566"/>
              <a:ext cx="6193042" cy="7010400"/>
            </a:xfrm>
            <a:prstGeom prst="rect">
              <a:avLst/>
            </a:prstGeom>
            <a:noFill/>
            <a:ln>
              <a:noFill/>
            </a:ln>
          </p:spPr>
        </p:pic>
      </p:grpSp>
      <p:cxnSp>
        <p:nvCxnSpPr>
          <p:cNvPr id="144" name="Google Shape;144;p19"/>
          <p:cNvCxnSpPr/>
          <p:nvPr/>
        </p:nvCxnSpPr>
        <p:spPr>
          <a:xfrm>
            <a:off x="0" y="2108952"/>
            <a:ext cx="12192000" cy="0"/>
          </a:xfrm>
          <a:prstGeom prst="straightConnector1">
            <a:avLst/>
          </a:prstGeom>
          <a:noFill/>
          <a:ln w="25400" cap="flat" cmpd="sng">
            <a:solidFill>
              <a:schemeClr val="lt1"/>
            </a:solidFill>
            <a:prstDash val="solid"/>
            <a:round/>
            <a:headEnd type="none" w="sm" len="sm"/>
            <a:tailEnd type="none" w="sm" len="sm"/>
          </a:ln>
        </p:spPr>
      </p:cxnSp>
      <p:cxnSp>
        <p:nvCxnSpPr>
          <p:cNvPr id="145" name="Google Shape;145;p19"/>
          <p:cNvCxnSpPr/>
          <p:nvPr/>
        </p:nvCxnSpPr>
        <p:spPr>
          <a:xfrm rot="10800000">
            <a:off x="4217063" y="2108952"/>
            <a:ext cx="0" cy="3413145"/>
          </a:xfrm>
          <a:prstGeom prst="straightConnector1">
            <a:avLst/>
          </a:prstGeom>
          <a:noFill/>
          <a:ln w="25400" cap="flat" cmpd="sng">
            <a:solidFill>
              <a:schemeClr val="lt1"/>
            </a:solidFill>
            <a:prstDash val="solid"/>
            <a:round/>
            <a:headEnd type="none" w="sm" len="sm"/>
            <a:tailEnd type="none" w="sm" len="sm"/>
          </a:ln>
        </p:spPr>
      </p:cxnSp>
      <p:cxnSp>
        <p:nvCxnSpPr>
          <p:cNvPr id="146" name="Google Shape;146;p19"/>
          <p:cNvCxnSpPr/>
          <p:nvPr/>
        </p:nvCxnSpPr>
        <p:spPr>
          <a:xfrm>
            <a:off x="0" y="5544130"/>
            <a:ext cx="12192000" cy="0"/>
          </a:xfrm>
          <a:prstGeom prst="straightConnector1">
            <a:avLst/>
          </a:prstGeom>
          <a:noFill/>
          <a:ln w="25400" cap="flat" cmpd="sng">
            <a:solidFill>
              <a:schemeClr val="lt1"/>
            </a:solidFill>
            <a:prstDash val="solid"/>
            <a:round/>
            <a:headEnd type="none" w="sm" len="sm"/>
            <a:tailEnd type="none" w="sm" len="sm"/>
          </a:ln>
        </p:spPr>
      </p:cxnSp>
      <p:sp>
        <p:nvSpPr>
          <p:cNvPr id="147" name="Google Shape;147;p19"/>
          <p:cNvSpPr>
            <a:spLocks noGrp="1"/>
          </p:cNvSpPr>
          <p:nvPr>
            <p:ph type="pic" idx="2"/>
          </p:nvPr>
        </p:nvSpPr>
        <p:spPr>
          <a:xfrm>
            <a:off x="1030551" y="2586041"/>
            <a:ext cx="2203450" cy="2171700"/>
          </a:xfrm>
          <a:prstGeom prst="ellipse">
            <a:avLst/>
          </a:prstGeom>
          <a:noFill/>
          <a:ln>
            <a:noFill/>
          </a:ln>
        </p:spPr>
      </p:sp>
      <p:sp>
        <p:nvSpPr>
          <p:cNvPr id="148" name="Google Shape;148;p19"/>
          <p:cNvSpPr txBox="1"/>
          <p:nvPr/>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dirty="0">
              <a:solidFill>
                <a:schemeClr val="lt1"/>
              </a:solidFill>
              <a:latin typeface="Overpass Medium"/>
              <a:ea typeface="Overpass Medium"/>
              <a:cs typeface="Overpass Medium"/>
              <a:sym typeface="Overpass Medium"/>
            </a:endParaRPr>
          </a:p>
        </p:txBody>
      </p:sp>
      <p:pic>
        <p:nvPicPr>
          <p:cNvPr id="2" name="Picture 1" descr="A logo with a bear and a star&#10;&#10;Description automatically generated">
            <a:extLst>
              <a:ext uri="{FF2B5EF4-FFF2-40B4-BE49-F238E27FC236}">
                <a16:creationId xmlns:a16="http://schemas.microsoft.com/office/drawing/2014/main" id="{18CC8423-6304-3269-AE1D-FC9372C63C3D}"/>
              </a:ext>
            </a:extLst>
          </p:cNvPr>
          <p:cNvPicPr>
            <a:picLocks noChangeAspect="1"/>
          </p:cNvPicPr>
          <p:nvPr userDrawn="1"/>
        </p:nvPicPr>
        <p:blipFill>
          <a:blip r:embed="rId3"/>
          <a:stretch>
            <a:fillRect/>
          </a:stretch>
        </p:blipFill>
        <p:spPr>
          <a:xfrm>
            <a:off x="11151354" y="5834553"/>
            <a:ext cx="1149104" cy="1151269"/>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Content">
  <p:cSld name="3_Title and Content 3">
    <p:bg>
      <p:bgPr>
        <a:solidFill>
          <a:schemeClr val="accent1"/>
        </a:solidFill>
        <a:effectLst/>
      </p:bgPr>
    </p:bg>
    <p:spTree>
      <p:nvGrpSpPr>
        <p:cNvPr id="1" name="Shape 150"/>
        <p:cNvGrpSpPr/>
        <p:nvPr/>
      </p:nvGrpSpPr>
      <p:grpSpPr>
        <a:xfrm>
          <a:off x="0" y="0"/>
          <a:ext cx="0" cy="0"/>
          <a:chOff x="0" y="0"/>
          <a:chExt cx="0" cy="0"/>
        </a:xfrm>
      </p:grpSpPr>
      <p:grpSp>
        <p:nvGrpSpPr>
          <p:cNvPr id="151" name="Google Shape;151;p20"/>
          <p:cNvGrpSpPr/>
          <p:nvPr/>
        </p:nvGrpSpPr>
        <p:grpSpPr>
          <a:xfrm>
            <a:off x="109642" y="341051"/>
            <a:ext cx="12404035" cy="7021286"/>
            <a:chOff x="-106018" y="-81643"/>
            <a:chExt cx="12404035" cy="7021286"/>
          </a:xfrm>
        </p:grpSpPr>
        <p:pic>
          <p:nvPicPr>
            <p:cNvPr id="152" name="Google Shape;152;p20"/>
            <p:cNvPicPr preferRelativeResize="0"/>
            <p:nvPr/>
          </p:nvPicPr>
          <p:blipFill rotWithShape="1">
            <a:blip r:embed="rId2">
              <a:alphaModFix/>
            </a:blip>
            <a:srcRect/>
            <a:stretch/>
          </p:blipFill>
          <p:spPr>
            <a:xfrm>
              <a:off x="-106018" y="-70757"/>
              <a:ext cx="6193042" cy="7010400"/>
            </a:xfrm>
            <a:prstGeom prst="rect">
              <a:avLst/>
            </a:prstGeom>
            <a:noFill/>
            <a:ln>
              <a:noFill/>
            </a:ln>
          </p:spPr>
        </p:pic>
        <p:pic>
          <p:nvPicPr>
            <p:cNvPr id="153" name="Google Shape;153;p20"/>
            <p:cNvPicPr preferRelativeResize="0"/>
            <p:nvPr/>
          </p:nvPicPr>
          <p:blipFill rotWithShape="1">
            <a:blip r:embed="rId2">
              <a:alphaModFix/>
            </a:blip>
            <a:srcRect/>
            <a:stretch/>
          </p:blipFill>
          <p:spPr>
            <a:xfrm>
              <a:off x="6104975" y="-81643"/>
              <a:ext cx="6193042" cy="7010400"/>
            </a:xfrm>
            <a:prstGeom prst="rect">
              <a:avLst/>
            </a:prstGeom>
            <a:noFill/>
            <a:ln>
              <a:noFill/>
            </a:ln>
          </p:spPr>
        </p:pic>
      </p:grpSp>
      <p:sp>
        <p:nvSpPr>
          <p:cNvPr id="154" name="Google Shape;154;p20"/>
          <p:cNvSpPr/>
          <p:nvPr/>
        </p:nvSpPr>
        <p:spPr>
          <a:xfrm>
            <a:off x="0" y="6283569"/>
            <a:ext cx="12192000" cy="5744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55" name="Google Shape;155;p20"/>
          <p:cNvSpPr/>
          <p:nvPr/>
        </p:nvSpPr>
        <p:spPr>
          <a:xfrm>
            <a:off x="10756003" y="6329579"/>
            <a:ext cx="863241" cy="41545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accent3"/>
                </a:solidFill>
                <a:latin typeface="Overpass Medium"/>
                <a:ea typeface="Overpass Medium"/>
                <a:cs typeface="Overpass Medium"/>
                <a:sym typeface="Overpass Medium"/>
              </a:rPr>
              <a:t>redf.org</a:t>
            </a:r>
            <a:endParaRPr sz="1400" b="0" i="0" u="none" strike="noStrike" cap="none" dirty="0">
              <a:solidFill>
                <a:schemeClr val="accent3"/>
              </a:solidFill>
              <a:latin typeface="Overpass Medium"/>
              <a:ea typeface="Overpass Medium"/>
              <a:cs typeface="Overpass Medium"/>
              <a:sym typeface="Overpass Medium"/>
            </a:endParaRPr>
          </a:p>
        </p:txBody>
      </p:sp>
      <p:sp>
        <p:nvSpPr>
          <p:cNvPr id="156" name="Google Shape;156;p20"/>
          <p:cNvSpPr>
            <a:spLocks noGrp="1"/>
          </p:cNvSpPr>
          <p:nvPr>
            <p:ph type="pic" idx="2"/>
          </p:nvPr>
        </p:nvSpPr>
        <p:spPr>
          <a:xfrm>
            <a:off x="9060785" y="3254922"/>
            <a:ext cx="1700746" cy="1676240"/>
          </a:xfrm>
          <a:prstGeom prst="ellipse">
            <a:avLst/>
          </a:prstGeom>
          <a:noFill/>
          <a:ln>
            <a:noFill/>
          </a:ln>
        </p:spPr>
      </p:sp>
      <p:pic>
        <p:nvPicPr>
          <p:cNvPr id="157" name="Google Shape;157;p20"/>
          <p:cNvPicPr preferRelativeResize="0"/>
          <p:nvPr/>
        </p:nvPicPr>
        <p:blipFill rotWithShape="1">
          <a:blip r:embed="rId3">
            <a:alphaModFix/>
          </a:blip>
          <a:srcRect/>
          <a:stretch/>
        </p:blipFill>
        <p:spPr>
          <a:xfrm>
            <a:off x="448583" y="272065"/>
            <a:ext cx="809390" cy="809390"/>
          </a:xfrm>
          <a:prstGeom prst="rect">
            <a:avLst/>
          </a:prstGeom>
          <a:noFill/>
          <a:ln>
            <a:noFill/>
          </a:ln>
        </p:spPr>
      </p:pic>
      <p:pic>
        <p:nvPicPr>
          <p:cNvPr id="2" name="Picture 1" descr="A logo with a bear and a star&#10;&#10;Description automatically generated">
            <a:extLst>
              <a:ext uri="{FF2B5EF4-FFF2-40B4-BE49-F238E27FC236}">
                <a16:creationId xmlns:a16="http://schemas.microsoft.com/office/drawing/2014/main" id="{AEB4F4E5-B6AD-E5FD-B349-8D01A88983FD}"/>
              </a:ext>
            </a:extLst>
          </p:cNvPr>
          <p:cNvPicPr>
            <a:picLocks noChangeAspect="1"/>
          </p:cNvPicPr>
          <p:nvPr userDrawn="1"/>
        </p:nvPicPr>
        <p:blipFill>
          <a:blip r:embed="rId4"/>
          <a:stretch>
            <a:fillRect/>
          </a:stretch>
        </p:blipFill>
        <p:spPr>
          <a:xfrm>
            <a:off x="11152538" y="5365680"/>
            <a:ext cx="1149104" cy="115126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3_Title Slide">
    <p:bg>
      <p:bgPr>
        <a:solidFill>
          <a:schemeClr val="accent1"/>
        </a:solidFill>
        <a:effectLst/>
      </p:bgPr>
    </p:bg>
    <p:spTree>
      <p:nvGrpSpPr>
        <p:cNvPr id="1" name="Shape 25"/>
        <p:cNvGrpSpPr/>
        <p:nvPr/>
      </p:nvGrpSpPr>
      <p:grpSpPr>
        <a:xfrm>
          <a:off x="0" y="0"/>
          <a:ext cx="0" cy="0"/>
          <a:chOff x="0" y="0"/>
          <a:chExt cx="0" cy="0"/>
        </a:xfrm>
      </p:grpSpPr>
      <p:pic>
        <p:nvPicPr>
          <p:cNvPr id="26" name="Google Shape;26;p3"/>
          <p:cNvPicPr preferRelativeResize="0"/>
          <p:nvPr/>
        </p:nvPicPr>
        <p:blipFill rotWithShape="1">
          <a:blip r:embed="rId2">
            <a:alphaModFix amt="65000"/>
          </a:blip>
          <a:srcRect/>
          <a:stretch/>
        </p:blipFill>
        <p:spPr>
          <a:xfrm>
            <a:off x="6104978" y="-76200"/>
            <a:ext cx="6193042" cy="7010400"/>
          </a:xfrm>
          <a:prstGeom prst="rect">
            <a:avLst/>
          </a:prstGeom>
          <a:noFill/>
          <a:ln>
            <a:noFill/>
          </a:ln>
        </p:spPr>
      </p:pic>
      <p:pic>
        <p:nvPicPr>
          <p:cNvPr id="27" name="Google Shape;27;p3"/>
          <p:cNvPicPr preferRelativeResize="0"/>
          <p:nvPr/>
        </p:nvPicPr>
        <p:blipFill rotWithShape="1">
          <a:blip r:embed="rId2">
            <a:alphaModFix amt="65000"/>
          </a:blip>
          <a:srcRect/>
          <a:stretch/>
        </p:blipFill>
        <p:spPr>
          <a:xfrm>
            <a:off x="-106019" y="-76200"/>
            <a:ext cx="6193042" cy="7010400"/>
          </a:xfrm>
          <a:prstGeom prst="rect">
            <a:avLst/>
          </a:prstGeom>
          <a:noFill/>
          <a:ln>
            <a:noFill/>
          </a:ln>
        </p:spPr>
      </p:pic>
      <p:sp>
        <p:nvSpPr>
          <p:cNvPr id="28" name="Google Shape;28;p3"/>
          <p:cNvSpPr/>
          <p:nvPr/>
        </p:nvSpPr>
        <p:spPr>
          <a:xfrm flipH="1">
            <a:off x="-1" y="0"/>
            <a:ext cx="8804031" cy="5362876"/>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latin typeface="Arial"/>
              <a:ea typeface="Arial"/>
              <a:cs typeface="Arial"/>
              <a:sym typeface="Arial"/>
            </a:endParaRPr>
          </a:p>
        </p:txBody>
      </p:sp>
      <p:pic>
        <p:nvPicPr>
          <p:cNvPr id="29" name="Google Shape;29;p3"/>
          <p:cNvPicPr preferRelativeResize="0"/>
          <p:nvPr/>
        </p:nvPicPr>
        <p:blipFill rotWithShape="1">
          <a:blip r:embed="rId4">
            <a:alphaModFix/>
          </a:blip>
          <a:srcRect/>
          <a:stretch/>
        </p:blipFill>
        <p:spPr>
          <a:xfrm>
            <a:off x="0" y="962263"/>
            <a:ext cx="7901354" cy="4400613"/>
          </a:xfrm>
          <a:prstGeom prst="rect">
            <a:avLst/>
          </a:prstGeom>
          <a:noFill/>
          <a:ln>
            <a:noFill/>
          </a:ln>
        </p:spPr>
      </p:pic>
      <p:sp>
        <p:nvSpPr>
          <p:cNvPr id="30" name="Google Shape;30;p3"/>
          <p:cNvSpPr txBox="1">
            <a:spLocks noGrp="1"/>
          </p:cNvSpPr>
          <p:nvPr>
            <p:ph type="ctrTitle"/>
          </p:nvPr>
        </p:nvSpPr>
        <p:spPr>
          <a:xfrm>
            <a:off x="435315" y="5594369"/>
            <a:ext cx="6301784" cy="6093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889"/>
              <a:buNone/>
              <a:defRPr b="0" i="0">
                <a:solidFill>
                  <a:schemeClr val="lt1"/>
                </a:solidFill>
                <a:latin typeface="Arial"/>
                <a:ea typeface="Arial"/>
                <a:cs typeface="Arial"/>
                <a:sym typeface="Arial"/>
              </a:defRPr>
            </a:lvl1pPr>
            <a:lvl2pPr lvl="1" algn="l">
              <a:lnSpc>
                <a:spcPct val="100000"/>
              </a:lnSpc>
              <a:spcBef>
                <a:spcPts val="0"/>
              </a:spcBef>
              <a:spcAft>
                <a:spcPts val="0"/>
              </a:spcAft>
              <a:buSzPts val="1556"/>
              <a:buNone/>
              <a:defRPr/>
            </a:lvl2pPr>
            <a:lvl3pPr lvl="2" algn="l">
              <a:lnSpc>
                <a:spcPct val="100000"/>
              </a:lnSpc>
              <a:spcBef>
                <a:spcPts val="0"/>
              </a:spcBef>
              <a:spcAft>
                <a:spcPts val="0"/>
              </a:spcAft>
              <a:buSzPts val="1556"/>
              <a:buNone/>
              <a:defRPr/>
            </a:lvl3pPr>
            <a:lvl4pPr lvl="3" algn="l">
              <a:lnSpc>
                <a:spcPct val="100000"/>
              </a:lnSpc>
              <a:spcBef>
                <a:spcPts val="0"/>
              </a:spcBef>
              <a:spcAft>
                <a:spcPts val="0"/>
              </a:spcAft>
              <a:buSzPts val="1556"/>
              <a:buNone/>
              <a:defRPr/>
            </a:lvl4pPr>
            <a:lvl5pPr lvl="4" algn="l">
              <a:lnSpc>
                <a:spcPct val="100000"/>
              </a:lnSpc>
              <a:spcBef>
                <a:spcPts val="0"/>
              </a:spcBef>
              <a:spcAft>
                <a:spcPts val="0"/>
              </a:spcAft>
              <a:buSzPts val="1556"/>
              <a:buNone/>
              <a:defRPr/>
            </a:lvl5pPr>
            <a:lvl6pPr lvl="5" algn="l">
              <a:lnSpc>
                <a:spcPct val="100000"/>
              </a:lnSpc>
              <a:spcBef>
                <a:spcPts val="0"/>
              </a:spcBef>
              <a:spcAft>
                <a:spcPts val="0"/>
              </a:spcAft>
              <a:buSzPts val="1556"/>
              <a:buNone/>
              <a:defRPr/>
            </a:lvl6pPr>
            <a:lvl7pPr lvl="6" algn="l">
              <a:lnSpc>
                <a:spcPct val="100000"/>
              </a:lnSpc>
              <a:spcBef>
                <a:spcPts val="0"/>
              </a:spcBef>
              <a:spcAft>
                <a:spcPts val="0"/>
              </a:spcAft>
              <a:buSzPts val="1556"/>
              <a:buNone/>
              <a:defRPr/>
            </a:lvl7pPr>
            <a:lvl8pPr lvl="7" algn="l">
              <a:lnSpc>
                <a:spcPct val="100000"/>
              </a:lnSpc>
              <a:spcBef>
                <a:spcPts val="0"/>
              </a:spcBef>
              <a:spcAft>
                <a:spcPts val="0"/>
              </a:spcAft>
              <a:buSzPts val="1556"/>
              <a:buNone/>
              <a:defRPr/>
            </a:lvl8pPr>
            <a:lvl9pPr lvl="8" algn="l">
              <a:lnSpc>
                <a:spcPct val="100000"/>
              </a:lnSpc>
              <a:spcBef>
                <a:spcPts val="0"/>
              </a:spcBef>
              <a:spcAft>
                <a:spcPts val="0"/>
              </a:spcAft>
              <a:buSzPts val="1556"/>
              <a:buNone/>
              <a:defRPr/>
            </a:lvl9pPr>
          </a:lstStyle>
          <a:p>
            <a:endParaRPr/>
          </a:p>
        </p:txBody>
      </p:sp>
      <p:sp>
        <p:nvSpPr>
          <p:cNvPr id="31" name="Google Shape;31;p3"/>
          <p:cNvSpPr txBox="1">
            <a:spLocks noGrp="1"/>
          </p:cNvSpPr>
          <p:nvPr>
            <p:ph type="subTitle" idx="1"/>
          </p:nvPr>
        </p:nvSpPr>
        <p:spPr>
          <a:xfrm>
            <a:off x="412165" y="6203767"/>
            <a:ext cx="9144000" cy="37753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3613"/>
              <a:buChar char="•"/>
              <a:defRPr/>
            </a:lvl1pPr>
            <a:lvl2pPr lvl="1" algn="l">
              <a:lnSpc>
                <a:spcPct val="90000"/>
              </a:lnSpc>
              <a:spcBef>
                <a:spcPts val="500"/>
              </a:spcBef>
              <a:spcAft>
                <a:spcPts val="0"/>
              </a:spcAft>
              <a:buSzPts val="3097"/>
              <a:buChar char="•"/>
              <a:defRPr/>
            </a:lvl2pPr>
            <a:lvl3pPr lvl="2" algn="l">
              <a:lnSpc>
                <a:spcPct val="90000"/>
              </a:lnSpc>
              <a:spcBef>
                <a:spcPts val="500"/>
              </a:spcBef>
              <a:spcAft>
                <a:spcPts val="0"/>
              </a:spcAft>
              <a:buSzPts val="2581"/>
              <a:buChar char="•"/>
              <a:defRPr/>
            </a:lvl3pPr>
            <a:lvl4pPr lvl="3" algn="l">
              <a:lnSpc>
                <a:spcPct val="90000"/>
              </a:lnSpc>
              <a:spcBef>
                <a:spcPts val="500"/>
              </a:spcBef>
              <a:spcAft>
                <a:spcPts val="0"/>
              </a:spcAft>
              <a:buSzPts val="2323"/>
              <a:buChar char="•"/>
              <a:defRPr/>
            </a:lvl4pPr>
            <a:lvl5pPr lvl="4" algn="l">
              <a:lnSpc>
                <a:spcPct val="90000"/>
              </a:lnSpc>
              <a:spcBef>
                <a:spcPts val="500"/>
              </a:spcBef>
              <a:spcAft>
                <a:spcPts val="0"/>
              </a:spcAft>
              <a:buSzPts val="2323"/>
              <a:buChar char="•"/>
              <a:defRPr/>
            </a:lvl5pPr>
            <a:lvl6pPr lvl="5" algn="l">
              <a:lnSpc>
                <a:spcPct val="90000"/>
              </a:lnSpc>
              <a:spcBef>
                <a:spcPts val="500"/>
              </a:spcBef>
              <a:spcAft>
                <a:spcPts val="0"/>
              </a:spcAft>
              <a:buSzPts val="2323"/>
              <a:buChar char="•"/>
              <a:defRPr/>
            </a:lvl6pPr>
            <a:lvl7pPr lvl="6" algn="l">
              <a:lnSpc>
                <a:spcPct val="90000"/>
              </a:lnSpc>
              <a:spcBef>
                <a:spcPts val="500"/>
              </a:spcBef>
              <a:spcAft>
                <a:spcPts val="0"/>
              </a:spcAft>
              <a:buSzPts val="2323"/>
              <a:buChar char="•"/>
              <a:defRPr/>
            </a:lvl7pPr>
            <a:lvl8pPr lvl="7" algn="l">
              <a:lnSpc>
                <a:spcPct val="90000"/>
              </a:lnSpc>
              <a:spcBef>
                <a:spcPts val="500"/>
              </a:spcBef>
              <a:spcAft>
                <a:spcPts val="0"/>
              </a:spcAft>
              <a:buSzPts val="2323"/>
              <a:buChar char="•"/>
              <a:defRPr/>
            </a:lvl8pPr>
            <a:lvl9pPr lvl="8" algn="l">
              <a:lnSpc>
                <a:spcPct val="90000"/>
              </a:lnSpc>
              <a:spcBef>
                <a:spcPts val="500"/>
              </a:spcBef>
              <a:spcAft>
                <a:spcPts val="0"/>
              </a:spcAft>
              <a:buSzPts val="2323"/>
              <a:buChar char="•"/>
              <a:defRPr/>
            </a:lvl9pPr>
          </a:lstStyle>
          <a:p>
            <a:endParaRPr/>
          </a:p>
        </p:txBody>
      </p:sp>
      <p:pic>
        <p:nvPicPr>
          <p:cNvPr id="2" name="Picture 1" descr="A logo with a bear and a star&#10;&#10;Description automatically generated">
            <a:extLst>
              <a:ext uri="{FF2B5EF4-FFF2-40B4-BE49-F238E27FC236}">
                <a16:creationId xmlns:a16="http://schemas.microsoft.com/office/drawing/2014/main" id="{540A5E36-1FD9-8096-56F8-7B3206F98BD3}"/>
              </a:ext>
            </a:extLst>
          </p:cNvPr>
          <p:cNvPicPr>
            <a:picLocks noChangeAspect="1"/>
          </p:cNvPicPr>
          <p:nvPr userDrawn="1"/>
        </p:nvPicPr>
        <p:blipFill>
          <a:blip r:embed="rId5"/>
          <a:stretch>
            <a:fillRect/>
          </a:stretch>
        </p:blipFill>
        <p:spPr>
          <a:xfrm>
            <a:off x="11151354" y="5834553"/>
            <a:ext cx="1149104" cy="1151269"/>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and Content">
  <p:cSld name="5_Title and Content">
    <p:bg>
      <p:bgPr>
        <a:solidFill>
          <a:schemeClr val="accent1"/>
        </a:solidFill>
        <a:effectLst/>
      </p:bgPr>
    </p:bg>
    <p:spTree>
      <p:nvGrpSpPr>
        <p:cNvPr id="1" name="Shape 158"/>
        <p:cNvGrpSpPr/>
        <p:nvPr/>
      </p:nvGrpSpPr>
      <p:grpSpPr>
        <a:xfrm>
          <a:off x="0" y="0"/>
          <a:ext cx="0" cy="0"/>
          <a:chOff x="0" y="0"/>
          <a:chExt cx="0" cy="0"/>
        </a:xfrm>
      </p:grpSpPr>
      <p:grpSp>
        <p:nvGrpSpPr>
          <p:cNvPr id="159" name="Google Shape;159;p21"/>
          <p:cNvGrpSpPr/>
          <p:nvPr/>
        </p:nvGrpSpPr>
        <p:grpSpPr>
          <a:xfrm>
            <a:off x="-106018" y="-81643"/>
            <a:ext cx="12404035" cy="7021286"/>
            <a:chOff x="-106018" y="-81643"/>
            <a:chExt cx="12404035" cy="7021286"/>
          </a:xfrm>
        </p:grpSpPr>
        <p:pic>
          <p:nvPicPr>
            <p:cNvPr id="160" name="Google Shape;160;p21"/>
            <p:cNvPicPr preferRelativeResize="0"/>
            <p:nvPr/>
          </p:nvPicPr>
          <p:blipFill rotWithShape="1">
            <a:blip r:embed="rId2">
              <a:alphaModFix/>
            </a:blip>
            <a:srcRect/>
            <a:stretch/>
          </p:blipFill>
          <p:spPr>
            <a:xfrm>
              <a:off x="-106018" y="-70757"/>
              <a:ext cx="6193042" cy="7010400"/>
            </a:xfrm>
            <a:prstGeom prst="rect">
              <a:avLst/>
            </a:prstGeom>
            <a:noFill/>
            <a:ln>
              <a:noFill/>
            </a:ln>
          </p:spPr>
        </p:pic>
        <p:pic>
          <p:nvPicPr>
            <p:cNvPr id="161" name="Google Shape;161;p21"/>
            <p:cNvPicPr preferRelativeResize="0"/>
            <p:nvPr/>
          </p:nvPicPr>
          <p:blipFill rotWithShape="1">
            <a:blip r:embed="rId2">
              <a:alphaModFix/>
            </a:blip>
            <a:srcRect/>
            <a:stretch/>
          </p:blipFill>
          <p:spPr>
            <a:xfrm>
              <a:off x="6104975" y="-81643"/>
              <a:ext cx="6193042" cy="7010400"/>
            </a:xfrm>
            <a:prstGeom prst="rect">
              <a:avLst/>
            </a:prstGeom>
            <a:noFill/>
            <a:ln>
              <a:noFill/>
            </a:ln>
          </p:spPr>
        </p:pic>
      </p:grpSp>
      <p:sp>
        <p:nvSpPr>
          <p:cNvPr id="162" name="Google Shape;162;p21"/>
          <p:cNvSpPr/>
          <p:nvPr/>
        </p:nvSpPr>
        <p:spPr>
          <a:xfrm>
            <a:off x="0" y="6283569"/>
            <a:ext cx="12192000" cy="5744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63" name="Google Shape;163;p21"/>
          <p:cNvSpPr/>
          <p:nvPr/>
        </p:nvSpPr>
        <p:spPr>
          <a:xfrm>
            <a:off x="10756003" y="6329579"/>
            <a:ext cx="863241" cy="41545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chemeClr val="accent3"/>
                </a:solidFill>
                <a:latin typeface="Overpass Medium"/>
                <a:ea typeface="Overpass Medium"/>
                <a:cs typeface="Overpass Medium"/>
                <a:sym typeface="Overpass Medium"/>
              </a:rPr>
              <a:t>redf.org</a:t>
            </a:r>
            <a:endParaRPr sz="1400" b="0" i="0" u="none" strike="noStrike" cap="none" dirty="0">
              <a:solidFill>
                <a:schemeClr val="accent3"/>
              </a:solidFill>
              <a:latin typeface="Overpass Medium"/>
              <a:ea typeface="Overpass Medium"/>
              <a:cs typeface="Overpass Medium"/>
              <a:sym typeface="Overpass Medium"/>
            </a:endParaRPr>
          </a:p>
        </p:txBody>
      </p:sp>
      <p:pic>
        <p:nvPicPr>
          <p:cNvPr id="2" name="Picture 1" descr="A logo with a bear and a star&#10;&#10;Description automatically generated">
            <a:extLst>
              <a:ext uri="{FF2B5EF4-FFF2-40B4-BE49-F238E27FC236}">
                <a16:creationId xmlns:a16="http://schemas.microsoft.com/office/drawing/2014/main" id="{921EC264-6DC6-452E-9E47-5BA7264AB98F}"/>
              </a:ext>
            </a:extLst>
          </p:cNvPr>
          <p:cNvPicPr>
            <a:picLocks noChangeAspect="1"/>
          </p:cNvPicPr>
          <p:nvPr userDrawn="1"/>
        </p:nvPicPr>
        <p:blipFill>
          <a:blip r:embed="rId3"/>
          <a:stretch>
            <a:fillRect/>
          </a:stretch>
        </p:blipFill>
        <p:spPr>
          <a:xfrm>
            <a:off x="11187623" y="5298976"/>
            <a:ext cx="1149104" cy="1151269"/>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chemeClr val="lt1"/>
        </a:solidFill>
        <a:effectLst/>
      </p:bgPr>
    </p:bg>
    <p:spTree>
      <p:nvGrpSpPr>
        <p:cNvPr id="1" name="Shape 165"/>
        <p:cNvGrpSpPr/>
        <p:nvPr/>
      </p:nvGrpSpPr>
      <p:grpSpPr>
        <a:xfrm>
          <a:off x="0" y="0"/>
          <a:ext cx="0" cy="0"/>
          <a:chOff x="0" y="0"/>
          <a:chExt cx="0" cy="0"/>
        </a:xfrm>
      </p:grpSpPr>
      <p:sp>
        <p:nvSpPr>
          <p:cNvPr id="166" name="Google Shape;166;p22"/>
          <p:cNvSpPr>
            <a:spLocks noGrp="1"/>
          </p:cNvSpPr>
          <p:nvPr>
            <p:ph type="pic" idx="2"/>
          </p:nvPr>
        </p:nvSpPr>
        <p:spPr>
          <a:xfrm>
            <a:off x="0" y="0"/>
            <a:ext cx="6858000" cy="6858000"/>
          </a:xfrm>
          <a:prstGeom prst="rect">
            <a:avLst/>
          </a:prstGeom>
          <a:solidFill>
            <a:schemeClr val="lt1"/>
          </a:solidFill>
          <a:ln>
            <a:noFill/>
          </a:ln>
        </p:spPr>
      </p:sp>
      <p:sp>
        <p:nvSpPr>
          <p:cNvPr id="168" name="Google Shape;168;p22"/>
          <p:cNvSpPr txBox="1"/>
          <p:nvPr/>
        </p:nvSpPr>
        <p:spPr>
          <a:xfrm>
            <a:off x="486682" y="6385936"/>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rgbClr val="474C55"/>
                </a:solidFill>
                <a:latin typeface="Overpass Medium"/>
                <a:ea typeface="Overpass Medium"/>
                <a:cs typeface="Overpass Medium"/>
                <a:sym typeface="Overpass Medium"/>
              </a:rPr>
              <a:t>‹#›</a:t>
            </a:fld>
            <a:endParaRPr sz="950" b="0" i="0" u="none" strike="noStrike" cap="none" dirty="0">
              <a:solidFill>
                <a:srgbClr val="474C55"/>
              </a:solidFill>
              <a:latin typeface="Overpass Medium"/>
              <a:ea typeface="Overpass Medium"/>
              <a:cs typeface="Overpass Medium"/>
              <a:sym typeface="Overpass Medium"/>
            </a:endParaRPr>
          </a:p>
        </p:txBody>
      </p:sp>
      <p:pic>
        <p:nvPicPr>
          <p:cNvPr id="2" name="Picture 1" descr="A logo with a bear and a star&#10;&#10;Description automatically generated">
            <a:extLst>
              <a:ext uri="{FF2B5EF4-FFF2-40B4-BE49-F238E27FC236}">
                <a16:creationId xmlns:a16="http://schemas.microsoft.com/office/drawing/2014/main" id="{764321DD-930E-3136-F3BE-583D696DC493}"/>
              </a:ext>
            </a:extLst>
          </p:cNvPr>
          <p:cNvPicPr>
            <a:picLocks noChangeAspect="1"/>
          </p:cNvPicPr>
          <p:nvPr userDrawn="1"/>
        </p:nvPicPr>
        <p:blipFill>
          <a:blip r:embed="rId2"/>
          <a:stretch>
            <a:fillRect/>
          </a:stretch>
        </p:blipFill>
        <p:spPr>
          <a:xfrm>
            <a:off x="11275632" y="5965160"/>
            <a:ext cx="912173" cy="9144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Title and Content">
  <p:cSld name="5_Title and Content 2">
    <p:bg>
      <p:bgPr>
        <a:solidFill>
          <a:schemeClr val="accent2"/>
        </a:solidFill>
        <a:effectLst/>
      </p:bgPr>
    </p:bg>
    <p:spTree>
      <p:nvGrpSpPr>
        <p:cNvPr id="1" name="Shape 169"/>
        <p:cNvGrpSpPr/>
        <p:nvPr/>
      </p:nvGrpSpPr>
      <p:grpSpPr>
        <a:xfrm>
          <a:off x="0" y="0"/>
          <a:ext cx="0" cy="0"/>
          <a:chOff x="0" y="0"/>
          <a:chExt cx="0" cy="0"/>
        </a:xfrm>
      </p:grpSpPr>
      <p:pic>
        <p:nvPicPr>
          <p:cNvPr id="170" name="Google Shape;170;p23"/>
          <p:cNvPicPr preferRelativeResize="0"/>
          <p:nvPr/>
        </p:nvPicPr>
        <p:blipFill rotWithShape="1">
          <a:blip r:embed="rId2">
            <a:alphaModFix/>
          </a:blip>
          <a:srcRect/>
          <a:stretch/>
        </p:blipFill>
        <p:spPr>
          <a:xfrm>
            <a:off x="-106016" y="-81643"/>
            <a:ext cx="6193042" cy="7010400"/>
          </a:xfrm>
          <a:prstGeom prst="rect">
            <a:avLst/>
          </a:prstGeom>
          <a:noFill/>
          <a:ln>
            <a:noFill/>
          </a:ln>
        </p:spPr>
      </p:pic>
      <p:pic>
        <p:nvPicPr>
          <p:cNvPr id="171" name="Google Shape;171;p23"/>
          <p:cNvPicPr preferRelativeResize="0"/>
          <p:nvPr/>
        </p:nvPicPr>
        <p:blipFill rotWithShape="1">
          <a:blip r:embed="rId2">
            <a:alphaModFix/>
          </a:blip>
          <a:srcRect/>
          <a:stretch/>
        </p:blipFill>
        <p:spPr>
          <a:xfrm>
            <a:off x="6104975" y="-81643"/>
            <a:ext cx="6193042" cy="7010400"/>
          </a:xfrm>
          <a:prstGeom prst="rect">
            <a:avLst/>
          </a:prstGeom>
          <a:noFill/>
          <a:ln>
            <a:noFill/>
          </a:ln>
        </p:spPr>
      </p:pic>
      <p:sp>
        <p:nvSpPr>
          <p:cNvPr id="172" name="Google Shape;172;p23"/>
          <p:cNvSpPr txBox="1">
            <a:spLocks noGrp="1"/>
          </p:cNvSpPr>
          <p:nvPr>
            <p:ph type="ctrTitle"/>
          </p:nvPr>
        </p:nvSpPr>
        <p:spPr>
          <a:xfrm>
            <a:off x="776613" y="3156771"/>
            <a:ext cx="8742169" cy="72019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200"/>
              <a:buFont typeface="Inter"/>
              <a:buNone/>
              <a:defRPr sz="5200" b="0"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3"/>
          <p:cNvSpPr txBox="1">
            <a:spLocks noGrp="1"/>
          </p:cNvSpPr>
          <p:nvPr>
            <p:ph type="subTitle" idx="1"/>
          </p:nvPr>
        </p:nvSpPr>
        <p:spPr>
          <a:xfrm>
            <a:off x="776613" y="4159070"/>
            <a:ext cx="9144000" cy="29444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1200"/>
              <a:buNone/>
              <a:defRPr sz="1200" b="0" i="0">
                <a:solidFill>
                  <a:schemeClr val="dk1"/>
                </a:solidFill>
                <a:latin typeface="Overpass Medium"/>
                <a:ea typeface="Overpass Medium"/>
                <a:cs typeface="Overpass Medium"/>
                <a:sym typeface="Overpass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4" name="Google Shape;174;p23"/>
          <p:cNvSpPr txBox="1"/>
          <p:nvPr/>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dirty="0">
              <a:solidFill>
                <a:schemeClr val="lt1"/>
              </a:solidFill>
              <a:latin typeface="Overpass Medium"/>
              <a:ea typeface="Overpass Medium"/>
              <a:cs typeface="Overpass Medium"/>
              <a:sym typeface="Overpass Medium"/>
            </a:endParaRPr>
          </a:p>
        </p:txBody>
      </p:sp>
      <p:pic>
        <p:nvPicPr>
          <p:cNvPr id="2" name="Picture 1" descr="A logo with a bear and a star&#10;&#10;Description automatically generated">
            <a:extLst>
              <a:ext uri="{FF2B5EF4-FFF2-40B4-BE49-F238E27FC236}">
                <a16:creationId xmlns:a16="http://schemas.microsoft.com/office/drawing/2014/main" id="{05E96552-72B0-FF0A-AD11-ADB81A787881}"/>
              </a:ext>
            </a:extLst>
          </p:cNvPr>
          <p:cNvPicPr>
            <a:picLocks noChangeAspect="1"/>
          </p:cNvPicPr>
          <p:nvPr userDrawn="1"/>
        </p:nvPicPr>
        <p:blipFill>
          <a:blip r:embed="rId3"/>
          <a:stretch>
            <a:fillRect/>
          </a:stretch>
        </p:blipFill>
        <p:spPr>
          <a:xfrm>
            <a:off x="11166862" y="5775533"/>
            <a:ext cx="1149104" cy="1151269"/>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Comparison" userDrawn="1">
  <p:cSld name="6_Comparison">
    <p:spTree>
      <p:nvGrpSpPr>
        <p:cNvPr id="1" name="Shape 53"/>
        <p:cNvGrpSpPr/>
        <p:nvPr/>
      </p:nvGrpSpPr>
      <p:grpSpPr>
        <a:xfrm>
          <a:off x="0" y="0"/>
          <a:ext cx="0" cy="0"/>
          <a:chOff x="0" y="0"/>
          <a:chExt cx="0" cy="0"/>
        </a:xfrm>
      </p:grpSpPr>
      <p:sp>
        <p:nvSpPr>
          <p:cNvPr id="55" name="Google Shape;55;p38"/>
          <p:cNvSpPr txBox="1">
            <a:spLocks noGrp="1"/>
          </p:cNvSpPr>
          <p:nvPr>
            <p:ph type="ctrTitle" hasCustomPrompt="1"/>
          </p:nvPr>
        </p:nvSpPr>
        <p:spPr>
          <a:xfrm>
            <a:off x="776613" y="528821"/>
            <a:ext cx="10638774"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39922"/>
              </a:buClr>
              <a:buSzPts val="2800"/>
              <a:buFont typeface="Inter"/>
              <a:buNone/>
              <a:defRPr sz="3200" b="0" i="0">
                <a:solidFill>
                  <a:schemeClr val="tx1"/>
                </a:solidFill>
                <a:latin typeface="Obviously Narw Bold" pitchFamily="82" charset="77"/>
                <a:ea typeface="Inter"/>
                <a:cs typeface="Obviously Narw Bold" pitchFamily="82" charset="77"/>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Title Goes Here Dolor Sit </a:t>
            </a:r>
            <a:r>
              <a:rPr lang="en-US" err="1"/>
              <a:t>Amet</a:t>
            </a:r>
            <a:endParaRPr/>
          </a:p>
        </p:txBody>
      </p:sp>
      <p:sp>
        <p:nvSpPr>
          <p:cNvPr id="6" name="Google Shape;25;p32">
            <a:extLst>
              <a:ext uri="{FF2B5EF4-FFF2-40B4-BE49-F238E27FC236}">
                <a16:creationId xmlns:a16="http://schemas.microsoft.com/office/drawing/2014/main" id="{511E99F4-4536-66A3-178D-DA64D1557E98}"/>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dirty="0">
              <a:solidFill>
                <a:srgbClr val="474C55"/>
              </a:solidFill>
              <a:latin typeface="Overpass Medium" pitchFamily="2" charset="77"/>
              <a:ea typeface="Inter"/>
              <a:cs typeface="Inter"/>
              <a:sym typeface="Inter"/>
            </a:endParaRPr>
          </a:p>
        </p:txBody>
      </p:sp>
      <p:sp>
        <p:nvSpPr>
          <p:cNvPr id="8" name="Text Placeholder 7">
            <a:extLst>
              <a:ext uri="{FF2B5EF4-FFF2-40B4-BE49-F238E27FC236}">
                <a16:creationId xmlns:a16="http://schemas.microsoft.com/office/drawing/2014/main" id="{F1E1BEA5-EB02-D5A3-9617-DD283D26F814}"/>
              </a:ext>
            </a:extLst>
          </p:cNvPr>
          <p:cNvSpPr>
            <a:spLocks noGrp="1"/>
          </p:cNvSpPr>
          <p:nvPr>
            <p:ph type="body" sz="quarter" idx="10" hasCustomPrompt="1"/>
          </p:nvPr>
        </p:nvSpPr>
        <p:spPr>
          <a:xfrm>
            <a:off x="776288" y="1357313"/>
            <a:ext cx="10639425" cy="4556125"/>
          </a:xfrm>
        </p:spPr>
        <p:txBody>
          <a:bodyPr>
            <a:normAutofit/>
          </a:bodyPr>
          <a:lstStyle>
            <a:lvl1pPr marL="393700" indent="-342900">
              <a:buClr>
                <a:schemeClr val="accent1"/>
              </a:buClr>
              <a:buFont typeface="Arial" panose="020B0604020202020204" pitchFamily="34" charset="0"/>
              <a:buChar char="•"/>
              <a:defRPr sz="2000" b="0" i="0">
                <a:latin typeface="Overpass Medium" pitchFamily="2" charset="77"/>
              </a:defRPr>
            </a:lvl1pPr>
            <a:lvl2pPr marL="876300" indent="-342900">
              <a:buFont typeface="Arial" panose="020B0604020202020204" pitchFamily="34" charset="0"/>
              <a:buChar char="•"/>
              <a:defRPr sz="2000" b="0" i="0">
                <a:latin typeface="Overpass Medium" pitchFamily="2" charset="77"/>
              </a:defRPr>
            </a:lvl2pPr>
            <a:lvl3pPr marL="1358900" indent="-342900">
              <a:buFont typeface="Arial" panose="020B0604020202020204" pitchFamily="34" charset="0"/>
              <a:buChar char="•"/>
              <a:defRPr sz="2000" b="0" i="0">
                <a:latin typeface="Overpass Medium" pitchFamily="2" charset="77"/>
              </a:defRPr>
            </a:lvl3pPr>
            <a:lvl4pPr marL="1828800" indent="-342900">
              <a:buFont typeface="Arial" panose="020B0604020202020204" pitchFamily="34" charset="0"/>
              <a:buChar char="•"/>
              <a:defRPr sz="2000" b="0" i="0">
                <a:latin typeface="Overpass Medium" pitchFamily="2" charset="77"/>
              </a:defRPr>
            </a:lvl4pPr>
            <a:lvl5pPr marL="2286000" indent="-342900">
              <a:buFont typeface="Arial" panose="020B0604020202020204" pitchFamily="34" charset="0"/>
              <a:buChar char="•"/>
              <a:defRPr sz="2000" b="0" i="0">
                <a:latin typeface="Overpass Medium" pitchFamily="2" charset="77"/>
              </a:defRPr>
            </a:lvl5pPr>
          </a:lstStyle>
          <a:p>
            <a:pPr lvl="0"/>
            <a:r>
              <a:rPr lang="en-US"/>
              <a:t>Lorem ipsum dolor sit </a:t>
            </a:r>
            <a:r>
              <a:rPr lang="en-US" err="1"/>
              <a:t>amet</a:t>
            </a:r>
            <a:r>
              <a:rPr lang="en-US"/>
              <a:t>, </a:t>
            </a:r>
            <a:r>
              <a:rPr lang="en-US" err="1"/>
              <a:t>consectetur</a:t>
            </a:r>
            <a:r>
              <a:rPr lang="en-US"/>
              <a:t> </a:t>
            </a:r>
            <a:r>
              <a:rPr lang="en-US" sz="2000" err="1">
                <a:solidFill>
                  <a:schemeClr val="tx1"/>
                </a:solidFill>
                <a:latin typeface="Overpass Medium" pitchFamily="2" charset="77"/>
              </a:rPr>
              <a:t>adipiscing</a:t>
            </a:r>
            <a:r>
              <a:rPr lang="en-US" sz="2000">
                <a:solidFill>
                  <a:schemeClr val="tx1"/>
                </a:solidFill>
                <a:latin typeface="Overpass Medium" pitchFamily="2" charset="77"/>
              </a:rPr>
              <a:t> </a:t>
            </a:r>
            <a:r>
              <a:rPr lang="en-US" sz="2000" err="1">
                <a:solidFill>
                  <a:schemeClr val="tx1"/>
                </a:solidFill>
                <a:latin typeface="Overpass Medium" pitchFamily="2" charset="77"/>
              </a:rPr>
              <a:t>elit</a:t>
            </a:r>
            <a:r>
              <a:rPr lang="en-US" sz="2000">
                <a:solidFill>
                  <a:schemeClr val="tx1"/>
                </a:solidFill>
                <a:latin typeface="Overpass Medium" pitchFamily="2" charset="77"/>
              </a:rPr>
              <a:t>. </a:t>
            </a:r>
            <a:r>
              <a:rPr lang="en-US" sz="2000" err="1">
                <a:solidFill>
                  <a:schemeClr val="tx1"/>
                </a:solidFill>
                <a:latin typeface="Overpass Medium" pitchFamily="2" charset="77"/>
              </a:rPr>
              <a:t>Nullam</a:t>
            </a:r>
            <a:r>
              <a:rPr lang="en-US" sz="2000">
                <a:solidFill>
                  <a:schemeClr val="tx1"/>
                </a:solidFill>
                <a:latin typeface="Overpass Medium" pitchFamily="2" charset="77"/>
              </a:rPr>
              <a:t> id mi sed </a:t>
            </a:r>
            <a:r>
              <a:rPr lang="en-US" sz="2000" err="1">
                <a:solidFill>
                  <a:schemeClr val="tx1"/>
                </a:solidFill>
                <a:latin typeface="Overpass Medium" pitchFamily="2" charset="77"/>
              </a:rPr>
              <a:t>justo</a:t>
            </a:r>
            <a:r>
              <a:rPr lang="en-US" sz="2000">
                <a:solidFill>
                  <a:schemeClr val="tx1"/>
                </a:solidFill>
                <a:latin typeface="Overpass Medium" pitchFamily="2" charset="77"/>
              </a:rPr>
              <a:t> </a:t>
            </a:r>
            <a:r>
              <a:rPr lang="en-US" sz="2000" err="1">
                <a:solidFill>
                  <a:schemeClr val="tx1"/>
                </a:solidFill>
                <a:latin typeface="Overpass Medium" pitchFamily="2" charset="77"/>
              </a:rPr>
              <a:t>pellentesque</a:t>
            </a:r>
            <a:r>
              <a:rPr lang="en-US" sz="2000">
                <a:solidFill>
                  <a:schemeClr val="tx1"/>
                </a:solidFill>
                <a:latin typeface="Overpass Medium" pitchFamily="2" charset="77"/>
              </a:rPr>
              <a:t> gravida sit </a:t>
            </a:r>
            <a:r>
              <a:rPr lang="en-US" sz="2000" err="1">
                <a:solidFill>
                  <a:schemeClr val="tx1"/>
                </a:solidFill>
                <a:latin typeface="Overpass Medium" pitchFamily="2" charset="77"/>
              </a:rPr>
              <a:t>amet</a:t>
            </a:r>
            <a:r>
              <a:rPr lang="en-US" sz="2000">
                <a:solidFill>
                  <a:schemeClr val="tx1"/>
                </a:solidFill>
                <a:latin typeface="Overpass Medium" pitchFamily="2" charset="77"/>
              </a:rPr>
              <a:t> at </a:t>
            </a:r>
            <a:r>
              <a:rPr lang="en-US" sz="2000" err="1">
                <a:solidFill>
                  <a:schemeClr val="tx1"/>
                </a:solidFill>
                <a:latin typeface="Overpass Medium" pitchFamily="2" charset="77"/>
              </a:rPr>
              <a:t>arcu</a:t>
            </a:r>
            <a:r>
              <a:rPr lang="en-US" sz="2000">
                <a:solidFill>
                  <a:schemeClr val="tx1"/>
                </a:solidFill>
                <a:latin typeface="Overpass Medium" pitchFamily="2" charset="77"/>
              </a:rPr>
              <a:t>. </a:t>
            </a:r>
            <a:r>
              <a:rPr lang="en-US" sz="2000" err="1">
                <a:solidFill>
                  <a:schemeClr val="tx1"/>
                </a:solidFill>
                <a:latin typeface="Overpass Medium" pitchFamily="2" charset="77"/>
              </a:rPr>
              <a:t>Phasellus</a:t>
            </a:r>
            <a:r>
              <a:rPr lang="en-US" sz="2000">
                <a:solidFill>
                  <a:schemeClr val="tx1"/>
                </a:solidFill>
                <a:latin typeface="Overpass Medium" pitchFamily="2" charset="77"/>
              </a:rPr>
              <a:t> </a:t>
            </a:r>
            <a:r>
              <a:rPr lang="en-US" sz="2000" err="1">
                <a:solidFill>
                  <a:schemeClr val="tx1"/>
                </a:solidFill>
                <a:latin typeface="Overpass Medium" pitchFamily="2" charset="77"/>
              </a:rPr>
              <a:t>imperdiet</a:t>
            </a:r>
            <a:r>
              <a:rPr lang="en-US" sz="2000">
                <a:solidFill>
                  <a:schemeClr val="tx1"/>
                </a:solidFill>
                <a:latin typeface="Overpass Medium" pitchFamily="2" charset="77"/>
              </a:rPr>
              <a:t> </a:t>
            </a:r>
            <a:r>
              <a:rPr lang="en-US" sz="2000" err="1">
                <a:solidFill>
                  <a:schemeClr val="tx1"/>
                </a:solidFill>
                <a:latin typeface="Overpass Medium" pitchFamily="2" charset="77"/>
              </a:rPr>
              <a:t>justo</a:t>
            </a:r>
            <a:r>
              <a:rPr lang="en-US" sz="2000">
                <a:solidFill>
                  <a:schemeClr val="tx1"/>
                </a:solidFill>
                <a:latin typeface="Overpass Medium" pitchFamily="2" charset="77"/>
              </a:rPr>
              <a:t> </a:t>
            </a:r>
            <a:r>
              <a:rPr lang="en-US" sz="2000" err="1">
                <a:solidFill>
                  <a:schemeClr val="tx1"/>
                </a:solidFill>
                <a:latin typeface="Overpass Medium" pitchFamily="2" charset="77"/>
              </a:rPr>
              <a:t>odio</a:t>
            </a:r>
            <a:r>
              <a:rPr lang="en-US" sz="2000">
                <a:solidFill>
                  <a:schemeClr val="tx1"/>
                </a:solidFill>
                <a:latin typeface="Overpass Medium" pitchFamily="2" charset="77"/>
              </a:rPr>
              <a:t>, non </a:t>
            </a:r>
            <a:r>
              <a:rPr lang="en-US" sz="2000" err="1">
                <a:solidFill>
                  <a:schemeClr val="tx1"/>
                </a:solidFill>
                <a:latin typeface="Overpass Medium" pitchFamily="2" charset="77"/>
              </a:rPr>
              <a:t>sollicitudin</a:t>
            </a:r>
            <a:r>
              <a:rPr lang="en-US" sz="2000">
                <a:solidFill>
                  <a:schemeClr val="tx1"/>
                </a:solidFill>
                <a:latin typeface="Overpass Medium" pitchFamily="2" charset="77"/>
              </a:rPr>
              <a:t> ex </a:t>
            </a:r>
            <a:r>
              <a:rPr lang="en-US" sz="2000" err="1">
                <a:solidFill>
                  <a:schemeClr val="tx1"/>
                </a:solidFill>
                <a:latin typeface="Overpass Medium" pitchFamily="2" charset="77"/>
              </a:rPr>
              <a:t>varius</a:t>
            </a:r>
            <a:r>
              <a:rPr lang="en-US" sz="2000">
                <a:solidFill>
                  <a:schemeClr val="tx1"/>
                </a:solidFill>
                <a:latin typeface="Overpass Medium" pitchFamily="2" charset="77"/>
              </a:rPr>
              <a:t> lacinia. </a:t>
            </a:r>
          </a:p>
          <a:p>
            <a:pPr marL="393700" marR="0" lvl="0" indent="-342900" algn="l" defTabSz="914400" rtl="0" eaLnBrk="1" fontAlgn="auto" latinLnBrk="0" hangingPunct="1">
              <a:lnSpc>
                <a:spcPct val="90000"/>
              </a:lnSpc>
              <a:spcBef>
                <a:spcPts val="1000"/>
              </a:spcBef>
              <a:spcAft>
                <a:spcPts val="0"/>
              </a:spcAft>
              <a:buClr>
                <a:schemeClr val="accent1"/>
              </a:buClr>
              <a:buSzPts val="2800"/>
              <a:buFont typeface="Arial" panose="020B0604020202020204" pitchFamily="34" charset="0"/>
              <a:buChar char="•"/>
              <a:tabLst/>
              <a:defRPr/>
            </a:pPr>
            <a:r>
              <a:rPr lang="en-US" sz="2000" err="1">
                <a:solidFill>
                  <a:schemeClr val="tx1"/>
                </a:solidFill>
                <a:latin typeface="Overpass Medium" pitchFamily="2" charset="77"/>
              </a:rPr>
              <a:t>Mauris</a:t>
            </a:r>
            <a:r>
              <a:rPr lang="en-US" sz="2000">
                <a:solidFill>
                  <a:schemeClr val="tx1"/>
                </a:solidFill>
                <a:latin typeface="Overpass Medium" pitchFamily="2" charset="77"/>
              </a:rPr>
              <a:t> </a:t>
            </a:r>
            <a:r>
              <a:rPr lang="en-US" sz="2000" err="1">
                <a:solidFill>
                  <a:schemeClr val="tx1"/>
                </a:solidFill>
                <a:latin typeface="Overpass Medium" pitchFamily="2" charset="77"/>
              </a:rPr>
              <a:t>porttitor</a:t>
            </a:r>
            <a:r>
              <a:rPr lang="en-US" sz="2000">
                <a:solidFill>
                  <a:schemeClr val="tx1"/>
                </a:solidFill>
                <a:latin typeface="Overpass Medium" pitchFamily="2" charset="77"/>
              </a:rPr>
              <a:t>, </a:t>
            </a:r>
            <a:r>
              <a:rPr lang="en-US" sz="2000" err="1">
                <a:solidFill>
                  <a:schemeClr val="tx1"/>
                </a:solidFill>
                <a:latin typeface="Overpass Medium" pitchFamily="2" charset="77"/>
              </a:rPr>
              <a:t>purus</a:t>
            </a:r>
            <a:r>
              <a:rPr lang="en-US" sz="2000">
                <a:solidFill>
                  <a:schemeClr val="tx1"/>
                </a:solidFill>
                <a:latin typeface="Overpass Medium" pitchFamily="2" charset="77"/>
              </a:rPr>
              <a:t> non </a:t>
            </a:r>
            <a:r>
              <a:rPr lang="en-US" sz="2000" err="1">
                <a:solidFill>
                  <a:schemeClr val="tx1"/>
                </a:solidFill>
                <a:latin typeface="Overpass Medium" pitchFamily="2" charset="77"/>
              </a:rPr>
              <a:t>vehicula</a:t>
            </a:r>
            <a:r>
              <a:rPr lang="en-US" sz="2000">
                <a:solidFill>
                  <a:schemeClr val="tx1"/>
                </a:solidFill>
                <a:latin typeface="Overpass Medium" pitchFamily="2" charset="77"/>
              </a:rPr>
              <a:t> </a:t>
            </a:r>
            <a:r>
              <a:rPr lang="en-US" sz="2000" err="1">
                <a:solidFill>
                  <a:schemeClr val="tx1"/>
                </a:solidFill>
                <a:latin typeface="Overpass Medium" pitchFamily="2" charset="77"/>
              </a:rPr>
              <a:t>egestas</a:t>
            </a:r>
            <a:r>
              <a:rPr lang="en-US" sz="2000">
                <a:solidFill>
                  <a:schemeClr val="tx1"/>
                </a:solidFill>
                <a:latin typeface="Overpass Medium" pitchFamily="2" charset="77"/>
              </a:rPr>
              <a:t>, </a:t>
            </a:r>
            <a:r>
              <a:rPr lang="en-US" sz="2000" err="1">
                <a:solidFill>
                  <a:schemeClr val="tx1"/>
                </a:solidFill>
                <a:latin typeface="Overpass Medium" pitchFamily="2" charset="77"/>
              </a:rPr>
              <a:t>metus</a:t>
            </a:r>
            <a:r>
              <a:rPr lang="en-US" sz="2000">
                <a:solidFill>
                  <a:schemeClr val="tx1"/>
                </a:solidFill>
                <a:latin typeface="Overpass Medium" pitchFamily="2" charset="77"/>
              </a:rPr>
              <a:t> </a:t>
            </a:r>
            <a:r>
              <a:rPr lang="en-US" sz="2000" err="1">
                <a:solidFill>
                  <a:schemeClr val="tx1"/>
                </a:solidFill>
                <a:latin typeface="Overpass Medium" pitchFamily="2" charset="77"/>
              </a:rPr>
              <a:t>arcu</a:t>
            </a:r>
            <a:r>
              <a:rPr lang="en-US" sz="2000">
                <a:solidFill>
                  <a:schemeClr val="tx1"/>
                </a:solidFill>
                <a:latin typeface="Overpass Medium" pitchFamily="2" charset="77"/>
              </a:rPr>
              <a:t> </a:t>
            </a:r>
            <a:r>
              <a:rPr lang="en-US" sz="2000" err="1">
                <a:solidFill>
                  <a:schemeClr val="tx1"/>
                </a:solidFill>
                <a:latin typeface="Overpass Medium" pitchFamily="2" charset="77"/>
              </a:rPr>
              <a:t>ornare</a:t>
            </a:r>
            <a:r>
              <a:rPr lang="en-US" sz="2000">
                <a:solidFill>
                  <a:schemeClr val="tx1"/>
                </a:solidFill>
                <a:latin typeface="Overpass Medium" pitchFamily="2" charset="77"/>
              </a:rPr>
              <a:t> </a:t>
            </a:r>
            <a:r>
              <a:rPr lang="en-US" sz="2000" err="1">
                <a:solidFill>
                  <a:schemeClr val="tx1"/>
                </a:solidFill>
                <a:latin typeface="Overpass Medium" pitchFamily="2" charset="77"/>
              </a:rPr>
              <a:t>erat</a:t>
            </a:r>
            <a:r>
              <a:rPr lang="en-US" sz="2000">
                <a:solidFill>
                  <a:schemeClr val="tx1"/>
                </a:solidFill>
                <a:latin typeface="Overpass Medium" pitchFamily="2" charset="77"/>
              </a:rPr>
              <a:t>, </a:t>
            </a:r>
            <a:r>
              <a:rPr lang="en-US" sz="2000" err="1">
                <a:solidFill>
                  <a:schemeClr val="tx1"/>
                </a:solidFill>
                <a:latin typeface="Overpass Medium" pitchFamily="2" charset="77"/>
              </a:rPr>
              <a:t>eget</a:t>
            </a:r>
            <a:r>
              <a:rPr lang="en-US" sz="2000">
                <a:solidFill>
                  <a:schemeClr val="tx1"/>
                </a:solidFill>
                <a:latin typeface="Overpass Medium" pitchFamily="2" charset="77"/>
              </a:rPr>
              <a:t> pulvinar </a:t>
            </a:r>
            <a:r>
              <a:rPr lang="en-US" sz="2000" err="1">
                <a:solidFill>
                  <a:schemeClr val="tx1"/>
                </a:solidFill>
                <a:latin typeface="Overpass Medium" pitchFamily="2" charset="77"/>
              </a:rPr>
              <a:t>massa</a:t>
            </a:r>
            <a:r>
              <a:rPr lang="en-US" sz="2000">
                <a:solidFill>
                  <a:schemeClr val="tx1"/>
                </a:solidFill>
                <a:latin typeface="Overpass Medium" pitchFamily="2" charset="77"/>
              </a:rPr>
              <a:t> ipsum sit </a:t>
            </a:r>
            <a:r>
              <a:rPr lang="en-US" sz="2000" err="1">
                <a:solidFill>
                  <a:schemeClr val="tx1"/>
                </a:solidFill>
                <a:latin typeface="Overpass Medium" pitchFamily="2" charset="77"/>
              </a:rPr>
              <a:t>amet</a:t>
            </a:r>
            <a:r>
              <a:rPr lang="en-US" sz="2000">
                <a:solidFill>
                  <a:schemeClr val="tx1"/>
                </a:solidFill>
                <a:latin typeface="Overpass Medium" pitchFamily="2" charset="77"/>
              </a:rPr>
              <a:t> </a:t>
            </a:r>
            <a:r>
              <a:rPr lang="en-US" sz="2000" err="1">
                <a:solidFill>
                  <a:schemeClr val="tx1"/>
                </a:solidFill>
                <a:latin typeface="Overpass Medium" pitchFamily="2" charset="77"/>
              </a:rPr>
              <a:t>velit</a:t>
            </a:r>
            <a:r>
              <a:rPr lang="en-US" sz="2000">
                <a:solidFill>
                  <a:schemeClr val="tx1"/>
                </a:solidFill>
                <a:latin typeface="Overpass Medium" pitchFamily="2" charset="77"/>
              </a:rPr>
              <a:t>. </a:t>
            </a:r>
          </a:p>
          <a:p>
            <a:pPr lvl="0"/>
            <a:r>
              <a:rPr lang="en-US" err="1"/>
              <a:t>Fusce</a:t>
            </a:r>
            <a:r>
              <a:rPr lang="en-US"/>
              <a:t> </a:t>
            </a:r>
            <a:r>
              <a:rPr lang="en-US" err="1"/>
              <a:t>fringilla</a:t>
            </a:r>
            <a:r>
              <a:rPr lang="en-US"/>
              <a:t> </a:t>
            </a:r>
            <a:r>
              <a:rPr lang="en-US" sz="2000" err="1">
                <a:solidFill>
                  <a:schemeClr val="tx1"/>
                </a:solidFill>
                <a:latin typeface="Overpass Medium" pitchFamily="2" charset="77"/>
              </a:rPr>
              <a:t>quis</a:t>
            </a:r>
            <a:r>
              <a:rPr lang="en-US" sz="2000">
                <a:solidFill>
                  <a:schemeClr val="tx1"/>
                </a:solidFill>
                <a:latin typeface="Overpass Medium" pitchFamily="2" charset="77"/>
              </a:rPr>
              <a:t> </a:t>
            </a:r>
            <a:r>
              <a:rPr lang="en-US" sz="2000" err="1">
                <a:solidFill>
                  <a:schemeClr val="tx1"/>
                </a:solidFill>
                <a:latin typeface="Overpass Medium" pitchFamily="2" charset="77"/>
              </a:rPr>
              <a:t>erat</a:t>
            </a:r>
            <a:r>
              <a:rPr lang="en-US" sz="2000">
                <a:solidFill>
                  <a:schemeClr val="tx1"/>
                </a:solidFill>
                <a:latin typeface="Overpass Medium" pitchFamily="2" charset="77"/>
              </a:rPr>
              <a:t> </a:t>
            </a:r>
            <a:r>
              <a:rPr lang="en-US" sz="2000" err="1">
                <a:solidFill>
                  <a:schemeClr val="tx1"/>
                </a:solidFill>
                <a:latin typeface="Overpass Medium" pitchFamily="2" charset="77"/>
              </a:rPr>
              <a:t>quis</a:t>
            </a:r>
            <a:r>
              <a:rPr lang="en-US" sz="2000">
                <a:solidFill>
                  <a:schemeClr val="tx1"/>
                </a:solidFill>
                <a:latin typeface="Overpass Medium" pitchFamily="2" charset="77"/>
              </a:rPr>
              <a:t> </a:t>
            </a:r>
            <a:r>
              <a:rPr lang="en-US" sz="2000" err="1">
                <a:solidFill>
                  <a:schemeClr val="tx1"/>
                </a:solidFill>
                <a:latin typeface="Overpass Medium" pitchFamily="2" charset="77"/>
              </a:rPr>
              <a:t>rhoncus</a:t>
            </a:r>
            <a:r>
              <a:rPr lang="en-US" sz="2000">
                <a:solidFill>
                  <a:schemeClr val="tx1"/>
                </a:solidFill>
                <a:latin typeface="Overpass Medium" pitchFamily="2" charset="77"/>
              </a:rPr>
              <a:t>. </a:t>
            </a:r>
            <a:r>
              <a:rPr lang="en-US" sz="2000" err="1">
                <a:solidFill>
                  <a:schemeClr val="tx1"/>
                </a:solidFill>
                <a:latin typeface="Overpass Medium" pitchFamily="2" charset="77"/>
              </a:rPr>
              <a:t>Aliquam</a:t>
            </a:r>
            <a:r>
              <a:rPr lang="en-US" sz="2000">
                <a:solidFill>
                  <a:schemeClr val="tx1"/>
                </a:solidFill>
                <a:latin typeface="Overpass Medium" pitchFamily="2" charset="77"/>
              </a:rPr>
              <a:t> </a:t>
            </a:r>
            <a:r>
              <a:rPr lang="en-US" sz="2000" err="1">
                <a:solidFill>
                  <a:schemeClr val="tx1"/>
                </a:solidFill>
                <a:latin typeface="Overpass Medium" pitchFamily="2" charset="77"/>
              </a:rPr>
              <a:t>rhoncus</a:t>
            </a:r>
            <a:r>
              <a:rPr lang="en-US" sz="2000">
                <a:solidFill>
                  <a:schemeClr val="tx1"/>
                </a:solidFill>
                <a:latin typeface="Overpass Medium" pitchFamily="2" charset="77"/>
              </a:rPr>
              <a:t>, </a:t>
            </a:r>
            <a:r>
              <a:rPr lang="en-US" sz="2000" err="1">
                <a:solidFill>
                  <a:schemeClr val="tx1"/>
                </a:solidFill>
                <a:latin typeface="Overpass Medium" pitchFamily="2" charset="77"/>
              </a:rPr>
              <a:t>odio</a:t>
            </a:r>
            <a:r>
              <a:rPr lang="en-US" sz="2000">
                <a:solidFill>
                  <a:schemeClr val="tx1"/>
                </a:solidFill>
                <a:latin typeface="Overpass Medium" pitchFamily="2" charset="77"/>
              </a:rPr>
              <a:t> a </a:t>
            </a:r>
            <a:r>
              <a:rPr lang="en-US" sz="2000" err="1">
                <a:solidFill>
                  <a:schemeClr val="tx1"/>
                </a:solidFill>
                <a:latin typeface="Overpass Medium" pitchFamily="2" charset="77"/>
              </a:rPr>
              <a:t>fringilla</a:t>
            </a:r>
            <a:r>
              <a:rPr lang="en-US" sz="2000">
                <a:solidFill>
                  <a:schemeClr val="tx1"/>
                </a:solidFill>
                <a:latin typeface="Overpass Medium" pitchFamily="2" charset="77"/>
              </a:rPr>
              <a:t> </a:t>
            </a:r>
            <a:r>
              <a:rPr lang="en-US" sz="2000" err="1">
                <a:solidFill>
                  <a:schemeClr val="tx1"/>
                </a:solidFill>
                <a:latin typeface="Overpass Medium" pitchFamily="2" charset="77"/>
              </a:rPr>
              <a:t>ultrices</a:t>
            </a:r>
            <a:r>
              <a:rPr lang="en-US" sz="2000">
                <a:solidFill>
                  <a:schemeClr val="tx1"/>
                </a:solidFill>
                <a:latin typeface="Overpass Medium" pitchFamily="2" charset="77"/>
              </a:rPr>
              <a:t>, </a:t>
            </a:r>
            <a:r>
              <a:rPr lang="en-US" sz="2000" err="1">
                <a:solidFill>
                  <a:schemeClr val="tx1"/>
                </a:solidFill>
                <a:latin typeface="Overpass Medium" pitchFamily="2" charset="77"/>
              </a:rPr>
              <a:t>metus</a:t>
            </a:r>
            <a:r>
              <a:rPr lang="en-US" sz="2000">
                <a:solidFill>
                  <a:schemeClr val="tx1"/>
                </a:solidFill>
                <a:latin typeface="Overpass Medium" pitchFamily="2" charset="77"/>
              </a:rPr>
              <a:t> ligula </a:t>
            </a:r>
            <a:r>
              <a:rPr lang="en-US" sz="2000" err="1">
                <a:solidFill>
                  <a:schemeClr val="tx1"/>
                </a:solidFill>
                <a:latin typeface="Overpass Medium" pitchFamily="2" charset="77"/>
              </a:rPr>
              <a:t>porttitor</a:t>
            </a:r>
            <a:r>
              <a:rPr lang="en-US" sz="2000">
                <a:solidFill>
                  <a:schemeClr val="tx1"/>
                </a:solidFill>
                <a:latin typeface="Overpass Medium" pitchFamily="2" charset="77"/>
              </a:rPr>
              <a:t> </a:t>
            </a:r>
            <a:r>
              <a:rPr lang="en-US" sz="2000" err="1">
                <a:solidFill>
                  <a:schemeClr val="tx1"/>
                </a:solidFill>
                <a:latin typeface="Overpass Medium" pitchFamily="2" charset="77"/>
              </a:rPr>
              <a:t>odio</a:t>
            </a:r>
            <a:r>
              <a:rPr lang="en-US" sz="2000">
                <a:solidFill>
                  <a:schemeClr val="tx1"/>
                </a:solidFill>
                <a:latin typeface="Overpass Medium" pitchFamily="2" charset="77"/>
              </a:rPr>
              <a:t>, </a:t>
            </a:r>
            <a:r>
              <a:rPr lang="en-US" sz="2000" err="1">
                <a:solidFill>
                  <a:schemeClr val="tx1"/>
                </a:solidFill>
                <a:latin typeface="Overpass Medium" pitchFamily="2" charset="77"/>
              </a:rPr>
              <a:t>nec</a:t>
            </a:r>
            <a:r>
              <a:rPr lang="en-US" sz="2000">
                <a:solidFill>
                  <a:schemeClr val="tx1"/>
                </a:solidFill>
                <a:latin typeface="Overpass Medium" pitchFamily="2" charset="77"/>
              </a:rPr>
              <a:t> </a:t>
            </a:r>
            <a:r>
              <a:rPr lang="en-US" sz="2000" err="1">
                <a:solidFill>
                  <a:schemeClr val="tx1"/>
                </a:solidFill>
                <a:latin typeface="Overpass Medium" pitchFamily="2" charset="77"/>
              </a:rPr>
              <a:t>ornare</a:t>
            </a:r>
            <a:r>
              <a:rPr lang="en-US" sz="2000">
                <a:solidFill>
                  <a:schemeClr val="tx1"/>
                </a:solidFill>
                <a:latin typeface="Overpass Medium" pitchFamily="2" charset="77"/>
              </a:rPr>
              <a:t> </a:t>
            </a:r>
            <a:r>
              <a:rPr lang="en-US" sz="2000" err="1">
                <a:solidFill>
                  <a:schemeClr val="tx1"/>
                </a:solidFill>
                <a:latin typeface="Overpass Medium" pitchFamily="2" charset="77"/>
              </a:rPr>
              <a:t>nulla</a:t>
            </a:r>
            <a:r>
              <a:rPr lang="en-US" sz="2000">
                <a:solidFill>
                  <a:schemeClr val="tx1"/>
                </a:solidFill>
                <a:latin typeface="Overpass Medium" pitchFamily="2" charset="77"/>
              </a:rPr>
              <a:t> </a:t>
            </a:r>
            <a:r>
              <a:rPr lang="en-US" sz="2000" err="1">
                <a:solidFill>
                  <a:schemeClr val="tx1"/>
                </a:solidFill>
                <a:latin typeface="Overpass Medium" pitchFamily="2" charset="77"/>
              </a:rPr>
              <a:t>tellus</a:t>
            </a:r>
            <a:r>
              <a:rPr lang="en-US" sz="2000">
                <a:solidFill>
                  <a:schemeClr val="tx1"/>
                </a:solidFill>
                <a:latin typeface="Overpass Medium" pitchFamily="2" charset="77"/>
              </a:rPr>
              <a:t> vitae </a:t>
            </a:r>
            <a:r>
              <a:rPr lang="en-US" sz="2000" err="1">
                <a:solidFill>
                  <a:schemeClr val="tx1"/>
                </a:solidFill>
                <a:latin typeface="Overpass Medium" pitchFamily="2" charset="77"/>
              </a:rPr>
              <a:t>risus</a:t>
            </a:r>
            <a:r>
              <a:rPr lang="en-US" sz="2000">
                <a:solidFill>
                  <a:schemeClr val="tx1"/>
                </a:solidFill>
                <a:latin typeface="Overpass Medium" pitchFamily="2" charset="77"/>
              </a:rPr>
              <a:t>. </a:t>
            </a:r>
            <a:r>
              <a:rPr lang="en-US" sz="2000" err="1">
                <a:solidFill>
                  <a:schemeClr val="tx1"/>
                </a:solidFill>
                <a:latin typeface="Overpass Medium" pitchFamily="2" charset="77"/>
              </a:rPr>
              <a:t>Quisque</a:t>
            </a:r>
            <a:r>
              <a:rPr lang="en-US" sz="2000">
                <a:solidFill>
                  <a:schemeClr val="tx1"/>
                </a:solidFill>
                <a:latin typeface="Overpass Medium" pitchFamily="2" charset="77"/>
              </a:rPr>
              <a:t> </a:t>
            </a:r>
            <a:r>
              <a:rPr lang="en-US" sz="2000" err="1">
                <a:solidFill>
                  <a:schemeClr val="tx1"/>
                </a:solidFill>
                <a:latin typeface="Overpass Medium" pitchFamily="2" charset="77"/>
              </a:rPr>
              <a:t>accumsan</a:t>
            </a:r>
            <a:r>
              <a:rPr lang="en-US" sz="2000">
                <a:solidFill>
                  <a:schemeClr val="tx1"/>
                </a:solidFill>
                <a:latin typeface="Overpass Medium" pitchFamily="2" charset="77"/>
              </a:rPr>
              <a:t> </a:t>
            </a:r>
            <a:r>
              <a:rPr lang="en-US" sz="2000" err="1">
                <a:solidFill>
                  <a:schemeClr val="tx1"/>
                </a:solidFill>
                <a:latin typeface="Overpass Medium" pitchFamily="2" charset="77"/>
              </a:rPr>
              <a:t>felis</a:t>
            </a:r>
            <a:r>
              <a:rPr lang="en-US" sz="2000">
                <a:solidFill>
                  <a:schemeClr val="tx1"/>
                </a:solidFill>
                <a:latin typeface="Overpass Medium" pitchFamily="2" charset="77"/>
              </a:rPr>
              <a:t> et nisi </a:t>
            </a:r>
            <a:r>
              <a:rPr lang="en-US" sz="2000" err="1">
                <a:solidFill>
                  <a:schemeClr val="tx1"/>
                </a:solidFill>
                <a:latin typeface="Overpass Medium" pitchFamily="2" charset="77"/>
              </a:rPr>
              <a:t>tristique</a:t>
            </a:r>
            <a:r>
              <a:rPr lang="en-US" sz="2000">
                <a:solidFill>
                  <a:schemeClr val="tx1"/>
                </a:solidFill>
                <a:latin typeface="Overpass Medium" pitchFamily="2" charset="77"/>
              </a:rPr>
              <a:t> </a:t>
            </a:r>
            <a:r>
              <a:rPr lang="en-US" sz="2000" err="1">
                <a:solidFill>
                  <a:schemeClr val="tx1"/>
                </a:solidFill>
                <a:latin typeface="Overpass Medium" pitchFamily="2" charset="77"/>
              </a:rPr>
              <a:t>bibendum</a:t>
            </a:r>
            <a:r>
              <a:rPr lang="en-US" sz="2000">
                <a:solidFill>
                  <a:schemeClr val="tx1"/>
                </a:solidFill>
                <a:latin typeface="Overpass Medium" pitchFamily="2" charset="77"/>
              </a:rPr>
              <a:t>. Aenean </a:t>
            </a:r>
            <a:r>
              <a:rPr lang="en-US" sz="2000" err="1">
                <a:solidFill>
                  <a:schemeClr val="tx1"/>
                </a:solidFill>
                <a:latin typeface="Overpass Medium" pitchFamily="2" charset="77"/>
              </a:rPr>
              <a:t>vulputate</a:t>
            </a:r>
            <a:r>
              <a:rPr lang="en-US" sz="2000">
                <a:solidFill>
                  <a:schemeClr val="tx1"/>
                </a:solidFill>
                <a:latin typeface="Overpass Medium" pitchFamily="2" charset="77"/>
              </a:rPr>
              <a:t> </a:t>
            </a:r>
            <a:r>
              <a:rPr lang="en-US" sz="2000" err="1">
                <a:solidFill>
                  <a:schemeClr val="tx1"/>
                </a:solidFill>
                <a:latin typeface="Overpass Medium" pitchFamily="2" charset="77"/>
              </a:rPr>
              <a:t>posuere</a:t>
            </a:r>
            <a:r>
              <a:rPr lang="en-US" sz="2000">
                <a:solidFill>
                  <a:schemeClr val="tx1"/>
                </a:solidFill>
                <a:latin typeface="Overpass Medium" pitchFamily="2" charset="77"/>
              </a:rPr>
              <a:t> ipsum </a:t>
            </a:r>
            <a:r>
              <a:rPr lang="en-US" sz="2000" err="1">
                <a:solidFill>
                  <a:schemeClr val="tx1"/>
                </a:solidFill>
                <a:latin typeface="Overpass Medium" pitchFamily="2" charset="77"/>
              </a:rPr>
              <a:t>ut</a:t>
            </a:r>
            <a:r>
              <a:rPr lang="en-US" sz="2000">
                <a:solidFill>
                  <a:schemeClr val="tx1"/>
                </a:solidFill>
                <a:latin typeface="Overpass Medium" pitchFamily="2" charset="77"/>
              </a:rPr>
              <a:t> </a:t>
            </a:r>
            <a:r>
              <a:rPr lang="en-US" sz="2000" err="1">
                <a:solidFill>
                  <a:schemeClr val="tx1"/>
                </a:solidFill>
                <a:latin typeface="Overpass Medium" pitchFamily="2" charset="77"/>
              </a:rPr>
              <a:t>ultricies</a:t>
            </a:r>
            <a:r>
              <a:rPr lang="en-US" sz="2000">
                <a:solidFill>
                  <a:schemeClr val="tx1"/>
                </a:solidFill>
                <a:latin typeface="Overpass Medium" pitchFamily="2" charset="77"/>
              </a:rPr>
              <a:t>.</a:t>
            </a:r>
            <a:r>
              <a:rPr lang="en-US"/>
              <a:t> </a:t>
            </a:r>
          </a:p>
        </p:txBody>
      </p:sp>
      <p:pic>
        <p:nvPicPr>
          <p:cNvPr id="2" name="Picture 1">
            <a:extLst>
              <a:ext uri="{FF2B5EF4-FFF2-40B4-BE49-F238E27FC236}">
                <a16:creationId xmlns:a16="http://schemas.microsoft.com/office/drawing/2014/main" id="{C1D4D6C0-591B-E05B-5391-66752A830F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15387" y="6096490"/>
            <a:ext cx="739859" cy="738511"/>
          </a:xfrm>
          <a:prstGeom prst="rect">
            <a:avLst/>
          </a:prstGeom>
        </p:spPr>
      </p:pic>
    </p:spTree>
    <p:extLst>
      <p:ext uri="{BB962C8B-B14F-4D97-AF65-F5344CB8AC3E}">
        <p14:creationId xmlns:p14="http://schemas.microsoft.com/office/powerpoint/2010/main" val="429099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Slide">
  <p:cSld name="3_Title Slide 2">
    <p:bg>
      <p:bgPr>
        <a:solidFill>
          <a:schemeClr val="accent4"/>
        </a:solidFill>
        <a:effectLst/>
      </p:bgPr>
    </p:bg>
    <p:spTree>
      <p:nvGrpSpPr>
        <p:cNvPr id="1" name="Shape 33"/>
        <p:cNvGrpSpPr/>
        <p:nvPr/>
      </p:nvGrpSpPr>
      <p:grpSpPr>
        <a:xfrm>
          <a:off x="0" y="0"/>
          <a:ext cx="0" cy="0"/>
          <a:chOff x="0" y="0"/>
          <a:chExt cx="0" cy="0"/>
        </a:xfrm>
      </p:grpSpPr>
      <p:pic>
        <p:nvPicPr>
          <p:cNvPr id="34" name="Google Shape;34;p4"/>
          <p:cNvPicPr preferRelativeResize="0"/>
          <p:nvPr/>
        </p:nvPicPr>
        <p:blipFill rotWithShape="1">
          <a:blip r:embed="rId2">
            <a:alphaModFix amt="65000"/>
          </a:blip>
          <a:srcRect/>
          <a:stretch/>
        </p:blipFill>
        <p:spPr>
          <a:xfrm>
            <a:off x="6104978" y="-76200"/>
            <a:ext cx="6193042" cy="7010400"/>
          </a:xfrm>
          <a:prstGeom prst="rect">
            <a:avLst/>
          </a:prstGeom>
          <a:noFill/>
          <a:ln>
            <a:noFill/>
          </a:ln>
        </p:spPr>
      </p:pic>
      <p:pic>
        <p:nvPicPr>
          <p:cNvPr id="35" name="Google Shape;35;p4"/>
          <p:cNvPicPr preferRelativeResize="0"/>
          <p:nvPr/>
        </p:nvPicPr>
        <p:blipFill rotWithShape="1">
          <a:blip r:embed="rId2">
            <a:alphaModFix amt="65000"/>
          </a:blip>
          <a:srcRect/>
          <a:stretch/>
        </p:blipFill>
        <p:spPr>
          <a:xfrm>
            <a:off x="-106019" y="-76200"/>
            <a:ext cx="6193042" cy="7010400"/>
          </a:xfrm>
          <a:prstGeom prst="rect">
            <a:avLst/>
          </a:prstGeom>
          <a:noFill/>
          <a:ln>
            <a:noFill/>
          </a:ln>
        </p:spPr>
      </p:pic>
      <p:sp>
        <p:nvSpPr>
          <p:cNvPr id="36" name="Google Shape;36;p4"/>
          <p:cNvSpPr/>
          <p:nvPr/>
        </p:nvSpPr>
        <p:spPr>
          <a:xfrm flipH="1">
            <a:off x="-1" y="0"/>
            <a:ext cx="8804031" cy="5362876"/>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latin typeface="Arial"/>
              <a:ea typeface="Arial"/>
              <a:cs typeface="Arial"/>
              <a:sym typeface="Arial"/>
            </a:endParaRPr>
          </a:p>
        </p:txBody>
      </p:sp>
      <p:sp>
        <p:nvSpPr>
          <p:cNvPr id="37" name="Google Shape;37;p4"/>
          <p:cNvSpPr txBox="1">
            <a:spLocks noGrp="1"/>
          </p:cNvSpPr>
          <p:nvPr>
            <p:ph type="ctrTitle"/>
          </p:nvPr>
        </p:nvSpPr>
        <p:spPr>
          <a:xfrm>
            <a:off x="435315" y="5594369"/>
            <a:ext cx="6301784" cy="6093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889"/>
              <a:buNone/>
              <a:defRPr b="0" i="0">
                <a:solidFill>
                  <a:schemeClr val="lt1"/>
                </a:solidFill>
                <a:latin typeface="Arial"/>
                <a:ea typeface="Arial"/>
                <a:cs typeface="Arial"/>
                <a:sym typeface="Arial"/>
              </a:defRPr>
            </a:lvl1pPr>
            <a:lvl2pPr lvl="1" algn="l">
              <a:lnSpc>
                <a:spcPct val="100000"/>
              </a:lnSpc>
              <a:spcBef>
                <a:spcPts val="0"/>
              </a:spcBef>
              <a:spcAft>
                <a:spcPts val="0"/>
              </a:spcAft>
              <a:buSzPts val="1556"/>
              <a:buNone/>
              <a:defRPr/>
            </a:lvl2pPr>
            <a:lvl3pPr lvl="2" algn="l">
              <a:lnSpc>
                <a:spcPct val="100000"/>
              </a:lnSpc>
              <a:spcBef>
                <a:spcPts val="0"/>
              </a:spcBef>
              <a:spcAft>
                <a:spcPts val="0"/>
              </a:spcAft>
              <a:buSzPts val="1556"/>
              <a:buNone/>
              <a:defRPr/>
            </a:lvl3pPr>
            <a:lvl4pPr lvl="3" algn="l">
              <a:lnSpc>
                <a:spcPct val="100000"/>
              </a:lnSpc>
              <a:spcBef>
                <a:spcPts val="0"/>
              </a:spcBef>
              <a:spcAft>
                <a:spcPts val="0"/>
              </a:spcAft>
              <a:buSzPts val="1556"/>
              <a:buNone/>
              <a:defRPr/>
            </a:lvl4pPr>
            <a:lvl5pPr lvl="4" algn="l">
              <a:lnSpc>
                <a:spcPct val="100000"/>
              </a:lnSpc>
              <a:spcBef>
                <a:spcPts val="0"/>
              </a:spcBef>
              <a:spcAft>
                <a:spcPts val="0"/>
              </a:spcAft>
              <a:buSzPts val="1556"/>
              <a:buNone/>
              <a:defRPr/>
            </a:lvl5pPr>
            <a:lvl6pPr lvl="5" algn="l">
              <a:lnSpc>
                <a:spcPct val="100000"/>
              </a:lnSpc>
              <a:spcBef>
                <a:spcPts val="0"/>
              </a:spcBef>
              <a:spcAft>
                <a:spcPts val="0"/>
              </a:spcAft>
              <a:buSzPts val="1556"/>
              <a:buNone/>
              <a:defRPr/>
            </a:lvl6pPr>
            <a:lvl7pPr lvl="6" algn="l">
              <a:lnSpc>
                <a:spcPct val="100000"/>
              </a:lnSpc>
              <a:spcBef>
                <a:spcPts val="0"/>
              </a:spcBef>
              <a:spcAft>
                <a:spcPts val="0"/>
              </a:spcAft>
              <a:buSzPts val="1556"/>
              <a:buNone/>
              <a:defRPr/>
            </a:lvl7pPr>
            <a:lvl8pPr lvl="7" algn="l">
              <a:lnSpc>
                <a:spcPct val="100000"/>
              </a:lnSpc>
              <a:spcBef>
                <a:spcPts val="0"/>
              </a:spcBef>
              <a:spcAft>
                <a:spcPts val="0"/>
              </a:spcAft>
              <a:buSzPts val="1556"/>
              <a:buNone/>
              <a:defRPr/>
            </a:lvl8pPr>
            <a:lvl9pPr lvl="8" algn="l">
              <a:lnSpc>
                <a:spcPct val="100000"/>
              </a:lnSpc>
              <a:spcBef>
                <a:spcPts val="0"/>
              </a:spcBef>
              <a:spcAft>
                <a:spcPts val="0"/>
              </a:spcAft>
              <a:buSzPts val="1556"/>
              <a:buNone/>
              <a:defRPr/>
            </a:lvl9pPr>
          </a:lstStyle>
          <a:p>
            <a:endParaRPr/>
          </a:p>
        </p:txBody>
      </p:sp>
      <p:pic>
        <p:nvPicPr>
          <p:cNvPr id="38" name="Google Shape;38;p4"/>
          <p:cNvPicPr preferRelativeResize="0"/>
          <p:nvPr/>
        </p:nvPicPr>
        <p:blipFill rotWithShape="1">
          <a:blip r:embed="rId4">
            <a:alphaModFix/>
          </a:blip>
          <a:srcRect/>
          <a:stretch/>
        </p:blipFill>
        <p:spPr>
          <a:xfrm>
            <a:off x="0" y="962263"/>
            <a:ext cx="7901354" cy="4400613"/>
          </a:xfrm>
          <a:prstGeom prst="rect">
            <a:avLst/>
          </a:prstGeom>
          <a:noFill/>
          <a:ln>
            <a:noFill/>
          </a:ln>
        </p:spPr>
      </p:pic>
      <p:sp>
        <p:nvSpPr>
          <p:cNvPr id="39" name="Google Shape;39;p4"/>
          <p:cNvSpPr txBox="1">
            <a:spLocks noGrp="1"/>
          </p:cNvSpPr>
          <p:nvPr>
            <p:ph type="subTitle" idx="1"/>
          </p:nvPr>
        </p:nvSpPr>
        <p:spPr>
          <a:xfrm>
            <a:off x="412165" y="6203767"/>
            <a:ext cx="9144000" cy="37753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3613"/>
              <a:buChar char="•"/>
              <a:defRPr/>
            </a:lvl1pPr>
            <a:lvl2pPr lvl="1" algn="l">
              <a:lnSpc>
                <a:spcPct val="90000"/>
              </a:lnSpc>
              <a:spcBef>
                <a:spcPts val="500"/>
              </a:spcBef>
              <a:spcAft>
                <a:spcPts val="0"/>
              </a:spcAft>
              <a:buSzPts val="3097"/>
              <a:buChar char="•"/>
              <a:defRPr/>
            </a:lvl2pPr>
            <a:lvl3pPr lvl="2" algn="l">
              <a:lnSpc>
                <a:spcPct val="90000"/>
              </a:lnSpc>
              <a:spcBef>
                <a:spcPts val="500"/>
              </a:spcBef>
              <a:spcAft>
                <a:spcPts val="0"/>
              </a:spcAft>
              <a:buSzPts val="2581"/>
              <a:buChar char="•"/>
              <a:defRPr/>
            </a:lvl3pPr>
            <a:lvl4pPr lvl="3" algn="l">
              <a:lnSpc>
                <a:spcPct val="90000"/>
              </a:lnSpc>
              <a:spcBef>
                <a:spcPts val="500"/>
              </a:spcBef>
              <a:spcAft>
                <a:spcPts val="0"/>
              </a:spcAft>
              <a:buSzPts val="2323"/>
              <a:buChar char="•"/>
              <a:defRPr/>
            </a:lvl4pPr>
            <a:lvl5pPr lvl="4" algn="l">
              <a:lnSpc>
                <a:spcPct val="90000"/>
              </a:lnSpc>
              <a:spcBef>
                <a:spcPts val="500"/>
              </a:spcBef>
              <a:spcAft>
                <a:spcPts val="0"/>
              </a:spcAft>
              <a:buSzPts val="2323"/>
              <a:buChar char="•"/>
              <a:defRPr/>
            </a:lvl5pPr>
            <a:lvl6pPr lvl="5" algn="l">
              <a:lnSpc>
                <a:spcPct val="90000"/>
              </a:lnSpc>
              <a:spcBef>
                <a:spcPts val="500"/>
              </a:spcBef>
              <a:spcAft>
                <a:spcPts val="0"/>
              </a:spcAft>
              <a:buSzPts val="2323"/>
              <a:buChar char="•"/>
              <a:defRPr/>
            </a:lvl6pPr>
            <a:lvl7pPr lvl="6" algn="l">
              <a:lnSpc>
                <a:spcPct val="90000"/>
              </a:lnSpc>
              <a:spcBef>
                <a:spcPts val="500"/>
              </a:spcBef>
              <a:spcAft>
                <a:spcPts val="0"/>
              </a:spcAft>
              <a:buSzPts val="2323"/>
              <a:buChar char="•"/>
              <a:defRPr/>
            </a:lvl7pPr>
            <a:lvl8pPr lvl="7" algn="l">
              <a:lnSpc>
                <a:spcPct val="90000"/>
              </a:lnSpc>
              <a:spcBef>
                <a:spcPts val="500"/>
              </a:spcBef>
              <a:spcAft>
                <a:spcPts val="0"/>
              </a:spcAft>
              <a:buSzPts val="2323"/>
              <a:buChar char="•"/>
              <a:defRPr/>
            </a:lvl8pPr>
            <a:lvl9pPr lvl="8" algn="l">
              <a:lnSpc>
                <a:spcPct val="90000"/>
              </a:lnSpc>
              <a:spcBef>
                <a:spcPts val="500"/>
              </a:spcBef>
              <a:spcAft>
                <a:spcPts val="0"/>
              </a:spcAft>
              <a:buSzPts val="2323"/>
              <a:buChar char="•"/>
              <a:defRPr/>
            </a:lvl9pPr>
          </a:lstStyle>
          <a:p>
            <a:endParaRPr/>
          </a:p>
        </p:txBody>
      </p:sp>
      <p:pic>
        <p:nvPicPr>
          <p:cNvPr id="2" name="Picture 1" descr="A logo with a bear and a star&#10;&#10;Description automatically generated">
            <a:extLst>
              <a:ext uri="{FF2B5EF4-FFF2-40B4-BE49-F238E27FC236}">
                <a16:creationId xmlns:a16="http://schemas.microsoft.com/office/drawing/2014/main" id="{D6095C5F-8566-ED61-BC93-01B6D9A4137F}"/>
              </a:ext>
            </a:extLst>
          </p:cNvPr>
          <p:cNvPicPr>
            <a:picLocks noChangeAspect="1"/>
          </p:cNvPicPr>
          <p:nvPr userDrawn="1"/>
        </p:nvPicPr>
        <p:blipFill>
          <a:blip r:embed="rId5"/>
          <a:stretch>
            <a:fillRect/>
          </a:stretch>
        </p:blipFill>
        <p:spPr>
          <a:xfrm>
            <a:off x="11151354" y="5834553"/>
            <a:ext cx="1149104" cy="1151269"/>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Slide">
  <p:cSld name="3_Title Slide 3">
    <p:bg>
      <p:bgPr>
        <a:solidFill>
          <a:schemeClr val="accent3"/>
        </a:solidFill>
        <a:effectLst/>
      </p:bgPr>
    </p:bg>
    <p:spTree>
      <p:nvGrpSpPr>
        <p:cNvPr id="1" name="Shape 41"/>
        <p:cNvGrpSpPr/>
        <p:nvPr/>
      </p:nvGrpSpPr>
      <p:grpSpPr>
        <a:xfrm>
          <a:off x="0" y="0"/>
          <a:ext cx="0" cy="0"/>
          <a:chOff x="0" y="0"/>
          <a:chExt cx="0" cy="0"/>
        </a:xfrm>
      </p:grpSpPr>
      <p:pic>
        <p:nvPicPr>
          <p:cNvPr id="42" name="Google Shape;42;p5"/>
          <p:cNvPicPr preferRelativeResize="0"/>
          <p:nvPr/>
        </p:nvPicPr>
        <p:blipFill rotWithShape="1">
          <a:blip r:embed="rId2">
            <a:alphaModFix/>
          </a:blip>
          <a:srcRect/>
          <a:stretch/>
        </p:blipFill>
        <p:spPr>
          <a:xfrm>
            <a:off x="6104979" y="-76200"/>
            <a:ext cx="6193042" cy="7010400"/>
          </a:xfrm>
          <a:prstGeom prst="rect">
            <a:avLst/>
          </a:prstGeom>
          <a:noFill/>
          <a:ln>
            <a:noFill/>
          </a:ln>
        </p:spPr>
      </p:pic>
      <p:pic>
        <p:nvPicPr>
          <p:cNvPr id="43" name="Google Shape;43;p5"/>
          <p:cNvPicPr preferRelativeResize="0"/>
          <p:nvPr/>
        </p:nvPicPr>
        <p:blipFill rotWithShape="1">
          <a:blip r:embed="rId2">
            <a:alphaModFix amt="75000"/>
          </a:blip>
          <a:srcRect/>
          <a:stretch/>
        </p:blipFill>
        <p:spPr>
          <a:xfrm>
            <a:off x="-106019" y="-76200"/>
            <a:ext cx="6193042" cy="7010400"/>
          </a:xfrm>
          <a:prstGeom prst="rect">
            <a:avLst/>
          </a:prstGeom>
          <a:noFill/>
          <a:ln>
            <a:noFill/>
          </a:ln>
        </p:spPr>
      </p:pic>
      <p:sp>
        <p:nvSpPr>
          <p:cNvPr id="44" name="Google Shape;44;p5"/>
          <p:cNvSpPr/>
          <p:nvPr/>
        </p:nvSpPr>
        <p:spPr>
          <a:xfrm flipH="1">
            <a:off x="-1" y="0"/>
            <a:ext cx="8804031" cy="5362876"/>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latin typeface="Arial"/>
              <a:ea typeface="Arial"/>
              <a:cs typeface="Arial"/>
              <a:sym typeface="Arial"/>
            </a:endParaRPr>
          </a:p>
        </p:txBody>
      </p:sp>
      <p:sp>
        <p:nvSpPr>
          <p:cNvPr id="45" name="Google Shape;45;p5"/>
          <p:cNvSpPr txBox="1">
            <a:spLocks noGrp="1"/>
          </p:cNvSpPr>
          <p:nvPr>
            <p:ph type="ctrTitle"/>
          </p:nvPr>
        </p:nvSpPr>
        <p:spPr>
          <a:xfrm>
            <a:off x="435315" y="5594369"/>
            <a:ext cx="6301784" cy="6093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889"/>
              <a:buNone/>
              <a:defRPr b="0" i="0">
                <a:solidFill>
                  <a:schemeClr val="lt1"/>
                </a:solidFill>
                <a:latin typeface="Arial"/>
                <a:ea typeface="Arial"/>
                <a:cs typeface="Arial"/>
                <a:sym typeface="Arial"/>
              </a:defRPr>
            </a:lvl1pPr>
            <a:lvl2pPr lvl="1" algn="l">
              <a:lnSpc>
                <a:spcPct val="100000"/>
              </a:lnSpc>
              <a:spcBef>
                <a:spcPts val="0"/>
              </a:spcBef>
              <a:spcAft>
                <a:spcPts val="0"/>
              </a:spcAft>
              <a:buSzPts val="1556"/>
              <a:buNone/>
              <a:defRPr/>
            </a:lvl2pPr>
            <a:lvl3pPr lvl="2" algn="l">
              <a:lnSpc>
                <a:spcPct val="100000"/>
              </a:lnSpc>
              <a:spcBef>
                <a:spcPts val="0"/>
              </a:spcBef>
              <a:spcAft>
                <a:spcPts val="0"/>
              </a:spcAft>
              <a:buSzPts val="1556"/>
              <a:buNone/>
              <a:defRPr/>
            </a:lvl3pPr>
            <a:lvl4pPr lvl="3" algn="l">
              <a:lnSpc>
                <a:spcPct val="100000"/>
              </a:lnSpc>
              <a:spcBef>
                <a:spcPts val="0"/>
              </a:spcBef>
              <a:spcAft>
                <a:spcPts val="0"/>
              </a:spcAft>
              <a:buSzPts val="1556"/>
              <a:buNone/>
              <a:defRPr/>
            </a:lvl4pPr>
            <a:lvl5pPr lvl="4" algn="l">
              <a:lnSpc>
                <a:spcPct val="100000"/>
              </a:lnSpc>
              <a:spcBef>
                <a:spcPts val="0"/>
              </a:spcBef>
              <a:spcAft>
                <a:spcPts val="0"/>
              </a:spcAft>
              <a:buSzPts val="1556"/>
              <a:buNone/>
              <a:defRPr/>
            </a:lvl5pPr>
            <a:lvl6pPr lvl="5" algn="l">
              <a:lnSpc>
                <a:spcPct val="100000"/>
              </a:lnSpc>
              <a:spcBef>
                <a:spcPts val="0"/>
              </a:spcBef>
              <a:spcAft>
                <a:spcPts val="0"/>
              </a:spcAft>
              <a:buSzPts val="1556"/>
              <a:buNone/>
              <a:defRPr/>
            </a:lvl6pPr>
            <a:lvl7pPr lvl="6" algn="l">
              <a:lnSpc>
                <a:spcPct val="100000"/>
              </a:lnSpc>
              <a:spcBef>
                <a:spcPts val="0"/>
              </a:spcBef>
              <a:spcAft>
                <a:spcPts val="0"/>
              </a:spcAft>
              <a:buSzPts val="1556"/>
              <a:buNone/>
              <a:defRPr/>
            </a:lvl7pPr>
            <a:lvl8pPr lvl="7" algn="l">
              <a:lnSpc>
                <a:spcPct val="100000"/>
              </a:lnSpc>
              <a:spcBef>
                <a:spcPts val="0"/>
              </a:spcBef>
              <a:spcAft>
                <a:spcPts val="0"/>
              </a:spcAft>
              <a:buSzPts val="1556"/>
              <a:buNone/>
              <a:defRPr/>
            </a:lvl8pPr>
            <a:lvl9pPr lvl="8" algn="l">
              <a:lnSpc>
                <a:spcPct val="100000"/>
              </a:lnSpc>
              <a:spcBef>
                <a:spcPts val="0"/>
              </a:spcBef>
              <a:spcAft>
                <a:spcPts val="0"/>
              </a:spcAft>
              <a:buSzPts val="1556"/>
              <a:buNone/>
              <a:defRPr/>
            </a:lvl9pPr>
          </a:lstStyle>
          <a:p>
            <a:endParaRPr/>
          </a:p>
        </p:txBody>
      </p:sp>
      <p:pic>
        <p:nvPicPr>
          <p:cNvPr id="46" name="Google Shape;46;p5"/>
          <p:cNvPicPr preferRelativeResize="0"/>
          <p:nvPr/>
        </p:nvPicPr>
        <p:blipFill rotWithShape="1">
          <a:blip r:embed="rId4">
            <a:alphaModFix/>
          </a:blip>
          <a:srcRect/>
          <a:stretch/>
        </p:blipFill>
        <p:spPr>
          <a:xfrm>
            <a:off x="0" y="962263"/>
            <a:ext cx="7901354" cy="4400613"/>
          </a:xfrm>
          <a:prstGeom prst="rect">
            <a:avLst/>
          </a:prstGeom>
          <a:noFill/>
          <a:ln>
            <a:noFill/>
          </a:ln>
        </p:spPr>
      </p:pic>
      <p:sp>
        <p:nvSpPr>
          <p:cNvPr id="47" name="Google Shape;47;p5"/>
          <p:cNvSpPr txBox="1">
            <a:spLocks noGrp="1"/>
          </p:cNvSpPr>
          <p:nvPr>
            <p:ph type="subTitle" idx="1"/>
          </p:nvPr>
        </p:nvSpPr>
        <p:spPr>
          <a:xfrm>
            <a:off x="412165" y="6203767"/>
            <a:ext cx="9144000" cy="37753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3613"/>
              <a:buChar char="•"/>
              <a:defRPr/>
            </a:lvl1pPr>
            <a:lvl2pPr lvl="1" algn="l">
              <a:lnSpc>
                <a:spcPct val="90000"/>
              </a:lnSpc>
              <a:spcBef>
                <a:spcPts val="500"/>
              </a:spcBef>
              <a:spcAft>
                <a:spcPts val="0"/>
              </a:spcAft>
              <a:buSzPts val="3097"/>
              <a:buChar char="•"/>
              <a:defRPr/>
            </a:lvl2pPr>
            <a:lvl3pPr lvl="2" algn="l">
              <a:lnSpc>
                <a:spcPct val="90000"/>
              </a:lnSpc>
              <a:spcBef>
                <a:spcPts val="500"/>
              </a:spcBef>
              <a:spcAft>
                <a:spcPts val="0"/>
              </a:spcAft>
              <a:buSzPts val="2581"/>
              <a:buChar char="•"/>
              <a:defRPr/>
            </a:lvl3pPr>
            <a:lvl4pPr lvl="3" algn="l">
              <a:lnSpc>
                <a:spcPct val="90000"/>
              </a:lnSpc>
              <a:spcBef>
                <a:spcPts val="500"/>
              </a:spcBef>
              <a:spcAft>
                <a:spcPts val="0"/>
              </a:spcAft>
              <a:buSzPts val="2323"/>
              <a:buChar char="•"/>
              <a:defRPr/>
            </a:lvl4pPr>
            <a:lvl5pPr lvl="4" algn="l">
              <a:lnSpc>
                <a:spcPct val="90000"/>
              </a:lnSpc>
              <a:spcBef>
                <a:spcPts val="500"/>
              </a:spcBef>
              <a:spcAft>
                <a:spcPts val="0"/>
              </a:spcAft>
              <a:buSzPts val="2323"/>
              <a:buChar char="•"/>
              <a:defRPr/>
            </a:lvl5pPr>
            <a:lvl6pPr lvl="5" algn="l">
              <a:lnSpc>
                <a:spcPct val="90000"/>
              </a:lnSpc>
              <a:spcBef>
                <a:spcPts val="500"/>
              </a:spcBef>
              <a:spcAft>
                <a:spcPts val="0"/>
              </a:spcAft>
              <a:buSzPts val="2323"/>
              <a:buChar char="•"/>
              <a:defRPr/>
            </a:lvl6pPr>
            <a:lvl7pPr lvl="6" algn="l">
              <a:lnSpc>
                <a:spcPct val="90000"/>
              </a:lnSpc>
              <a:spcBef>
                <a:spcPts val="500"/>
              </a:spcBef>
              <a:spcAft>
                <a:spcPts val="0"/>
              </a:spcAft>
              <a:buSzPts val="2323"/>
              <a:buChar char="•"/>
              <a:defRPr/>
            </a:lvl7pPr>
            <a:lvl8pPr lvl="7" algn="l">
              <a:lnSpc>
                <a:spcPct val="90000"/>
              </a:lnSpc>
              <a:spcBef>
                <a:spcPts val="500"/>
              </a:spcBef>
              <a:spcAft>
                <a:spcPts val="0"/>
              </a:spcAft>
              <a:buSzPts val="2323"/>
              <a:buChar char="•"/>
              <a:defRPr/>
            </a:lvl8pPr>
            <a:lvl9pPr lvl="8" algn="l">
              <a:lnSpc>
                <a:spcPct val="90000"/>
              </a:lnSpc>
              <a:spcBef>
                <a:spcPts val="500"/>
              </a:spcBef>
              <a:spcAft>
                <a:spcPts val="0"/>
              </a:spcAft>
              <a:buSzPts val="2323"/>
              <a:buChar char="•"/>
              <a:defRPr/>
            </a:lvl9pPr>
          </a:lstStyle>
          <a:p>
            <a:endParaRPr/>
          </a:p>
        </p:txBody>
      </p:sp>
      <p:pic>
        <p:nvPicPr>
          <p:cNvPr id="2" name="Picture 1" descr="A logo with a bear and a star&#10;&#10;Description automatically generated">
            <a:extLst>
              <a:ext uri="{FF2B5EF4-FFF2-40B4-BE49-F238E27FC236}">
                <a16:creationId xmlns:a16="http://schemas.microsoft.com/office/drawing/2014/main" id="{E055F0CF-8350-1331-274B-F53FA0F041B8}"/>
              </a:ext>
            </a:extLst>
          </p:cNvPr>
          <p:cNvPicPr>
            <a:picLocks noChangeAspect="1"/>
          </p:cNvPicPr>
          <p:nvPr userDrawn="1"/>
        </p:nvPicPr>
        <p:blipFill>
          <a:blip r:embed="rId5"/>
          <a:stretch>
            <a:fillRect/>
          </a:stretch>
        </p:blipFill>
        <p:spPr>
          <a:xfrm>
            <a:off x="11151354" y="5834553"/>
            <a:ext cx="1149104" cy="1151269"/>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3_Title Slide 4">
    <p:bg>
      <p:bgPr>
        <a:solidFill>
          <a:schemeClr val="accent1"/>
        </a:solidFill>
        <a:effectLst/>
      </p:bgPr>
    </p:bg>
    <p:spTree>
      <p:nvGrpSpPr>
        <p:cNvPr id="1" name="Shape 49"/>
        <p:cNvGrpSpPr/>
        <p:nvPr/>
      </p:nvGrpSpPr>
      <p:grpSpPr>
        <a:xfrm>
          <a:off x="0" y="0"/>
          <a:ext cx="0" cy="0"/>
          <a:chOff x="0" y="0"/>
          <a:chExt cx="0" cy="0"/>
        </a:xfrm>
      </p:grpSpPr>
      <p:pic>
        <p:nvPicPr>
          <p:cNvPr id="50" name="Google Shape;50;p6"/>
          <p:cNvPicPr preferRelativeResize="0"/>
          <p:nvPr/>
        </p:nvPicPr>
        <p:blipFill rotWithShape="1">
          <a:blip r:embed="rId2">
            <a:alphaModFix/>
          </a:blip>
          <a:srcRect/>
          <a:stretch/>
        </p:blipFill>
        <p:spPr>
          <a:xfrm>
            <a:off x="6096000" y="-76200"/>
            <a:ext cx="6193042" cy="7010400"/>
          </a:xfrm>
          <a:prstGeom prst="rect">
            <a:avLst/>
          </a:prstGeom>
          <a:noFill/>
          <a:ln>
            <a:noFill/>
          </a:ln>
        </p:spPr>
      </p:pic>
      <p:pic>
        <p:nvPicPr>
          <p:cNvPr id="51" name="Google Shape;51;p6"/>
          <p:cNvPicPr preferRelativeResize="0"/>
          <p:nvPr/>
        </p:nvPicPr>
        <p:blipFill rotWithShape="1">
          <a:blip r:embed="rId2">
            <a:alphaModFix/>
          </a:blip>
          <a:srcRect/>
          <a:stretch/>
        </p:blipFill>
        <p:spPr>
          <a:xfrm>
            <a:off x="-106019" y="-76200"/>
            <a:ext cx="6193042" cy="7010400"/>
          </a:xfrm>
          <a:prstGeom prst="rect">
            <a:avLst/>
          </a:prstGeom>
          <a:noFill/>
          <a:ln>
            <a:noFill/>
          </a:ln>
        </p:spPr>
      </p:pic>
      <p:sp>
        <p:nvSpPr>
          <p:cNvPr id="52" name="Google Shape;52;p6"/>
          <p:cNvSpPr/>
          <p:nvPr/>
        </p:nvSpPr>
        <p:spPr>
          <a:xfrm flipH="1">
            <a:off x="-1" y="0"/>
            <a:ext cx="8804031" cy="5362876"/>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latin typeface="Arial"/>
              <a:ea typeface="Arial"/>
              <a:cs typeface="Arial"/>
              <a:sym typeface="Arial"/>
            </a:endParaRPr>
          </a:p>
        </p:txBody>
      </p:sp>
      <p:sp>
        <p:nvSpPr>
          <p:cNvPr id="53" name="Google Shape;53;p6"/>
          <p:cNvSpPr txBox="1">
            <a:spLocks noGrp="1"/>
          </p:cNvSpPr>
          <p:nvPr>
            <p:ph type="ctrTitle"/>
          </p:nvPr>
        </p:nvSpPr>
        <p:spPr>
          <a:xfrm>
            <a:off x="435315" y="5594369"/>
            <a:ext cx="6301784" cy="6093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889"/>
              <a:buNone/>
              <a:defRPr b="0" i="0">
                <a:solidFill>
                  <a:schemeClr val="lt1"/>
                </a:solidFill>
                <a:latin typeface="Arial"/>
                <a:ea typeface="Arial"/>
                <a:cs typeface="Arial"/>
                <a:sym typeface="Arial"/>
              </a:defRPr>
            </a:lvl1pPr>
            <a:lvl2pPr lvl="1" algn="l">
              <a:lnSpc>
                <a:spcPct val="100000"/>
              </a:lnSpc>
              <a:spcBef>
                <a:spcPts val="0"/>
              </a:spcBef>
              <a:spcAft>
                <a:spcPts val="0"/>
              </a:spcAft>
              <a:buSzPts val="1556"/>
              <a:buNone/>
              <a:defRPr/>
            </a:lvl2pPr>
            <a:lvl3pPr lvl="2" algn="l">
              <a:lnSpc>
                <a:spcPct val="100000"/>
              </a:lnSpc>
              <a:spcBef>
                <a:spcPts val="0"/>
              </a:spcBef>
              <a:spcAft>
                <a:spcPts val="0"/>
              </a:spcAft>
              <a:buSzPts val="1556"/>
              <a:buNone/>
              <a:defRPr/>
            </a:lvl3pPr>
            <a:lvl4pPr lvl="3" algn="l">
              <a:lnSpc>
                <a:spcPct val="100000"/>
              </a:lnSpc>
              <a:spcBef>
                <a:spcPts val="0"/>
              </a:spcBef>
              <a:spcAft>
                <a:spcPts val="0"/>
              </a:spcAft>
              <a:buSzPts val="1556"/>
              <a:buNone/>
              <a:defRPr/>
            </a:lvl4pPr>
            <a:lvl5pPr lvl="4" algn="l">
              <a:lnSpc>
                <a:spcPct val="100000"/>
              </a:lnSpc>
              <a:spcBef>
                <a:spcPts val="0"/>
              </a:spcBef>
              <a:spcAft>
                <a:spcPts val="0"/>
              </a:spcAft>
              <a:buSzPts val="1556"/>
              <a:buNone/>
              <a:defRPr/>
            </a:lvl5pPr>
            <a:lvl6pPr lvl="5" algn="l">
              <a:lnSpc>
                <a:spcPct val="100000"/>
              </a:lnSpc>
              <a:spcBef>
                <a:spcPts val="0"/>
              </a:spcBef>
              <a:spcAft>
                <a:spcPts val="0"/>
              </a:spcAft>
              <a:buSzPts val="1556"/>
              <a:buNone/>
              <a:defRPr/>
            </a:lvl6pPr>
            <a:lvl7pPr lvl="6" algn="l">
              <a:lnSpc>
                <a:spcPct val="100000"/>
              </a:lnSpc>
              <a:spcBef>
                <a:spcPts val="0"/>
              </a:spcBef>
              <a:spcAft>
                <a:spcPts val="0"/>
              </a:spcAft>
              <a:buSzPts val="1556"/>
              <a:buNone/>
              <a:defRPr/>
            </a:lvl7pPr>
            <a:lvl8pPr lvl="7" algn="l">
              <a:lnSpc>
                <a:spcPct val="100000"/>
              </a:lnSpc>
              <a:spcBef>
                <a:spcPts val="0"/>
              </a:spcBef>
              <a:spcAft>
                <a:spcPts val="0"/>
              </a:spcAft>
              <a:buSzPts val="1556"/>
              <a:buNone/>
              <a:defRPr/>
            </a:lvl8pPr>
            <a:lvl9pPr lvl="8" algn="l">
              <a:lnSpc>
                <a:spcPct val="100000"/>
              </a:lnSpc>
              <a:spcBef>
                <a:spcPts val="0"/>
              </a:spcBef>
              <a:spcAft>
                <a:spcPts val="0"/>
              </a:spcAft>
              <a:buSzPts val="1556"/>
              <a:buNone/>
              <a:defRPr/>
            </a:lvl9pPr>
          </a:lstStyle>
          <a:p>
            <a:endParaRPr/>
          </a:p>
        </p:txBody>
      </p:sp>
      <p:pic>
        <p:nvPicPr>
          <p:cNvPr id="54" name="Google Shape;54;p6"/>
          <p:cNvPicPr preferRelativeResize="0"/>
          <p:nvPr/>
        </p:nvPicPr>
        <p:blipFill rotWithShape="1">
          <a:blip r:embed="rId4">
            <a:alphaModFix/>
          </a:blip>
          <a:srcRect/>
          <a:stretch/>
        </p:blipFill>
        <p:spPr>
          <a:xfrm>
            <a:off x="0" y="962263"/>
            <a:ext cx="7901354" cy="4400613"/>
          </a:xfrm>
          <a:prstGeom prst="rect">
            <a:avLst/>
          </a:prstGeom>
          <a:noFill/>
          <a:ln>
            <a:noFill/>
          </a:ln>
        </p:spPr>
      </p:pic>
      <p:sp>
        <p:nvSpPr>
          <p:cNvPr id="55" name="Google Shape;55;p6"/>
          <p:cNvSpPr txBox="1">
            <a:spLocks noGrp="1"/>
          </p:cNvSpPr>
          <p:nvPr>
            <p:ph type="subTitle" idx="1"/>
          </p:nvPr>
        </p:nvSpPr>
        <p:spPr>
          <a:xfrm>
            <a:off x="412165" y="6203767"/>
            <a:ext cx="9144000" cy="37753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3613"/>
              <a:buChar char="•"/>
              <a:defRPr/>
            </a:lvl1pPr>
            <a:lvl2pPr lvl="1" algn="l">
              <a:lnSpc>
                <a:spcPct val="90000"/>
              </a:lnSpc>
              <a:spcBef>
                <a:spcPts val="500"/>
              </a:spcBef>
              <a:spcAft>
                <a:spcPts val="0"/>
              </a:spcAft>
              <a:buSzPts val="3097"/>
              <a:buChar char="•"/>
              <a:defRPr/>
            </a:lvl2pPr>
            <a:lvl3pPr lvl="2" algn="l">
              <a:lnSpc>
                <a:spcPct val="90000"/>
              </a:lnSpc>
              <a:spcBef>
                <a:spcPts val="500"/>
              </a:spcBef>
              <a:spcAft>
                <a:spcPts val="0"/>
              </a:spcAft>
              <a:buSzPts val="2581"/>
              <a:buChar char="•"/>
              <a:defRPr/>
            </a:lvl3pPr>
            <a:lvl4pPr lvl="3" algn="l">
              <a:lnSpc>
                <a:spcPct val="90000"/>
              </a:lnSpc>
              <a:spcBef>
                <a:spcPts val="500"/>
              </a:spcBef>
              <a:spcAft>
                <a:spcPts val="0"/>
              </a:spcAft>
              <a:buSzPts val="2323"/>
              <a:buChar char="•"/>
              <a:defRPr/>
            </a:lvl4pPr>
            <a:lvl5pPr lvl="4" algn="l">
              <a:lnSpc>
                <a:spcPct val="90000"/>
              </a:lnSpc>
              <a:spcBef>
                <a:spcPts val="500"/>
              </a:spcBef>
              <a:spcAft>
                <a:spcPts val="0"/>
              </a:spcAft>
              <a:buSzPts val="2323"/>
              <a:buChar char="•"/>
              <a:defRPr/>
            </a:lvl5pPr>
            <a:lvl6pPr lvl="5" algn="l">
              <a:lnSpc>
                <a:spcPct val="90000"/>
              </a:lnSpc>
              <a:spcBef>
                <a:spcPts val="500"/>
              </a:spcBef>
              <a:spcAft>
                <a:spcPts val="0"/>
              </a:spcAft>
              <a:buSzPts val="2323"/>
              <a:buChar char="•"/>
              <a:defRPr/>
            </a:lvl6pPr>
            <a:lvl7pPr lvl="6" algn="l">
              <a:lnSpc>
                <a:spcPct val="90000"/>
              </a:lnSpc>
              <a:spcBef>
                <a:spcPts val="500"/>
              </a:spcBef>
              <a:spcAft>
                <a:spcPts val="0"/>
              </a:spcAft>
              <a:buSzPts val="2323"/>
              <a:buChar char="•"/>
              <a:defRPr/>
            </a:lvl7pPr>
            <a:lvl8pPr lvl="7" algn="l">
              <a:lnSpc>
                <a:spcPct val="90000"/>
              </a:lnSpc>
              <a:spcBef>
                <a:spcPts val="500"/>
              </a:spcBef>
              <a:spcAft>
                <a:spcPts val="0"/>
              </a:spcAft>
              <a:buSzPts val="2323"/>
              <a:buChar char="•"/>
              <a:defRPr/>
            </a:lvl8pPr>
            <a:lvl9pPr lvl="8" algn="l">
              <a:lnSpc>
                <a:spcPct val="90000"/>
              </a:lnSpc>
              <a:spcBef>
                <a:spcPts val="500"/>
              </a:spcBef>
              <a:spcAft>
                <a:spcPts val="0"/>
              </a:spcAft>
              <a:buSzPts val="2323"/>
              <a:buChar char="•"/>
              <a:defRPr/>
            </a:lvl9pPr>
          </a:lstStyle>
          <a:p>
            <a:endParaRPr/>
          </a:p>
        </p:txBody>
      </p:sp>
      <p:pic>
        <p:nvPicPr>
          <p:cNvPr id="2" name="Picture 1" descr="A logo with a bear and a star&#10;&#10;Description automatically generated">
            <a:extLst>
              <a:ext uri="{FF2B5EF4-FFF2-40B4-BE49-F238E27FC236}">
                <a16:creationId xmlns:a16="http://schemas.microsoft.com/office/drawing/2014/main" id="{63757DC9-653E-6394-F643-0EDE59A288B0}"/>
              </a:ext>
            </a:extLst>
          </p:cNvPr>
          <p:cNvPicPr>
            <a:picLocks noChangeAspect="1"/>
          </p:cNvPicPr>
          <p:nvPr userDrawn="1"/>
        </p:nvPicPr>
        <p:blipFill>
          <a:blip r:embed="rId5"/>
          <a:stretch>
            <a:fillRect/>
          </a:stretch>
        </p:blipFill>
        <p:spPr>
          <a:xfrm>
            <a:off x="11151354" y="5834553"/>
            <a:ext cx="1149104" cy="1151269"/>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56"/>
        <p:cNvGrpSpPr/>
        <p:nvPr/>
      </p:nvGrpSpPr>
      <p:grpSpPr>
        <a:xfrm>
          <a:off x="0" y="0"/>
          <a:ext cx="0" cy="0"/>
          <a:chOff x="0" y="0"/>
          <a:chExt cx="0" cy="0"/>
        </a:xfrm>
      </p:grpSpPr>
      <p:pic>
        <p:nvPicPr>
          <p:cNvPr id="57" name="Google Shape;57;p7"/>
          <p:cNvPicPr preferRelativeResize="0"/>
          <p:nvPr/>
        </p:nvPicPr>
        <p:blipFill rotWithShape="1">
          <a:blip r:embed="rId2">
            <a:alphaModFix/>
          </a:blip>
          <a:srcRect/>
          <a:stretch/>
        </p:blipFill>
        <p:spPr>
          <a:xfrm>
            <a:off x="-97042" y="8878"/>
            <a:ext cx="6193042" cy="7010400"/>
          </a:xfrm>
          <a:prstGeom prst="rect">
            <a:avLst/>
          </a:prstGeom>
          <a:noFill/>
          <a:ln>
            <a:noFill/>
          </a:ln>
        </p:spPr>
      </p:pic>
      <p:pic>
        <p:nvPicPr>
          <p:cNvPr id="58" name="Google Shape;58;p7"/>
          <p:cNvPicPr preferRelativeResize="0"/>
          <p:nvPr/>
        </p:nvPicPr>
        <p:blipFill rotWithShape="1">
          <a:blip r:embed="rId2">
            <a:alphaModFix/>
          </a:blip>
          <a:srcRect/>
          <a:stretch/>
        </p:blipFill>
        <p:spPr>
          <a:xfrm>
            <a:off x="6113951" y="0"/>
            <a:ext cx="6193042" cy="7010400"/>
          </a:xfrm>
          <a:prstGeom prst="rect">
            <a:avLst/>
          </a:prstGeom>
          <a:noFill/>
          <a:ln>
            <a:noFill/>
          </a:ln>
        </p:spPr>
      </p:pic>
      <p:sp>
        <p:nvSpPr>
          <p:cNvPr id="59" name="Google Shape;59;p7"/>
          <p:cNvSpPr txBox="1">
            <a:spLocks noGrp="1"/>
          </p:cNvSpPr>
          <p:nvPr>
            <p:ph type="ctrTitle"/>
          </p:nvPr>
        </p:nvSpPr>
        <p:spPr>
          <a:xfrm>
            <a:off x="776613" y="2041067"/>
            <a:ext cx="10515600" cy="2326791"/>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5600"/>
              <a:buFont typeface="Inter"/>
              <a:buNone/>
              <a:defRPr sz="56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
          <p:cNvSpPr txBox="1">
            <a:spLocks noGrp="1"/>
          </p:cNvSpPr>
          <p:nvPr>
            <p:ph type="subTitle" idx="1"/>
          </p:nvPr>
        </p:nvSpPr>
        <p:spPr>
          <a:xfrm>
            <a:off x="776613" y="4557561"/>
            <a:ext cx="9144000" cy="29444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rgbClr val="F39922"/>
              </a:buClr>
              <a:buSzPts val="1200"/>
              <a:buNone/>
              <a:defRPr sz="1200" b="0" i="0">
                <a:solidFill>
                  <a:schemeClr val="lt1"/>
                </a:solidFill>
                <a:latin typeface="Overpass Medium"/>
                <a:ea typeface="Overpass Medium"/>
                <a:cs typeface="Overpass Medium"/>
                <a:sym typeface="Overpass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 name="Picture 1" descr="A logo with a bear and a star&#10;&#10;Description automatically generated">
            <a:extLst>
              <a:ext uri="{FF2B5EF4-FFF2-40B4-BE49-F238E27FC236}">
                <a16:creationId xmlns:a16="http://schemas.microsoft.com/office/drawing/2014/main" id="{F69BA79B-9329-AE9E-8495-BAA6952DAFA0}"/>
              </a:ext>
            </a:extLst>
          </p:cNvPr>
          <p:cNvPicPr>
            <a:picLocks noChangeAspect="1"/>
          </p:cNvPicPr>
          <p:nvPr userDrawn="1"/>
        </p:nvPicPr>
        <p:blipFill>
          <a:blip r:embed="rId3"/>
          <a:stretch>
            <a:fillRect/>
          </a:stretch>
        </p:blipFill>
        <p:spPr>
          <a:xfrm>
            <a:off x="11151354" y="5834553"/>
            <a:ext cx="1149104" cy="1151269"/>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accent1"/>
        </a:solidFill>
        <a:effectLst/>
      </p:bgPr>
    </p:bg>
    <p:spTree>
      <p:nvGrpSpPr>
        <p:cNvPr id="1" name="Shape 62"/>
        <p:cNvGrpSpPr/>
        <p:nvPr/>
      </p:nvGrpSpPr>
      <p:grpSpPr>
        <a:xfrm>
          <a:off x="0" y="0"/>
          <a:ext cx="0" cy="0"/>
          <a:chOff x="0" y="0"/>
          <a:chExt cx="0" cy="0"/>
        </a:xfrm>
      </p:grpSpPr>
      <p:pic>
        <p:nvPicPr>
          <p:cNvPr id="63" name="Google Shape;63;p8"/>
          <p:cNvPicPr preferRelativeResize="0"/>
          <p:nvPr/>
        </p:nvPicPr>
        <p:blipFill rotWithShape="1">
          <a:blip r:embed="rId2">
            <a:alphaModFix/>
          </a:blip>
          <a:srcRect/>
          <a:stretch/>
        </p:blipFill>
        <p:spPr>
          <a:xfrm>
            <a:off x="6104978" y="-76200"/>
            <a:ext cx="6193042" cy="7010400"/>
          </a:xfrm>
          <a:prstGeom prst="rect">
            <a:avLst/>
          </a:prstGeom>
          <a:noFill/>
          <a:ln>
            <a:noFill/>
          </a:ln>
        </p:spPr>
      </p:pic>
      <p:sp>
        <p:nvSpPr>
          <p:cNvPr id="64" name="Google Shape;64;p8"/>
          <p:cNvSpPr txBox="1">
            <a:spLocks noGrp="1"/>
          </p:cNvSpPr>
          <p:nvPr>
            <p:ph type="ctrTitle"/>
          </p:nvPr>
        </p:nvSpPr>
        <p:spPr>
          <a:xfrm>
            <a:off x="776613" y="3156771"/>
            <a:ext cx="8742169" cy="72019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200"/>
              <a:buFont typeface="Inter"/>
              <a:buNone/>
              <a:defRPr sz="52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
          <p:cNvSpPr txBox="1">
            <a:spLocks noGrp="1"/>
          </p:cNvSpPr>
          <p:nvPr>
            <p:ph type="subTitle" idx="1"/>
          </p:nvPr>
        </p:nvSpPr>
        <p:spPr>
          <a:xfrm>
            <a:off x="776613" y="4159070"/>
            <a:ext cx="9144000" cy="29444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1200"/>
              <a:buNone/>
              <a:defRPr sz="1200" b="0" i="0">
                <a:solidFill>
                  <a:schemeClr val="lt1"/>
                </a:solidFill>
                <a:latin typeface="Overpass Medium"/>
                <a:ea typeface="Overpass Medium"/>
                <a:cs typeface="Overpass Medium"/>
                <a:sym typeface="Overpass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6" name="Google Shape;66;p8"/>
          <p:cNvPicPr preferRelativeResize="0"/>
          <p:nvPr/>
        </p:nvPicPr>
        <p:blipFill rotWithShape="1">
          <a:blip r:embed="rId2">
            <a:alphaModFix/>
          </a:blip>
          <a:srcRect/>
          <a:stretch/>
        </p:blipFill>
        <p:spPr>
          <a:xfrm>
            <a:off x="-106019" y="-76200"/>
            <a:ext cx="6193042" cy="7010400"/>
          </a:xfrm>
          <a:prstGeom prst="rect">
            <a:avLst/>
          </a:prstGeom>
          <a:noFill/>
          <a:ln>
            <a:noFill/>
          </a:ln>
        </p:spPr>
      </p:pic>
      <p:sp>
        <p:nvSpPr>
          <p:cNvPr id="67" name="Google Shape;67;p8"/>
          <p:cNvSpPr txBox="1"/>
          <p:nvPr/>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dirty="0">
              <a:solidFill>
                <a:schemeClr val="lt1"/>
              </a:solidFill>
              <a:latin typeface="Overpass Medium"/>
              <a:ea typeface="Overpass Medium"/>
              <a:cs typeface="Overpass Medium"/>
              <a:sym typeface="Overpass Medium"/>
            </a:endParaRPr>
          </a:p>
        </p:txBody>
      </p:sp>
      <p:pic>
        <p:nvPicPr>
          <p:cNvPr id="2" name="Picture 1" descr="A logo with a bear and a star&#10;&#10;Description automatically generated">
            <a:extLst>
              <a:ext uri="{FF2B5EF4-FFF2-40B4-BE49-F238E27FC236}">
                <a16:creationId xmlns:a16="http://schemas.microsoft.com/office/drawing/2014/main" id="{0F6B8820-8E59-48DE-BBEF-9F1AEB2F4B4B}"/>
              </a:ext>
            </a:extLst>
          </p:cNvPr>
          <p:cNvPicPr>
            <a:picLocks noChangeAspect="1"/>
          </p:cNvPicPr>
          <p:nvPr userDrawn="1"/>
        </p:nvPicPr>
        <p:blipFill>
          <a:blip r:embed="rId3"/>
          <a:stretch>
            <a:fillRect/>
          </a:stretch>
        </p:blipFill>
        <p:spPr>
          <a:xfrm>
            <a:off x="11151354" y="5834553"/>
            <a:ext cx="1149104" cy="115126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4"/>
        </a:solidFill>
        <a:effectLst/>
      </p:bgPr>
    </p:bg>
    <p:spTree>
      <p:nvGrpSpPr>
        <p:cNvPr id="1" name="Shape 69"/>
        <p:cNvGrpSpPr/>
        <p:nvPr/>
      </p:nvGrpSpPr>
      <p:grpSpPr>
        <a:xfrm>
          <a:off x="0" y="0"/>
          <a:ext cx="0" cy="0"/>
          <a:chOff x="0" y="0"/>
          <a:chExt cx="0" cy="0"/>
        </a:xfrm>
      </p:grpSpPr>
      <p:pic>
        <p:nvPicPr>
          <p:cNvPr id="70" name="Google Shape;70;p9"/>
          <p:cNvPicPr preferRelativeResize="0"/>
          <p:nvPr/>
        </p:nvPicPr>
        <p:blipFill rotWithShape="1">
          <a:blip r:embed="rId2">
            <a:alphaModFix amt="50000"/>
          </a:blip>
          <a:srcRect/>
          <a:stretch/>
        </p:blipFill>
        <p:spPr>
          <a:xfrm>
            <a:off x="0" y="-76200"/>
            <a:ext cx="6193042" cy="7010400"/>
          </a:xfrm>
          <a:prstGeom prst="rect">
            <a:avLst/>
          </a:prstGeom>
          <a:noFill/>
          <a:ln>
            <a:noFill/>
          </a:ln>
        </p:spPr>
      </p:pic>
      <p:pic>
        <p:nvPicPr>
          <p:cNvPr id="71" name="Google Shape;71;p9"/>
          <p:cNvPicPr preferRelativeResize="0"/>
          <p:nvPr/>
        </p:nvPicPr>
        <p:blipFill rotWithShape="1">
          <a:blip r:embed="rId2">
            <a:alphaModFix amt="50000"/>
          </a:blip>
          <a:srcRect/>
          <a:stretch/>
        </p:blipFill>
        <p:spPr>
          <a:xfrm>
            <a:off x="6193042" y="-76200"/>
            <a:ext cx="6193042" cy="7010400"/>
          </a:xfrm>
          <a:prstGeom prst="rect">
            <a:avLst/>
          </a:prstGeom>
          <a:noFill/>
          <a:ln>
            <a:noFill/>
          </a:ln>
        </p:spPr>
      </p:pic>
      <p:sp>
        <p:nvSpPr>
          <p:cNvPr id="72" name="Google Shape;72;p9"/>
          <p:cNvSpPr txBox="1">
            <a:spLocks noGrp="1"/>
          </p:cNvSpPr>
          <p:nvPr>
            <p:ph type="ctrTitle"/>
          </p:nvPr>
        </p:nvSpPr>
        <p:spPr>
          <a:xfrm>
            <a:off x="776613" y="3156771"/>
            <a:ext cx="8742169" cy="72019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200"/>
              <a:buFont typeface="Inter"/>
              <a:buNone/>
              <a:defRPr sz="52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9"/>
          <p:cNvSpPr txBox="1">
            <a:spLocks noGrp="1"/>
          </p:cNvSpPr>
          <p:nvPr>
            <p:ph type="subTitle" idx="1"/>
          </p:nvPr>
        </p:nvSpPr>
        <p:spPr>
          <a:xfrm>
            <a:off x="776613" y="4159070"/>
            <a:ext cx="9144000" cy="29444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1200"/>
              <a:buNone/>
              <a:defRPr sz="1200" b="0" i="0">
                <a:solidFill>
                  <a:schemeClr val="lt1"/>
                </a:solidFill>
                <a:latin typeface="Overpass Medium"/>
                <a:ea typeface="Overpass Medium"/>
                <a:cs typeface="Overpass Medium"/>
                <a:sym typeface="Overpass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4" name="Google Shape;74;p9"/>
          <p:cNvSpPr txBox="1"/>
          <p:nvPr/>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dirty="0">
              <a:solidFill>
                <a:schemeClr val="lt1"/>
              </a:solidFill>
              <a:latin typeface="Overpass Medium"/>
              <a:ea typeface="Overpass Medium"/>
              <a:cs typeface="Overpass Medium"/>
              <a:sym typeface="Overpass Medium"/>
            </a:endParaRPr>
          </a:p>
        </p:txBody>
      </p:sp>
      <p:pic>
        <p:nvPicPr>
          <p:cNvPr id="2" name="Picture 1" descr="A logo with a bear and a star&#10;&#10;Description automatically generated">
            <a:extLst>
              <a:ext uri="{FF2B5EF4-FFF2-40B4-BE49-F238E27FC236}">
                <a16:creationId xmlns:a16="http://schemas.microsoft.com/office/drawing/2014/main" id="{887F6269-1CD4-1502-6271-BD3A75D0EB2E}"/>
              </a:ext>
            </a:extLst>
          </p:cNvPr>
          <p:cNvPicPr>
            <a:picLocks noChangeAspect="1"/>
          </p:cNvPicPr>
          <p:nvPr userDrawn="1"/>
        </p:nvPicPr>
        <p:blipFill>
          <a:blip r:embed="rId3"/>
          <a:stretch>
            <a:fillRect/>
          </a:stretch>
        </p:blipFill>
        <p:spPr>
          <a:xfrm>
            <a:off x="11151354" y="5834553"/>
            <a:ext cx="1149104" cy="115126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accent3"/>
        </a:solidFill>
        <a:effectLst/>
      </p:bgPr>
    </p:bg>
    <p:spTree>
      <p:nvGrpSpPr>
        <p:cNvPr id="1" name="Shape 76"/>
        <p:cNvGrpSpPr/>
        <p:nvPr/>
      </p:nvGrpSpPr>
      <p:grpSpPr>
        <a:xfrm>
          <a:off x="0" y="0"/>
          <a:ext cx="0" cy="0"/>
          <a:chOff x="0" y="0"/>
          <a:chExt cx="0" cy="0"/>
        </a:xfrm>
      </p:grpSpPr>
      <p:pic>
        <p:nvPicPr>
          <p:cNvPr id="77" name="Google Shape;77;p10"/>
          <p:cNvPicPr preferRelativeResize="0"/>
          <p:nvPr/>
        </p:nvPicPr>
        <p:blipFill rotWithShape="1">
          <a:blip r:embed="rId2">
            <a:alphaModFix/>
          </a:blip>
          <a:srcRect/>
          <a:stretch/>
        </p:blipFill>
        <p:spPr>
          <a:xfrm>
            <a:off x="0" y="-64539"/>
            <a:ext cx="6193042" cy="7010400"/>
          </a:xfrm>
          <a:prstGeom prst="rect">
            <a:avLst/>
          </a:prstGeom>
          <a:noFill/>
          <a:ln>
            <a:noFill/>
          </a:ln>
        </p:spPr>
      </p:pic>
      <p:pic>
        <p:nvPicPr>
          <p:cNvPr id="78" name="Google Shape;78;p10"/>
          <p:cNvPicPr preferRelativeResize="0"/>
          <p:nvPr/>
        </p:nvPicPr>
        <p:blipFill rotWithShape="1">
          <a:blip r:embed="rId2">
            <a:alphaModFix/>
          </a:blip>
          <a:srcRect/>
          <a:stretch/>
        </p:blipFill>
        <p:spPr>
          <a:xfrm>
            <a:off x="6096000" y="-76200"/>
            <a:ext cx="6193042" cy="7010400"/>
          </a:xfrm>
          <a:prstGeom prst="rect">
            <a:avLst/>
          </a:prstGeom>
          <a:noFill/>
          <a:ln>
            <a:noFill/>
          </a:ln>
        </p:spPr>
      </p:pic>
      <p:sp>
        <p:nvSpPr>
          <p:cNvPr id="79" name="Google Shape;79;p10"/>
          <p:cNvSpPr txBox="1">
            <a:spLocks noGrp="1"/>
          </p:cNvSpPr>
          <p:nvPr>
            <p:ph type="ctrTitle"/>
          </p:nvPr>
        </p:nvSpPr>
        <p:spPr>
          <a:xfrm>
            <a:off x="776613" y="3156771"/>
            <a:ext cx="8742169" cy="72019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200"/>
              <a:buFont typeface="Inter"/>
              <a:buNone/>
              <a:defRPr sz="52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0"/>
          <p:cNvSpPr txBox="1">
            <a:spLocks noGrp="1"/>
          </p:cNvSpPr>
          <p:nvPr>
            <p:ph type="subTitle" idx="1"/>
          </p:nvPr>
        </p:nvSpPr>
        <p:spPr>
          <a:xfrm>
            <a:off x="776613" y="4159070"/>
            <a:ext cx="9144000" cy="29444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1200"/>
              <a:buNone/>
              <a:defRPr sz="1200" b="0" i="0">
                <a:solidFill>
                  <a:schemeClr val="lt1"/>
                </a:solidFill>
                <a:latin typeface="Overpass Medium"/>
                <a:ea typeface="Overpass Medium"/>
                <a:cs typeface="Overpass Medium"/>
                <a:sym typeface="Overpass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 name="Google Shape;81;p10"/>
          <p:cNvSpPr txBox="1"/>
          <p:nvPr/>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dirty="0">
              <a:solidFill>
                <a:schemeClr val="lt1"/>
              </a:solidFill>
              <a:latin typeface="Overpass Medium"/>
              <a:ea typeface="Overpass Medium"/>
              <a:cs typeface="Overpass Medium"/>
              <a:sym typeface="Overpass Medium"/>
            </a:endParaRPr>
          </a:p>
        </p:txBody>
      </p:sp>
      <p:pic>
        <p:nvPicPr>
          <p:cNvPr id="2" name="Picture 1" descr="A logo with a bear and a star&#10;&#10;Description automatically generated">
            <a:extLst>
              <a:ext uri="{FF2B5EF4-FFF2-40B4-BE49-F238E27FC236}">
                <a16:creationId xmlns:a16="http://schemas.microsoft.com/office/drawing/2014/main" id="{211D885F-05D6-C517-069D-0281AB6F4D53}"/>
              </a:ext>
            </a:extLst>
          </p:cNvPr>
          <p:cNvPicPr>
            <a:picLocks noChangeAspect="1"/>
          </p:cNvPicPr>
          <p:nvPr userDrawn="1"/>
        </p:nvPicPr>
        <p:blipFill>
          <a:blip r:embed="rId3"/>
          <a:stretch>
            <a:fillRect/>
          </a:stretch>
        </p:blipFill>
        <p:spPr>
          <a:xfrm>
            <a:off x="11151354" y="5834553"/>
            <a:ext cx="1149104" cy="115126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93949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93949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92"/>
        <p:cNvGrpSpPr/>
        <p:nvPr/>
      </p:nvGrpSpPr>
      <p:grpSpPr>
        <a:xfrm>
          <a:off x="0" y="0"/>
          <a:ext cx="0" cy="0"/>
          <a:chOff x="0" y="0"/>
          <a:chExt cx="0" cy="0"/>
        </a:xfrm>
      </p:grpSpPr>
      <p:sp>
        <p:nvSpPr>
          <p:cNvPr id="193" name="Google Shape;193;p26"/>
          <p:cNvSpPr/>
          <p:nvPr/>
        </p:nvSpPr>
        <p:spPr>
          <a:xfrm flipH="1">
            <a:off x="-1" y="0"/>
            <a:ext cx="8804031" cy="5362876"/>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latin typeface="Arial"/>
              <a:ea typeface="Arial"/>
              <a:cs typeface="Arial"/>
              <a:sym typeface="Arial"/>
            </a:endParaRPr>
          </a:p>
        </p:txBody>
      </p:sp>
      <p:sp>
        <p:nvSpPr>
          <p:cNvPr id="194" name="Google Shape;194;p26"/>
          <p:cNvSpPr txBox="1">
            <a:spLocks noGrp="1"/>
          </p:cNvSpPr>
          <p:nvPr>
            <p:ph type="ctrTitle"/>
          </p:nvPr>
        </p:nvSpPr>
        <p:spPr>
          <a:xfrm>
            <a:off x="425802" y="5715300"/>
            <a:ext cx="9499247" cy="60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89"/>
              <a:buNone/>
            </a:pPr>
            <a:r>
              <a:rPr lang="en-US" sz="4000" dirty="0">
                <a:latin typeface="Impact"/>
                <a:ea typeface="Impact"/>
                <a:cs typeface="Impact"/>
                <a:sym typeface="Impact"/>
              </a:rPr>
              <a:t>Financial Fundamentals Series – </a:t>
            </a:r>
            <a:br>
              <a:rPr lang="en-US" sz="4000" dirty="0">
                <a:latin typeface="Impact"/>
                <a:ea typeface="Impact"/>
                <a:cs typeface="Impact"/>
                <a:sym typeface="Impact"/>
              </a:rPr>
            </a:br>
            <a:r>
              <a:rPr lang="en-US" sz="4000" dirty="0">
                <a:latin typeface="Impact"/>
                <a:ea typeface="Impact"/>
                <a:cs typeface="Impact"/>
                <a:sym typeface="Impact"/>
              </a:rPr>
              <a:t>Financial Health Metrics 101</a:t>
            </a:r>
            <a:endParaRPr sz="4000" dirty="0">
              <a:latin typeface="Impact"/>
              <a:ea typeface="Impact"/>
              <a:cs typeface="Impact"/>
              <a:sym typeface="Impact"/>
            </a:endParaRPr>
          </a:p>
        </p:txBody>
      </p:sp>
      <p:pic>
        <p:nvPicPr>
          <p:cNvPr id="195" name="Google Shape;195;p26"/>
          <p:cNvPicPr preferRelativeResize="0">
            <a:picLocks noGrp="1"/>
          </p:cNvPicPr>
          <p:nvPr>
            <p:ph type="pic" idx="2"/>
          </p:nvPr>
        </p:nvPicPr>
        <p:blipFill rotWithShape="1">
          <a:blip r:embed="rId4">
            <a:alphaModFix/>
          </a:blip>
          <a:srcRect/>
          <a:stretch/>
        </p:blipFill>
        <p:spPr>
          <a:xfrm>
            <a:off x="0" y="962025"/>
            <a:ext cx="7900988" cy="4400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58"/>
        <p:cNvGrpSpPr/>
        <p:nvPr/>
      </p:nvGrpSpPr>
      <p:grpSpPr>
        <a:xfrm>
          <a:off x="0" y="0"/>
          <a:ext cx="0" cy="0"/>
          <a:chOff x="0" y="0"/>
          <a:chExt cx="0" cy="0"/>
        </a:xfrm>
      </p:grpSpPr>
      <p:sp>
        <p:nvSpPr>
          <p:cNvPr id="259" name="Google Shape;259;p34"/>
          <p:cNvSpPr txBox="1">
            <a:spLocks noGrp="1"/>
          </p:cNvSpPr>
          <p:nvPr>
            <p:ph type="ctrTitle" idx="4294967295"/>
          </p:nvPr>
        </p:nvSpPr>
        <p:spPr>
          <a:xfrm>
            <a:off x="776613" y="438461"/>
            <a:ext cx="10638900" cy="38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dirty="0">
                <a:solidFill>
                  <a:schemeClr val="lt1"/>
                </a:solidFill>
                <a:latin typeface="Overpass Medium"/>
                <a:ea typeface="Overpass Medium"/>
                <a:cs typeface="Overpass Medium"/>
                <a:sym typeface="Overpass Medium"/>
              </a:rPr>
              <a:t>Let’s jump in. </a:t>
            </a:r>
            <a:endParaRPr sz="3000" dirty="0">
              <a:solidFill>
                <a:schemeClr val="lt1"/>
              </a:solidFill>
              <a:latin typeface="Overpass Medium"/>
              <a:ea typeface="Overpass Medium"/>
              <a:cs typeface="Overpass Medium"/>
              <a:sym typeface="Overpass Medium"/>
            </a:endParaRPr>
          </a:p>
        </p:txBody>
      </p:sp>
      <p:sp>
        <p:nvSpPr>
          <p:cNvPr id="260" name="Google Shape;260;p34"/>
          <p:cNvSpPr txBox="1">
            <a:spLocks noGrp="1"/>
          </p:cNvSpPr>
          <p:nvPr>
            <p:ph type="body" idx="4294967295"/>
          </p:nvPr>
        </p:nvSpPr>
        <p:spPr>
          <a:xfrm>
            <a:off x="776625" y="1407450"/>
            <a:ext cx="10638900" cy="46593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400" dirty="0">
                <a:solidFill>
                  <a:schemeClr val="lt1"/>
                </a:solidFill>
                <a:latin typeface="Overpass Medium"/>
                <a:ea typeface="Overpass Medium"/>
                <a:cs typeface="Overpass Medium"/>
                <a:sym typeface="Overpass Medium"/>
              </a:rPr>
              <a:t>Analyzing numbers on our financial statements, prioritizing which ones we want to influence, and setting up a plan to regularly review the number(s) is called “financial monitoring and analysis.” </a:t>
            </a:r>
            <a:endParaRPr sz="2400" dirty="0">
              <a:solidFill>
                <a:schemeClr val="lt1"/>
              </a:solidFill>
              <a:latin typeface="Overpass Medium"/>
              <a:ea typeface="Overpass Medium"/>
              <a:cs typeface="Overpass Medium"/>
              <a:sym typeface="Overpass Medium"/>
            </a:endParaRPr>
          </a:p>
          <a:p>
            <a:pPr marL="0" lvl="0" indent="0" algn="l" rtl="0">
              <a:spcBef>
                <a:spcPts val="0"/>
              </a:spcBef>
              <a:spcAft>
                <a:spcPts val="0"/>
              </a:spcAft>
              <a:buNone/>
            </a:pPr>
            <a:endParaRPr sz="2400" dirty="0">
              <a:solidFill>
                <a:schemeClr val="lt1"/>
              </a:solidFill>
              <a:latin typeface="Overpass Medium"/>
              <a:ea typeface="Overpass Medium"/>
              <a:cs typeface="Overpass Medium"/>
              <a:sym typeface="Overpass Medium"/>
            </a:endParaRPr>
          </a:p>
          <a:p>
            <a:pPr marL="0" lvl="0" indent="0" algn="l" rtl="0">
              <a:spcBef>
                <a:spcPts val="0"/>
              </a:spcBef>
              <a:spcAft>
                <a:spcPts val="0"/>
              </a:spcAft>
              <a:buNone/>
            </a:pPr>
            <a:r>
              <a:rPr lang="en-US" sz="2400" i="1" u="sng" dirty="0">
                <a:solidFill>
                  <a:schemeClr val="lt1"/>
                </a:solidFill>
                <a:latin typeface="Overpass Medium"/>
                <a:ea typeface="Overpass Medium"/>
                <a:cs typeface="Overpass Medium"/>
                <a:sym typeface="Overpass Medium"/>
              </a:rPr>
              <a:t>Financial monitoring and analysis</a:t>
            </a:r>
            <a:r>
              <a:rPr lang="en-US" sz="2400" dirty="0">
                <a:solidFill>
                  <a:schemeClr val="lt1"/>
                </a:solidFill>
                <a:latin typeface="Overpass Medium"/>
                <a:ea typeface="Overpass Medium"/>
                <a:cs typeface="Overpass Medium"/>
                <a:sym typeface="Overpass Medium"/>
              </a:rPr>
              <a:t> can help you keep a pulse on how your organization is doing and tell your story better. </a:t>
            </a:r>
            <a:endParaRPr sz="2400" dirty="0">
              <a:solidFill>
                <a:schemeClr val="lt1"/>
              </a:solidFill>
              <a:latin typeface="Overpass Medium"/>
              <a:ea typeface="Overpass Medium"/>
              <a:cs typeface="Overpass Medium"/>
              <a:sym typeface="Overpass Medium"/>
            </a:endParaRPr>
          </a:p>
          <a:p>
            <a:pPr marL="0" lvl="0" indent="0" algn="l" rtl="0">
              <a:spcBef>
                <a:spcPts val="0"/>
              </a:spcBef>
              <a:spcAft>
                <a:spcPts val="0"/>
              </a:spcAft>
              <a:buNone/>
            </a:pPr>
            <a:endParaRPr sz="2400" dirty="0">
              <a:solidFill>
                <a:schemeClr val="lt1"/>
              </a:solidFill>
              <a:latin typeface="Overpass Medium"/>
              <a:ea typeface="Overpass Medium"/>
              <a:cs typeface="Overpass Medium"/>
              <a:sym typeface="Overpass Medium"/>
            </a:endParaRPr>
          </a:p>
          <a:p>
            <a:pPr marL="0" lvl="0" indent="0" algn="l" rtl="0">
              <a:spcBef>
                <a:spcPts val="0"/>
              </a:spcBef>
              <a:spcAft>
                <a:spcPts val="0"/>
              </a:spcAft>
              <a:buNone/>
            </a:pPr>
            <a:r>
              <a:rPr lang="en-US" sz="2400" dirty="0">
                <a:solidFill>
                  <a:schemeClr val="lt1"/>
                </a:solidFill>
                <a:latin typeface="Overpass Medium"/>
                <a:ea typeface="Overpass Medium"/>
                <a:cs typeface="Overpass Medium"/>
                <a:sym typeface="Overpass Medium"/>
              </a:rPr>
              <a:t>The key is to build familiarity and comfort with </a:t>
            </a:r>
            <a:r>
              <a:rPr lang="en-US" sz="2400" u="sng" dirty="0">
                <a:solidFill>
                  <a:schemeClr val="lt1"/>
                </a:solidFill>
                <a:latin typeface="Overpass Medium"/>
                <a:ea typeface="Overpass Medium"/>
                <a:cs typeface="Overpass Medium"/>
                <a:sym typeface="Overpass Medium"/>
              </a:rPr>
              <a:t>your</a:t>
            </a:r>
            <a:r>
              <a:rPr lang="en-US" sz="2400" dirty="0">
                <a:solidFill>
                  <a:schemeClr val="lt1"/>
                </a:solidFill>
                <a:latin typeface="Overpass Medium"/>
                <a:ea typeface="Overpass Medium"/>
                <a:cs typeface="Overpass Medium"/>
                <a:sym typeface="Overpass Medium"/>
              </a:rPr>
              <a:t> financial statements and to unpack the numbers you’re seeing on the page. </a:t>
            </a:r>
            <a:endParaRPr sz="2400" dirty="0">
              <a:solidFill>
                <a:schemeClr val="lt1"/>
              </a:solidFill>
              <a:latin typeface="Overpass Medium"/>
              <a:ea typeface="Overpass Medium"/>
              <a:cs typeface="Overpass Medium"/>
              <a:sym typeface="Overpass Medium"/>
            </a:endParaRPr>
          </a:p>
          <a:p>
            <a:pPr marL="0" lvl="0" indent="0" algn="l" rtl="0">
              <a:spcBef>
                <a:spcPts val="0"/>
              </a:spcBef>
              <a:spcAft>
                <a:spcPts val="0"/>
              </a:spcAft>
              <a:buNone/>
            </a:pPr>
            <a:endParaRPr sz="2400" dirty="0">
              <a:solidFill>
                <a:schemeClr val="lt1"/>
              </a:solidFill>
              <a:latin typeface="Overpass Medium"/>
              <a:ea typeface="Overpass Medium"/>
              <a:cs typeface="Overpass Medium"/>
              <a:sym typeface="Overpass Medium"/>
            </a:endParaRPr>
          </a:p>
          <a:p>
            <a:pPr marL="0" lvl="0" indent="0" algn="l" rtl="0">
              <a:spcBef>
                <a:spcPts val="0"/>
              </a:spcBef>
              <a:spcAft>
                <a:spcPts val="0"/>
              </a:spcAft>
              <a:buNone/>
            </a:pPr>
            <a:r>
              <a:rPr lang="en-US" sz="2400" dirty="0">
                <a:solidFill>
                  <a:schemeClr val="lt1"/>
                </a:solidFill>
                <a:latin typeface="Overpass Medium"/>
                <a:ea typeface="Overpass Medium"/>
                <a:cs typeface="Overpass Medium"/>
                <a:sym typeface="Overpass Medium"/>
              </a:rPr>
              <a:t>Today, we’re going to practice!</a:t>
            </a:r>
            <a:endParaRPr sz="2400" dirty="0">
              <a:solidFill>
                <a:schemeClr val="lt1"/>
              </a:solidFill>
              <a:latin typeface="Overpass Medium"/>
              <a:ea typeface="Overpass Medium"/>
              <a:cs typeface="Overpass Medium"/>
              <a:sym typeface="Overpas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65"/>
        <p:cNvGrpSpPr/>
        <p:nvPr/>
      </p:nvGrpSpPr>
      <p:grpSpPr>
        <a:xfrm>
          <a:off x="0" y="0"/>
          <a:ext cx="0" cy="0"/>
          <a:chOff x="0" y="0"/>
          <a:chExt cx="0" cy="0"/>
        </a:xfrm>
      </p:grpSpPr>
      <p:sp>
        <p:nvSpPr>
          <p:cNvPr id="266" name="Google Shape;266;p35"/>
          <p:cNvSpPr txBox="1">
            <a:spLocks noGrp="1"/>
          </p:cNvSpPr>
          <p:nvPr>
            <p:ph type="ctrTitle" idx="4294967295"/>
          </p:nvPr>
        </p:nvSpPr>
        <p:spPr>
          <a:xfrm>
            <a:off x="776613" y="438461"/>
            <a:ext cx="10638900" cy="38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dirty="0">
                <a:solidFill>
                  <a:schemeClr val="lt1"/>
                </a:solidFill>
                <a:latin typeface="Overpass Medium"/>
                <a:ea typeface="Overpass Medium"/>
                <a:cs typeface="Overpass Medium"/>
                <a:sym typeface="Overpass Medium"/>
              </a:rPr>
              <a:t>We’ll practice with some core questions we can ask of our financial statements.   </a:t>
            </a:r>
            <a:endParaRPr sz="3000" dirty="0">
              <a:solidFill>
                <a:schemeClr val="lt1"/>
              </a:solidFill>
              <a:latin typeface="Overpass Medium"/>
              <a:ea typeface="Overpass Medium"/>
              <a:cs typeface="Overpass Medium"/>
              <a:sym typeface="Overpass Medium"/>
            </a:endParaRPr>
          </a:p>
        </p:txBody>
      </p:sp>
      <p:sp>
        <p:nvSpPr>
          <p:cNvPr id="267" name="Google Shape;267;p35"/>
          <p:cNvSpPr txBox="1">
            <a:spLocks noGrp="1"/>
          </p:cNvSpPr>
          <p:nvPr>
            <p:ph type="body" idx="4294967295"/>
          </p:nvPr>
        </p:nvSpPr>
        <p:spPr>
          <a:xfrm>
            <a:off x="780693" y="1360725"/>
            <a:ext cx="10638900" cy="4043100"/>
          </a:xfrm>
          <a:prstGeom prst="rect">
            <a:avLst/>
          </a:prstGeom>
        </p:spPr>
        <p:txBody>
          <a:bodyPr spcFirstLastPara="1" wrap="square" lIns="91425" tIns="45700" rIns="91425" bIns="45700" anchor="t" anchorCtr="0">
            <a:noAutofit/>
          </a:bodyPr>
          <a:lstStyle/>
          <a:p>
            <a:pPr marL="457200" lvl="0" indent="-406400" algn="l" rtl="0">
              <a:lnSpc>
                <a:spcPct val="150000"/>
              </a:lnSpc>
              <a:spcBef>
                <a:spcPts val="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How much earned revenue do we generate?</a:t>
            </a:r>
            <a:endParaRPr dirty="0">
              <a:solidFill>
                <a:srgbClr val="FFFFFF"/>
              </a:solidFill>
              <a:latin typeface="Overpass Medium"/>
              <a:ea typeface="Overpass Medium"/>
              <a:cs typeface="Overpass Medium"/>
              <a:sym typeface="Overpass Medium"/>
            </a:endParaRPr>
          </a:p>
          <a:p>
            <a:pPr marL="457200" lvl="0" indent="-406400" algn="l" rtl="0">
              <a:lnSpc>
                <a:spcPct val="150000"/>
              </a:lnSpc>
              <a:spcBef>
                <a:spcPts val="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How much contributed revenue do we fundraise? </a:t>
            </a:r>
            <a:endParaRPr dirty="0">
              <a:solidFill>
                <a:srgbClr val="FFFFFF"/>
              </a:solidFill>
              <a:latin typeface="Overpass Medium"/>
              <a:ea typeface="Overpass Medium"/>
              <a:cs typeface="Overpass Medium"/>
              <a:sym typeface="Overpass Medium"/>
            </a:endParaRPr>
          </a:p>
          <a:p>
            <a:pPr marL="457200" lvl="0" indent="-406400" algn="l" rtl="0">
              <a:lnSpc>
                <a:spcPct val="150000"/>
              </a:lnSpc>
              <a:spcBef>
                <a:spcPts val="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How much do we spend on COGS?</a:t>
            </a:r>
            <a:endParaRPr dirty="0">
              <a:solidFill>
                <a:srgbClr val="FFFFFF"/>
              </a:solidFill>
              <a:latin typeface="Overpass Medium"/>
              <a:ea typeface="Overpass Medium"/>
              <a:cs typeface="Overpass Medium"/>
              <a:sym typeface="Overpass Medium"/>
            </a:endParaRPr>
          </a:p>
          <a:p>
            <a:pPr marL="457200" lvl="0" indent="-406400" algn="l" rtl="0">
              <a:lnSpc>
                <a:spcPct val="150000"/>
              </a:lnSpc>
              <a:spcBef>
                <a:spcPts val="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Do our products/services have a healthy gross profit margin?</a:t>
            </a:r>
            <a:endParaRPr dirty="0">
              <a:solidFill>
                <a:srgbClr val="FFFFFF"/>
              </a:solidFill>
              <a:latin typeface="Overpass Medium"/>
              <a:ea typeface="Overpass Medium"/>
              <a:cs typeface="Overpass Medium"/>
              <a:sym typeface="Overpass Medium"/>
            </a:endParaRPr>
          </a:p>
          <a:p>
            <a:pPr marL="457200" lvl="0" indent="-406400" algn="l" rtl="0">
              <a:lnSpc>
                <a:spcPct val="150000"/>
              </a:lnSpc>
              <a:spcBef>
                <a:spcPts val="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How much do we spend on OPEX?</a:t>
            </a:r>
            <a:endParaRPr dirty="0">
              <a:solidFill>
                <a:srgbClr val="FFFFFF"/>
              </a:solidFill>
              <a:latin typeface="Overpass Medium"/>
              <a:ea typeface="Overpass Medium"/>
              <a:cs typeface="Overpass Medium"/>
              <a:sym typeface="Overpass Medium"/>
            </a:endParaRPr>
          </a:p>
          <a:p>
            <a:pPr marL="457200" lvl="0" indent="-406400" algn="l" rtl="0">
              <a:lnSpc>
                <a:spcPct val="150000"/>
              </a:lnSpc>
              <a:spcBef>
                <a:spcPts val="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Will we end the year with a profit?</a:t>
            </a:r>
            <a:endParaRPr dirty="0">
              <a:solidFill>
                <a:srgbClr val="FFFFFF"/>
              </a:solidFill>
              <a:latin typeface="Overpass Medium"/>
              <a:ea typeface="Overpass Medium"/>
              <a:cs typeface="Overpass Medium"/>
              <a:sym typeface="Overpas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2"/>
        <p:cNvGrpSpPr/>
        <p:nvPr/>
      </p:nvGrpSpPr>
      <p:grpSpPr>
        <a:xfrm>
          <a:off x="0" y="0"/>
          <a:ext cx="0" cy="0"/>
          <a:chOff x="0" y="0"/>
          <a:chExt cx="0" cy="0"/>
        </a:xfrm>
      </p:grpSpPr>
      <p:sp>
        <p:nvSpPr>
          <p:cNvPr id="273" name="Google Shape;273;p36"/>
          <p:cNvSpPr txBox="1">
            <a:spLocks noGrp="1"/>
          </p:cNvSpPr>
          <p:nvPr>
            <p:ph type="ctrTitle" idx="4294967295"/>
          </p:nvPr>
        </p:nvSpPr>
        <p:spPr>
          <a:xfrm>
            <a:off x="776613" y="438461"/>
            <a:ext cx="10638900" cy="387900"/>
          </a:xfrm>
          <a:prstGeom prst="rect">
            <a:avLst/>
          </a:prstGeom>
        </p:spPr>
        <p:txBody>
          <a:bodyPr spcFirstLastPara="1" wrap="square" lIns="91425" tIns="45700" rIns="91425" bIns="45700" anchor="ctr" anchorCtr="0">
            <a:noAutofit/>
          </a:bodyPr>
          <a:lstStyle/>
          <a:p>
            <a:pPr marL="0" lvl="0" indent="0" algn="l" rtl="0">
              <a:lnSpc>
                <a:spcPct val="150000"/>
              </a:lnSpc>
              <a:spcBef>
                <a:spcPts val="0"/>
              </a:spcBef>
              <a:spcAft>
                <a:spcPts val="1200"/>
              </a:spcAft>
              <a:buNone/>
            </a:pPr>
            <a:r>
              <a:rPr lang="en-US" sz="2800" dirty="0">
                <a:solidFill>
                  <a:schemeClr val="accent1"/>
                </a:solidFill>
                <a:latin typeface="Overpass Medium"/>
                <a:ea typeface="Overpass Medium"/>
                <a:cs typeface="Overpass Medium"/>
                <a:sym typeface="Overpass Medium"/>
              </a:rPr>
              <a:t>How much earned revenue do we generate? - 10 mins  </a:t>
            </a:r>
            <a:endParaRPr sz="2800" dirty="0">
              <a:solidFill>
                <a:schemeClr val="accent1"/>
              </a:solidFill>
              <a:latin typeface="Overpass Medium"/>
              <a:ea typeface="Overpass Medium"/>
              <a:cs typeface="Overpass Medium"/>
              <a:sym typeface="Overpass Medium"/>
            </a:endParaRPr>
          </a:p>
        </p:txBody>
      </p:sp>
      <p:sp>
        <p:nvSpPr>
          <p:cNvPr id="274" name="Google Shape;274;p36"/>
          <p:cNvSpPr txBox="1">
            <a:spLocks noGrp="1"/>
          </p:cNvSpPr>
          <p:nvPr>
            <p:ph type="body" idx="4294967295"/>
          </p:nvPr>
        </p:nvSpPr>
        <p:spPr>
          <a:xfrm>
            <a:off x="776625" y="1052250"/>
            <a:ext cx="10638900" cy="52056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Go to your P&amp;L statement.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Find your revenue number.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What is your earned revenue?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Write this number down.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a:buAutoNum type="arabicPeriod"/>
            </a:pPr>
            <a:r>
              <a:rPr lang="en-US" sz="1800" b="1" dirty="0">
                <a:latin typeface="Overpass"/>
                <a:ea typeface="Overpass"/>
                <a:cs typeface="Overpass"/>
                <a:sym typeface="Overpass"/>
              </a:rPr>
              <a:t>Now let’s do a quick brainstorm: what drives the amount of earned revenue you’re generating or what are the biggest success factors in you earning the revenue you do? </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there a contract or customer in there that’s bigger than the others?</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there a product(s) or service(s) that you know is very popular?</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there a difference between wholesale and retail sales? </a:t>
            </a:r>
            <a:endParaRPr sz="1800" b="1" dirty="0">
              <a:latin typeface="Overpass"/>
              <a:ea typeface="Overpass"/>
              <a:cs typeface="Overpass"/>
              <a:sym typeface="Overpass"/>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Is this earned revenue in line with your goals? Is there something you’d want to increase, decrease, or maintain?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a:buAutoNum type="arabicPeriod"/>
            </a:pPr>
            <a:r>
              <a:rPr lang="en-US" sz="1800" b="1" dirty="0">
                <a:latin typeface="Overpass"/>
                <a:ea typeface="Overpass"/>
                <a:cs typeface="Overpass"/>
                <a:sym typeface="Overpass"/>
              </a:rPr>
              <a:t>How often do you think this earned revenue number changes?</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it weekly because customers are continuously walking into your storefront? </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it monthly because you invoice on a monthly basis? </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it quarterly because contracts are renewed quarterly?</a:t>
            </a:r>
            <a:endParaRPr sz="1800" b="1" dirty="0">
              <a:latin typeface="Overpass"/>
              <a:ea typeface="Overpass"/>
              <a:cs typeface="Overpass"/>
              <a:sym typeface="Overpass"/>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Who at your org is already working on or responsible for earned revenue? </a:t>
            </a:r>
            <a:endParaRPr sz="1800" dirty="0">
              <a:latin typeface="Overpass Medium"/>
              <a:ea typeface="Overpass Medium"/>
              <a:cs typeface="Overpass Medium"/>
              <a:sym typeface="Overpas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4">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280" name="Google Shape;280;p37"/>
          <p:cNvSpPr txBox="1">
            <a:spLocks noGrp="1"/>
          </p:cNvSpPr>
          <p:nvPr>
            <p:ph type="ctrTitle" idx="4294967295"/>
          </p:nvPr>
        </p:nvSpPr>
        <p:spPr>
          <a:xfrm>
            <a:off x="776613" y="438461"/>
            <a:ext cx="10638900" cy="387900"/>
          </a:xfrm>
          <a:prstGeom prst="rect">
            <a:avLst/>
          </a:prstGeom>
        </p:spPr>
        <p:txBody>
          <a:bodyPr spcFirstLastPara="1" wrap="square" lIns="91425" tIns="45700" rIns="91425" bIns="45700" anchor="ctr" anchorCtr="0">
            <a:noAutofit/>
          </a:bodyPr>
          <a:lstStyle/>
          <a:p>
            <a:pPr marL="0" lvl="0" indent="0" algn="l" rtl="0">
              <a:lnSpc>
                <a:spcPct val="150000"/>
              </a:lnSpc>
              <a:spcBef>
                <a:spcPts val="0"/>
              </a:spcBef>
              <a:spcAft>
                <a:spcPts val="1200"/>
              </a:spcAft>
              <a:buNone/>
            </a:pPr>
            <a:r>
              <a:rPr lang="en-US" sz="2800" dirty="0">
                <a:solidFill>
                  <a:schemeClr val="accent1"/>
                </a:solidFill>
                <a:latin typeface="Overpass Medium"/>
                <a:ea typeface="Overpass Medium"/>
                <a:cs typeface="Overpass Medium"/>
                <a:sym typeface="Overpass Medium"/>
              </a:rPr>
              <a:t>How much contributed revenue do we fundraise? - 10 mins</a:t>
            </a:r>
            <a:endParaRPr sz="2800" dirty="0">
              <a:solidFill>
                <a:schemeClr val="accent1"/>
              </a:solidFill>
              <a:latin typeface="Overpass Medium"/>
              <a:ea typeface="Overpass Medium"/>
              <a:cs typeface="Overpass Medium"/>
              <a:sym typeface="Overpass Medium"/>
            </a:endParaRPr>
          </a:p>
        </p:txBody>
      </p:sp>
      <p:sp>
        <p:nvSpPr>
          <p:cNvPr id="281" name="Google Shape;281;p37"/>
          <p:cNvSpPr txBox="1">
            <a:spLocks noGrp="1"/>
          </p:cNvSpPr>
          <p:nvPr>
            <p:ph type="body" idx="4294967295"/>
          </p:nvPr>
        </p:nvSpPr>
        <p:spPr>
          <a:xfrm>
            <a:off x="776625" y="1052250"/>
            <a:ext cx="10638900" cy="52056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Stick with your P&amp;L statement.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Find your revenue number again.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What is your contributed revenue?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Write this number down.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a:buAutoNum type="arabicPeriod"/>
            </a:pPr>
            <a:r>
              <a:rPr lang="en-US" sz="1800" b="1" dirty="0">
                <a:latin typeface="Overpass"/>
                <a:ea typeface="Overpass"/>
                <a:cs typeface="Overpass"/>
                <a:sym typeface="Overpass"/>
              </a:rPr>
              <a:t>Now let’s do a quick brainstorm: what drives the amount of contributed revenue you fundraise? </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there a grant that’s particularly big? </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most of this fundraised money from major donors? </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most of this fundraised money from special events?  </a:t>
            </a:r>
            <a:endParaRPr sz="1800" b="1" dirty="0">
              <a:latin typeface="Overpass"/>
              <a:ea typeface="Overpass"/>
              <a:cs typeface="Overpass"/>
              <a:sym typeface="Overpass"/>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Is this contributed revenue in line with your goals? Is there something you’d want to increase, decrease, or maintain?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a:buAutoNum type="arabicPeriod"/>
            </a:pPr>
            <a:r>
              <a:rPr lang="en-US" sz="1800" b="1" dirty="0">
                <a:latin typeface="Overpass"/>
                <a:ea typeface="Overpass"/>
                <a:cs typeface="Overpass"/>
                <a:sym typeface="Overpass"/>
              </a:rPr>
              <a:t>How often do you think this contributed revenue number changes?</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it monthly because individual donors are continuously making online contributions?  </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it quarterly because major donations are setup to come in four times per year? </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it annually because grants are disbursed to your organization annually?</a:t>
            </a:r>
            <a:endParaRPr sz="1800" b="1" dirty="0">
              <a:latin typeface="Overpass"/>
              <a:ea typeface="Overpass"/>
              <a:cs typeface="Overpass"/>
              <a:sym typeface="Overpass"/>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Who at your org is already working on or responsible for fundraising? </a:t>
            </a:r>
            <a:endParaRPr sz="1800" dirty="0">
              <a:latin typeface="Overpass Medium"/>
              <a:ea typeface="Overpass Medium"/>
              <a:cs typeface="Overpass Medium"/>
              <a:sym typeface="Overpas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1">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sp>
        <p:nvSpPr>
          <p:cNvPr id="287" name="Google Shape;287;p38"/>
          <p:cNvSpPr txBox="1">
            <a:spLocks noGrp="1"/>
          </p:cNvSpPr>
          <p:nvPr>
            <p:ph type="ctrTitle" idx="4294967295"/>
          </p:nvPr>
        </p:nvSpPr>
        <p:spPr>
          <a:xfrm>
            <a:off x="776613" y="438461"/>
            <a:ext cx="10638900" cy="387900"/>
          </a:xfrm>
          <a:prstGeom prst="rect">
            <a:avLst/>
          </a:prstGeom>
          <a:ln>
            <a:noFill/>
          </a:ln>
        </p:spPr>
        <p:txBody>
          <a:bodyPr spcFirstLastPara="1" wrap="square" lIns="91425" tIns="45700" rIns="91425" bIns="45700" anchor="ctr" anchorCtr="0">
            <a:noAutofit/>
          </a:bodyPr>
          <a:lstStyle/>
          <a:p>
            <a:pPr marL="0" lvl="0" indent="0" algn="l" rtl="0">
              <a:lnSpc>
                <a:spcPct val="150000"/>
              </a:lnSpc>
              <a:spcBef>
                <a:spcPts val="0"/>
              </a:spcBef>
              <a:spcAft>
                <a:spcPts val="1200"/>
              </a:spcAft>
              <a:buNone/>
            </a:pPr>
            <a:r>
              <a:rPr lang="en-US" sz="2800" dirty="0">
                <a:solidFill>
                  <a:schemeClr val="accent1"/>
                </a:solidFill>
                <a:latin typeface="Overpass Medium"/>
                <a:ea typeface="Overpass Medium"/>
                <a:cs typeface="Overpass Medium"/>
                <a:sym typeface="Overpass Medium"/>
              </a:rPr>
              <a:t>How much do we spend on Cost of Goods Sold / COGS? - 10 mins </a:t>
            </a:r>
            <a:endParaRPr sz="2800" dirty="0">
              <a:solidFill>
                <a:schemeClr val="accent1"/>
              </a:solidFill>
              <a:latin typeface="Overpass Medium"/>
              <a:ea typeface="Overpass Medium"/>
              <a:cs typeface="Overpass Medium"/>
              <a:sym typeface="Overpass Medium"/>
            </a:endParaRPr>
          </a:p>
        </p:txBody>
      </p:sp>
      <p:sp>
        <p:nvSpPr>
          <p:cNvPr id="288" name="Google Shape;288;p38"/>
          <p:cNvSpPr txBox="1">
            <a:spLocks noGrp="1"/>
          </p:cNvSpPr>
          <p:nvPr>
            <p:ph type="body" idx="4294967295"/>
          </p:nvPr>
        </p:nvSpPr>
        <p:spPr>
          <a:xfrm>
            <a:off x="776625" y="1052250"/>
            <a:ext cx="10638900" cy="52056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Stay on your P&amp;L statement.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Find the line for Cost of Goods Sold or COGS. COGS tells you about the </a:t>
            </a:r>
            <a:r>
              <a:rPr lang="en-US" sz="1800" u="sng" dirty="0">
                <a:latin typeface="Overpass Medium"/>
                <a:ea typeface="Overpass Medium"/>
                <a:cs typeface="Overpass Medium"/>
                <a:sym typeface="Overpass Medium"/>
              </a:rPr>
              <a:t>direct</a:t>
            </a:r>
            <a:r>
              <a:rPr lang="en-US" sz="1800" dirty="0">
                <a:latin typeface="Overpass Medium"/>
                <a:ea typeface="Overpass Medium"/>
                <a:cs typeface="Overpass Medium"/>
                <a:sym typeface="Overpass Medium"/>
              </a:rPr>
              <a:t> costs of delivering your products or services to paying customers.</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Write this number down.</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a:buAutoNum type="arabicPeriod"/>
            </a:pPr>
            <a:r>
              <a:rPr lang="en-US" sz="1800" b="1" dirty="0">
                <a:latin typeface="Overpass"/>
                <a:ea typeface="Overpass"/>
                <a:cs typeface="Overpass"/>
                <a:sym typeface="Overpass"/>
              </a:rPr>
              <a:t>Now let’s do a quick brainstorm: what drives the amount you spend on COGS? </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it the cost of materials?</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it the cost of direct labor?</a:t>
            </a:r>
            <a:endParaRPr sz="1800" b="1" dirty="0">
              <a:latin typeface="Overpass"/>
              <a:ea typeface="Overpass"/>
              <a:cs typeface="Overpass"/>
              <a:sym typeface="Overpass"/>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Is this COGS in line with your goals? Is there something you’d want to increase, decrease, or maintain?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a:buAutoNum type="arabicPeriod"/>
            </a:pPr>
            <a:r>
              <a:rPr lang="en-US" sz="1800" b="1" dirty="0">
                <a:latin typeface="Overpass"/>
                <a:ea typeface="Overpass"/>
                <a:cs typeface="Overpass"/>
                <a:sym typeface="Overpass"/>
              </a:rPr>
              <a:t>How often do you think COGS changes?</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it weekly because you have a production line that’s running a lot of the time?  </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it monthly because you account for labor hours on a monthly basis? </a:t>
            </a:r>
            <a:endParaRPr sz="1800" b="1" dirty="0">
              <a:latin typeface="Overpass"/>
              <a:ea typeface="Overpass"/>
              <a:cs typeface="Overpass"/>
              <a:sym typeface="Overpass"/>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Who at your org is already working on or responsible for COGS expenses? </a:t>
            </a:r>
            <a:endParaRPr sz="1800" dirty="0">
              <a:latin typeface="Overpass Medium"/>
              <a:ea typeface="Overpass Medium"/>
              <a:cs typeface="Overpass Medium"/>
              <a:sym typeface="Overpas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Google Shape;294;p39"/>
          <p:cNvSpPr txBox="1">
            <a:spLocks noGrp="1"/>
          </p:cNvSpPr>
          <p:nvPr>
            <p:ph type="ctrTitle" idx="4294967295"/>
          </p:nvPr>
        </p:nvSpPr>
        <p:spPr>
          <a:xfrm>
            <a:off x="776613" y="438461"/>
            <a:ext cx="10638900" cy="3879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800" dirty="0">
                <a:solidFill>
                  <a:schemeClr val="accent1"/>
                </a:solidFill>
                <a:latin typeface="Overpass Medium"/>
                <a:ea typeface="Overpass Medium"/>
                <a:cs typeface="Overpass Medium"/>
                <a:sym typeface="Overpass Medium"/>
              </a:rPr>
              <a:t>Do our products/services have a healthy gross profit margin? - 10 mins </a:t>
            </a:r>
            <a:endParaRPr sz="2800" dirty="0">
              <a:solidFill>
                <a:schemeClr val="accent1"/>
              </a:solidFill>
              <a:latin typeface="Overpass Medium"/>
              <a:ea typeface="Overpass Medium"/>
              <a:cs typeface="Overpass Medium"/>
              <a:sym typeface="Overpass Medium"/>
            </a:endParaRPr>
          </a:p>
        </p:txBody>
      </p:sp>
      <p:sp>
        <p:nvSpPr>
          <p:cNvPr id="295" name="Google Shape;295;p39"/>
          <p:cNvSpPr txBox="1">
            <a:spLocks noGrp="1"/>
          </p:cNvSpPr>
          <p:nvPr>
            <p:ph type="body" idx="4294967295"/>
          </p:nvPr>
        </p:nvSpPr>
        <p:spPr>
          <a:xfrm>
            <a:off x="776625" y="1204650"/>
            <a:ext cx="10638900" cy="52056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Stay on your P&amp;L statement.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Find the Gross Profit. Gross Profit is Earned Revenue minus COGS.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Write this number down.</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a:buAutoNum type="arabicPeriod"/>
            </a:pPr>
            <a:r>
              <a:rPr lang="en-US" sz="1800" b="1" dirty="0">
                <a:latin typeface="Overpass"/>
                <a:ea typeface="Overpass"/>
                <a:cs typeface="Overpass"/>
                <a:sym typeface="Overpass"/>
              </a:rPr>
              <a:t>Is Gross Profit positive or negative? If it’s negative, why do you think that is? </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Are you selling your products / services for more than it costs to make or deliver them? If so, do you need to think about pricing? </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Are you controlling your materials and labor costs to keep them in line with prices? If no, do you need to think about managing costs more tightly? </a:t>
            </a:r>
            <a:endParaRPr sz="1800" b="1" dirty="0">
              <a:latin typeface="Overpass"/>
              <a:ea typeface="Overpass"/>
              <a:cs typeface="Overpass"/>
              <a:sym typeface="Overpass"/>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Who at your org is already working on or responsible for pricing? Who’s responsible for materials and labor costs?</a:t>
            </a:r>
            <a:endParaRPr sz="1800" dirty="0">
              <a:solidFill>
                <a:schemeClr val="accent1"/>
              </a:solidFill>
              <a:latin typeface="Overpass Medium"/>
              <a:ea typeface="Overpass Medium"/>
              <a:cs typeface="Overpass Medium"/>
              <a:sym typeface="Overpas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5" name="Google Shape;225;p28">
            <a:extLst>
              <a:ext uri="{FF2B5EF4-FFF2-40B4-BE49-F238E27FC236}">
                <a16:creationId xmlns:a16="http://schemas.microsoft.com/office/drawing/2014/main" id="{11DFAA86-FFCF-E5E7-F82F-26B62A47E6B1}"/>
              </a:ext>
            </a:extLst>
          </p:cNvPr>
          <p:cNvSpPr txBox="1">
            <a:spLocks noGrp="1"/>
          </p:cNvSpPr>
          <p:nvPr>
            <p:ph type="ctrTitle"/>
          </p:nvPr>
        </p:nvSpPr>
        <p:spPr>
          <a:xfrm>
            <a:off x="776613" y="2041067"/>
            <a:ext cx="10515600" cy="775597"/>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dirty="0">
                <a:solidFill>
                  <a:schemeClr val="bg1"/>
                </a:solidFill>
                <a:latin typeface="Impact"/>
                <a:ea typeface="Overpass"/>
                <a:cs typeface="Overpass"/>
                <a:sym typeface="Impact"/>
              </a:rPr>
              <a:t>Break</a:t>
            </a:r>
            <a:endParaRPr dirty="0">
              <a:solidFill>
                <a:schemeClr val="bg1"/>
              </a:solidFill>
              <a:latin typeface="Overpass"/>
              <a:ea typeface="Overpass"/>
              <a:cs typeface="Overpass"/>
              <a:sym typeface="Overpass"/>
            </a:endParaRPr>
          </a:p>
        </p:txBody>
      </p:sp>
      <p:pic>
        <p:nvPicPr>
          <p:cNvPr id="6" name="Graphic 5" descr="Fruit bowl with solid fill">
            <a:extLst>
              <a:ext uri="{FF2B5EF4-FFF2-40B4-BE49-F238E27FC236}">
                <a16:creationId xmlns:a16="http://schemas.microsoft.com/office/drawing/2014/main" id="{270AB13C-E8A2-8BCC-C36E-167875E50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6940" y="3999419"/>
            <a:ext cx="1338773" cy="1338773"/>
          </a:xfrm>
          <a:prstGeom prst="rect">
            <a:avLst/>
          </a:prstGeom>
        </p:spPr>
      </p:pic>
      <p:pic>
        <p:nvPicPr>
          <p:cNvPr id="7" name="Graphic 6" descr="Walk with solid fill">
            <a:extLst>
              <a:ext uri="{FF2B5EF4-FFF2-40B4-BE49-F238E27FC236}">
                <a16:creationId xmlns:a16="http://schemas.microsoft.com/office/drawing/2014/main" id="{F5D442DF-C9A6-F0D3-8400-B47CD8A3D6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4537" y="4060272"/>
            <a:ext cx="1217066" cy="1217066"/>
          </a:xfrm>
          <a:prstGeom prst="rect">
            <a:avLst/>
          </a:prstGeom>
        </p:spPr>
      </p:pic>
      <p:cxnSp>
        <p:nvCxnSpPr>
          <p:cNvPr id="9" name="Straight Connector 8">
            <a:extLst>
              <a:ext uri="{FF2B5EF4-FFF2-40B4-BE49-F238E27FC236}">
                <a16:creationId xmlns:a16="http://schemas.microsoft.com/office/drawing/2014/main" id="{85795478-8665-9210-2FB0-197F935387F3}"/>
              </a:ext>
            </a:extLst>
          </p:cNvPr>
          <p:cNvCxnSpPr>
            <a:cxnSpLocks/>
          </p:cNvCxnSpPr>
          <p:nvPr/>
        </p:nvCxnSpPr>
        <p:spPr>
          <a:xfrm>
            <a:off x="192947" y="3833769"/>
            <a:ext cx="118788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DE35963-888E-B252-021A-3067A28959AC}"/>
              </a:ext>
            </a:extLst>
          </p:cNvPr>
          <p:cNvCxnSpPr>
            <a:cxnSpLocks/>
          </p:cNvCxnSpPr>
          <p:nvPr/>
        </p:nvCxnSpPr>
        <p:spPr>
          <a:xfrm>
            <a:off x="192947" y="5672356"/>
            <a:ext cx="118788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Graphic 13" descr="Coffee with solid fill">
            <a:extLst>
              <a:ext uri="{FF2B5EF4-FFF2-40B4-BE49-F238E27FC236}">
                <a16:creationId xmlns:a16="http://schemas.microsoft.com/office/drawing/2014/main" id="{C8CA23B1-8B32-ECCB-CBB4-279362B05D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40427" y="3999419"/>
            <a:ext cx="1338773" cy="1338773"/>
          </a:xfrm>
          <a:prstGeom prst="rect">
            <a:avLst/>
          </a:prstGeom>
        </p:spPr>
      </p:pic>
    </p:spTree>
    <p:extLst>
      <p:ext uri="{BB962C8B-B14F-4D97-AF65-F5344CB8AC3E}">
        <p14:creationId xmlns:p14="http://schemas.microsoft.com/office/powerpoint/2010/main" val="1513415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7"/>
        <p:cNvGrpSpPr/>
        <p:nvPr/>
      </p:nvGrpSpPr>
      <p:grpSpPr>
        <a:xfrm>
          <a:off x="0" y="0"/>
          <a:ext cx="0" cy="0"/>
          <a:chOff x="0" y="0"/>
          <a:chExt cx="0" cy="0"/>
        </a:xfrm>
      </p:grpSpPr>
      <p:sp>
        <p:nvSpPr>
          <p:cNvPr id="308" name="Google Shape;308;p41"/>
          <p:cNvSpPr txBox="1">
            <a:spLocks noGrp="1"/>
          </p:cNvSpPr>
          <p:nvPr>
            <p:ph type="ctrTitle" idx="4294967295"/>
          </p:nvPr>
        </p:nvSpPr>
        <p:spPr>
          <a:xfrm>
            <a:off x="776613" y="438461"/>
            <a:ext cx="10638900" cy="387900"/>
          </a:xfrm>
          <a:prstGeom prst="rect">
            <a:avLst/>
          </a:prstGeom>
        </p:spPr>
        <p:txBody>
          <a:bodyPr spcFirstLastPara="1" wrap="square" lIns="91425" tIns="45700" rIns="91425" bIns="45700" anchor="ctr" anchorCtr="0">
            <a:noAutofit/>
          </a:bodyPr>
          <a:lstStyle/>
          <a:p>
            <a:pPr marL="0" lvl="0" indent="0" algn="l" rtl="0">
              <a:lnSpc>
                <a:spcPct val="150000"/>
              </a:lnSpc>
              <a:spcBef>
                <a:spcPts val="0"/>
              </a:spcBef>
              <a:spcAft>
                <a:spcPts val="1200"/>
              </a:spcAft>
              <a:buNone/>
            </a:pPr>
            <a:r>
              <a:rPr lang="en-US" sz="2800" dirty="0">
                <a:solidFill>
                  <a:schemeClr val="accent1"/>
                </a:solidFill>
                <a:latin typeface="Overpass Medium"/>
                <a:ea typeface="Overpass Medium"/>
                <a:cs typeface="Overpass Medium"/>
                <a:sym typeface="Overpass Medium"/>
              </a:rPr>
              <a:t>How much do we spend on operating costs or OPEX? - 10 mins </a:t>
            </a:r>
            <a:endParaRPr sz="2800" dirty="0">
              <a:solidFill>
                <a:schemeClr val="accent1"/>
              </a:solidFill>
              <a:latin typeface="Overpass Medium"/>
              <a:ea typeface="Overpass Medium"/>
              <a:cs typeface="Overpass Medium"/>
              <a:sym typeface="Overpass Medium"/>
            </a:endParaRPr>
          </a:p>
        </p:txBody>
      </p:sp>
      <p:sp>
        <p:nvSpPr>
          <p:cNvPr id="309" name="Google Shape;309;p41"/>
          <p:cNvSpPr txBox="1">
            <a:spLocks noGrp="1"/>
          </p:cNvSpPr>
          <p:nvPr>
            <p:ph type="body" idx="4294967295"/>
          </p:nvPr>
        </p:nvSpPr>
        <p:spPr>
          <a:xfrm>
            <a:off x="776625" y="1052250"/>
            <a:ext cx="10638900" cy="52056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Stay on your P&amp;L statement.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Find the line for operating expenses or OPEX. OPEX tells you about the </a:t>
            </a:r>
            <a:r>
              <a:rPr lang="en-US" sz="1800" u="sng" dirty="0">
                <a:latin typeface="Overpass Medium"/>
                <a:ea typeface="Overpass Medium"/>
                <a:cs typeface="Overpass Medium"/>
                <a:sym typeface="Overpass Medium"/>
              </a:rPr>
              <a:t>indirect</a:t>
            </a:r>
            <a:r>
              <a:rPr lang="en-US" sz="1800" dirty="0">
                <a:latin typeface="Overpass Medium"/>
                <a:ea typeface="Overpass Medium"/>
                <a:cs typeface="Overpass Medium"/>
                <a:sym typeface="Overpass Medium"/>
              </a:rPr>
              <a:t> expenditures needed to keep up day-to-day operations. These costs can be one-time (like an equipment purchase) or recurring (like staff salaries).</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Write this number down.</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a:buAutoNum type="arabicPeriod"/>
            </a:pPr>
            <a:r>
              <a:rPr lang="en-US" sz="1800" b="1" dirty="0">
                <a:latin typeface="Overpass"/>
                <a:ea typeface="Overpass"/>
                <a:cs typeface="Overpass"/>
                <a:sym typeface="Overpass"/>
              </a:rPr>
              <a:t>Now let’s do a quick brainstorm: what drives the amount you spend on OPEX? </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it the facilities and utilities expenses? </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it the staff salaries?</a:t>
            </a:r>
            <a:endParaRPr sz="1800" b="1" dirty="0">
              <a:latin typeface="Overpass"/>
              <a:ea typeface="Overpass"/>
              <a:cs typeface="Overpass"/>
              <a:sym typeface="Overpass"/>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Is this OPEX in line with your goals? Is there something you’d want to increase, decrease, or maintain?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a:buAutoNum type="arabicPeriod"/>
            </a:pPr>
            <a:r>
              <a:rPr lang="en-US" sz="1800" b="1" dirty="0">
                <a:latin typeface="Overpass"/>
                <a:ea typeface="Overpass"/>
                <a:cs typeface="Overpass"/>
                <a:sym typeface="Overpass"/>
              </a:rPr>
              <a:t>How often do you think OPEX changes?</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it monthly because you have to pay staff salaries every month?  </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Is it annually because you prepay your lease expense for the whole year? </a:t>
            </a:r>
            <a:endParaRPr sz="1800" b="1" dirty="0">
              <a:latin typeface="Overpass"/>
              <a:ea typeface="Overpass"/>
              <a:cs typeface="Overpass"/>
              <a:sym typeface="Overpass"/>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Who at your org is already working on or responsible for OPEX expenses? </a:t>
            </a:r>
            <a:endParaRPr sz="1800" dirty="0">
              <a:latin typeface="Overpass Medium"/>
              <a:ea typeface="Overpass Medium"/>
              <a:cs typeface="Overpass Medium"/>
              <a:sym typeface="Overpas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4"/>
        <p:cNvGrpSpPr/>
        <p:nvPr/>
      </p:nvGrpSpPr>
      <p:grpSpPr>
        <a:xfrm>
          <a:off x="0" y="0"/>
          <a:ext cx="0" cy="0"/>
          <a:chOff x="0" y="0"/>
          <a:chExt cx="0" cy="0"/>
        </a:xfrm>
      </p:grpSpPr>
      <p:sp>
        <p:nvSpPr>
          <p:cNvPr id="315" name="Google Shape;315;p42"/>
          <p:cNvSpPr txBox="1">
            <a:spLocks noGrp="1"/>
          </p:cNvSpPr>
          <p:nvPr>
            <p:ph type="ctrTitle" idx="4294967295"/>
          </p:nvPr>
        </p:nvSpPr>
        <p:spPr>
          <a:xfrm>
            <a:off x="776613" y="438461"/>
            <a:ext cx="10638900" cy="3879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800" dirty="0">
                <a:solidFill>
                  <a:schemeClr val="accent1"/>
                </a:solidFill>
                <a:latin typeface="Overpass Medium"/>
                <a:ea typeface="Overpass Medium"/>
                <a:cs typeface="Overpass Medium"/>
                <a:sym typeface="Overpass Medium"/>
              </a:rPr>
              <a:t>Will we end the year profitable? - 10 mins</a:t>
            </a:r>
            <a:endParaRPr sz="2800" dirty="0">
              <a:solidFill>
                <a:schemeClr val="accent1"/>
              </a:solidFill>
              <a:latin typeface="Overpass Medium"/>
              <a:ea typeface="Overpass Medium"/>
              <a:cs typeface="Overpass Medium"/>
              <a:sym typeface="Overpass Medium"/>
            </a:endParaRPr>
          </a:p>
        </p:txBody>
      </p:sp>
      <p:sp>
        <p:nvSpPr>
          <p:cNvPr id="316" name="Google Shape;316;p42"/>
          <p:cNvSpPr txBox="1">
            <a:spLocks noGrp="1"/>
          </p:cNvSpPr>
          <p:nvPr>
            <p:ph type="body" idx="4294967295"/>
          </p:nvPr>
        </p:nvSpPr>
        <p:spPr>
          <a:xfrm>
            <a:off x="776625" y="1052250"/>
            <a:ext cx="10638900" cy="52056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Stay on your P&amp;L statement. </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Find the Net Income. Net Income is Earned Revenue - (COGS + OPEX)</a:t>
            </a:r>
            <a:endParaRPr sz="1800" dirty="0">
              <a:latin typeface="Overpass Medium"/>
              <a:ea typeface="Overpass Medium"/>
              <a:cs typeface="Overpass Medium"/>
              <a:sym typeface="Overpass Medium"/>
            </a:endParaRPr>
          </a:p>
          <a:p>
            <a:pPr marL="457200" lvl="0" indent="-342900" algn="l" rtl="0">
              <a:lnSpc>
                <a:spcPct val="115000"/>
              </a:lnSpc>
              <a:spcBef>
                <a:spcPts val="0"/>
              </a:spcBef>
              <a:spcAft>
                <a:spcPts val="0"/>
              </a:spcAft>
              <a:buSzPts val="1800"/>
              <a:buFont typeface="Overpass"/>
              <a:buAutoNum type="arabicPeriod"/>
            </a:pPr>
            <a:r>
              <a:rPr lang="en-US" sz="1800" b="1" dirty="0">
                <a:latin typeface="Overpass"/>
                <a:ea typeface="Overpass"/>
                <a:cs typeface="Overpass"/>
                <a:sym typeface="Overpass"/>
              </a:rPr>
              <a:t>Is Net Income positive or negative? If it’s negative, why do you think that is?</a:t>
            </a:r>
            <a:endParaRPr sz="1800" b="1" dirty="0">
              <a:latin typeface="Overpass"/>
              <a:ea typeface="Overpass"/>
              <a:cs typeface="Overpass"/>
              <a:sym typeface="Overpass"/>
            </a:endParaRPr>
          </a:p>
          <a:p>
            <a:pPr marL="914400" lvl="1" indent="-342900" algn="l" rtl="0">
              <a:lnSpc>
                <a:spcPct val="115000"/>
              </a:lnSpc>
              <a:spcBef>
                <a:spcPts val="0"/>
              </a:spcBef>
              <a:spcAft>
                <a:spcPts val="0"/>
              </a:spcAft>
              <a:buSzPts val="1800"/>
              <a:buFont typeface="Overpass"/>
              <a:buAutoNum type="alphaLcPeriod"/>
            </a:pPr>
            <a:r>
              <a:rPr lang="en-US" sz="1800" b="1" dirty="0">
                <a:latin typeface="Overpass"/>
                <a:ea typeface="Overpass"/>
                <a:cs typeface="Overpass"/>
                <a:sym typeface="Overpass"/>
              </a:rPr>
              <a:t>How are you managing OPEX? Is OPEX the reason why Net Income is negative? </a:t>
            </a:r>
            <a:endParaRPr sz="1800" b="1" dirty="0">
              <a:latin typeface="Overpass"/>
              <a:ea typeface="Overpass"/>
              <a:cs typeface="Overpass"/>
              <a:sym typeface="Overpass"/>
            </a:endParaRPr>
          </a:p>
          <a:p>
            <a:pPr marL="457200" lvl="0" indent="-342900" algn="l" rtl="0">
              <a:lnSpc>
                <a:spcPct val="115000"/>
              </a:lnSpc>
              <a:spcBef>
                <a:spcPts val="0"/>
              </a:spcBef>
              <a:spcAft>
                <a:spcPts val="0"/>
              </a:spcAft>
              <a:buSzPts val="1800"/>
              <a:buFont typeface="Overpass Medium"/>
              <a:buAutoNum type="arabicPeriod"/>
            </a:pPr>
            <a:r>
              <a:rPr lang="en-US" sz="1800" dirty="0">
                <a:latin typeface="Overpass Medium"/>
                <a:ea typeface="Overpass Medium"/>
                <a:cs typeface="Overpass Medium"/>
                <a:sym typeface="Overpass Medium"/>
              </a:rPr>
              <a:t>Is this Net Income in line with your goals? Is there something you’d want to increase, decrease, or maintain? </a:t>
            </a:r>
            <a:endParaRPr sz="1800" dirty="0">
              <a:solidFill>
                <a:schemeClr val="accent1"/>
              </a:solidFill>
              <a:latin typeface="Overpass Medium"/>
              <a:ea typeface="Overpass Medium"/>
              <a:cs typeface="Overpass Medium"/>
              <a:sym typeface="Overpas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28"/>
        <p:cNvGrpSpPr/>
        <p:nvPr/>
      </p:nvGrpSpPr>
      <p:grpSpPr>
        <a:xfrm>
          <a:off x="0" y="0"/>
          <a:ext cx="0" cy="0"/>
          <a:chOff x="0" y="0"/>
          <a:chExt cx="0" cy="0"/>
        </a:xfrm>
      </p:grpSpPr>
      <p:sp>
        <p:nvSpPr>
          <p:cNvPr id="329" name="Google Shape;329;p44"/>
          <p:cNvSpPr txBox="1">
            <a:spLocks noGrp="1"/>
          </p:cNvSpPr>
          <p:nvPr>
            <p:ph type="ctrTitle" idx="4294967295"/>
          </p:nvPr>
        </p:nvSpPr>
        <p:spPr>
          <a:xfrm>
            <a:off x="776613" y="438461"/>
            <a:ext cx="10638900" cy="38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dirty="0">
                <a:solidFill>
                  <a:schemeClr val="lt1"/>
                </a:solidFill>
                <a:latin typeface="Overpass Medium"/>
                <a:ea typeface="Overpass Medium"/>
                <a:cs typeface="Overpass Medium"/>
                <a:sym typeface="Overpass Medium"/>
              </a:rPr>
              <a:t>Workshop Objectives</a:t>
            </a:r>
            <a:endParaRPr sz="3000" dirty="0">
              <a:solidFill>
                <a:schemeClr val="lt1"/>
              </a:solidFill>
              <a:latin typeface="Overpass Medium"/>
              <a:ea typeface="Overpass Medium"/>
              <a:cs typeface="Overpass Medium"/>
              <a:sym typeface="Overpass Medium"/>
            </a:endParaRPr>
          </a:p>
        </p:txBody>
      </p:sp>
      <p:sp>
        <p:nvSpPr>
          <p:cNvPr id="330" name="Google Shape;330;p44"/>
          <p:cNvSpPr txBox="1">
            <a:spLocks noGrp="1"/>
          </p:cNvSpPr>
          <p:nvPr>
            <p:ph type="body" idx="4294967295"/>
          </p:nvPr>
        </p:nvSpPr>
        <p:spPr>
          <a:xfrm>
            <a:off x="776618" y="1407450"/>
            <a:ext cx="10638900" cy="4043100"/>
          </a:xfrm>
          <a:prstGeom prst="rect">
            <a:avLst/>
          </a:prstGeom>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Analyze our financial statements to determine the most impactful drivers of revenue, costs, profit, and cash</a:t>
            </a:r>
            <a:endParaRPr dirty="0">
              <a:solidFill>
                <a:srgbClr val="FFFFFF"/>
              </a:solidFill>
              <a:latin typeface="Overpass Medium"/>
              <a:ea typeface="Overpass Medium"/>
              <a:cs typeface="Overpass Medium"/>
              <a:sym typeface="Overpass Medium"/>
            </a:endParaRPr>
          </a:p>
          <a:p>
            <a:pPr marL="914400" lvl="0" indent="0" algn="l" rtl="0">
              <a:lnSpc>
                <a:spcPct val="100000"/>
              </a:lnSpc>
              <a:spcBef>
                <a:spcPts val="1200"/>
              </a:spcBef>
              <a:spcAft>
                <a:spcPts val="0"/>
              </a:spcAft>
              <a:buNone/>
            </a:pPr>
            <a:endParaRPr dirty="0">
              <a:solidFill>
                <a:srgbClr val="FFFFFF"/>
              </a:solidFill>
              <a:latin typeface="Overpass Medium"/>
              <a:ea typeface="Overpass Medium"/>
              <a:cs typeface="Overpass Medium"/>
              <a:sym typeface="Overpass Medium"/>
            </a:endParaRPr>
          </a:p>
          <a:p>
            <a:pPr marL="457200" lvl="0" indent="-406400" algn="l" rtl="0">
              <a:lnSpc>
                <a:spcPct val="100000"/>
              </a:lnSpc>
              <a:spcBef>
                <a:spcPts val="120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Prioritize 1-3 financial indicators that you want to increase, decrease, or maintain</a:t>
            </a:r>
            <a:endParaRPr dirty="0">
              <a:solidFill>
                <a:srgbClr val="FFFFFF"/>
              </a:solidFill>
              <a:latin typeface="Overpass Medium"/>
              <a:ea typeface="Overpass Medium"/>
              <a:cs typeface="Overpass Medium"/>
              <a:sym typeface="Overpass Medium"/>
            </a:endParaRPr>
          </a:p>
          <a:p>
            <a:pPr marL="457200" lvl="0" indent="0" algn="l" rtl="0">
              <a:lnSpc>
                <a:spcPct val="100000"/>
              </a:lnSpc>
              <a:spcBef>
                <a:spcPts val="1200"/>
              </a:spcBef>
              <a:spcAft>
                <a:spcPts val="0"/>
              </a:spcAft>
              <a:buNone/>
            </a:pPr>
            <a:endParaRPr dirty="0">
              <a:solidFill>
                <a:srgbClr val="FFFFFF"/>
              </a:solidFill>
              <a:latin typeface="Overpass Medium"/>
              <a:ea typeface="Overpass Medium"/>
              <a:cs typeface="Overpass Medium"/>
              <a:sym typeface="Overpass Medium"/>
            </a:endParaRPr>
          </a:p>
          <a:p>
            <a:pPr marL="457200" lvl="0" indent="-406400" algn="l" rtl="0">
              <a:lnSpc>
                <a:spcPct val="100000"/>
              </a:lnSpc>
              <a:spcBef>
                <a:spcPts val="120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Develop a monitoring plan and process to regularly review this financial </a:t>
            </a:r>
            <a:r>
              <a:rPr lang="en-US" dirty="0">
                <a:solidFill>
                  <a:schemeClr val="lt1"/>
                </a:solidFill>
                <a:latin typeface="Overpass Medium"/>
                <a:ea typeface="Overpass Medium"/>
                <a:cs typeface="Overpass Medium"/>
                <a:sym typeface="Overpass Medium"/>
              </a:rPr>
              <a:t>indicator </a:t>
            </a:r>
            <a:r>
              <a:rPr lang="en-US" dirty="0">
                <a:solidFill>
                  <a:srgbClr val="FFFFFF"/>
                </a:solidFill>
                <a:latin typeface="Overpass Medium"/>
                <a:ea typeface="Overpass Medium"/>
                <a:cs typeface="Overpass Medium"/>
                <a:sym typeface="Overpass Medium"/>
              </a:rPr>
              <a:t>with someone at your organization </a:t>
            </a:r>
            <a:endParaRPr dirty="0">
              <a:solidFill>
                <a:srgbClr val="FFFFFF"/>
              </a:solidFill>
              <a:latin typeface="Overpass Medium"/>
              <a:ea typeface="Overpass Medium"/>
              <a:cs typeface="Overpass Medium"/>
              <a:sym typeface="Overpas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6D36511-F8B9-EB9E-EAC0-A5F0BF7B7CFD}"/>
              </a:ext>
            </a:extLst>
          </p:cNvPr>
          <p:cNvCxnSpPr/>
          <p:nvPr/>
        </p:nvCxnSpPr>
        <p:spPr>
          <a:xfrm>
            <a:off x="0" y="1356477"/>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22">
            <a:extLst>
              <a:ext uri="{FF2B5EF4-FFF2-40B4-BE49-F238E27FC236}">
                <a16:creationId xmlns:a16="http://schemas.microsoft.com/office/drawing/2014/main" id="{6FE6F27C-D6DA-60AA-FE61-910CCBC9CE82}"/>
              </a:ext>
            </a:extLst>
          </p:cNvPr>
          <p:cNvSpPr>
            <a:spLocks noGrp="1"/>
          </p:cNvSpPr>
          <p:nvPr>
            <p:ph type="ctrTitle"/>
          </p:nvPr>
        </p:nvSpPr>
        <p:spPr>
          <a:xfrm>
            <a:off x="454364" y="610461"/>
            <a:ext cx="9696243" cy="553998"/>
          </a:xfrm>
        </p:spPr>
        <p:txBody>
          <a:bodyPr/>
          <a:lstStyle/>
          <a:p>
            <a:r>
              <a:rPr lang="en-US" sz="4000" dirty="0"/>
              <a:t>Introductions </a:t>
            </a:r>
          </a:p>
        </p:txBody>
      </p:sp>
      <p:sp>
        <p:nvSpPr>
          <p:cNvPr id="13" name="Google Shape;214;p27">
            <a:extLst>
              <a:ext uri="{FF2B5EF4-FFF2-40B4-BE49-F238E27FC236}">
                <a16:creationId xmlns:a16="http://schemas.microsoft.com/office/drawing/2014/main" id="{9D472B65-0DE0-55AE-1C1F-07E31402F041}"/>
              </a:ext>
            </a:extLst>
          </p:cNvPr>
          <p:cNvSpPr txBox="1"/>
          <p:nvPr/>
        </p:nvSpPr>
        <p:spPr>
          <a:xfrm>
            <a:off x="4464584" y="4667078"/>
            <a:ext cx="2535555" cy="98485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EFE"/>
                </a:solidFill>
                <a:effectLst/>
                <a:uLnTx/>
                <a:uFillTx/>
                <a:latin typeface="Obviously Narw Bold" panose="040D0808050403040306" pitchFamily="82" charset="0"/>
                <a:cs typeface="Arial"/>
                <a:sym typeface="Arial"/>
              </a:rPr>
              <a:t>Rony Cepeda Mekosh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FFFFFF"/>
                </a:solidFill>
                <a:effectLst/>
                <a:uLnTx/>
                <a:uFillTx/>
                <a:latin typeface="Overpass Medium" panose="020B0604020202020204" charset="0"/>
                <a:cs typeface="Arial"/>
                <a:sym typeface="Arial"/>
              </a:rPr>
              <a:t>Senior Manager </a:t>
            </a:r>
            <a:br>
              <a:rPr kumimoji="0" lang="en-US" sz="1600" b="0" i="1" u="none" strike="noStrike" kern="0" cap="none" spc="0" normalizeH="0" baseline="0" noProof="0" dirty="0">
                <a:ln>
                  <a:noFill/>
                </a:ln>
                <a:solidFill>
                  <a:srgbClr val="FFFFFF"/>
                </a:solidFill>
                <a:effectLst/>
                <a:uLnTx/>
                <a:uFillTx/>
                <a:latin typeface="Overpass Medium" panose="020B0604020202020204" charset="0"/>
                <a:cs typeface="Arial"/>
                <a:sym typeface="Arial"/>
              </a:rPr>
            </a:br>
            <a:r>
              <a:rPr kumimoji="0" lang="en-US" sz="1600" b="0" i="1" u="none" strike="noStrike" kern="0" cap="none" spc="0" normalizeH="0" baseline="0" noProof="0" dirty="0">
                <a:ln>
                  <a:noFill/>
                </a:ln>
                <a:solidFill>
                  <a:srgbClr val="FFFFFF"/>
                </a:solidFill>
                <a:effectLst/>
                <a:uLnTx/>
                <a:uFillTx/>
                <a:latin typeface="Overpass Medium" panose="020B0604020202020204" charset="0"/>
                <a:cs typeface="Arial"/>
                <a:sym typeface="Arial"/>
              </a:rPr>
              <a:t>Capacity Building</a:t>
            </a:r>
          </a:p>
        </p:txBody>
      </p:sp>
      <p:pic>
        <p:nvPicPr>
          <p:cNvPr id="10" name="Picture 4">
            <a:extLst>
              <a:ext uri="{FF2B5EF4-FFF2-40B4-BE49-F238E27FC236}">
                <a16:creationId xmlns:a16="http://schemas.microsoft.com/office/drawing/2014/main" id="{73C0CC2B-CAFA-46F6-6DFE-1BBE6DDEC914}"/>
              </a:ext>
            </a:extLst>
          </p:cNvPr>
          <p:cNvPicPr>
            <a:picLocks noChangeAspect="1" noChangeArrowheads="1"/>
          </p:cNvPicPr>
          <p:nvPr/>
        </p:nvPicPr>
        <p:blipFill>
          <a:blip r:embed="rId3"/>
          <a:srcRect l="1890" r="1890"/>
          <a:stretch/>
        </p:blipFill>
        <p:spPr bwMode="auto">
          <a:xfrm>
            <a:off x="4633213" y="2286000"/>
            <a:ext cx="2198296" cy="2286000"/>
          </a:xfrm>
          <a:prstGeom prst="ellipse">
            <a:avLst/>
          </a:prstGeom>
          <a:noFill/>
          <a:ln w="38100" cap="flat" cmpd="sng">
            <a:solidFill>
              <a:schemeClr val="accent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1DBA7B7-8EEF-E879-DD94-022DE8C0AB6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098734" y="5708412"/>
            <a:ext cx="1082127" cy="108212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35"/>
        <p:cNvGrpSpPr/>
        <p:nvPr/>
      </p:nvGrpSpPr>
      <p:grpSpPr>
        <a:xfrm>
          <a:off x="0" y="0"/>
          <a:ext cx="0" cy="0"/>
          <a:chOff x="0" y="0"/>
          <a:chExt cx="0" cy="0"/>
        </a:xfrm>
      </p:grpSpPr>
      <p:sp>
        <p:nvSpPr>
          <p:cNvPr id="336" name="Google Shape;336;p45"/>
          <p:cNvSpPr txBox="1">
            <a:spLocks noGrp="1"/>
          </p:cNvSpPr>
          <p:nvPr>
            <p:ph type="ctrTitle" idx="4294967295"/>
          </p:nvPr>
        </p:nvSpPr>
        <p:spPr>
          <a:xfrm>
            <a:off x="776613" y="438461"/>
            <a:ext cx="10638900" cy="38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dirty="0">
                <a:solidFill>
                  <a:schemeClr val="lt1"/>
                </a:solidFill>
                <a:latin typeface="Overpass Medium"/>
                <a:ea typeface="Overpass Medium"/>
                <a:cs typeface="Overpass Medium"/>
                <a:sym typeface="Overpass Medium"/>
              </a:rPr>
              <a:t>Workshop Objectives</a:t>
            </a:r>
            <a:endParaRPr sz="3000" dirty="0">
              <a:solidFill>
                <a:schemeClr val="lt1"/>
              </a:solidFill>
              <a:latin typeface="Overpass Medium"/>
              <a:ea typeface="Overpass Medium"/>
              <a:cs typeface="Overpass Medium"/>
              <a:sym typeface="Overpass Medium"/>
            </a:endParaRPr>
          </a:p>
        </p:txBody>
      </p:sp>
      <p:sp>
        <p:nvSpPr>
          <p:cNvPr id="337" name="Google Shape;337;p45"/>
          <p:cNvSpPr txBox="1">
            <a:spLocks noGrp="1"/>
          </p:cNvSpPr>
          <p:nvPr>
            <p:ph type="body" idx="4294967295"/>
          </p:nvPr>
        </p:nvSpPr>
        <p:spPr>
          <a:xfrm>
            <a:off x="776618" y="1407450"/>
            <a:ext cx="10638900" cy="4043100"/>
          </a:xfrm>
          <a:prstGeom prst="rect">
            <a:avLst/>
          </a:prstGeom>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accent4"/>
              </a:buClr>
              <a:buSzPts val="2800"/>
              <a:buFont typeface="Overpass Medium"/>
              <a:buChar char="✓"/>
            </a:pPr>
            <a:r>
              <a:rPr lang="en-US" dirty="0">
                <a:solidFill>
                  <a:schemeClr val="accent4"/>
                </a:solidFill>
                <a:latin typeface="Overpass Medium"/>
                <a:ea typeface="Overpass Medium"/>
                <a:cs typeface="Overpass Medium"/>
                <a:sym typeface="Overpass Medium"/>
              </a:rPr>
              <a:t>Analyze our financial statements to determine the most impactful drivers of revenue, costs, profit, and cash</a:t>
            </a:r>
            <a:endParaRPr dirty="0">
              <a:solidFill>
                <a:schemeClr val="accent4"/>
              </a:solidFill>
              <a:latin typeface="Overpass Medium"/>
              <a:ea typeface="Overpass Medium"/>
              <a:cs typeface="Overpass Medium"/>
              <a:sym typeface="Overpass Medium"/>
            </a:endParaRPr>
          </a:p>
          <a:p>
            <a:pPr marL="914400" lvl="0" indent="0" algn="l" rtl="0">
              <a:lnSpc>
                <a:spcPct val="100000"/>
              </a:lnSpc>
              <a:spcBef>
                <a:spcPts val="1200"/>
              </a:spcBef>
              <a:spcAft>
                <a:spcPts val="0"/>
              </a:spcAft>
              <a:buNone/>
            </a:pPr>
            <a:endParaRPr dirty="0">
              <a:solidFill>
                <a:srgbClr val="FFFFFF"/>
              </a:solidFill>
              <a:latin typeface="Overpass Medium"/>
              <a:ea typeface="Overpass Medium"/>
              <a:cs typeface="Overpass Medium"/>
              <a:sym typeface="Overpass Medium"/>
            </a:endParaRPr>
          </a:p>
          <a:p>
            <a:pPr marL="457200" lvl="0" indent="-406400" algn="l" rtl="0">
              <a:lnSpc>
                <a:spcPct val="100000"/>
              </a:lnSpc>
              <a:spcBef>
                <a:spcPts val="120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Prioritize 1-3 financial </a:t>
            </a:r>
            <a:r>
              <a:rPr lang="en-US" dirty="0">
                <a:solidFill>
                  <a:schemeClr val="lt1"/>
                </a:solidFill>
                <a:latin typeface="Overpass Medium"/>
                <a:ea typeface="Overpass Medium"/>
                <a:cs typeface="Overpass Medium"/>
                <a:sym typeface="Overpass Medium"/>
              </a:rPr>
              <a:t>indicators </a:t>
            </a:r>
            <a:r>
              <a:rPr lang="en-US" dirty="0">
                <a:solidFill>
                  <a:srgbClr val="FFFFFF"/>
                </a:solidFill>
                <a:latin typeface="Overpass Medium"/>
                <a:ea typeface="Overpass Medium"/>
                <a:cs typeface="Overpass Medium"/>
                <a:sym typeface="Overpass Medium"/>
              </a:rPr>
              <a:t>that you want to increase, decrease, or maintain</a:t>
            </a:r>
            <a:endParaRPr dirty="0">
              <a:solidFill>
                <a:srgbClr val="FFFFFF"/>
              </a:solidFill>
              <a:latin typeface="Overpass Medium"/>
              <a:ea typeface="Overpass Medium"/>
              <a:cs typeface="Overpass Medium"/>
              <a:sym typeface="Overpass Medium"/>
            </a:endParaRPr>
          </a:p>
          <a:p>
            <a:pPr marL="457200" lvl="0" indent="0" algn="l" rtl="0">
              <a:lnSpc>
                <a:spcPct val="100000"/>
              </a:lnSpc>
              <a:spcBef>
                <a:spcPts val="1200"/>
              </a:spcBef>
              <a:spcAft>
                <a:spcPts val="0"/>
              </a:spcAft>
              <a:buNone/>
            </a:pPr>
            <a:endParaRPr dirty="0">
              <a:solidFill>
                <a:srgbClr val="FFFFFF"/>
              </a:solidFill>
              <a:latin typeface="Overpass Medium"/>
              <a:ea typeface="Overpass Medium"/>
              <a:cs typeface="Overpass Medium"/>
              <a:sym typeface="Overpass Medium"/>
            </a:endParaRPr>
          </a:p>
          <a:p>
            <a:pPr marL="457200" lvl="0" indent="-406400" algn="l" rtl="0">
              <a:lnSpc>
                <a:spcPct val="100000"/>
              </a:lnSpc>
              <a:spcBef>
                <a:spcPts val="120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Develop a monitoring plan and process to regularly review this financial </a:t>
            </a:r>
            <a:r>
              <a:rPr lang="en-US" dirty="0">
                <a:solidFill>
                  <a:schemeClr val="lt1"/>
                </a:solidFill>
                <a:latin typeface="Overpass Medium"/>
                <a:ea typeface="Overpass Medium"/>
                <a:cs typeface="Overpass Medium"/>
                <a:sym typeface="Overpass Medium"/>
              </a:rPr>
              <a:t>indicator </a:t>
            </a:r>
            <a:r>
              <a:rPr lang="en-US" dirty="0">
                <a:solidFill>
                  <a:srgbClr val="FFFFFF"/>
                </a:solidFill>
                <a:latin typeface="Overpass Medium"/>
                <a:ea typeface="Overpass Medium"/>
                <a:cs typeface="Overpass Medium"/>
                <a:sym typeface="Overpass Medium"/>
              </a:rPr>
              <a:t>with someone at your organization </a:t>
            </a:r>
            <a:endParaRPr dirty="0">
              <a:solidFill>
                <a:srgbClr val="FFFFFF"/>
              </a:solidFill>
              <a:latin typeface="Overpass Medium"/>
              <a:ea typeface="Overpass Medium"/>
              <a:cs typeface="Overpass Medium"/>
              <a:sym typeface="Overpass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42"/>
        <p:cNvGrpSpPr/>
        <p:nvPr/>
      </p:nvGrpSpPr>
      <p:grpSpPr>
        <a:xfrm>
          <a:off x="0" y="0"/>
          <a:ext cx="0" cy="0"/>
          <a:chOff x="0" y="0"/>
          <a:chExt cx="0" cy="0"/>
        </a:xfrm>
      </p:grpSpPr>
      <p:sp>
        <p:nvSpPr>
          <p:cNvPr id="343" name="Google Shape;343;p46"/>
          <p:cNvSpPr txBox="1">
            <a:spLocks noGrp="1"/>
          </p:cNvSpPr>
          <p:nvPr>
            <p:ph type="ctrTitle" idx="4294967295"/>
          </p:nvPr>
        </p:nvSpPr>
        <p:spPr>
          <a:xfrm>
            <a:off x="776613" y="438461"/>
            <a:ext cx="10638900" cy="41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4000" dirty="0">
                <a:solidFill>
                  <a:schemeClr val="lt1"/>
                </a:solidFill>
                <a:latin typeface="Overpass Medium"/>
                <a:ea typeface="Overpass Medium"/>
                <a:cs typeface="Overpass Medium"/>
                <a:sym typeface="Overpass Medium"/>
              </a:rPr>
              <a:t>Let’s share in groups - 10 mins </a:t>
            </a:r>
            <a:endParaRPr sz="4000" dirty="0">
              <a:solidFill>
                <a:schemeClr val="lt1"/>
              </a:solidFill>
              <a:latin typeface="Overpass Medium"/>
              <a:ea typeface="Overpass Medium"/>
              <a:cs typeface="Overpass Medium"/>
              <a:sym typeface="Overpass Medium"/>
            </a:endParaRPr>
          </a:p>
        </p:txBody>
      </p:sp>
      <p:sp>
        <p:nvSpPr>
          <p:cNvPr id="344" name="Google Shape;344;p46"/>
          <p:cNvSpPr txBox="1">
            <a:spLocks noGrp="1"/>
          </p:cNvSpPr>
          <p:nvPr>
            <p:ph type="body" idx="4294967295"/>
          </p:nvPr>
        </p:nvSpPr>
        <p:spPr>
          <a:xfrm>
            <a:off x="369925" y="1572275"/>
            <a:ext cx="11496600" cy="4053300"/>
          </a:xfrm>
          <a:prstGeom prst="rect">
            <a:avLst/>
          </a:prstGeom>
        </p:spPr>
        <p:txBody>
          <a:bodyPr spcFirstLastPara="1" wrap="square" lIns="91425" tIns="45700" rIns="91425" bIns="45700" anchor="t" anchorCtr="0">
            <a:noAutofit/>
          </a:bodyPr>
          <a:lstStyle/>
          <a:p>
            <a:pPr marL="457200" lvl="0" indent="-431800" algn="l" rtl="0">
              <a:lnSpc>
                <a:spcPct val="100000"/>
              </a:lnSpc>
              <a:spcBef>
                <a:spcPts val="0"/>
              </a:spcBef>
              <a:spcAft>
                <a:spcPts val="0"/>
              </a:spcAft>
              <a:buClr>
                <a:schemeClr val="lt1"/>
              </a:buClr>
              <a:buSzPts val="3200"/>
              <a:buFont typeface="Overpass Medium"/>
              <a:buChar char="•"/>
            </a:pPr>
            <a:r>
              <a:rPr lang="en-US" sz="3200" dirty="0">
                <a:solidFill>
                  <a:schemeClr val="lt1"/>
                </a:solidFill>
                <a:latin typeface="Overpass Medium"/>
                <a:ea typeface="Overpass Medium"/>
                <a:cs typeface="Overpass Medium"/>
                <a:sym typeface="Overpass Medium"/>
              </a:rPr>
              <a:t>Which of the financial metrics / numbers we worked on is most important for you to work on at this moment in time?</a:t>
            </a:r>
            <a:endParaRPr sz="3200" dirty="0">
              <a:solidFill>
                <a:schemeClr val="lt1"/>
              </a:solidFill>
              <a:latin typeface="Overpass Medium"/>
              <a:ea typeface="Overpass Medium"/>
              <a:cs typeface="Overpass Medium"/>
              <a:sym typeface="Overpass Medium"/>
            </a:endParaRPr>
          </a:p>
          <a:p>
            <a:pPr marL="457200" lvl="0" indent="0" algn="l" rtl="0">
              <a:lnSpc>
                <a:spcPct val="100000"/>
              </a:lnSpc>
              <a:spcBef>
                <a:spcPts val="1000"/>
              </a:spcBef>
              <a:spcAft>
                <a:spcPts val="0"/>
              </a:spcAft>
              <a:buNone/>
            </a:pPr>
            <a:endParaRPr sz="1800" dirty="0">
              <a:solidFill>
                <a:schemeClr val="lt1"/>
              </a:solidFill>
              <a:latin typeface="Overpass Medium"/>
              <a:ea typeface="Overpass Medium"/>
              <a:cs typeface="Overpass Medium"/>
              <a:sym typeface="Overpass Medium"/>
            </a:endParaRPr>
          </a:p>
          <a:p>
            <a:pPr marL="457200" lvl="0" indent="-431800" algn="l" rtl="0">
              <a:lnSpc>
                <a:spcPct val="100000"/>
              </a:lnSpc>
              <a:spcBef>
                <a:spcPts val="1000"/>
              </a:spcBef>
              <a:spcAft>
                <a:spcPts val="0"/>
              </a:spcAft>
              <a:buClr>
                <a:schemeClr val="lt1"/>
              </a:buClr>
              <a:buSzPts val="3200"/>
              <a:buFont typeface="Overpass Medium"/>
              <a:buChar char="•"/>
            </a:pPr>
            <a:r>
              <a:rPr lang="en-US" sz="3200" dirty="0">
                <a:solidFill>
                  <a:schemeClr val="lt1"/>
                </a:solidFill>
                <a:latin typeface="Overpass Medium"/>
                <a:ea typeface="Overpass Medium"/>
                <a:cs typeface="Overpass Medium"/>
                <a:sym typeface="Overpass Medium"/>
              </a:rPr>
              <a:t>Why did you select that metric? </a:t>
            </a:r>
            <a:endParaRPr sz="3200" dirty="0">
              <a:solidFill>
                <a:schemeClr val="lt1"/>
              </a:solidFill>
              <a:latin typeface="Overpass Medium"/>
              <a:ea typeface="Overpass Medium"/>
              <a:cs typeface="Overpass Medium"/>
              <a:sym typeface="Overpass Medium"/>
            </a:endParaRPr>
          </a:p>
          <a:p>
            <a:pPr marL="457200" lvl="0" indent="0" algn="l" rtl="0">
              <a:lnSpc>
                <a:spcPct val="100000"/>
              </a:lnSpc>
              <a:spcBef>
                <a:spcPts val="1000"/>
              </a:spcBef>
              <a:spcAft>
                <a:spcPts val="0"/>
              </a:spcAft>
              <a:buNone/>
            </a:pPr>
            <a:endParaRPr sz="1800" dirty="0">
              <a:solidFill>
                <a:schemeClr val="lt1"/>
              </a:solidFill>
              <a:latin typeface="Overpass Medium"/>
              <a:ea typeface="Overpass Medium"/>
              <a:cs typeface="Overpass Medium"/>
              <a:sym typeface="Overpass Medium"/>
            </a:endParaRPr>
          </a:p>
          <a:p>
            <a:pPr marL="457200" lvl="0" indent="-431800" algn="l" rtl="0">
              <a:lnSpc>
                <a:spcPct val="100000"/>
              </a:lnSpc>
              <a:spcBef>
                <a:spcPts val="1000"/>
              </a:spcBef>
              <a:spcAft>
                <a:spcPts val="1000"/>
              </a:spcAft>
              <a:buClr>
                <a:schemeClr val="lt1"/>
              </a:buClr>
              <a:buSzPts val="3200"/>
              <a:buFont typeface="Overpass Medium"/>
              <a:buChar char="•"/>
            </a:pPr>
            <a:r>
              <a:rPr lang="en-US" sz="3200" dirty="0">
                <a:solidFill>
                  <a:schemeClr val="lt1"/>
                </a:solidFill>
                <a:latin typeface="Overpass Medium"/>
                <a:ea typeface="Overpass Medium"/>
                <a:cs typeface="Overpass Medium"/>
                <a:sym typeface="Overpass Medium"/>
              </a:rPr>
              <a:t>Do you want to see that metric increase, decrease, or stay more or less as is?  Why? </a:t>
            </a:r>
            <a:endParaRPr sz="3200" dirty="0">
              <a:solidFill>
                <a:schemeClr val="lt1"/>
              </a:solidFill>
              <a:latin typeface="Overpass Medium"/>
              <a:ea typeface="Overpass Medium"/>
              <a:cs typeface="Overpass Medium"/>
              <a:sym typeface="Overpas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49"/>
        <p:cNvGrpSpPr/>
        <p:nvPr/>
      </p:nvGrpSpPr>
      <p:grpSpPr>
        <a:xfrm>
          <a:off x="0" y="0"/>
          <a:ext cx="0" cy="0"/>
          <a:chOff x="0" y="0"/>
          <a:chExt cx="0" cy="0"/>
        </a:xfrm>
      </p:grpSpPr>
      <p:sp>
        <p:nvSpPr>
          <p:cNvPr id="350" name="Google Shape;350;p47"/>
          <p:cNvSpPr txBox="1">
            <a:spLocks noGrp="1"/>
          </p:cNvSpPr>
          <p:nvPr>
            <p:ph type="ctrTitle" idx="4294967295"/>
          </p:nvPr>
        </p:nvSpPr>
        <p:spPr>
          <a:xfrm>
            <a:off x="776613" y="438461"/>
            <a:ext cx="10638900" cy="38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dirty="0">
                <a:solidFill>
                  <a:schemeClr val="lt1"/>
                </a:solidFill>
                <a:latin typeface="Overpass Medium"/>
                <a:ea typeface="Overpass Medium"/>
                <a:cs typeface="Overpass Medium"/>
                <a:sym typeface="Overpass Medium"/>
              </a:rPr>
              <a:t>Workshop Objectives</a:t>
            </a:r>
            <a:endParaRPr sz="3000" dirty="0">
              <a:solidFill>
                <a:schemeClr val="lt1"/>
              </a:solidFill>
              <a:latin typeface="Overpass Medium"/>
              <a:ea typeface="Overpass Medium"/>
              <a:cs typeface="Overpass Medium"/>
              <a:sym typeface="Overpass Medium"/>
            </a:endParaRPr>
          </a:p>
        </p:txBody>
      </p:sp>
      <p:sp>
        <p:nvSpPr>
          <p:cNvPr id="351" name="Google Shape;351;p47"/>
          <p:cNvSpPr txBox="1">
            <a:spLocks noGrp="1"/>
          </p:cNvSpPr>
          <p:nvPr>
            <p:ph type="body" idx="4294967295"/>
          </p:nvPr>
        </p:nvSpPr>
        <p:spPr>
          <a:xfrm>
            <a:off x="776618" y="1407450"/>
            <a:ext cx="10638900" cy="4043100"/>
          </a:xfrm>
          <a:prstGeom prst="rect">
            <a:avLst/>
          </a:prstGeom>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accent4"/>
              </a:buClr>
              <a:buSzPts val="2800"/>
              <a:buFont typeface="Overpass Medium"/>
              <a:buChar char="✓"/>
            </a:pPr>
            <a:r>
              <a:rPr lang="en-US" dirty="0">
                <a:solidFill>
                  <a:schemeClr val="accent4"/>
                </a:solidFill>
                <a:latin typeface="Overpass Medium"/>
                <a:ea typeface="Overpass Medium"/>
                <a:cs typeface="Overpass Medium"/>
                <a:sym typeface="Overpass Medium"/>
              </a:rPr>
              <a:t>Analyze our financial statements to determine the most impactful drivers of revenue, costs, profit, and cash</a:t>
            </a:r>
            <a:endParaRPr dirty="0">
              <a:solidFill>
                <a:schemeClr val="accent4"/>
              </a:solidFill>
              <a:latin typeface="Overpass Medium"/>
              <a:ea typeface="Overpass Medium"/>
              <a:cs typeface="Overpass Medium"/>
              <a:sym typeface="Overpass Medium"/>
            </a:endParaRPr>
          </a:p>
          <a:p>
            <a:pPr marL="914400" lvl="0" indent="0" algn="l" rtl="0">
              <a:lnSpc>
                <a:spcPct val="100000"/>
              </a:lnSpc>
              <a:spcBef>
                <a:spcPts val="1200"/>
              </a:spcBef>
              <a:spcAft>
                <a:spcPts val="0"/>
              </a:spcAft>
              <a:buNone/>
            </a:pPr>
            <a:endParaRPr dirty="0">
              <a:solidFill>
                <a:srgbClr val="FFFFFF"/>
              </a:solidFill>
              <a:latin typeface="Overpass Medium"/>
              <a:ea typeface="Overpass Medium"/>
              <a:cs typeface="Overpass Medium"/>
              <a:sym typeface="Overpass Medium"/>
            </a:endParaRPr>
          </a:p>
          <a:p>
            <a:pPr marL="457200" lvl="0" indent="-406400" algn="l" rtl="0">
              <a:lnSpc>
                <a:spcPct val="100000"/>
              </a:lnSpc>
              <a:spcBef>
                <a:spcPts val="120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Prioritize 1-3 financial </a:t>
            </a:r>
            <a:r>
              <a:rPr lang="en-US" dirty="0">
                <a:solidFill>
                  <a:schemeClr val="lt1"/>
                </a:solidFill>
                <a:latin typeface="Overpass Medium"/>
                <a:ea typeface="Overpass Medium"/>
                <a:cs typeface="Overpass Medium"/>
                <a:sym typeface="Overpass Medium"/>
              </a:rPr>
              <a:t>indicators </a:t>
            </a:r>
            <a:r>
              <a:rPr lang="en-US" dirty="0">
                <a:solidFill>
                  <a:srgbClr val="FFFFFF"/>
                </a:solidFill>
                <a:latin typeface="Overpass Medium"/>
                <a:ea typeface="Overpass Medium"/>
                <a:cs typeface="Overpass Medium"/>
                <a:sym typeface="Overpass Medium"/>
              </a:rPr>
              <a:t>that you want to increase, decrease, or maintain</a:t>
            </a:r>
            <a:endParaRPr dirty="0">
              <a:solidFill>
                <a:srgbClr val="FFFFFF"/>
              </a:solidFill>
              <a:latin typeface="Overpass Medium"/>
              <a:ea typeface="Overpass Medium"/>
              <a:cs typeface="Overpass Medium"/>
              <a:sym typeface="Overpass Medium"/>
            </a:endParaRPr>
          </a:p>
          <a:p>
            <a:pPr marL="457200" lvl="0" indent="0" algn="l" rtl="0">
              <a:lnSpc>
                <a:spcPct val="100000"/>
              </a:lnSpc>
              <a:spcBef>
                <a:spcPts val="1200"/>
              </a:spcBef>
              <a:spcAft>
                <a:spcPts val="0"/>
              </a:spcAft>
              <a:buNone/>
            </a:pPr>
            <a:endParaRPr dirty="0">
              <a:solidFill>
                <a:srgbClr val="FFFFFF"/>
              </a:solidFill>
              <a:latin typeface="Overpass Medium"/>
              <a:ea typeface="Overpass Medium"/>
              <a:cs typeface="Overpass Medium"/>
              <a:sym typeface="Overpass Medium"/>
            </a:endParaRPr>
          </a:p>
          <a:p>
            <a:pPr marL="457200" lvl="0" indent="-406400" algn="l" rtl="0">
              <a:lnSpc>
                <a:spcPct val="100000"/>
              </a:lnSpc>
              <a:spcBef>
                <a:spcPts val="120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Develop a monitoring plan and process to regularly review this financial </a:t>
            </a:r>
            <a:r>
              <a:rPr lang="en-US" dirty="0">
                <a:solidFill>
                  <a:schemeClr val="lt1"/>
                </a:solidFill>
                <a:latin typeface="Overpass Medium"/>
                <a:ea typeface="Overpass Medium"/>
                <a:cs typeface="Overpass Medium"/>
                <a:sym typeface="Overpass Medium"/>
              </a:rPr>
              <a:t>indicator </a:t>
            </a:r>
            <a:r>
              <a:rPr lang="en-US" dirty="0">
                <a:solidFill>
                  <a:srgbClr val="FFFFFF"/>
                </a:solidFill>
                <a:latin typeface="Overpass Medium"/>
                <a:ea typeface="Overpass Medium"/>
                <a:cs typeface="Overpass Medium"/>
                <a:sym typeface="Overpass Medium"/>
              </a:rPr>
              <a:t>with someone at your organization </a:t>
            </a:r>
            <a:endParaRPr dirty="0">
              <a:solidFill>
                <a:srgbClr val="FFFFFF"/>
              </a:solidFill>
              <a:latin typeface="Overpass Medium"/>
              <a:ea typeface="Overpass Medium"/>
              <a:cs typeface="Overpass Medium"/>
              <a:sym typeface="Overpass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6"/>
        <p:cNvGrpSpPr/>
        <p:nvPr/>
      </p:nvGrpSpPr>
      <p:grpSpPr>
        <a:xfrm>
          <a:off x="0" y="0"/>
          <a:ext cx="0" cy="0"/>
          <a:chOff x="0" y="0"/>
          <a:chExt cx="0" cy="0"/>
        </a:xfrm>
      </p:grpSpPr>
      <p:sp>
        <p:nvSpPr>
          <p:cNvPr id="357" name="Google Shape;357;p48"/>
          <p:cNvSpPr txBox="1">
            <a:spLocks noGrp="1"/>
          </p:cNvSpPr>
          <p:nvPr>
            <p:ph type="ctrTitle" idx="4294967295"/>
          </p:nvPr>
        </p:nvSpPr>
        <p:spPr>
          <a:xfrm>
            <a:off x="776613" y="438461"/>
            <a:ext cx="10638900" cy="38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dirty="0">
                <a:solidFill>
                  <a:schemeClr val="lt1"/>
                </a:solidFill>
                <a:latin typeface="Overpass Medium"/>
                <a:ea typeface="Overpass Medium"/>
                <a:cs typeface="Overpass Medium"/>
                <a:sym typeface="Overpass Medium"/>
              </a:rPr>
              <a:t>Workshop Objectives</a:t>
            </a:r>
            <a:endParaRPr sz="3000" dirty="0">
              <a:solidFill>
                <a:schemeClr val="lt1"/>
              </a:solidFill>
              <a:latin typeface="Overpass Medium"/>
              <a:ea typeface="Overpass Medium"/>
              <a:cs typeface="Overpass Medium"/>
              <a:sym typeface="Overpass Medium"/>
            </a:endParaRPr>
          </a:p>
        </p:txBody>
      </p:sp>
      <p:sp>
        <p:nvSpPr>
          <p:cNvPr id="358" name="Google Shape;358;p48"/>
          <p:cNvSpPr txBox="1">
            <a:spLocks noGrp="1"/>
          </p:cNvSpPr>
          <p:nvPr>
            <p:ph type="body" idx="4294967295"/>
          </p:nvPr>
        </p:nvSpPr>
        <p:spPr>
          <a:xfrm>
            <a:off x="776618" y="1407450"/>
            <a:ext cx="10638900" cy="4043100"/>
          </a:xfrm>
          <a:prstGeom prst="rect">
            <a:avLst/>
          </a:prstGeom>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accent4"/>
              </a:buClr>
              <a:buSzPts val="2800"/>
              <a:buFont typeface="Overpass Medium"/>
              <a:buChar char="✓"/>
            </a:pPr>
            <a:r>
              <a:rPr lang="en-US" dirty="0">
                <a:solidFill>
                  <a:schemeClr val="accent4"/>
                </a:solidFill>
                <a:latin typeface="Overpass Medium"/>
                <a:ea typeface="Overpass Medium"/>
                <a:cs typeface="Overpass Medium"/>
                <a:sym typeface="Overpass Medium"/>
              </a:rPr>
              <a:t>Analyze our financial statements to determine the most impactful drivers of revenue, costs, profit, and cash</a:t>
            </a:r>
            <a:endParaRPr dirty="0">
              <a:solidFill>
                <a:schemeClr val="accent4"/>
              </a:solidFill>
              <a:latin typeface="Overpass Medium"/>
              <a:ea typeface="Overpass Medium"/>
              <a:cs typeface="Overpass Medium"/>
              <a:sym typeface="Overpass Medium"/>
            </a:endParaRPr>
          </a:p>
          <a:p>
            <a:pPr marL="914400" lvl="0" indent="0" algn="l" rtl="0">
              <a:lnSpc>
                <a:spcPct val="100000"/>
              </a:lnSpc>
              <a:spcBef>
                <a:spcPts val="1200"/>
              </a:spcBef>
              <a:spcAft>
                <a:spcPts val="0"/>
              </a:spcAft>
              <a:buNone/>
            </a:pPr>
            <a:endParaRPr dirty="0">
              <a:solidFill>
                <a:schemeClr val="accent4"/>
              </a:solidFill>
              <a:latin typeface="Overpass Medium"/>
              <a:ea typeface="Overpass Medium"/>
              <a:cs typeface="Overpass Medium"/>
              <a:sym typeface="Overpass Medium"/>
            </a:endParaRPr>
          </a:p>
          <a:p>
            <a:pPr marL="457200" lvl="0" indent="-406400" algn="l" rtl="0">
              <a:lnSpc>
                <a:spcPct val="100000"/>
              </a:lnSpc>
              <a:spcBef>
                <a:spcPts val="1200"/>
              </a:spcBef>
              <a:spcAft>
                <a:spcPts val="0"/>
              </a:spcAft>
              <a:buClr>
                <a:schemeClr val="accent4"/>
              </a:buClr>
              <a:buSzPts val="2800"/>
              <a:buFont typeface="Overpass Medium"/>
              <a:buChar char="✓"/>
            </a:pPr>
            <a:r>
              <a:rPr lang="en-US" dirty="0">
                <a:solidFill>
                  <a:schemeClr val="accent4"/>
                </a:solidFill>
                <a:latin typeface="Overpass Medium"/>
                <a:ea typeface="Overpass Medium"/>
                <a:cs typeface="Overpass Medium"/>
                <a:sym typeface="Overpass Medium"/>
              </a:rPr>
              <a:t>Prioritize 1-3 financial indicators that you want to increase, decrease, or maintain</a:t>
            </a:r>
            <a:endParaRPr dirty="0">
              <a:solidFill>
                <a:schemeClr val="accent4"/>
              </a:solidFill>
              <a:latin typeface="Overpass Medium"/>
              <a:ea typeface="Overpass Medium"/>
              <a:cs typeface="Overpass Medium"/>
              <a:sym typeface="Overpass Medium"/>
            </a:endParaRPr>
          </a:p>
          <a:p>
            <a:pPr marL="457200" lvl="0" indent="0" algn="l" rtl="0">
              <a:lnSpc>
                <a:spcPct val="100000"/>
              </a:lnSpc>
              <a:spcBef>
                <a:spcPts val="1200"/>
              </a:spcBef>
              <a:spcAft>
                <a:spcPts val="0"/>
              </a:spcAft>
              <a:buNone/>
            </a:pPr>
            <a:endParaRPr dirty="0">
              <a:solidFill>
                <a:srgbClr val="FFFFFF"/>
              </a:solidFill>
              <a:latin typeface="Overpass Medium"/>
              <a:ea typeface="Overpass Medium"/>
              <a:cs typeface="Overpass Medium"/>
              <a:sym typeface="Overpass Medium"/>
            </a:endParaRPr>
          </a:p>
          <a:p>
            <a:pPr marL="457200" lvl="0" indent="-406400" algn="l" rtl="0">
              <a:lnSpc>
                <a:spcPct val="100000"/>
              </a:lnSpc>
              <a:spcBef>
                <a:spcPts val="120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Develop a monitoring plan and process to regularly review this financial indicator with someone at your organization </a:t>
            </a:r>
            <a:endParaRPr dirty="0">
              <a:solidFill>
                <a:srgbClr val="FFFFFF"/>
              </a:solidFill>
              <a:latin typeface="Overpass Medium"/>
              <a:ea typeface="Overpass Medium"/>
              <a:cs typeface="Overpass Medium"/>
              <a:sym typeface="Overpass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70"/>
        <p:cNvGrpSpPr/>
        <p:nvPr/>
      </p:nvGrpSpPr>
      <p:grpSpPr>
        <a:xfrm>
          <a:off x="0" y="0"/>
          <a:ext cx="0" cy="0"/>
          <a:chOff x="0" y="0"/>
          <a:chExt cx="0" cy="0"/>
        </a:xfrm>
      </p:grpSpPr>
      <p:sp>
        <p:nvSpPr>
          <p:cNvPr id="371" name="Google Shape;371;p50"/>
          <p:cNvSpPr txBox="1">
            <a:spLocks noGrp="1"/>
          </p:cNvSpPr>
          <p:nvPr>
            <p:ph type="body" idx="4294967295"/>
          </p:nvPr>
        </p:nvSpPr>
        <p:spPr>
          <a:xfrm>
            <a:off x="776550" y="520650"/>
            <a:ext cx="10638900" cy="57087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Our organization’s __________________ is _________________.  </a:t>
            </a:r>
            <a:endParaRPr sz="3000" dirty="0">
              <a:solidFill>
                <a:schemeClr val="lt1"/>
              </a:solidFill>
              <a:latin typeface="Overpass"/>
              <a:ea typeface="Overpass"/>
              <a:cs typeface="Overpass"/>
              <a:sym typeface="Overpass"/>
            </a:endParaRPr>
          </a:p>
          <a:p>
            <a:pPr marL="3200400" lvl="0" indent="0" algn="l" rtl="0">
              <a:lnSpc>
                <a:spcPct val="115000"/>
              </a:lnSpc>
              <a:spcBef>
                <a:spcPts val="0"/>
              </a:spcBef>
              <a:spcAft>
                <a:spcPts val="0"/>
              </a:spcAft>
              <a:buNone/>
            </a:pPr>
            <a:r>
              <a:rPr lang="en-US" sz="1500" dirty="0">
                <a:solidFill>
                  <a:schemeClr val="lt1"/>
                </a:solidFill>
                <a:latin typeface="Overpass"/>
                <a:ea typeface="Overpass"/>
                <a:cs typeface="Overpass"/>
                <a:sym typeface="Overpass"/>
              </a:rPr>
              <a:t>      (number you want to monitor) 		      (number from financial statement)</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This number is driven by ________________________________</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_______________________________________________________.</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1500" dirty="0">
                <a:solidFill>
                  <a:schemeClr val="lt1"/>
                </a:solidFill>
                <a:latin typeface="Overpass"/>
                <a:ea typeface="Overpass"/>
                <a:cs typeface="Overpass"/>
                <a:sym typeface="Overpass"/>
              </a:rPr>
              <a:t>                                                                           (your hypothesis for why the number is what it is)	</a:t>
            </a:r>
            <a:r>
              <a:rPr lang="en-US" sz="1400" dirty="0">
                <a:solidFill>
                  <a:schemeClr val="lt1"/>
                </a:solidFill>
                <a:latin typeface="Overpass"/>
                <a:ea typeface="Overpass"/>
                <a:cs typeface="Overpass"/>
                <a:sym typeface="Overpass"/>
              </a:rPr>
              <a:t>	</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To meet our organization’s goals, we want to see ___________ _______________________________________________________. </a:t>
            </a:r>
            <a:endParaRPr sz="3000" dirty="0">
              <a:solidFill>
                <a:schemeClr val="lt1"/>
              </a:solidFill>
              <a:latin typeface="Overpass"/>
              <a:ea typeface="Overpass"/>
              <a:cs typeface="Overpass"/>
              <a:sym typeface="Overpass"/>
            </a:endParaRPr>
          </a:p>
          <a:p>
            <a:pPr marL="2743200" lvl="0" indent="457200" algn="l" rtl="0">
              <a:lnSpc>
                <a:spcPct val="115000"/>
              </a:lnSpc>
              <a:spcBef>
                <a:spcPts val="0"/>
              </a:spcBef>
              <a:spcAft>
                <a:spcPts val="0"/>
              </a:spcAft>
              <a:buNone/>
            </a:pPr>
            <a:r>
              <a:rPr lang="en-US" sz="1500" dirty="0">
                <a:solidFill>
                  <a:schemeClr val="lt1"/>
                </a:solidFill>
                <a:latin typeface="Overpass"/>
                <a:ea typeface="Overpass"/>
                <a:cs typeface="Overpass"/>
                <a:sym typeface="Overpass"/>
              </a:rPr>
              <a:t>(increase / stay the same / decrease)	</a:t>
            </a:r>
            <a:r>
              <a:rPr lang="en-US" sz="1400" dirty="0">
                <a:solidFill>
                  <a:schemeClr val="lt1"/>
                </a:solidFill>
                <a:latin typeface="Overpass"/>
                <a:ea typeface="Overpass"/>
                <a:cs typeface="Overpass"/>
                <a:sym typeface="Overpass"/>
              </a:rPr>
              <a:t>	</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Every __________________________________, I’d like to talk to</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Clr>
                <a:schemeClr val="dk1"/>
              </a:buClr>
              <a:buSzPts val="1100"/>
              <a:buFont typeface="Arial"/>
              <a:buNone/>
            </a:pPr>
            <a:r>
              <a:rPr lang="en-US" sz="1500" dirty="0">
                <a:solidFill>
                  <a:schemeClr val="lt1"/>
                </a:solidFill>
                <a:latin typeface="Overpass"/>
                <a:ea typeface="Overpass"/>
                <a:cs typeface="Overpass"/>
                <a:sym typeface="Overpass"/>
              </a:rPr>
              <a:t> 						(week / month / quarter)</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______________________________________________ about this </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Clr>
                <a:schemeClr val="dk1"/>
              </a:buClr>
              <a:buSzPts val="1100"/>
              <a:buFont typeface="Arial"/>
              <a:buNone/>
            </a:pPr>
            <a:r>
              <a:rPr lang="en-US" sz="1500" dirty="0">
                <a:solidFill>
                  <a:schemeClr val="lt1"/>
                </a:solidFill>
                <a:latin typeface="Overpass"/>
                <a:ea typeface="Overpass"/>
                <a:cs typeface="Overpass"/>
                <a:sym typeface="Overpass"/>
              </a:rPr>
              <a:t> (name of person who works on or is responsible for this number)</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so that together we can achieve our goal.   </a:t>
            </a:r>
            <a:endParaRPr sz="3000" dirty="0">
              <a:solidFill>
                <a:schemeClr val="lt1"/>
              </a:solidFill>
              <a:latin typeface="Overpass"/>
              <a:ea typeface="Overpass"/>
              <a:cs typeface="Overpass"/>
              <a:sym typeface="Overpas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82"/>
        <p:cNvGrpSpPr/>
        <p:nvPr/>
      </p:nvGrpSpPr>
      <p:grpSpPr>
        <a:xfrm>
          <a:off x="0" y="0"/>
          <a:ext cx="0" cy="0"/>
          <a:chOff x="0" y="0"/>
          <a:chExt cx="0" cy="0"/>
        </a:xfrm>
      </p:grpSpPr>
      <p:sp>
        <p:nvSpPr>
          <p:cNvPr id="383" name="Google Shape;383;p52"/>
          <p:cNvSpPr txBox="1">
            <a:spLocks noGrp="1"/>
          </p:cNvSpPr>
          <p:nvPr>
            <p:ph type="body" idx="4294967295"/>
          </p:nvPr>
        </p:nvSpPr>
        <p:spPr>
          <a:xfrm>
            <a:off x="776550" y="520650"/>
            <a:ext cx="10638900" cy="57087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Our organization’s __________________ is _________________.  </a:t>
            </a:r>
            <a:endParaRPr sz="3000" dirty="0">
              <a:solidFill>
                <a:schemeClr val="lt1"/>
              </a:solidFill>
              <a:latin typeface="Overpass"/>
              <a:ea typeface="Overpass"/>
              <a:cs typeface="Overpass"/>
              <a:sym typeface="Overpass"/>
            </a:endParaRPr>
          </a:p>
          <a:p>
            <a:pPr marL="3200400" lvl="0" indent="0" algn="l" rtl="0">
              <a:lnSpc>
                <a:spcPct val="115000"/>
              </a:lnSpc>
              <a:spcBef>
                <a:spcPts val="0"/>
              </a:spcBef>
              <a:spcAft>
                <a:spcPts val="0"/>
              </a:spcAft>
              <a:buNone/>
            </a:pPr>
            <a:r>
              <a:rPr lang="en-US" sz="1500" dirty="0">
                <a:solidFill>
                  <a:schemeClr val="lt1"/>
                </a:solidFill>
                <a:latin typeface="Overpass"/>
                <a:ea typeface="Overpass"/>
                <a:cs typeface="Overpass"/>
                <a:sym typeface="Overpass"/>
              </a:rPr>
              <a:t>      (number you want to monitor) 		      (number from financial statement)</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This number is driven by ________________________________</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_______________________________________________________.</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1500" dirty="0">
                <a:solidFill>
                  <a:schemeClr val="lt1"/>
                </a:solidFill>
                <a:latin typeface="Overpass"/>
                <a:ea typeface="Overpass"/>
                <a:cs typeface="Overpass"/>
                <a:sym typeface="Overpass"/>
              </a:rPr>
              <a:t>                                                                           (your hypothesis for why the number is what it is)	</a:t>
            </a:r>
            <a:r>
              <a:rPr lang="en-US" sz="1400" dirty="0">
                <a:solidFill>
                  <a:schemeClr val="lt1"/>
                </a:solidFill>
                <a:latin typeface="Overpass"/>
                <a:ea typeface="Overpass"/>
                <a:cs typeface="Overpass"/>
                <a:sym typeface="Overpass"/>
              </a:rPr>
              <a:t>	</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To meet our organization’s goals, we want to see ___________ _______________________________________________________. </a:t>
            </a:r>
            <a:endParaRPr sz="3000" dirty="0">
              <a:solidFill>
                <a:schemeClr val="lt1"/>
              </a:solidFill>
              <a:latin typeface="Overpass"/>
              <a:ea typeface="Overpass"/>
              <a:cs typeface="Overpass"/>
              <a:sym typeface="Overpass"/>
            </a:endParaRPr>
          </a:p>
          <a:p>
            <a:pPr marL="2743200" lvl="0" indent="457200" algn="l" rtl="0">
              <a:lnSpc>
                <a:spcPct val="115000"/>
              </a:lnSpc>
              <a:spcBef>
                <a:spcPts val="0"/>
              </a:spcBef>
              <a:spcAft>
                <a:spcPts val="0"/>
              </a:spcAft>
              <a:buNone/>
            </a:pPr>
            <a:r>
              <a:rPr lang="en-US" sz="1500" dirty="0">
                <a:solidFill>
                  <a:schemeClr val="lt1"/>
                </a:solidFill>
                <a:latin typeface="Overpass"/>
                <a:ea typeface="Overpass"/>
                <a:cs typeface="Overpass"/>
                <a:sym typeface="Overpass"/>
              </a:rPr>
              <a:t>(increase / stay the same / decrease)	</a:t>
            </a:r>
            <a:r>
              <a:rPr lang="en-US" sz="1400" dirty="0">
                <a:solidFill>
                  <a:schemeClr val="lt1"/>
                </a:solidFill>
                <a:latin typeface="Overpass"/>
                <a:ea typeface="Overpass"/>
                <a:cs typeface="Overpass"/>
                <a:sym typeface="Overpass"/>
              </a:rPr>
              <a:t>	</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Every __________________________________, I’d like to talk to</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Clr>
                <a:schemeClr val="dk1"/>
              </a:buClr>
              <a:buSzPts val="1100"/>
              <a:buFont typeface="Arial"/>
              <a:buNone/>
            </a:pPr>
            <a:r>
              <a:rPr lang="en-US" sz="1500" dirty="0">
                <a:solidFill>
                  <a:schemeClr val="lt1"/>
                </a:solidFill>
                <a:latin typeface="Overpass"/>
                <a:ea typeface="Overpass"/>
                <a:cs typeface="Overpass"/>
                <a:sym typeface="Overpass"/>
              </a:rPr>
              <a:t> 						(week / month / quarter)</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______________________________________________ about this </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Clr>
                <a:schemeClr val="dk1"/>
              </a:buClr>
              <a:buSzPts val="1100"/>
              <a:buFont typeface="Arial"/>
              <a:buNone/>
            </a:pPr>
            <a:r>
              <a:rPr lang="en-US" sz="1500" dirty="0">
                <a:solidFill>
                  <a:schemeClr val="lt1"/>
                </a:solidFill>
                <a:latin typeface="Overpass"/>
                <a:ea typeface="Overpass"/>
                <a:cs typeface="Overpass"/>
                <a:sym typeface="Overpass"/>
              </a:rPr>
              <a:t> (name of person who works on or is responsible for this number)</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so that together we can achieve our goal.   </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1500" dirty="0">
                <a:solidFill>
                  <a:schemeClr val="lt1"/>
                </a:solidFill>
                <a:latin typeface="Overpass"/>
                <a:ea typeface="Overpass"/>
                <a:cs typeface="Overpass"/>
                <a:sym typeface="Overpass"/>
              </a:rPr>
              <a:t>        						     </a:t>
            </a:r>
            <a:r>
              <a:rPr lang="en-US" sz="1400" dirty="0">
                <a:solidFill>
                  <a:schemeClr val="lt1"/>
                </a:solidFill>
                <a:latin typeface="Overpass"/>
                <a:ea typeface="Overpass"/>
                <a:cs typeface="Overpass"/>
                <a:sym typeface="Overpass"/>
              </a:rPr>
              <a:t>	</a:t>
            </a:r>
            <a:r>
              <a:rPr lang="en-US" sz="3000" dirty="0">
                <a:solidFill>
                  <a:schemeClr val="lt1"/>
                </a:solidFill>
                <a:latin typeface="Overpass"/>
                <a:ea typeface="Overpass"/>
                <a:cs typeface="Overpass"/>
                <a:sym typeface="Overpass"/>
              </a:rPr>
              <a:t> </a:t>
            </a:r>
            <a:endParaRPr sz="3000" dirty="0">
              <a:solidFill>
                <a:schemeClr val="lt1"/>
              </a:solidFill>
              <a:latin typeface="Overpass"/>
              <a:ea typeface="Overpass"/>
              <a:cs typeface="Overpass"/>
              <a:sym typeface="Overpass"/>
            </a:endParaRPr>
          </a:p>
        </p:txBody>
      </p:sp>
      <p:sp>
        <p:nvSpPr>
          <p:cNvPr id="384" name="Google Shape;384;p52"/>
          <p:cNvSpPr txBox="1"/>
          <p:nvPr/>
        </p:nvSpPr>
        <p:spPr>
          <a:xfrm>
            <a:off x="4422150" y="520650"/>
            <a:ext cx="26541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4"/>
                </a:solidFill>
                <a:latin typeface="Calibri"/>
                <a:ea typeface="Calibri"/>
                <a:cs typeface="Calibri"/>
                <a:sym typeface="Calibri"/>
              </a:rPr>
              <a:t>earned revenue</a:t>
            </a:r>
            <a:endParaRPr sz="2400" b="1" dirty="0">
              <a:solidFill>
                <a:schemeClr val="accent4"/>
              </a:solidFill>
              <a:latin typeface="Calibri"/>
              <a:ea typeface="Calibri"/>
              <a:cs typeface="Calibri"/>
              <a:sym typeface="Calibri"/>
            </a:endParaRPr>
          </a:p>
        </p:txBody>
      </p:sp>
      <p:sp>
        <p:nvSpPr>
          <p:cNvPr id="385" name="Google Shape;385;p52"/>
          <p:cNvSpPr txBox="1"/>
          <p:nvPr/>
        </p:nvSpPr>
        <p:spPr>
          <a:xfrm>
            <a:off x="8130550" y="520650"/>
            <a:ext cx="26541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4"/>
                </a:solidFill>
                <a:latin typeface="Calibri"/>
                <a:ea typeface="Calibri"/>
                <a:cs typeface="Calibri"/>
                <a:sym typeface="Calibri"/>
              </a:rPr>
              <a:t>$152,000</a:t>
            </a:r>
            <a:endParaRPr sz="2400" b="1" dirty="0">
              <a:solidFill>
                <a:schemeClr val="accent4"/>
              </a:solidFill>
              <a:latin typeface="Calibri"/>
              <a:ea typeface="Calibri"/>
              <a:cs typeface="Calibri"/>
              <a:sym typeface="Calibri"/>
            </a:endParaRPr>
          </a:p>
        </p:txBody>
      </p:sp>
      <p:sp>
        <p:nvSpPr>
          <p:cNvPr id="386" name="Google Shape;386;p52"/>
          <p:cNvSpPr txBox="1"/>
          <p:nvPr/>
        </p:nvSpPr>
        <p:spPr>
          <a:xfrm>
            <a:off x="5603250" y="1622880"/>
            <a:ext cx="4556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4"/>
                </a:solidFill>
                <a:latin typeface="Calibri"/>
                <a:ea typeface="Calibri"/>
                <a:cs typeface="Calibri"/>
                <a:sym typeface="Calibri"/>
              </a:rPr>
              <a:t>one wholesale customer</a:t>
            </a:r>
            <a:endParaRPr sz="2400" b="1" dirty="0">
              <a:solidFill>
                <a:schemeClr val="accent4"/>
              </a:solidFill>
              <a:latin typeface="Calibri"/>
              <a:ea typeface="Calibri"/>
              <a:cs typeface="Calibri"/>
              <a:sym typeface="Calibri"/>
            </a:endParaRPr>
          </a:p>
        </p:txBody>
      </p:sp>
      <p:sp>
        <p:nvSpPr>
          <p:cNvPr id="387" name="Google Shape;387;p52"/>
          <p:cNvSpPr txBox="1"/>
          <p:nvPr/>
        </p:nvSpPr>
        <p:spPr>
          <a:xfrm>
            <a:off x="2519550" y="3454930"/>
            <a:ext cx="64968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4"/>
                </a:solidFill>
                <a:latin typeface="Calibri"/>
                <a:ea typeface="Calibri"/>
                <a:cs typeface="Calibri"/>
                <a:sym typeface="Calibri"/>
              </a:rPr>
              <a:t>revenue from wholesale customers increase </a:t>
            </a:r>
            <a:endParaRPr sz="2400" b="1" dirty="0">
              <a:solidFill>
                <a:schemeClr val="accent4"/>
              </a:solidFill>
              <a:latin typeface="Calibri"/>
              <a:ea typeface="Calibri"/>
              <a:cs typeface="Calibri"/>
              <a:sym typeface="Calibri"/>
            </a:endParaRPr>
          </a:p>
        </p:txBody>
      </p:sp>
      <p:sp>
        <p:nvSpPr>
          <p:cNvPr id="388" name="Google Shape;388;p52"/>
          <p:cNvSpPr txBox="1"/>
          <p:nvPr/>
        </p:nvSpPr>
        <p:spPr>
          <a:xfrm>
            <a:off x="3507750" y="4242330"/>
            <a:ext cx="26541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4"/>
                </a:solidFill>
                <a:latin typeface="Calibri"/>
                <a:ea typeface="Calibri"/>
                <a:cs typeface="Calibri"/>
                <a:sym typeface="Calibri"/>
              </a:rPr>
              <a:t>month</a:t>
            </a:r>
            <a:endParaRPr sz="2400" b="1" dirty="0">
              <a:solidFill>
                <a:schemeClr val="accent4"/>
              </a:solidFill>
              <a:latin typeface="Calibri"/>
              <a:ea typeface="Calibri"/>
              <a:cs typeface="Calibri"/>
              <a:sym typeface="Calibri"/>
            </a:endParaRPr>
          </a:p>
        </p:txBody>
      </p:sp>
      <p:sp>
        <p:nvSpPr>
          <p:cNvPr id="389" name="Google Shape;389;p52"/>
          <p:cNvSpPr txBox="1"/>
          <p:nvPr/>
        </p:nvSpPr>
        <p:spPr>
          <a:xfrm>
            <a:off x="815350" y="5029730"/>
            <a:ext cx="85074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4"/>
                </a:solidFill>
                <a:latin typeface="Calibri"/>
                <a:ea typeface="Calibri"/>
                <a:cs typeface="Calibri"/>
                <a:sym typeface="Calibri"/>
              </a:rPr>
              <a:t>JoJo, who is responsible for wholesale customers</a:t>
            </a:r>
            <a:endParaRPr sz="2400" b="1" dirty="0">
              <a:solidFill>
                <a:schemeClr val="accent4"/>
              </a:solidFill>
              <a:latin typeface="Calibri"/>
              <a:ea typeface="Calibri"/>
              <a:cs typeface="Calibri"/>
              <a:sym typeface="Calibri"/>
            </a:endParaRPr>
          </a:p>
        </p:txBody>
      </p:sp>
      <p:sp>
        <p:nvSpPr>
          <p:cNvPr id="390" name="Google Shape;390;p52"/>
          <p:cNvSpPr txBox="1"/>
          <p:nvPr/>
        </p:nvSpPr>
        <p:spPr>
          <a:xfrm>
            <a:off x="891550" y="2126155"/>
            <a:ext cx="95733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4"/>
                </a:solidFill>
                <a:latin typeface="Calibri"/>
                <a:ea typeface="Calibri"/>
                <a:cs typeface="Calibri"/>
                <a:sym typeface="Calibri"/>
              </a:rPr>
              <a:t>who purchases 30 candle gift boxes every month</a:t>
            </a:r>
            <a:endParaRPr sz="2400" b="1" dirty="0">
              <a:solidFill>
                <a:schemeClr val="accent4"/>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5"/>
        <p:cNvGrpSpPr/>
        <p:nvPr/>
      </p:nvGrpSpPr>
      <p:grpSpPr>
        <a:xfrm>
          <a:off x="0" y="0"/>
          <a:ext cx="0" cy="0"/>
          <a:chOff x="0" y="0"/>
          <a:chExt cx="0" cy="0"/>
        </a:xfrm>
      </p:grpSpPr>
      <p:sp>
        <p:nvSpPr>
          <p:cNvPr id="396" name="Google Shape;396;p53"/>
          <p:cNvSpPr txBox="1">
            <a:spLocks noGrp="1"/>
          </p:cNvSpPr>
          <p:nvPr>
            <p:ph type="ctrTitle" idx="4294967295"/>
          </p:nvPr>
        </p:nvSpPr>
        <p:spPr>
          <a:xfrm>
            <a:off x="776613" y="438461"/>
            <a:ext cx="10638900" cy="415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3000" dirty="0">
                <a:solidFill>
                  <a:schemeClr val="lt1"/>
                </a:solidFill>
                <a:latin typeface="Overpass Medium"/>
                <a:ea typeface="Overpass Medium"/>
                <a:cs typeface="Overpass Medium"/>
                <a:sym typeface="Overpass Medium"/>
              </a:rPr>
              <a:t>Let’s discuss with our partners - 10 minutes</a:t>
            </a:r>
            <a:endParaRPr sz="3000" dirty="0">
              <a:solidFill>
                <a:schemeClr val="lt1"/>
              </a:solidFill>
              <a:latin typeface="Overpass Medium"/>
              <a:ea typeface="Overpass Medium"/>
              <a:cs typeface="Overpass Medium"/>
              <a:sym typeface="Overpass Medium"/>
            </a:endParaRPr>
          </a:p>
        </p:txBody>
      </p:sp>
      <p:sp>
        <p:nvSpPr>
          <p:cNvPr id="397" name="Google Shape;397;p53"/>
          <p:cNvSpPr txBox="1">
            <a:spLocks noGrp="1"/>
          </p:cNvSpPr>
          <p:nvPr>
            <p:ph type="body" idx="4294967295"/>
          </p:nvPr>
        </p:nvSpPr>
        <p:spPr>
          <a:xfrm>
            <a:off x="776625" y="1047025"/>
            <a:ext cx="10638900" cy="3019200"/>
          </a:xfrm>
          <a:prstGeom prst="rect">
            <a:avLst/>
          </a:prstGeom>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lt1"/>
              </a:buClr>
              <a:buSzPts val="2800"/>
              <a:buFont typeface="Overpass Medium"/>
              <a:buChar char="•"/>
            </a:pPr>
            <a:r>
              <a:rPr lang="en-US" dirty="0">
                <a:solidFill>
                  <a:schemeClr val="lt1"/>
                </a:solidFill>
                <a:latin typeface="Overpass Medium"/>
                <a:ea typeface="Overpass Medium"/>
                <a:cs typeface="Overpass Medium"/>
                <a:sym typeface="Overpass Medium"/>
              </a:rPr>
              <a:t>Share your written commitment. </a:t>
            </a:r>
            <a:endParaRPr dirty="0">
              <a:solidFill>
                <a:schemeClr val="lt1"/>
              </a:solidFill>
              <a:latin typeface="Overpass Medium"/>
              <a:ea typeface="Overpass Medium"/>
              <a:cs typeface="Overpass Medium"/>
              <a:sym typeface="Overpass Medium"/>
            </a:endParaRPr>
          </a:p>
          <a:p>
            <a:pPr marL="457200" lvl="0" indent="-406400" algn="l" rtl="0">
              <a:lnSpc>
                <a:spcPct val="100000"/>
              </a:lnSpc>
              <a:spcBef>
                <a:spcPts val="1000"/>
              </a:spcBef>
              <a:spcAft>
                <a:spcPts val="0"/>
              </a:spcAft>
              <a:buClr>
                <a:schemeClr val="lt1"/>
              </a:buClr>
              <a:buSzPts val="2800"/>
              <a:buFont typeface="Overpass Medium"/>
              <a:buChar char="•"/>
            </a:pPr>
            <a:r>
              <a:rPr lang="en-US" dirty="0">
                <a:solidFill>
                  <a:schemeClr val="lt1"/>
                </a:solidFill>
                <a:latin typeface="Overpass Medium"/>
                <a:ea typeface="Overpass Medium"/>
                <a:cs typeface="Overpass Medium"/>
                <a:sym typeface="Overpass Medium"/>
              </a:rPr>
              <a:t>When you bring this plan back to your organization:</a:t>
            </a:r>
            <a:endParaRPr dirty="0">
              <a:solidFill>
                <a:schemeClr val="lt1"/>
              </a:solidFill>
              <a:latin typeface="Overpass Medium"/>
              <a:ea typeface="Overpass Medium"/>
              <a:cs typeface="Overpass Medium"/>
              <a:sym typeface="Overpass Medium"/>
            </a:endParaRPr>
          </a:p>
          <a:p>
            <a:pPr marL="1371600" lvl="2" indent="-406400" algn="l" rtl="0">
              <a:lnSpc>
                <a:spcPct val="100000"/>
              </a:lnSpc>
              <a:spcBef>
                <a:spcPts val="1000"/>
              </a:spcBef>
              <a:spcAft>
                <a:spcPts val="0"/>
              </a:spcAft>
              <a:buClr>
                <a:schemeClr val="lt1"/>
              </a:buClr>
              <a:buSzPts val="2800"/>
              <a:buFont typeface="Overpass Medium"/>
              <a:buChar char="•"/>
            </a:pPr>
            <a:r>
              <a:rPr lang="en-US" sz="2800" dirty="0">
                <a:solidFill>
                  <a:schemeClr val="lt1"/>
                </a:solidFill>
                <a:latin typeface="Overpass Medium"/>
                <a:ea typeface="Overpass Medium"/>
                <a:cs typeface="Overpass Medium"/>
                <a:sym typeface="Overpass Medium"/>
              </a:rPr>
              <a:t>Who can you immediately enlist as a champion? </a:t>
            </a:r>
            <a:endParaRPr sz="2800" dirty="0">
              <a:solidFill>
                <a:schemeClr val="lt1"/>
              </a:solidFill>
              <a:latin typeface="Overpass Medium"/>
              <a:ea typeface="Overpass Medium"/>
              <a:cs typeface="Overpass Medium"/>
              <a:sym typeface="Overpass Medium"/>
            </a:endParaRPr>
          </a:p>
          <a:p>
            <a:pPr marL="1371600" lvl="2" indent="-406400" algn="l" rtl="0">
              <a:lnSpc>
                <a:spcPct val="100000"/>
              </a:lnSpc>
              <a:spcBef>
                <a:spcPts val="1000"/>
              </a:spcBef>
              <a:spcAft>
                <a:spcPts val="0"/>
              </a:spcAft>
              <a:buClr>
                <a:schemeClr val="lt1"/>
              </a:buClr>
              <a:buSzPts val="2800"/>
              <a:buFont typeface="Overpass Medium"/>
              <a:buChar char="•"/>
            </a:pPr>
            <a:r>
              <a:rPr lang="en-US" sz="2800" dirty="0">
                <a:solidFill>
                  <a:schemeClr val="lt1"/>
                </a:solidFill>
                <a:latin typeface="Overpass Medium"/>
                <a:ea typeface="Overpass Medium"/>
                <a:cs typeface="Overpass Medium"/>
                <a:sym typeface="Overpass Medium"/>
              </a:rPr>
              <a:t>Are there any obstacles that might prevent you from implementing this? What can you do about those? </a:t>
            </a:r>
            <a:endParaRPr sz="2800" dirty="0">
              <a:solidFill>
                <a:schemeClr val="lt1"/>
              </a:solidFill>
              <a:latin typeface="Overpass Medium"/>
              <a:ea typeface="Overpass Medium"/>
              <a:cs typeface="Overpass Medium"/>
              <a:sym typeface="Overpass Medium"/>
            </a:endParaRPr>
          </a:p>
          <a:p>
            <a:pPr marL="457200" lvl="0" indent="-406400" algn="l" rtl="0">
              <a:lnSpc>
                <a:spcPct val="100000"/>
              </a:lnSpc>
              <a:spcBef>
                <a:spcPts val="1000"/>
              </a:spcBef>
              <a:spcAft>
                <a:spcPts val="0"/>
              </a:spcAft>
              <a:buClr>
                <a:schemeClr val="lt1"/>
              </a:buClr>
              <a:buSzPts val="2800"/>
              <a:buFont typeface="Overpass Medium"/>
              <a:buChar char="•"/>
            </a:pPr>
            <a:r>
              <a:rPr lang="en-US" dirty="0">
                <a:solidFill>
                  <a:schemeClr val="lt1"/>
                </a:solidFill>
                <a:latin typeface="Overpass Medium"/>
                <a:ea typeface="Overpass Medium"/>
                <a:cs typeface="Overpass Medium"/>
                <a:sym typeface="Overpass Medium"/>
              </a:rPr>
              <a:t>Ask for feedback on your plan. </a:t>
            </a:r>
            <a:endParaRPr dirty="0">
              <a:solidFill>
                <a:schemeClr val="lt1"/>
              </a:solidFill>
              <a:latin typeface="Overpass Medium"/>
              <a:ea typeface="Overpass Medium"/>
              <a:cs typeface="Overpass Medium"/>
              <a:sym typeface="Overpass Medium"/>
            </a:endParaRPr>
          </a:p>
          <a:p>
            <a:pPr marL="1371600" lvl="2" indent="-406400" algn="l" rtl="0">
              <a:lnSpc>
                <a:spcPct val="100000"/>
              </a:lnSpc>
              <a:spcBef>
                <a:spcPts val="1000"/>
              </a:spcBef>
              <a:spcAft>
                <a:spcPts val="0"/>
              </a:spcAft>
              <a:buClr>
                <a:schemeClr val="lt1"/>
              </a:buClr>
              <a:buSzPts val="2800"/>
              <a:buFont typeface="Overpass Medium"/>
              <a:buChar char="•"/>
            </a:pPr>
            <a:r>
              <a:rPr lang="en-US" sz="2800" dirty="0">
                <a:solidFill>
                  <a:schemeClr val="lt1"/>
                </a:solidFill>
                <a:latin typeface="Overpass Medium"/>
                <a:ea typeface="Overpass Medium"/>
                <a:cs typeface="Overpass Medium"/>
                <a:sym typeface="Overpass Medium"/>
              </a:rPr>
              <a:t>I like…</a:t>
            </a:r>
            <a:endParaRPr sz="2800" dirty="0">
              <a:solidFill>
                <a:schemeClr val="lt1"/>
              </a:solidFill>
              <a:latin typeface="Overpass Medium"/>
              <a:ea typeface="Overpass Medium"/>
              <a:cs typeface="Overpass Medium"/>
              <a:sym typeface="Overpass Medium"/>
            </a:endParaRPr>
          </a:p>
          <a:p>
            <a:pPr marL="1371600" lvl="2" indent="-406400" algn="l" rtl="0">
              <a:lnSpc>
                <a:spcPct val="100000"/>
              </a:lnSpc>
              <a:spcBef>
                <a:spcPts val="1000"/>
              </a:spcBef>
              <a:spcAft>
                <a:spcPts val="0"/>
              </a:spcAft>
              <a:buClr>
                <a:schemeClr val="lt1"/>
              </a:buClr>
              <a:buSzPts val="2800"/>
              <a:buFont typeface="Overpass Medium"/>
              <a:buChar char="•"/>
            </a:pPr>
            <a:r>
              <a:rPr lang="en-US" sz="2800" dirty="0">
                <a:solidFill>
                  <a:schemeClr val="lt1"/>
                </a:solidFill>
                <a:latin typeface="Overpass Medium"/>
                <a:ea typeface="Overpass Medium"/>
                <a:cs typeface="Overpass Medium"/>
                <a:sym typeface="Overpass Medium"/>
              </a:rPr>
              <a:t>I wish…</a:t>
            </a:r>
            <a:endParaRPr sz="2800" dirty="0">
              <a:solidFill>
                <a:schemeClr val="lt1"/>
              </a:solidFill>
              <a:latin typeface="Overpass Medium"/>
              <a:ea typeface="Overpass Medium"/>
              <a:cs typeface="Overpass Medium"/>
              <a:sym typeface="Overpass Medium"/>
            </a:endParaRPr>
          </a:p>
          <a:p>
            <a:pPr marL="1371600" lvl="2" indent="-406400" algn="l" rtl="0">
              <a:lnSpc>
                <a:spcPct val="100000"/>
              </a:lnSpc>
              <a:spcBef>
                <a:spcPts val="1000"/>
              </a:spcBef>
              <a:spcAft>
                <a:spcPts val="1000"/>
              </a:spcAft>
              <a:buClr>
                <a:schemeClr val="lt1"/>
              </a:buClr>
              <a:buSzPts val="2800"/>
              <a:buFont typeface="Overpass Medium"/>
              <a:buChar char="•"/>
            </a:pPr>
            <a:r>
              <a:rPr lang="en-US" sz="2800" dirty="0">
                <a:solidFill>
                  <a:schemeClr val="lt1"/>
                </a:solidFill>
                <a:latin typeface="Overpass Medium"/>
                <a:ea typeface="Overpass Medium"/>
                <a:cs typeface="Overpass Medium"/>
                <a:sym typeface="Overpass Medium"/>
              </a:rPr>
              <a:t>I wonder…</a:t>
            </a:r>
            <a:endParaRPr sz="2800" dirty="0">
              <a:solidFill>
                <a:schemeClr val="lt1"/>
              </a:solidFill>
              <a:latin typeface="Overpass Medium"/>
              <a:ea typeface="Overpass Medium"/>
              <a:cs typeface="Overpass Medium"/>
              <a:sym typeface="Overpas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02"/>
        <p:cNvGrpSpPr/>
        <p:nvPr/>
      </p:nvGrpSpPr>
      <p:grpSpPr>
        <a:xfrm>
          <a:off x="0" y="0"/>
          <a:ext cx="0" cy="0"/>
          <a:chOff x="0" y="0"/>
          <a:chExt cx="0" cy="0"/>
        </a:xfrm>
      </p:grpSpPr>
      <p:sp>
        <p:nvSpPr>
          <p:cNvPr id="403" name="Google Shape;403;p54"/>
          <p:cNvSpPr txBox="1">
            <a:spLocks noGrp="1"/>
          </p:cNvSpPr>
          <p:nvPr>
            <p:ph type="ctrTitle" idx="4294967295"/>
          </p:nvPr>
        </p:nvSpPr>
        <p:spPr>
          <a:xfrm>
            <a:off x="776613" y="438461"/>
            <a:ext cx="10638900" cy="38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dirty="0">
                <a:solidFill>
                  <a:schemeClr val="lt1"/>
                </a:solidFill>
                <a:latin typeface="Overpass Medium"/>
                <a:ea typeface="Overpass Medium"/>
                <a:cs typeface="Overpass Medium"/>
                <a:sym typeface="Overpass Medium"/>
              </a:rPr>
              <a:t>Workshop Objectives</a:t>
            </a:r>
            <a:endParaRPr sz="3000" dirty="0">
              <a:solidFill>
                <a:schemeClr val="lt1"/>
              </a:solidFill>
              <a:latin typeface="Overpass Medium"/>
              <a:ea typeface="Overpass Medium"/>
              <a:cs typeface="Overpass Medium"/>
              <a:sym typeface="Overpass Medium"/>
            </a:endParaRPr>
          </a:p>
        </p:txBody>
      </p:sp>
      <p:sp>
        <p:nvSpPr>
          <p:cNvPr id="404" name="Google Shape;404;p54"/>
          <p:cNvSpPr txBox="1">
            <a:spLocks noGrp="1"/>
          </p:cNvSpPr>
          <p:nvPr>
            <p:ph type="body" idx="4294967295"/>
          </p:nvPr>
        </p:nvSpPr>
        <p:spPr>
          <a:xfrm>
            <a:off x="776618" y="1407450"/>
            <a:ext cx="10638900" cy="4043100"/>
          </a:xfrm>
          <a:prstGeom prst="rect">
            <a:avLst/>
          </a:prstGeom>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accent4"/>
              </a:buClr>
              <a:buSzPts val="2800"/>
              <a:buFont typeface="Overpass Medium"/>
              <a:buChar char="✓"/>
            </a:pPr>
            <a:r>
              <a:rPr lang="en-US" dirty="0">
                <a:solidFill>
                  <a:schemeClr val="accent4"/>
                </a:solidFill>
                <a:latin typeface="Overpass Medium"/>
                <a:ea typeface="Overpass Medium"/>
                <a:cs typeface="Overpass Medium"/>
                <a:sym typeface="Overpass Medium"/>
              </a:rPr>
              <a:t>Analyze our financial statements to determine the most impactful drivers of revenue, costs, profit, and cash</a:t>
            </a:r>
            <a:endParaRPr dirty="0">
              <a:solidFill>
                <a:schemeClr val="accent4"/>
              </a:solidFill>
              <a:latin typeface="Overpass Medium"/>
              <a:ea typeface="Overpass Medium"/>
              <a:cs typeface="Overpass Medium"/>
              <a:sym typeface="Overpass Medium"/>
            </a:endParaRPr>
          </a:p>
          <a:p>
            <a:pPr marL="914400" lvl="0" indent="0" algn="l" rtl="0">
              <a:lnSpc>
                <a:spcPct val="100000"/>
              </a:lnSpc>
              <a:spcBef>
                <a:spcPts val="1200"/>
              </a:spcBef>
              <a:spcAft>
                <a:spcPts val="0"/>
              </a:spcAft>
              <a:buNone/>
            </a:pPr>
            <a:endParaRPr dirty="0">
              <a:solidFill>
                <a:schemeClr val="accent4"/>
              </a:solidFill>
              <a:latin typeface="Overpass Medium"/>
              <a:ea typeface="Overpass Medium"/>
              <a:cs typeface="Overpass Medium"/>
              <a:sym typeface="Overpass Medium"/>
            </a:endParaRPr>
          </a:p>
          <a:p>
            <a:pPr marL="457200" lvl="0" indent="-406400" algn="l" rtl="0">
              <a:lnSpc>
                <a:spcPct val="100000"/>
              </a:lnSpc>
              <a:spcBef>
                <a:spcPts val="1200"/>
              </a:spcBef>
              <a:spcAft>
                <a:spcPts val="0"/>
              </a:spcAft>
              <a:buClr>
                <a:schemeClr val="accent4"/>
              </a:buClr>
              <a:buSzPts val="2800"/>
              <a:buFont typeface="Overpass Medium"/>
              <a:buChar char="✓"/>
            </a:pPr>
            <a:r>
              <a:rPr lang="en-US" dirty="0">
                <a:solidFill>
                  <a:schemeClr val="accent4"/>
                </a:solidFill>
                <a:latin typeface="Overpass Medium"/>
                <a:ea typeface="Overpass Medium"/>
                <a:cs typeface="Overpass Medium"/>
                <a:sym typeface="Overpass Medium"/>
              </a:rPr>
              <a:t>Prioritize 1-3 financial indicators that you want to increase, decrease, or maintain</a:t>
            </a:r>
            <a:endParaRPr dirty="0">
              <a:solidFill>
                <a:schemeClr val="accent4"/>
              </a:solidFill>
              <a:latin typeface="Overpass Medium"/>
              <a:ea typeface="Overpass Medium"/>
              <a:cs typeface="Overpass Medium"/>
              <a:sym typeface="Overpass Medium"/>
            </a:endParaRPr>
          </a:p>
          <a:p>
            <a:pPr marL="457200" lvl="0" indent="0" algn="l" rtl="0">
              <a:lnSpc>
                <a:spcPct val="100000"/>
              </a:lnSpc>
              <a:spcBef>
                <a:spcPts val="1200"/>
              </a:spcBef>
              <a:spcAft>
                <a:spcPts val="0"/>
              </a:spcAft>
              <a:buNone/>
            </a:pPr>
            <a:endParaRPr dirty="0">
              <a:solidFill>
                <a:srgbClr val="FFFFFF"/>
              </a:solidFill>
              <a:latin typeface="Overpass Medium"/>
              <a:ea typeface="Overpass Medium"/>
              <a:cs typeface="Overpass Medium"/>
              <a:sym typeface="Overpass Medium"/>
            </a:endParaRPr>
          </a:p>
          <a:p>
            <a:pPr marL="457200" lvl="0" indent="-406400" algn="l" rtl="0">
              <a:lnSpc>
                <a:spcPct val="100000"/>
              </a:lnSpc>
              <a:spcBef>
                <a:spcPts val="120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Develop a monitoring plan and process to regularly review this financial indicator with someone at your organization </a:t>
            </a:r>
            <a:endParaRPr dirty="0">
              <a:solidFill>
                <a:srgbClr val="FFFFFF"/>
              </a:solidFill>
              <a:latin typeface="Overpass Medium"/>
              <a:ea typeface="Overpass Medium"/>
              <a:cs typeface="Overpass Medium"/>
              <a:sym typeface="Overpass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09"/>
        <p:cNvGrpSpPr/>
        <p:nvPr/>
      </p:nvGrpSpPr>
      <p:grpSpPr>
        <a:xfrm>
          <a:off x="0" y="0"/>
          <a:ext cx="0" cy="0"/>
          <a:chOff x="0" y="0"/>
          <a:chExt cx="0" cy="0"/>
        </a:xfrm>
      </p:grpSpPr>
      <p:sp>
        <p:nvSpPr>
          <p:cNvPr id="410" name="Google Shape;410;p55"/>
          <p:cNvSpPr txBox="1">
            <a:spLocks noGrp="1"/>
          </p:cNvSpPr>
          <p:nvPr>
            <p:ph type="ctrTitle" idx="4294967295"/>
          </p:nvPr>
        </p:nvSpPr>
        <p:spPr>
          <a:xfrm>
            <a:off x="776613" y="438461"/>
            <a:ext cx="10638900" cy="38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dirty="0">
                <a:solidFill>
                  <a:schemeClr val="lt1"/>
                </a:solidFill>
                <a:latin typeface="Overpass Medium"/>
                <a:ea typeface="Overpass Medium"/>
                <a:cs typeface="Overpass Medium"/>
                <a:sym typeface="Overpass Medium"/>
              </a:rPr>
              <a:t>Workshop Objectives</a:t>
            </a:r>
            <a:endParaRPr sz="3000" dirty="0">
              <a:solidFill>
                <a:schemeClr val="lt1"/>
              </a:solidFill>
              <a:latin typeface="Overpass Medium"/>
              <a:ea typeface="Overpass Medium"/>
              <a:cs typeface="Overpass Medium"/>
              <a:sym typeface="Overpass Medium"/>
            </a:endParaRPr>
          </a:p>
        </p:txBody>
      </p:sp>
      <p:sp>
        <p:nvSpPr>
          <p:cNvPr id="411" name="Google Shape;411;p55"/>
          <p:cNvSpPr txBox="1">
            <a:spLocks noGrp="1"/>
          </p:cNvSpPr>
          <p:nvPr>
            <p:ph type="body" idx="4294967295"/>
          </p:nvPr>
        </p:nvSpPr>
        <p:spPr>
          <a:xfrm>
            <a:off x="776618" y="1407450"/>
            <a:ext cx="10638900" cy="4043100"/>
          </a:xfrm>
          <a:prstGeom prst="rect">
            <a:avLst/>
          </a:prstGeom>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accent4"/>
              </a:buClr>
              <a:buSzPts val="2800"/>
              <a:buFont typeface="Overpass Medium"/>
              <a:buChar char="✓"/>
            </a:pPr>
            <a:r>
              <a:rPr lang="en-US" dirty="0">
                <a:solidFill>
                  <a:schemeClr val="accent4"/>
                </a:solidFill>
                <a:latin typeface="Overpass Medium"/>
                <a:ea typeface="Overpass Medium"/>
                <a:cs typeface="Overpass Medium"/>
                <a:sym typeface="Overpass Medium"/>
              </a:rPr>
              <a:t>Analyze our financial statements to determine the most impactful drivers of revenue, costs, profit, and cash</a:t>
            </a:r>
            <a:endParaRPr dirty="0">
              <a:solidFill>
                <a:schemeClr val="accent4"/>
              </a:solidFill>
              <a:latin typeface="Overpass Medium"/>
              <a:ea typeface="Overpass Medium"/>
              <a:cs typeface="Overpass Medium"/>
              <a:sym typeface="Overpass Medium"/>
            </a:endParaRPr>
          </a:p>
          <a:p>
            <a:pPr marL="914400" lvl="0" indent="0" algn="l" rtl="0">
              <a:lnSpc>
                <a:spcPct val="100000"/>
              </a:lnSpc>
              <a:spcBef>
                <a:spcPts val="1200"/>
              </a:spcBef>
              <a:spcAft>
                <a:spcPts val="0"/>
              </a:spcAft>
              <a:buNone/>
            </a:pPr>
            <a:endParaRPr dirty="0">
              <a:solidFill>
                <a:schemeClr val="accent4"/>
              </a:solidFill>
              <a:latin typeface="Overpass Medium"/>
              <a:ea typeface="Overpass Medium"/>
              <a:cs typeface="Overpass Medium"/>
              <a:sym typeface="Overpass Medium"/>
            </a:endParaRPr>
          </a:p>
          <a:p>
            <a:pPr marL="457200" lvl="0" indent="-406400" algn="l" rtl="0">
              <a:lnSpc>
                <a:spcPct val="100000"/>
              </a:lnSpc>
              <a:spcBef>
                <a:spcPts val="1200"/>
              </a:spcBef>
              <a:spcAft>
                <a:spcPts val="0"/>
              </a:spcAft>
              <a:buClr>
                <a:schemeClr val="accent4"/>
              </a:buClr>
              <a:buSzPts val="2800"/>
              <a:buFont typeface="Overpass Medium"/>
              <a:buChar char="✓"/>
            </a:pPr>
            <a:r>
              <a:rPr lang="en-US" dirty="0">
                <a:solidFill>
                  <a:schemeClr val="accent4"/>
                </a:solidFill>
                <a:latin typeface="Overpass Medium"/>
                <a:ea typeface="Overpass Medium"/>
                <a:cs typeface="Overpass Medium"/>
                <a:sym typeface="Overpass Medium"/>
              </a:rPr>
              <a:t>Prioritize 1-3 financial indicators that you want to increase, decrease, or maintain</a:t>
            </a:r>
            <a:endParaRPr dirty="0">
              <a:solidFill>
                <a:schemeClr val="accent4"/>
              </a:solidFill>
              <a:latin typeface="Overpass Medium"/>
              <a:ea typeface="Overpass Medium"/>
              <a:cs typeface="Overpass Medium"/>
              <a:sym typeface="Overpass Medium"/>
            </a:endParaRPr>
          </a:p>
          <a:p>
            <a:pPr marL="457200" lvl="0" indent="0" algn="l" rtl="0">
              <a:lnSpc>
                <a:spcPct val="100000"/>
              </a:lnSpc>
              <a:spcBef>
                <a:spcPts val="1200"/>
              </a:spcBef>
              <a:spcAft>
                <a:spcPts val="0"/>
              </a:spcAft>
              <a:buNone/>
            </a:pPr>
            <a:endParaRPr dirty="0">
              <a:solidFill>
                <a:schemeClr val="accent4"/>
              </a:solidFill>
              <a:latin typeface="Overpass Medium"/>
              <a:ea typeface="Overpass Medium"/>
              <a:cs typeface="Overpass Medium"/>
              <a:sym typeface="Overpass Medium"/>
            </a:endParaRPr>
          </a:p>
          <a:p>
            <a:pPr marL="457200" lvl="0" indent="-406400" algn="l" rtl="0">
              <a:lnSpc>
                <a:spcPct val="100000"/>
              </a:lnSpc>
              <a:spcBef>
                <a:spcPts val="1200"/>
              </a:spcBef>
              <a:spcAft>
                <a:spcPts val="0"/>
              </a:spcAft>
              <a:buClr>
                <a:schemeClr val="accent4"/>
              </a:buClr>
              <a:buSzPts val="2800"/>
              <a:buFont typeface="Overpass Medium"/>
              <a:buChar char="✓"/>
            </a:pPr>
            <a:r>
              <a:rPr lang="en-US" dirty="0">
                <a:solidFill>
                  <a:schemeClr val="accent4"/>
                </a:solidFill>
                <a:latin typeface="Overpass Medium"/>
                <a:ea typeface="Overpass Medium"/>
                <a:cs typeface="Overpass Medium"/>
                <a:sym typeface="Overpass Medium"/>
              </a:rPr>
              <a:t>Develop a monitoring plan and process to regularly review this financial indicator with someone at your organization </a:t>
            </a:r>
            <a:endParaRPr dirty="0">
              <a:solidFill>
                <a:schemeClr val="accent4"/>
              </a:solidFill>
              <a:latin typeface="Overpass Medium"/>
              <a:ea typeface="Overpass Medium"/>
              <a:cs typeface="Overpass Medium"/>
              <a:sym typeface="Overpass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6"/>
          <p:cNvSpPr txBox="1">
            <a:spLocks noGrp="1"/>
          </p:cNvSpPr>
          <p:nvPr>
            <p:ph type="ctrTitle"/>
          </p:nvPr>
        </p:nvSpPr>
        <p:spPr>
          <a:xfrm>
            <a:off x="776613" y="438461"/>
            <a:ext cx="10638900" cy="415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sz="3000" dirty="0">
                <a:latin typeface="Overpass Medium"/>
                <a:ea typeface="Overpass Medium"/>
                <a:cs typeface="Overpass Medium"/>
                <a:sym typeface="Overpass Medium"/>
              </a:rPr>
              <a:t>What can you do next?</a:t>
            </a:r>
            <a:endParaRPr sz="3000" dirty="0">
              <a:latin typeface="Overpass Medium"/>
              <a:ea typeface="Overpass Medium"/>
              <a:cs typeface="Overpass Medium"/>
              <a:sym typeface="Overpass Medium"/>
            </a:endParaRPr>
          </a:p>
        </p:txBody>
      </p:sp>
      <p:sp>
        <p:nvSpPr>
          <p:cNvPr id="418" name="Google Shape;418;p56"/>
          <p:cNvSpPr txBox="1">
            <a:spLocks noGrp="1"/>
          </p:cNvSpPr>
          <p:nvPr>
            <p:ph type="body" idx="1"/>
          </p:nvPr>
        </p:nvSpPr>
        <p:spPr>
          <a:xfrm>
            <a:off x="715325" y="1984125"/>
            <a:ext cx="3223800" cy="4043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200" dirty="0"/>
              <a:t>Take your commitment back to your organization, share it with the folks involved, and start holding regular time for conversations about your chosen financial indicator. </a:t>
            </a:r>
            <a:endParaRPr sz="2200" dirty="0"/>
          </a:p>
        </p:txBody>
      </p:sp>
      <p:sp>
        <p:nvSpPr>
          <p:cNvPr id="419" name="Google Shape;419;p56"/>
          <p:cNvSpPr txBox="1">
            <a:spLocks noGrp="1"/>
          </p:cNvSpPr>
          <p:nvPr>
            <p:ph type="body" idx="2"/>
          </p:nvPr>
        </p:nvSpPr>
        <p:spPr>
          <a:xfrm>
            <a:off x="4453516" y="1984125"/>
            <a:ext cx="3223800" cy="4043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200" dirty="0"/>
              <a:t>As you make the commitment a regular practice, seek out feedback from the folks you’re collaborating with to improve and adapt it to really fit your organization’s unique needs.</a:t>
            </a:r>
            <a:endParaRPr sz="2200" dirty="0"/>
          </a:p>
        </p:txBody>
      </p:sp>
      <p:sp>
        <p:nvSpPr>
          <p:cNvPr id="420" name="Google Shape;420;p56"/>
          <p:cNvSpPr txBox="1">
            <a:spLocks noGrp="1"/>
          </p:cNvSpPr>
          <p:nvPr>
            <p:ph type="body" idx="2"/>
          </p:nvPr>
        </p:nvSpPr>
        <p:spPr>
          <a:xfrm>
            <a:off x="8191727" y="1984125"/>
            <a:ext cx="3223800" cy="4043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200" dirty="0"/>
              <a:t>Look for opportunities to get more colleagues to buy in to the process - perhaps you can use this practice in weekly leadership team meetings or monthly all staff meetings. </a:t>
            </a:r>
            <a:endParaRPr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8" name="Title 7">
            <a:extLst>
              <a:ext uri="{FF2B5EF4-FFF2-40B4-BE49-F238E27FC236}">
                <a16:creationId xmlns:a16="http://schemas.microsoft.com/office/drawing/2014/main" id="{496BF6BB-7727-3C24-08E5-D2E3817F51C1}"/>
              </a:ext>
            </a:extLst>
          </p:cNvPr>
          <p:cNvSpPr>
            <a:spLocks noGrp="1"/>
          </p:cNvSpPr>
          <p:nvPr>
            <p:ph type="ctrTitle"/>
          </p:nvPr>
        </p:nvSpPr>
        <p:spPr>
          <a:xfrm>
            <a:off x="776614" y="528821"/>
            <a:ext cx="10638775" cy="553998"/>
          </a:xfrm>
        </p:spPr>
        <p:txBody>
          <a:bodyPr/>
          <a:lstStyle/>
          <a:p>
            <a:r>
              <a:rPr lang="en-US" sz="4000" dirty="0"/>
              <a:t>Optional CA RISE – Financial Fundamental Series</a:t>
            </a:r>
          </a:p>
        </p:txBody>
      </p:sp>
      <p:cxnSp>
        <p:nvCxnSpPr>
          <p:cNvPr id="4" name="Straight Connector 3">
            <a:extLst>
              <a:ext uri="{FF2B5EF4-FFF2-40B4-BE49-F238E27FC236}">
                <a16:creationId xmlns:a16="http://schemas.microsoft.com/office/drawing/2014/main" id="{E554AB9A-9CCB-F63E-BCD2-E46819DA8BC4}"/>
              </a:ext>
            </a:extLst>
          </p:cNvPr>
          <p:cNvCxnSpPr>
            <a:cxnSpLocks/>
          </p:cNvCxnSpPr>
          <p:nvPr/>
        </p:nvCxnSpPr>
        <p:spPr>
          <a:xfrm>
            <a:off x="691118" y="3415712"/>
            <a:ext cx="10869479"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57FFEE8-82EA-63CD-E20A-80C65B18753F}"/>
              </a:ext>
            </a:extLst>
          </p:cNvPr>
          <p:cNvSpPr/>
          <p:nvPr/>
        </p:nvSpPr>
        <p:spPr>
          <a:xfrm>
            <a:off x="3359507" y="3157874"/>
            <a:ext cx="515679" cy="515679"/>
          </a:xfrm>
          <a:prstGeom prst="ellipse">
            <a:avLst/>
          </a:prstGeom>
          <a:solidFill>
            <a:schemeClr val="accent4"/>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Overpass" pitchFamily="2" charset="0"/>
              </a:rPr>
              <a:t>1</a:t>
            </a:r>
          </a:p>
        </p:txBody>
      </p:sp>
      <p:sp>
        <p:nvSpPr>
          <p:cNvPr id="6" name="Oval 5">
            <a:extLst>
              <a:ext uri="{FF2B5EF4-FFF2-40B4-BE49-F238E27FC236}">
                <a16:creationId xmlns:a16="http://schemas.microsoft.com/office/drawing/2014/main" id="{B67DB3AC-87E0-17E3-490E-C116883190C1}"/>
              </a:ext>
            </a:extLst>
          </p:cNvPr>
          <p:cNvSpPr/>
          <p:nvPr/>
        </p:nvSpPr>
        <p:spPr>
          <a:xfrm>
            <a:off x="5106259" y="3157874"/>
            <a:ext cx="515679" cy="515679"/>
          </a:xfrm>
          <a:prstGeom prst="ellipse">
            <a:avLst/>
          </a:prstGeom>
          <a:solidFill>
            <a:schemeClr val="bg1"/>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solidFill>
                <a:latin typeface="Overpass" pitchFamily="2" charset="0"/>
              </a:rPr>
              <a:t>2</a:t>
            </a:r>
          </a:p>
        </p:txBody>
      </p:sp>
      <p:sp>
        <p:nvSpPr>
          <p:cNvPr id="7" name="Oval 6">
            <a:extLst>
              <a:ext uri="{FF2B5EF4-FFF2-40B4-BE49-F238E27FC236}">
                <a16:creationId xmlns:a16="http://schemas.microsoft.com/office/drawing/2014/main" id="{6BC00485-1AB9-22C6-7E26-D1B0464BC0EA}"/>
              </a:ext>
            </a:extLst>
          </p:cNvPr>
          <p:cNvSpPr/>
          <p:nvPr/>
        </p:nvSpPr>
        <p:spPr>
          <a:xfrm>
            <a:off x="6853011" y="3157874"/>
            <a:ext cx="515679" cy="515679"/>
          </a:xfrm>
          <a:prstGeom prst="ellipse">
            <a:avLst/>
          </a:prstGeom>
          <a:solidFill>
            <a:schemeClr val="bg1"/>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Overpass" pitchFamily="2" charset="0"/>
              </a:rPr>
              <a:t>3</a:t>
            </a:r>
          </a:p>
        </p:txBody>
      </p:sp>
      <p:sp>
        <p:nvSpPr>
          <p:cNvPr id="9" name="Oval 8">
            <a:extLst>
              <a:ext uri="{FF2B5EF4-FFF2-40B4-BE49-F238E27FC236}">
                <a16:creationId xmlns:a16="http://schemas.microsoft.com/office/drawing/2014/main" id="{DEB8F9FF-160C-C1CD-C811-DEF5F6CC26C7}"/>
              </a:ext>
            </a:extLst>
          </p:cNvPr>
          <p:cNvSpPr/>
          <p:nvPr/>
        </p:nvSpPr>
        <p:spPr>
          <a:xfrm>
            <a:off x="8599763" y="3157874"/>
            <a:ext cx="515679" cy="515679"/>
          </a:xfrm>
          <a:prstGeom prst="ellipse">
            <a:avLst/>
          </a:prstGeom>
          <a:solidFill>
            <a:schemeClr val="bg1"/>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solidFill>
                <a:latin typeface="Overpass" pitchFamily="2" charset="0"/>
              </a:rPr>
              <a:t>4</a:t>
            </a:r>
          </a:p>
        </p:txBody>
      </p:sp>
      <p:sp>
        <p:nvSpPr>
          <p:cNvPr id="16" name="TextBox 15">
            <a:extLst>
              <a:ext uri="{FF2B5EF4-FFF2-40B4-BE49-F238E27FC236}">
                <a16:creationId xmlns:a16="http://schemas.microsoft.com/office/drawing/2014/main" id="{20390191-2120-30B0-292B-B666BCD10529}"/>
              </a:ext>
            </a:extLst>
          </p:cNvPr>
          <p:cNvSpPr txBox="1"/>
          <p:nvPr/>
        </p:nvSpPr>
        <p:spPr>
          <a:xfrm>
            <a:off x="2275456" y="3872837"/>
            <a:ext cx="2683779" cy="1015663"/>
          </a:xfrm>
          <a:prstGeom prst="rect">
            <a:avLst/>
          </a:prstGeom>
          <a:noFill/>
          <a:ln>
            <a:solidFill>
              <a:schemeClr val="tx1"/>
            </a:solidFill>
          </a:ln>
        </p:spPr>
        <p:txBody>
          <a:bodyPr wrap="square">
            <a:spAutoFit/>
          </a:bodyPr>
          <a:lstStyle/>
          <a:p>
            <a:pPr algn="ctr" defTabSz="914377">
              <a:defRPr/>
            </a:pPr>
            <a:r>
              <a:rPr lang="en-US" sz="2000" b="1" dirty="0">
                <a:solidFill>
                  <a:schemeClr val="tx1"/>
                </a:solidFill>
                <a:latin typeface="Overpass" pitchFamily="2" charset="0"/>
                <a:cs typeface="Calibri"/>
              </a:rPr>
              <a:t>TODAY: </a:t>
            </a:r>
          </a:p>
          <a:p>
            <a:pPr algn="ctr" defTabSz="914377">
              <a:defRPr/>
            </a:pPr>
            <a:r>
              <a:rPr lang="en-US" sz="2000" b="1" dirty="0">
                <a:solidFill>
                  <a:schemeClr val="tx1"/>
                </a:solidFill>
                <a:latin typeface="Overpass" pitchFamily="2" charset="0"/>
                <a:cs typeface="Calibri"/>
              </a:rPr>
              <a:t>Financial Health Metrics 101</a:t>
            </a:r>
          </a:p>
        </p:txBody>
      </p:sp>
      <p:sp>
        <p:nvSpPr>
          <p:cNvPr id="17" name="TextBox 16">
            <a:extLst>
              <a:ext uri="{FF2B5EF4-FFF2-40B4-BE49-F238E27FC236}">
                <a16:creationId xmlns:a16="http://schemas.microsoft.com/office/drawing/2014/main" id="{E75B19A4-4C4A-1D58-6DBA-A9DD003FEDB0}"/>
              </a:ext>
            </a:extLst>
          </p:cNvPr>
          <p:cNvSpPr txBox="1"/>
          <p:nvPr/>
        </p:nvSpPr>
        <p:spPr>
          <a:xfrm>
            <a:off x="4034081" y="1677761"/>
            <a:ext cx="2683779" cy="1015663"/>
          </a:xfrm>
          <a:prstGeom prst="rect">
            <a:avLst/>
          </a:prstGeom>
          <a:noFill/>
        </p:spPr>
        <p:txBody>
          <a:bodyPr wrap="square">
            <a:spAutoFit/>
          </a:bodyPr>
          <a:lstStyle>
            <a:defPPr marR="0" lvl="0" algn="l" rtl="0">
              <a:lnSpc>
                <a:spcPct val="100000"/>
              </a:lnSpc>
              <a:spcBef>
                <a:spcPts val="0"/>
              </a:spcBef>
              <a:spcAft>
                <a:spcPts val="0"/>
              </a:spcAft>
            </a:defPPr>
            <a:lvl1pPr algn="ctr" defTabSz="914377">
              <a:defRPr sz="2000" b="1">
                <a:solidFill>
                  <a:schemeClr val="bg1">
                    <a:lumMod val="50000"/>
                  </a:schemeClr>
                </a:solidFill>
                <a:latin typeface="Overpass" pitchFamily="2" charset="0"/>
                <a:cs typeface="Calibri"/>
              </a:defRPr>
            </a:lvl1pPr>
          </a:lstStyle>
          <a:p>
            <a:r>
              <a:rPr lang="en-US" dirty="0">
                <a:solidFill>
                  <a:schemeClr val="tx1"/>
                </a:solidFill>
              </a:rPr>
              <a:t>April 2</a:t>
            </a:r>
            <a:r>
              <a:rPr lang="en-US" baseline="30000" dirty="0">
                <a:solidFill>
                  <a:schemeClr val="tx1"/>
                </a:solidFill>
              </a:rPr>
              <a:t>nd</a:t>
            </a:r>
            <a:r>
              <a:rPr lang="en-US" dirty="0">
                <a:solidFill>
                  <a:schemeClr val="tx1"/>
                </a:solidFill>
              </a:rPr>
              <a:t>, 2025: </a:t>
            </a:r>
          </a:p>
          <a:p>
            <a:r>
              <a:rPr lang="en-US" b="0" dirty="0">
                <a:solidFill>
                  <a:schemeClr val="tx1"/>
                </a:solidFill>
              </a:rPr>
              <a:t>Financial Health Metrics 201</a:t>
            </a:r>
          </a:p>
        </p:txBody>
      </p:sp>
      <p:sp>
        <p:nvSpPr>
          <p:cNvPr id="18" name="TextBox 17">
            <a:extLst>
              <a:ext uri="{FF2B5EF4-FFF2-40B4-BE49-F238E27FC236}">
                <a16:creationId xmlns:a16="http://schemas.microsoft.com/office/drawing/2014/main" id="{CE108799-B4AF-F6C7-3E20-67DC97118695}"/>
              </a:ext>
            </a:extLst>
          </p:cNvPr>
          <p:cNvSpPr txBox="1"/>
          <p:nvPr/>
        </p:nvSpPr>
        <p:spPr>
          <a:xfrm>
            <a:off x="5800859" y="3872838"/>
            <a:ext cx="2683779" cy="1323439"/>
          </a:xfrm>
          <a:prstGeom prst="rect">
            <a:avLst/>
          </a:prstGeom>
          <a:noFill/>
          <a:ln>
            <a:noFill/>
          </a:ln>
        </p:spPr>
        <p:txBody>
          <a:bodyPr wrap="square">
            <a:spAutoFit/>
          </a:bodyPr>
          <a:lstStyle>
            <a:defPPr marR="0" lvl="0" algn="l" rtl="0">
              <a:lnSpc>
                <a:spcPct val="100000"/>
              </a:lnSpc>
              <a:spcBef>
                <a:spcPts val="0"/>
              </a:spcBef>
              <a:spcAft>
                <a:spcPts val="0"/>
              </a:spcAft>
            </a:defPPr>
            <a:lvl1pPr algn="ctr" defTabSz="914377">
              <a:defRPr sz="2000" b="1">
                <a:latin typeface="Overpass" pitchFamily="2" charset="0"/>
                <a:cs typeface="Calibri"/>
              </a:defRPr>
            </a:lvl1pPr>
          </a:lstStyle>
          <a:p>
            <a:r>
              <a:rPr lang="en-US" dirty="0"/>
              <a:t>April 3rd, 2025: </a:t>
            </a:r>
          </a:p>
          <a:p>
            <a:r>
              <a:rPr lang="en-US" b="0" dirty="0"/>
              <a:t>Liquidity Understanding &amp; Management Pt. 1</a:t>
            </a:r>
          </a:p>
        </p:txBody>
      </p:sp>
      <p:sp>
        <p:nvSpPr>
          <p:cNvPr id="19" name="TextBox 18">
            <a:extLst>
              <a:ext uri="{FF2B5EF4-FFF2-40B4-BE49-F238E27FC236}">
                <a16:creationId xmlns:a16="http://schemas.microsoft.com/office/drawing/2014/main" id="{F262D704-2342-1621-E897-F80B7921194A}"/>
              </a:ext>
            </a:extLst>
          </p:cNvPr>
          <p:cNvSpPr txBox="1"/>
          <p:nvPr/>
        </p:nvSpPr>
        <p:spPr>
          <a:xfrm>
            <a:off x="7515712" y="1677762"/>
            <a:ext cx="2683779" cy="1323439"/>
          </a:xfrm>
          <a:prstGeom prst="rect">
            <a:avLst/>
          </a:prstGeom>
          <a:noFill/>
        </p:spPr>
        <p:txBody>
          <a:bodyPr wrap="square">
            <a:spAutoFit/>
          </a:bodyPr>
          <a:lstStyle/>
          <a:p>
            <a:pPr algn="ctr" defTabSz="914377">
              <a:defRPr/>
            </a:pPr>
            <a:r>
              <a:rPr lang="en-US" sz="2000" b="1" dirty="0">
                <a:latin typeface="Overpass" pitchFamily="2" charset="0"/>
                <a:cs typeface="Calibri"/>
              </a:rPr>
              <a:t>April 3</a:t>
            </a:r>
            <a:r>
              <a:rPr lang="en-US" sz="2000" b="1" baseline="30000" dirty="0">
                <a:latin typeface="Overpass" pitchFamily="2" charset="0"/>
                <a:cs typeface="Calibri"/>
              </a:rPr>
              <a:t>rd</a:t>
            </a:r>
            <a:r>
              <a:rPr lang="en-US" sz="2000" b="1" dirty="0">
                <a:latin typeface="Overpass" pitchFamily="2" charset="0"/>
                <a:cs typeface="Calibri"/>
              </a:rPr>
              <a:t>, 2025: </a:t>
            </a:r>
          </a:p>
          <a:p>
            <a:pPr algn="ctr" defTabSz="914377">
              <a:defRPr/>
            </a:pPr>
            <a:r>
              <a:rPr lang="en-US" sz="2000" dirty="0">
                <a:latin typeface="Overpass" pitchFamily="2" charset="0"/>
                <a:cs typeface="Calibri"/>
              </a:rPr>
              <a:t>Liquidity Understanding &amp; Management Pt. 2</a:t>
            </a:r>
          </a:p>
        </p:txBody>
      </p:sp>
    </p:spTree>
    <p:extLst>
      <p:ext uri="{BB962C8B-B14F-4D97-AF65-F5344CB8AC3E}">
        <p14:creationId xmlns:p14="http://schemas.microsoft.com/office/powerpoint/2010/main" val="3111352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sp>
        <p:nvSpPr>
          <p:cNvPr id="426" name="Google Shape;426;p57"/>
          <p:cNvSpPr txBox="1">
            <a:spLocks noGrp="1"/>
          </p:cNvSpPr>
          <p:nvPr>
            <p:ph type="ctrTitle" idx="4294967295"/>
          </p:nvPr>
        </p:nvSpPr>
        <p:spPr>
          <a:xfrm>
            <a:off x="776550" y="2680018"/>
            <a:ext cx="10638900" cy="38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endParaRPr sz="4500" dirty="0">
              <a:latin typeface="Overpass Medium"/>
              <a:ea typeface="Overpass Medium"/>
              <a:cs typeface="Overpass Medium"/>
              <a:sym typeface="Overpass Medium"/>
            </a:endParaRPr>
          </a:p>
          <a:p>
            <a:pPr marL="0" lvl="0" indent="0" algn="l" rtl="0">
              <a:spcBef>
                <a:spcPts val="0"/>
              </a:spcBef>
              <a:spcAft>
                <a:spcPts val="0"/>
              </a:spcAft>
              <a:buSzPts val="990"/>
              <a:buNone/>
            </a:pPr>
            <a:endParaRPr sz="4500" dirty="0">
              <a:latin typeface="Overpass Medium"/>
              <a:ea typeface="Overpass Medium"/>
              <a:cs typeface="Overpass Medium"/>
              <a:sym typeface="Overpass Medium"/>
            </a:endParaRPr>
          </a:p>
          <a:p>
            <a:pPr marL="0" lvl="0" indent="0" algn="l" rtl="0">
              <a:spcBef>
                <a:spcPts val="0"/>
              </a:spcBef>
              <a:spcAft>
                <a:spcPts val="0"/>
              </a:spcAft>
              <a:buSzPts val="990"/>
              <a:buNone/>
            </a:pPr>
            <a:endParaRPr sz="4500" dirty="0">
              <a:latin typeface="Overpass Medium"/>
              <a:ea typeface="Overpass Medium"/>
              <a:cs typeface="Overpass Medium"/>
              <a:sym typeface="Overpass Medium"/>
            </a:endParaRPr>
          </a:p>
          <a:p>
            <a:pPr marL="0" lvl="0" indent="0" algn="l" rtl="0">
              <a:spcBef>
                <a:spcPts val="0"/>
              </a:spcBef>
              <a:spcAft>
                <a:spcPts val="0"/>
              </a:spcAft>
              <a:buSzPts val="990"/>
              <a:buNone/>
            </a:pPr>
            <a:endParaRPr sz="4500" dirty="0">
              <a:latin typeface="Overpass Medium"/>
              <a:ea typeface="Overpass Medium"/>
              <a:cs typeface="Overpass Medium"/>
              <a:sym typeface="Overpass Medium"/>
            </a:endParaRPr>
          </a:p>
          <a:p>
            <a:pPr marL="0" lvl="0" indent="0" algn="l" rtl="0">
              <a:spcBef>
                <a:spcPts val="0"/>
              </a:spcBef>
              <a:spcAft>
                <a:spcPts val="0"/>
              </a:spcAft>
              <a:buSzPts val="990"/>
              <a:buNone/>
            </a:pPr>
            <a:r>
              <a:rPr lang="en-US" sz="4500" dirty="0">
                <a:latin typeface="Overpass Medium"/>
                <a:ea typeface="Overpass Medium"/>
                <a:cs typeface="Overpass Medium"/>
                <a:sym typeface="Overpass Medium"/>
              </a:rPr>
              <a:t>Thank you! </a:t>
            </a:r>
            <a:endParaRPr sz="4500" dirty="0">
              <a:latin typeface="Overpass Medium"/>
              <a:ea typeface="Overpass Medium"/>
              <a:cs typeface="Overpass Medium"/>
              <a:sym typeface="Overpass Medium"/>
            </a:endParaRPr>
          </a:p>
          <a:p>
            <a:pPr marL="0" lvl="0" indent="0" algn="l" rtl="0">
              <a:spcBef>
                <a:spcPts val="0"/>
              </a:spcBef>
              <a:spcAft>
                <a:spcPts val="0"/>
              </a:spcAft>
              <a:buSzPts val="990"/>
              <a:buNone/>
            </a:pPr>
            <a:endParaRPr sz="4500" dirty="0">
              <a:latin typeface="Overpass Medium"/>
              <a:ea typeface="Overpass Medium"/>
              <a:cs typeface="Overpass Medium"/>
              <a:sym typeface="Overpass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93CB1-86C7-EE7F-833E-1CD1385D87BA}"/>
              </a:ext>
            </a:extLst>
          </p:cNvPr>
          <p:cNvSpPr>
            <a:spLocks noGrp="1"/>
          </p:cNvSpPr>
          <p:nvPr>
            <p:ph type="ctrTitle"/>
          </p:nvPr>
        </p:nvSpPr>
        <p:spPr/>
        <p:txBody>
          <a:bodyPr/>
          <a:lstStyle/>
          <a:p>
            <a:r>
              <a:rPr lang="en-US" dirty="0">
                <a:solidFill>
                  <a:srgbClr val="FF0000"/>
                </a:solidFill>
              </a:rPr>
              <a:t>Caveat: </a:t>
            </a:r>
            <a:r>
              <a:rPr lang="en-US" dirty="0"/>
              <a:t>Day-to-day operations vs. overall financial health</a:t>
            </a:r>
          </a:p>
        </p:txBody>
      </p:sp>
      <p:pic>
        <p:nvPicPr>
          <p:cNvPr id="4" name="Picture 3" descr="A person and person standing next to a chart&#10;&#10;Description automatically generated">
            <a:extLst>
              <a:ext uri="{FF2B5EF4-FFF2-40B4-BE49-F238E27FC236}">
                <a16:creationId xmlns:a16="http://schemas.microsoft.com/office/drawing/2014/main" id="{172410C9-C6A9-2129-0B04-1AD868609027}"/>
              </a:ext>
            </a:extLst>
          </p:cNvPr>
          <p:cNvPicPr>
            <a:picLocks noChangeAspect="1"/>
          </p:cNvPicPr>
          <p:nvPr/>
        </p:nvPicPr>
        <p:blipFill>
          <a:blip r:embed="rId3"/>
          <a:stretch>
            <a:fillRect/>
          </a:stretch>
        </p:blipFill>
        <p:spPr>
          <a:xfrm>
            <a:off x="3418475" y="1204595"/>
            <a:ext cx="5355050" cy="5355050"/>
          </a:xfrm>
          <a:prstGeom prst="rect">
            <a:avLst/>
          </a:prstGeom>
        </p:spPr>
      </p:pic>
    </p:spTree>
    <p:extLst>
      <p:ext uri="{BB962C8B-B14F-4D97-AF65-F5344CB8AC3E}">
        <p14:creationId xmlns:p14="http://schemas.microsoft.com/office/powerpoint/2010/main" val="3988132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16"/>
        <p:cNvGrpSpPr/>
        <p:nvPr/>
      </p:nvGrpSpPr>
      <p:grpSpPr>
        <a:xfrm>
          <a:off x="0" y="0"/>
          <a:ext cx="0" cy="0"/>
          <a:chOff x="0" y="0"/>
          <a:chExt cx="0" cy="0"/>
        </a:xfrm>
      </p:grpSpPr>
      <p:sp>
        <p:nvSpPr>
          <p:cNvPr id="217" name="Google Shape;217;p29"/>
          <p:cNvSpPr txBox="1">
            <a:spLocks noGrp="1"/>
          </p:cNvSpPr>
          <p:nvPr>
            <p:ph type="ctrTitle"/>
          </p:nvPr>
        </p:nvSpPr>
        <p:spPr>
          <a:xfrm>
            <a:off x="736825" y="461075"/>
            <a:ext cx="10873200" cy="5161500"/>
          </a:xfrm>
          <a:prstGeom prst="rect">
            <a:avLst/>
          </a:prstGeom>
          <a:noFill/>
          <a:ln>
            <a:noFill/>
          </a:ln>
        </p:spPr>
        <p:txBody>
          <a:bodyPr spcFirstLastPara="1" wrap="square" lIns="0" tIns="0" rIns="0" bIns="0" anchor="b" anchorCtr="0">
            <a:spAutoFit/>
          </a:bodyPr>
          <a:lstStyle/>
          <a:p>
            <a:pPr marL="0" lvl="0" indent="0" algn="l" rtl="0">
              <a:lnSpc>
                <a:spcPct val="100000"/>
              </a:lnSpc>
              <a:spcBef>
                <a:spcPts val="320"/>
              </a:spcBef>
              <a:spcAft>
                <a:spcPts val="0"/>
              </a:spcAft>
              <a:buClr>
                <a:schemeClr val="dk1"/>
              </a:buClr>
              <a:buSzPts val="1100"/>
              <a:buFont typeface="Arial"/>
              <a:buNone/>
            </a:pPr>
            <a:r>
              <a:rPr lang="en-US" sz="3000" dirty="0">
                <a:latin typeface="Overpass Medium"/>
                <a:ea typeface="Overpass Medium"/>
                <a:cs typeface="Overpass Medium"/>
                <a:sym typeface="Overpass Medium"/>
              </a:rPr>
              <a:t>How do you feel about financial management?</a:t>
            </a:r>
            <a:br>
              <a:rPr lang="en-US" sz="3000" dirty="0">
                <a:latin typeface="Overpass Medium"/>
                <a:ea typeface="Overpass Medium"/>
                <a:cs typeface="Overpass Medium"/>
                <a:sym typeface="Overpass Medium"/>
              </a:rPr>
            </a:br>
            <a:br>
              <a:rPr lang="en-US" sz="3000" dirty="0">
                <a:latin typeface="Overpass Medium"/>
                <a:ea typeface="Overpass Medium"/>
                <a:cs typeface="Overpass Medium"/>
                <a:sym typeface="Overpass Medium"/>
              </a:rPr>
            </a:br>
            <a:r>
              <a:rPr lang="en-US" sz="3000" dirty="0">
                <a:latin typeface="Overpass Medium"/>
                <a:ea typeface="Overpass Medium"/>
                <a:cs typeface="Overpass Medium"/>
                <a:sym typeface="Overpass Medium"/>
              </a:rPr>
              <a:t>	</a:t>
            </a:r>
            <a:r>
              <a:rPr lang="en-US" sz="2800" dirty="0">
                <a:latin typeface="Overpass Medium"/>
                <a:ea typeface="Overpass Medium"/>
                <a:cs typeface="Overpass Medium"/>
                <a:sym typeface="Overpass Medium"/>
              </a:rPr>
              <a:t>Is your relationship —</a:t>
            </a:r>
            <a:endParaRPr sz="2800" dirty="0">
              <a:latin typeface="Overpass Medium"/>
              <a:ea typeface="Overpass Medium"/>
              <a:cs typeface="Overpass Medium"/>
              <a:sym typeface="Overpass Medium"/>
            </a:endParaRPr>
          </a:p>
          <a:p>
            <a:pPr marL="0" lvl="0" indent="0" algn="l" rtl="0">
              <a:lnSpc>
                <a:spcPct val="100000"/>
              </a:lnSpc>
              <a:spcBef>
                <a:spcPts val="320"/>
              </a:spcBef>
              <a:spcAft>
                <a:spcPts val="0"/>
              </a:spcAft>
              <a:buClr>
                <a:schemeClr val="dk1"/>
              </a:buClr>
              <a:buSzPts val="1100"/>
              <a:buFont typeface="Arial"/>
              <a:buNone/>
            </a:pPr>
            <a:endParaRPr sz="2800" dirty="0">
              <a:latin typeface="Overpass Medium"/>
              <a:ea typeface="Overpass Medium"/>
              <a:cs typeface="Overpass Medium"/>
              <a:sym typeface="Overpass Medium"/>
            </a:endParaRPr>
          </a:p>
          <a:p>
            <a:pPr marL="1371600" lvl="0" indent="-406400" algn="l" rtl="0">
              <a:lnSpc>
                <a:spcPct val="100000"/>
              </a:lnSpc>
              <a:spcBef>
                <a:spcPts val="320"/>
              </a:spcBef>
              <a:spcAft>
                <a:spcPts val="0"/>
              </a:spcAft>
              <a:buClr>
                <a:schemeClr val="lt1"/>
              </a:buClr>
              <a:buSzPts val="2800"/>
              <a:buFont typeface="Overpass Medium"/>
              <a:buChar char="•"/>
            </a:pPr>
            <a:r>
              <a:rPr lang="en-US" sz="2800" dirty="0">
                <a:latin typeface="Overpass Medium"/>
                <a:ea typeface="Overpass Medium"/>
                <a:cs typeface="Overpass Medium"/>
                <a:sym typeface="Overpass Medium"/>
              </a:rPr>
              <a:t>Positive</a:t>
            </a:r>
            <a:endParaRPr sz="2800" dirty="0">
              <a:latin typeface="Overpass Medium"/>
              <a:ea typeface="Overpass Medium"/>
              <a:cs typeface="Overpass Medium"/>
              <a:sym typeface="Overpass Medium"/>
            </a:endParaRPr>
          </a:p>
          <a:p>
            <a:pPr marL="0" lvl="0" indent="0" algn="l" rtl="0">
              <a:lnSpc>
                <a:spcPct val="100000"/>
              </a:lnSpc>
              <a:spcBef>
                <a:spcPts val="320"/>
              </a:spcBef>
              <a:spcAft>
                <a:spcPts val="0"/>
              </a:spcAft>
              <a:buNone/>
            </a:pPr>
            <a:endParaRPr sz="2800" dirty="0">
              <a:latin typeface="Overpass Medium"/>
              <a:ea typeface="Overpass Medium"/>
              <a:cs typeface="Overpass Medium"/>
              <a:sym typeface="Overpass Medium"/>
            </a:endParaRPr>
          </a:p>
          <a:p>
            <a:pPr marL="0" lvl="0" indent="0" algn="l" rtl="0">
              <a:lnSpc>
                <a:spcPct val="100000"/>
              </a:lnSpc>
              <a:spcBef>
                <a:spcPts val="320"/>
              </a:spcBef>
              <a:spcAft>
                <a:spcPts val="0"/>
              </a:spcAft>
              <a:buNone/>
            </a:pPr>
            <a:endParaRPr sz="2800" dirty="0">
              <a:latin typeface="Overpass Medium"/>
              <a:ea typeface="Overpass Medium"/>
              <a:cs typeface="Overpass Medium"/>
              <a:sym typeface="Overpass Medium"/>
            </a:endParaRPr>
          </a:p>
          <a:p>
            <a:pPr marL="1371600" lvl="0" indent="-406400" algn="l" rtl="0">
              <a:lnSpc>
                <a:spcPct val="100000"/>
              </a:lnSpc>
              <a:spcBef>
                <a:spcPts val="320"/>
              </a:spcBef>
              <a:spcAft>
                <a:spcPts val="0"/>
              </a:spcAft>
              <a:buClr>
                <a:schemeClr val="lt1"/>
              </a:buClr>
              <a:buSzPts val="2800"/>
              <a:buFont typeface="Overpass Medium"/>
              <a:buChar char="•"/>
            </a:pPr>
            <a:r>
              <a:rPr lang="en-US" sz="2800" dirty="0">
                <a:latin typeface="Overpass Medium"/>
                <a:ea typeface="Overpass Medium"/>
                <a:cs typeface="Overpass Medium"/>
                <a:sym typeface="Overpass Medium"/>
              </a:rPr>
              <a:t>Neutral </a:t>
            </a:r>
            <a:endParaRPr sz="2800" dirty="0">
              <a:latin typeface="Overpass Medium"/>
              <a:ea typeface="Overpass Medium"/>
              <a:cs typeface="Overpass Medium"/>
              <a:sym typeface="Overpass Medium"/>
            </a:endParaRPr>
          </a:p>
          <a:p>
            <a:pPr marL="0" lvl="0" indent="0" algn="l" rtl="0">
              <a:lnSpc>
                <a:spcPct val="100000"/>
              </a:lnSpc>
              <a:spcBef>
                <a:spcPts val="320"/>
              </a:spcBef>
              <a:spcAft>
                <a:spcPts val="0"/>
              </a:spcAft>
              <a:buNone/>
            </a:pPr>
            <a:endParaRPr sz="2800" dirty="0">
              <a:latin typeface="Overpass Medium"/>
              <a:ea typeface="Overpass Medium"/>
              <a:cs typeface="Overpass Medium"/>
              <a:sym typeface="Overpass Medium"/>
            </a:endParaRPr>
          </a:p>
          <a:p>
            <a:pPr marL="0" lvl="0" indent="0" algn="l" rtl="0">
              <a:lnSpc>
                <a:spcPct val="100000"/>
              </a:lnSpc>
              <a:spcBef>
                <a:spcPts val="320"/>
              </a:spcBef>
              <a:spcAft>
                <a:spcPts val="0"/>
              </a:spcAft>
              <a:buNone/>
            </a:pPr>
            <a:endParaRPr sz="2800" dirty="0">
              <a:latin typeface="Overpass Medium"/>
              <a:ea typeface="Overpass Medium"/>
              <a:cs typeface="Overpass Medium"/>
              <a:sym typeface="Overpass Medium"/>
            </a:endParaRPr>
          </a:p>
          <a:p>
            <a:pPr marL="1371600" lvl="0" indent="-406400" algn="l" rtl="0">
              <a:lnSpc>
                <a:spcPct val="100000"/>
              </a:lnSpc>
              <a:spcBef>
                <a:spcPts val="320"/>
              </a:spcBef>
              <a:spcAft>
                <a:spcPts val="0"/>
              </a:spcAft>
              <a:buClr>
                <a:schemeClr val="lt1"/>
              </a:buClr>
              <a:buSzPts val="2800"/>
              <a:buFont typeface="Overpass Medium"/>
              <a:buChar char="•"/>
            </a:pPr>
            <a:r>
              <a:rPr lang="en-US" sz="2800" dirty="0">
                <a:latin typeface="Overpass Medium"/>
                <a:ea typeface="Overpass Medium"/>
                <a:cs typeface="Overpass Medium"/>
                <a:sym typeface="Overpass Medium"/>
              </a:rPr>
              <a:t>Negative</a:t>
            </a:r>
            <a:endParaRPr sz="2800" dirty="0">
              <a:latin typeface="Overpass Medium"/>
              <a:ea typeface="Overpass Medium"/>
              <a:cs typeface="Overpass Medium"/>
              <a:sym typeface="Overpass Medium"/>
            </a:endParaRPr>
          </a:p>
        </p:txBody>
      </p:sp>
      <p:pic>
        <p:nvPicPr>
          <p:cNvPr id="218" name="Google Shape;218;p29"/>
          <p:cNvPicPr preferRelativeResize="0"/>
          <p:nvPr/>
        </p:nvPicPr>
        <p:blipFill rotWithShape="1">
          <a:blip r:embed="rId3">
            <a:alphaModFix/>
          </a:blip>
          <a:srcRect l="69121" t="2697" b="67295"/>
          <a:stretch/>
        </p:blipFill>
        <p:spPr>
          <a:xfrm>
            <a:off x="3892975" y="2672075"/>
            <a:ext cx="851700" cy="827700"/>
          </a:xfrm>
          <a:prstGeom prst="ellipse">
            <a:avLst/>
          </a:prstGeom>
          <a:noFill/>
          <a:ln>
            <a:noFill/>
          </a:ln>
        </p:spPr>
      </p:pic>
      <p:pic>
        <p:nvPicPr>
          <p:cNvPr id="219" name="Google Shape;219;p29"/>
          <p:cNvPicPr preferRelativeResize="0"/>
          <p:nvPr/>
        </p:nvPicPr>
        <p:blipFill rotWithShape="1">
          <a:blip r:embed="rId3">
            <a:alphaModFix/>
          </a:blip>
          <a:srcRect l="69121" t="34282" b="35710"/>
          <a:stretch/>
        </p:blipFill>
        <p:spPr>
          <a:xfrm>
            <a:off x="3892975" y="4057975"/>
            <a:ext cx="851700" cy="827400"/>
          </a:xfrm>
          <a:prstGeom prst="ellipse">
            <a:avLst/>
          </a:prstGeom>
          <a:noFill/>
          <a:ln>
            <a:noFill/>
          </a:ln>
        </p:spPr>
      </p:pic>
      <p:pic>
        <p:nvPicPr>
          <p:cNvPr id="220" name="Google Shape;220;p29"/>
          <p:cNvPicPr preferRelativeResize="0"/>
          <p:nvPr/>
        </p:nvPicPr>
        <p:blipFill rotWithShape="1">
          <a:blip r:embed="rId3">
            <a:alphaModFix/>
          </a:blip>
          <a:srcRect l="69121" t="69192" b="801"/>
          <a:stretch/>
        </p:blipFill>
        <p:spPr>
          <a:xfrm>
            <a:off x="3892975" y="5542525"/>
            <a:ext cx="851700" cy="8274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24"/>
        <p:cNvGrpSpPr/>
        <p:nvPr/>
      </p:nvGrpSpPr>
      <p:grpSpPr>
        <a:xfrm>
          <a:off x="0" y="0"/>
          <a:ext cx="0" cy="0"/>
          <a:chOff x="0" y="0"/>
          <a:chExt cx="0" cy="0"/>
        </a:xfrm>
      </p:grpSpPr>
      <p:pic>
        <p:nvPicPr>
          <p:cNvPr id="225" name="Google Shape;225;p30"/>
          <p:cNvPicPr preferRelativeResize="0">
            <a:picLocks noGrp="1"/>
          </p:cNvPicPr>
          <p:nvPr>
            <p:ph type="pic" idx="2"/>
          </p:nvPr>
        </p:nvPicPr>
        <p:blipFill rotWithShape="1">
          <a:blip r:embed="rId3">
            <a:alphaModFix/>
          </a:blip>
          <a:srcRect/>
          <a:stretch/>
        </p:blipFill>
        <p:spPr>
          <a:xfrm>
            <a:off x="782775" y="969938"/>
            <a:ext cx="4449276" cy="4449275"/>
          </a:xfrm>
          <a:prstGeom prst="rect">
            <a:avLst/>
          </a:prstGeom>
          <a:solidFill>
            <a:schemeClr val="accent4"/>
          </a:solidFill>
          <a:ln>
            <a:noFill/>
          </a:ln>
        </p:spPr>
      </p:pic>
      <p:sp>
        <p:nvSpPr>
          <p:cNvPr id="226" name="Google Shape;226;p30"/>
          <p:cNvSpPr txBox="1"/>
          <p:nvPr/>
        </p:nvSpPr>
        <p:spPr>
          <a:xfrm>
            <a:off x="5559850" y="893713"/>
            <a:ext cx="6096000" cy="4525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100" dirty="0">
                <a:solidFill>
                  <a:schemeClr val="lt1"/>
                </a:solidFill>
                <a:latin typeface="Overpass Medium"/>
                <a:ea typeface="Overpass Medium"/>
                <a:cs typeface="Overpass Medium"/>
                <a:sym typeface="Overpass Medium"/>
              </a:rPr>
              <a:t>We all have different relationships to finance within our ESEs - </a:t>
            </a:r>
            <a:endParaRPr sz="2100" dirty="0">
              <a:solidFill>
                <a:schemeClr val="lt1"/>
              </a:solidFill>
              <a:latin typeface="Overpass Medium"/>
              <a:ea typeface="Overpass Medium"/>
              <a:cs typeface="Overpass Medium"/>
              <a:sym typeface="Overpass Medium"/>
            </a:endParaRPr>
          </a:p>
          <a:p>
            <a:pPr marL="0" marR="0" lvl="0" indent="0" algn="l" rtl="0">
              <a:lnSpc>
                <a:spcPct val="100000"/>
              </a:lnSpc>
              <a:spcBef>
                <a:spcPts val="0"/>
              </a:spcBef>
              <a:spcAft>
                <a:spcPts val="0"/>
              </a:spcAft>
              <a:buNone/>
            </a:pPr>
            <a:endParaRPr sz="2100" dirty="0">
              <a:solidFill>
                <a:schemeClr val="lt1"/>
              </a:solidFill>
              <a:latin typeface="Overpass Medium"/>
              <a:ea typeface="Overpass Medium"/>
              <a:cs typeface="Overpass Medium"/>
              <a:sym typeface="Overpass Medium"/>
            </a:endParaRPr>
          </a:p>
          <a:p>
            <a:pPr marL="457200" marR="0" lvl="0" indent="-361950" algn="l" rtl="0">
              <a:lnSpc>
                <a:spcPct val="100000"/>
              </a:lnSpc>
              <a:spcBef>
                <a:spcPts val="0"/>
              </a:spcBef>
              <a:spcAft>
                <a:spcPts val="0"/>
              </a:spcAft>
              <a:buClr>
                <a:schemeClr val="lt1"/>
              </a:buClr>
              <a:buSzPts val="2100"/>
              <a:buFont typeface="Overpass Medium"/>
              <a:buChar char="●"/>
            </a:pPr>
            <a:r>
              <a:rPr lang="en-US" sz="2100" dirty="0">
                <a:solidFill>
                  <a:schemeClr val="lt1"/>
                </a:solidFill>
                <a:latin typeface="Overpass Medium"/>
                <a:ea typeface="Overpass Medium"/>
                <a:cs typeface="Overpass Medium"/>
                <a:sym typeface="Overpass Medium"/>
              </a:rPr>
              <a:t>Some manage all finance</a:t>
            </a:r>
            <a:endParaRPr sz="2100" dirty="0">
              <a:solidFill>
                <a:schemeClr val="lt1"/>
              </a:solidFill>
              <a:latin typeface="Overpass Medium"/>
              <a:ea typeface="Overpass Medium"/>
              <a:cs typeface="Overpass Medium"/>
              <a:sym typeface="Overpass Medium"/>
            </a:endParaRPr>
          </a:p>
          <a:p>
            <a:pPr marL="457200" marR="0" lvl="0" indent="-361950" algn="l" rtl="0">
              <a:lnSpc>
                <a:spcPct val="100000"/>
              </a:lnSpc>
              <a:spcBef>
                <a:spcPts val="0"/>
              </a:spcBef>
              <a:spcAft>
                <a:spcPts val="0"/>
              </a:spcAft>
              <a:buClr>
                <a:schemeClr val="lt1"/>
              </a:buClr>
              <a:buSzPts val="2100"/>
              <a:buFont typeface="Overpass Medium"/>
              <a:buChar char="●"/>
            </a:pPr>
            <a:r>
              <a:rPr lang="en-US" sz="2100" dirty="0">
                <a:solidFill>
                  <a:schemeClr val="lt1"/>
                </a:solidFill>
                <a:latin typeface="Overpass Medium"/>
                <a:ea typeface="Overpass Medium"/>
                <a:cs typeface="Overpass Medium"/>
                <a:sym typeface="Overpass Medium"/>
              </a:rPr>
              <a:t>Some co-manage finance</a:t>
            </a:r>
            <a:endParaRPr sz="2100" dirty="0">
              <a:solidFill>
                <a:schemeClr val="lt1"/>
              </a:solidFill>
              <a:latin typeface="Overpass Medium"/>
              <a:ea typeface="Overpass Medium"/>
              <a:cs typeface="Overpass Medium"/>
              <a:sym typeface="Overpass Medium"/>
            </a:endParaRPr>
          </a:p>
          <a:p>
            <a:pPr marL="457200" marR="0" lvl="0" indent="-361950" algn="l" rtl="0">
              <a:lnSpc>
                <a:spcPct val="100000"/>
              </a:lnSpc>
              <a:spcBef>
                <a:spcPts val="0"/>
              </a:spcBef>
              <a:spcAft>
                <a:spcPts val="0"/>
              </a:spcAft>
              <a:buClr>
                <a:schemeClr val="lt1"/>
              </a:buClr>
              <a:buSzPts val="2100"/>
              <a:buFont typeface="Overpass Medium"/>
              <a:buChar char="●"/>
            </a:pPr>
            <a:r>
              <a:rPr lang="en-US" sz="2100" dirty="0">
                <a:solidFill>
                  <a:schemeClr val="lt1"/>
                </a:solidFill>
                <a:latin typeface="Overpass Medium"/>
                <a:ea typeface="Overpass Medium"/>
                <a:cs typeface="Overpass Medium"/>
                <a:sym typeface="Overpass Medium"/>
              </a:rPr>
              <a:t>Some finance is managed by the parent org </a:t>
            </a:r>
            <a:endParaRPr sz="2100" dirty="0">
              <a:solidFill>
                <a:schemeClr val="lt1"/>
              </a:solidFill>
              <a:latin typeface="Overpass Medium"/>
              <a:ea typeface="Overpass Medium"/>
              <a:cs typeface="Overpass Medium"/>
              <a:sym typeface="Overpass Medium"/>
            </a:endParaRPr>
          </a:p>
          <a:p>
            <a:pPr marL="457200" marR="0" lvl="0" indent="0" algn="l" rtl="0">
              <a:lnSpc>
                <a:spcPct val="100000"/>
              </a:lnSpc>
              <a:spcBef>
                <a:spcPts val="0"/>
              </a:spcBef>
              <a:spcAft>
                <a:spcPts val="0"/>
              </a:spcAft>
              <a:buNone/>
            </a:pPr>
            <a:endParaRPr sz="2100" dirty="0">
              <a:solidFill>
                <a:schemeClr val="lt1"/>
              </a:solidFill>
              <a:latin typeface="Overpass Medium"/>
              <a:ea typeface="Overpass Medium"/>
              <a:cs typeface="Overpass Medium"/>
              <a:sym typeface="Overpass Medium"/>
            </a:endParaRPr>
          </a:p>
          <a:p>
            <a:pPr marL="0" marR="0" lvl="0" indent="0" algn="l" rtl="0">
              <a:lnSpc>
                <a:spcPct val="100000"/>
              </a:lnSpc>
              <a:spcBef>
                <a:spcPts val="0"/>
              </a:spcBef>
              <a:spcAft>
                <a:spcPts val="0"/>
              </a:spcAft>
              <a:buNone/>
            </a:pPr>
            <a:r>
              <a:rPr lang="en-US" sz="2100" dirty="0">
                <a:solidFill>
                  <a:schemeClr val="lt1"/>
                </a:solidFill>
                <a:latin typeface="Overpass Medium"/>
                <a:ea typeface="Overpass Medium"/>
                <a:cs typeface="Overpass Medium"/>
                <a:sym typeface="Overpass Medium"/>
              </a:rPr>
              <a:t>Depending on your role, the pieces of the finance picture that matter to you will be different. </a:t>
            </a:r>
            <a:endParaRPr sz="2100" dirty="0">
              <a:solidFill>
                <a:schemeClr val="lt1"/>
              </a:solidFill>
              <a:latin typeface="Overpass Medium"/>
              <a:ea typeface="Overpass Medium"/>
              <a:cs typeface="Overpass Medium"/>
              <a:sym typeface="Overpass Medium"/>
            </a:endParaRPr>
          </a:p>
          <a:p>
            <a:pPr marL="0" marR="0" lvl="0" indent="0" algn="l" rtl="0">
              <a:lnSpc>
                <a:spcPct val="100000"/>
              </a:lnSpc>
              <a:spcBef>
                <a:spcPts val="0"/>
              </a:spcBef>
              <a:spcAft>
                <a:spcPts val="0"/>
              </a:spcAft>
              <a:buNone/>
            </a:pPr>
            <a:endParaRPr sz="2100" dirty="0">
              <a:solidFill>
                <a:schemeClr val="lt1"/>
              </a:solidFill>
              <a:latin typeface="Overpass Medium"/>
              <a:ea typeface="Overpass Medium"/>
              <a:cs typeface="Overpass Medium"/>
              <a:sym typeface="Overpass Medium"/>
            </a:endParaRPr>
          </a:p>
          <a:p>
            <a:pPr marL="0" marR="0" lvl="0" indent="0" algn="l" rtl="0">
              <a:lnSpc>
                <a:spcPct val="100000"/>
              </a:lnSpc>
              <a:spcBef>
                <a:spcPts val="0"/>
              </a:spcBef>
              <a:spcAft>
                <a:spcPts val="0"/>
              </a:spcAft>
              <a:buNone/>
            </a:pPr>
            <a:r>
              <a:rPr lang="en-US" sz="2100" dirty="0">
                <a:solidFill>
                  <a:schemeClr val="lt1"/>
                </a:solidFill>
                <a:latin typeface="Overpass Medium"/>
                <a:ea typeface="Overpass Medium"/>
                <a:cs typeface="Overpass Medium"/>
                <a:sym typeface="Overpass Medium"/>
              </a:rPr>
              <a:t>However, we can all benefit from getting more comfortable monitoring and analyzing finances </a:t>
            </a:r>
            <a:r>
              <a:rPr lang="en-US" sz="2100" u="sng" dirty="0">
                <a:solidFill>
                  <a:schemeClr val="lt1"/>
                </a:solidFill>
                <a:latin typeface="Overpass Medium"/>
                <a:ea typeface="Overpass Medium"/>
                <a:cs typeface="Overpass Medium"/>
                <a:sym typeface="Overpass Medium"/>
              </a:rPr>
              <a:t>and</a:t>
            </a:r>
            <a:r>
              <a:rPr lang="en-US" sz="2100" dirty="0">
                <a:solidFill>
                  <a:schemeClr val="lt1"/>
                </a:solidFill>
                <a:latin typeface="Overpass Medium"/>
                <a:ea typeface="Overpass Medium"/>
                <a:cs typeface="Overpass Medium"/>
                <a:sym typeface="Overpass Medium"/>
              </a:rPr>
              <a:t> using what we learn from the process to guide strategic decision making. </a:t>
            </a:r>
            <a:endParaRPr sz="2100" dirty="0">
              <a:solidFill>
                <a:schemeClr val="lt1"/>
              </a:solidFill>
              <a:latin typeface="Overpass Medium"/>
              <a:ea typeface="Overpass Medium"/>
              <a:cs typeface="Overpass Medium"/>
              <a:sym typeface="Overpass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31"/>
        <p:cNvGrpSpPr/>
        <p:nvPr/>
      </p:nvGrpSpPr>
      <p:grpSpPr>
        <a:xfrm>
          <a:off x="0" y="0"/>
          <a:ext cx="0" cy="0"/>
          <a:chOff x="0" y="0"/>
          <a:chExt cx="0" cy="0"/>
        </a:xfrm>
      </p:grpSpPr>
      <p:sp>
        <p:nvSpPr>
          <p:cNvPr id="232" name="Google Shape;232;p31"/>
          <p:cNvSpPr txBox="1">
            <a:spLocks noGrp="1"/>
          </p:cNvSpPr>
          <p:nvPr>
            <p:ph type="ctrTitle" idx="4294967295"/>
          </p:nvPr>
        </p:nvSpPr>
        <p:spPr>
          <a:xfrm>
            <a:off x="776613" y="438461"/>
            <a:ext cx="10638900" cy="38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dirty="0">
                <a:solidFill>
                  <a:schemeClr val="lt1"/>
                </a:solidFill>
                <a:latin typeface="Overpass Medium"/>
                <a:ea typeface="Overpass Medium"/>
                <a:cs typeface="Overpass Medium"/>
                <a:sym typeface="Overpass Medium"/>
              </a:rPr>
              <a:t>Workshop Objectives</a:t>
            </a:r>
            <a:endParaRPr sz="3000" dirty="0">
              <a:solidFill>
                <a:schemeClr val="lt1"/>
              </a:solidFill>
              <a:latin typeface="Overpass Medium"/>
              <a:ea typeface="Overpass Medium"/>
              <a:cs typeface="Overpass Medium"/>
              <a:sym typeface="Overpass Medium"/>
            </a:endParaRPr>
          </a:p>
        </p:txBody>
      </p:sp>
      <p:sp>
        <p:nvSpPr>
          <p:cNvPr id="233" name="Google Shape;233;p31"/>
          <p:cNvSpPr txBox="1">
            <a:spLocks noGrp="1"/>
          </p:cNvSpPr>
          <p:nvPr>
            <p:ph type="body" idx="4294967295"/>
          </p:nvPr>
        </p:nvSpPr>
        <p:spPr>
          <a:xfrm>
            <a:off x="776618" y="1407450"/>
            <a:ext cx="10638900" cy="4043100"/>
          </a:xfrm>
          <a:prstGeom prst="rect">
            <a:avLst/>
          </a:prstGeom>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Analyze our financial statements to determine the most impactful drivers of revenue, costs, profit, and cash</a:t>
            </a:r>
            <a:endParaRPr dirty="0">
              <a:solidFill>
                <a:srgbClr val="FFFFFF"/>
              </a:solidFill>
              <a:latin typeface="Overpass Medium"/>
              <a:ea typeface="Overpass Medium"/>
              <a:cs typeface="Overpass Medium"/>
              <a:sym typeface="Overpass Medium"/>
            </a:endParaRPr>
          </a:p>
          <a:p>
            <a:pPr marL="914400" lvl="0" indent="0" algn="l" rtl="0">
              <a:lnSpc>
                <a:spcPct val="100000"/>
              </a:lnSpc>
              <a:spcBef>
                <a:spcPts val="1200"/>
              </a:spcBef>
              <a:spcAft>
                <a:spcPts val="0"/>
              </a:spcAft>
              <a:buNone/>
            </a:pPr>
            <a:endParaRPr dirty="0">
              <a:solidFill>
                <a:srgbClr val="FFFFFF"/>
              </a:solidFill>
              <a:latin typeface="Overpass Medium"/>
              <a:ea typeface="Overpass Medium"/>
              <a:cs typeface="Overpass Medium"/>
              <a:sym typeface="Overpass Medium"/>
            </a:endParaRPr>
          </a:p>
          <a:p>
            <a:pPr marL="457200" lvl="0" indent="-406400" algn="l" rtl="0">
              <a:lnSpc>
                <a:spcPct val="100000"/>
              </a:lnSpc>
              <a:spcBef>
                <a:spcPts val="120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Prioritize 1-3 financial indicators that you want to increase, decrease, or maintain</a:t>
            </a:r>
            <a:endParaRPr dirty="0">
              <a:solidFill>
                <a:srgbClr val="FFFFFF"/>
              </a:solidFill>
              <a:latin typeface="Overpass Medium"/>
              <a:ea typeface="Overpass Medium"/>
              <a:cs typeface="Overpass Medium"/>
              <a:sym typeface="Overpass Medium"/>
            </a:endParaRPr>
          </a:p>
          <a:p>
            <a:pPr marL="457200" lvl="0" indent="0" algn="l" rtl="0">
              <a:lnSpc>
                <a:spcPct val="100000"/>
              </a:lnSpc>
              <a:spcBef>
                <a:spcPts val="1200"/>
              </a:spcBef>
              <a:spcAft>
                <a:spcPts val="0"/>
              </a:spcAft>
              <a:buNone/>
            </a:pPr>
            <a:endParaRPr dirty="0">
              <a:solidFill>
                <a:srgbClr val="FFFFFF"/>
              </a:solidFill>
              <a:latin typeface="Overpass Medium"/>
              <a:ea typeface="Overpass Medium"/>
              <a:cs typeface="Overpass Medium"/>
              <a:sym typeface="Overpass Medium"/>
            </a:endParaRPr>
          </a:p>
          <a:p>
            <a:pPr marL="457200" lvl="0" indent="-406400" algn="l" rtl="0">
              <a:lnSpc>
                <a:spcPct val="100000"/>
              </a:lnSpc>
              <a:spcBef>
                <a:spcPts val="1200"/>
              </a:spcBef>
              <a:spcAft>
                <a:spcPts val="0"/>
              </a:spcAft>
              <a:buClr>
                <a:srgbClr val="FFFFFF"/>
              </a:buClr>
              <a:buSzPts val="2800"/>
              <a:buFont typeface="Overpass Medium"/>
              <a:buChar char="❏"/>
            </a:pPr>
            <a:r>
              <a:rPr lang="en-US" dirty="0">
                <a:solidFill>
                  <a:srgbClr val="FFFFFF"/>
                </a:solidFill>
                <a:latin typeface="Overpass Medium"/>
                <a:ea typeface="Overpass Medium"/>
                <a:cs typeface="Overpass Medium"/>
                <a:sym typeface="Overpass Medium"/>
              </a:rPr>
              <a:t>Develop a monitoring plan and process to regularly review this financial </a:t>
            </a:r>
            <a:r>
              <a:rPr lang="en-US" dirty="0">
                <a:solidFill>
                  <a:schemeClr val="lt1"/>
                </a:solidFill>
                <a:latin typeface="Overpass Medium"/>
                <a:ea typeface="Overpass Medium"/>
                <a:cs typeface="Overpass Medium"/>
                <a:sym typeface="Overpass Medium"/>
              </a:rPr>
              <a:t>indicator </a:t>
            </a:r>
            <a:r>
              <a:rPr lang="en-US" dirty="0">
                <a:solidFill>
                  <a:srgbClr val="FFFFFF"/>
                </a:solidFill>
                <a:latin typeface="Overpass Medium"/>
                <a:ea typeface="Overpass Medium"/>
                <a:cs typeface="Overpass Medium"/>
                <a:sym typeface="Overpass Medium"/>
              </a:rPr>
              <a:t>with someone at your organization </a:t>
            </a:r>
            <a:endParaRPr dirty="0">
              <a:solidFill>
                <a:srgbClr val="FFFFFF"/>
              </a:solidFill>
              <a:latin typeface="Overpass Medium"/>
              <a:ea typeface="Overpass Medium"/>
              <a:cs typeface="Overpass Medium"/>
              <a:sym typeface="Overpas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2"/>
          <p:cNvSpPr txBox="1">
            <a:spLocks noGrp="1"/>
          </p:cNvSpPr>
          <p:nvPr>
            <p:ph type="ctrTitle"/>
          </p:nvPr>
        </p:nvSpPr>
        <p:spPr>
          <a:xfrm>
            <a:off x="776613" y="438461"/>
            <a:ext cx="4241700" cy="3879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F39922"/>
              </a:buClr>
              <a:buSzPts val="2800"/>
              <a:buFont typeface="Inter"/>
              <a:buNone/>
            </a:pPr>
            <a:r>
              <a:rPr lang="en-US" dirty="0">
                <a:latin typeface="Impact"/>
                <a:ea typeface="Impact"/>
                <a:cs typeface="Impact"/>
                <a:sym typeface="Impact"/>
              </a:rPr>
              <a:t>Candle Co. </a:t>
            </a:r>
            <a:endParaRPr dirty="0"/>
          </a:p>
        </p:txBody>
      </p:sp>
      <p:sp>
        <p:nvSpPr>
          <p:cNvPr id="239" name="Google Shape;239;p32"/>
          <p:cNvSpPr txBox="1"/>
          <p:nvPr/>
        </p:nvSpPr>
        <p:spPr>
          <a:xfrm>
            <a:off x="6249450" y="1468600"/>
            <a:ext cx="5134800" cy="4067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Overpass Medium"/>
              <a:buChar char="●"/>
            </a:pPr>
            <a:r>
              <a:rPr lang="en-US" sz="1800" dirty="0">
                <a:solidFill>
                  <a:schemeClr val="dk1"/>
                </a:solidFill>
                <a:latin typeface="Overpass Medium"/>
                <a:ea typeface="Overpass Medium"/>
                <a:cs typeface="Overpass Medium"/>
                <a:sym typeface="Overpass Medium"/>
              </a:rPr>
              <a:t>Employ justice-impacted adults </a:t>
            </a:r>
            <a:endParaRPr sz="1800" dirty="0">
              <a:solidFill>
                <a:schemeClr val="dk1"/>
              </a:solidFill>
              <a:latin typeface="Overpass Medium"/>
              <a:ea typeface="Overpass Medium"/>
              <a:cs typeface="Overpass Medium"/>
              <a:sym typeface="Overpass Medium"/>
            </a:endParaRPr>
          </a:p>
          <a:p>
            <a:pPr marL="457200" lvl="0" indent="-342900" algn="l" rtl="0">
              <a:spcBef>
                <a:spcPts val="1000"/>
              </a:spcBef>
              <a:spcAft>
                <a:spcPts val="0"/>
              </a:spcAft>
              <a:buClr>
                <a:schemeClr val="dk1"/>
              </a:buClr>
              <a:buSzPts val="1800"/>
              <a:buFont typeface="Overpass Medium"/>
              <a:buChar char="●"/>
            </a:pPr>
            <a:r>
              <a:rPr lang="en-US" sz="1800" dirty="0">
                <a:solidFill>
                  <a:schemeClr val="dk1"/>
                </a:solidFill>
                <a:latin typeface="Overpass Medium"/>
                <a:ea typeface="Overpass Medium"/>
                <a:cs typeface="Overpass Medium"/>
                <a:sym typeface="Overpass Medium"/>
              </a:rPr>
              <a:t>Our employment program subsidizes our candle business</a:t>
            </a:r>
            <a:endParaRPr sz="1800" dirty="0">
              <a:solidFill>
                <a:schemeClr val="dk1"/>
              </a:solidFill>
              <a:latin typeface="Overpass Medium"/>
              <a:ea typeface="Overpass Medium"/>
              <a:cs typeface="Overpass Medium"/>
              <a:sym typeface="Overpass Medium"/>
            </a:endParaRPr>
          </a:p>
          <a:p>
            <a:pPr marL="457200" lvl="0" indent="-342900" algn="l" rtl="0">
              <a:spcBef>
                <a:spcPts val="1000"/>
              </a:spcBef>
              <a:spcAft>
                <a:spcPts val="0"/>
              </a:spcAft>
              <a:buClr>
                <a:schemeClr val="dk1"/>
              </a:buClr>
              <a:buSzPts val="1800"/>
              <a:buFont typeface="Overpass Medium"/>
              <a:buChar char="●"/>
            </a:pPr>
            <a:r>
              <a:rPr lang="en-US" sz="1800" dirty="0">
                <a:solidFill>
                  <a:schemeClr val="dk1"/>
                </a:solidFill>
                <a:latin typeface="Overpass Medium"/>
                <a:ea typeface="Overpass Medium"/>
                <a:cs typeface="Overpass Medium"/>
                <a:sym typeface="Overpass Medium"/>
              </a:rPr>
              <a:t>Organization-wide goal to optimize our business so that it can be self-sufficient; we don’t want to generate a profit, but we want to cover our business costs with business revenue</a:t>
            </a:r>
            <a:endParaRPr sz="1800" dirty="0">
              <a:solidFill>
                <a:schemeClr val="dk1"/>
              </a:solidFill>
              <a:latin typeface="Overpass Medium"/>
              <a:ea typeface="Overpass Medium"/>
              <a:cs typeface="Overpass Medium"/>
              <a:sym typeface="Overpass Medium"/>
            </a:endParaRPr>
          </a:p>
          <a:p>
            <a:pPr marL="457200" lvl="0" indent="-342900" algn="l" rtl="0">
              <a:spcBef>
                <a:spcPts val="1000"/>
              </a:spcBef>
              <a:spcAft>
                <a:spcPts val="1000"/>
              </a:spcAft>
              <a:buClr>
                <a:schemeClr val="dk1"/>
              </a:buClr>
              <a:buSzPts val="1800"/>
              <a:buFont typeface="Overpass Medium"/>
              <a:buChar char="●"/>
            </a:pPr>
            <a:r>
              <a:rPr lang="en-US" sz="1800" dirty="0">
                <a:solidFill>
                  <a:schemeClr val="dk1"/>
                </a:solidFill>
                <a:latin typeface="Overpass Medium"/>
                <a:ea typeface="Overpass Medium"/>
                <a:cs typeface="Overpass Medium"/>
                <a:sym typeface="Overpass Medium"/>
              </a:rPr>
              <a:t>For us, focusing in on earned revenue is really important if we want to meet this goal</a:t>
            </a:r>
            <a:endParaRPr sz="1800" dirty="0">
              <a:solidFill>
                <a:schemeClr val="dk1"/>
              </a:solidFill>
              <a:latin typeface="Overpass Medium"/>
              <a:ea typeface="Overpass Medium"/>
              <a:cs typeface="Overpass Medium"/>
              <a:sym typeface="Overpass Medium"/>
            </a:endParaRPr>
          </a:p>
        </p:txBody>
      </p:sp>
      <p:pic>
        <p:nvPicPr>
          <p:cNvPr id="240" name="Google Shape;240;p32"/>
          <p:cNvPicPr preferRelativeResize="0"/>
          <p:nvPr/>
        </p:nvPicPr>
        <p:blipFill>
          <a:blip r:embed="rId3">
            <a:alphaModFix/>
          </a:blip>
          <a:stretch>
            <a:fillRect/>
          </a:stretch>
        </p:blipFill>
        <p:spPr>
          <a:xfrm>
            <a:off x="776625" y="1468600"/>
            <a:ext cx="5058900" cy="4553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45"/>
        <p:cNvGrpSpPr/>
        <p:nvPr/>
      </p:nvGrpSpPr>
      <p:grpSpPr>
        <a:xfrm>
          <a:off x="0" y="0"/>
          <a:ext cx="0" cy="0"/>
          <a:chOff x="0" y="0"/>
          <a:chExt cx="0" cy="0"/>
        </a:xfrm>
      </p:grpSpPr>
      <p:sp>
        <p:nvSpPr>
          <p:cNvPr id="246" name="Google Shape;246;p33"/>
          <p:cNvSpPr txBox="1">
            <a:spLocks noGrp="1"/>
          </p:cNvSpPr>
          <p:nvPr>
            <p:ph type="body" idx="4294967295"/>
          </p:nvPr>
        </p:nvSpPr>
        <p:spPr>
          <a:xfrm>
            <a:off x="776550" y="520650"/>
            <a:ext cx="10638900" cy="57087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Our organization’s __________________ is _________________.  </a:t>
            </a:r>
            <a:endParaRPr sz="3000" dirty="0">
              <a:solidFill>
                <a:schemeClr val="lt1"/>
              </a:solidFill>
              <a:latin typeface="Overpass"/>
              <a:ea typeface="Overpass"/>
              <a:cs typeface="Overpass"/>
              <a:sym typeface="Overpass"/>
            </a:endParaRPr>
          </a:p>
          <a:p>
            <a:pPr marL="3200400" lvl="0" indent="0" algn="l" rtl="0">
              <a:lnSpc>
                <a:spcPct val="115000"/>
              </a:lnSpc>
              <a:spcBef>
                <a:spcPts val="0"/>
              </a:spcBef>
              <a:spcAft>
                <a:spcPts val="0"/>
              </a:spcAft>
              <a:buNone/>
            </a:pPr>
            <a:r>
              <a:rPr lang="en-US" sz="1500" dirty="0">
                <a:solidFill>
                  <a:schemeClr val="lt1"/>
                </a:solidFill>
                <a:latin typeface="Overpass"/>
                <a:ea typeface="Overpass"/>
                <a:cs typeface="Overpass"/>
                <a:sym typeface="Overpass"/>
              </a:rPr>
              <a:t>      (number you want to monitor) 		      (number from financial statement)</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This number is driven by ________________________________</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_______________________________________________________.</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1500" dirty="0">
                <a:solidFill>
                  <a:schemeClr val="lt1"/>
                </a:solidFill>
                <a:latin typeface="Overpass"/>
                <a:ea typeface="Overpass"/>
                <a:cs typeface="Overpass"/>
                <a:sym typeface="Overpass"/>
              </a:rPr>
              <a:t>                                                                           (your hypothesis for why the number is what it is)	</a:t>
            </a:r>
            <a:r>
              <a:rPr lang="en-US" sz="1400" dirty="0">
                <a:solidFill>
                  <a:schemeClr val="lt1"/>
                </a:solidFill>
                <a:latin typeface="Overpass"/>
                <a:ea typeface="Overpass"/>
                <a:cs typeface="Overpass"/>
                <a:sym typeface="Overpass"/>
              </a:rPr>
              <a:t>	</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To meet our organization’s goals, we want to see ___________ _______________________________________________________. </a:t>
            </a:r>
            <a:endParaRPr sz="3000" dirty="0">
              <a:solidFill>
                <a:schemeClr val="lt1"/>
              </a:solidFill>
              <a:latin typeface="Overpass"/>
              <a:ea typeface="Overpass"/>
              <a:cs typeface="Overpass"/>
              <a:sym typeface="Overpass"/>
            </a:endParaRPr>
          </a:p>
          <a:p>
            <a:pPr marL="2743200" lvl="0" indent="457200" algn="l" rtl="0">
              <a:lnSpc>
                <a:spcPct val="115000"/>
              </a:lnSpc>
              <a:spcBef>
                <a:spcPts val="0"/>
              </a:spcBef>
              <a:spcAft>
                <a:spcPts val="0"/>
              </a:spcAft>
              <a:buNone/>
            </a:pPr>
            <a:r>
              <a:rPr lang="en-US" sz="1500" dirty="0">
                <a:solidFill>
                  <a:schemeClr val="lt1"/>
                </a:solidFill>
                <a:latin typeface="Overpass"/>
                <a:ea typeface="Overpass"/>
                <a:cs typeface="Overpass"/>
                <a:sym typeface="Overpass"/>
              </a:rPr>
              <a:t>(increase / stay the same / decrease)	</a:t>
            </a:r>
            <a:r>
              <a:rPr lang="en-US" sz="1400" dirty="0">
                <a:solidFill>
                  <a:schemeClr val="lt1"/>
                </a:solidFill>
                <a:latin typeface="Overpass"/>
                <a:ea typeface="Overpass"/>
                <a:cs typeface="Overpass"/>
                <a:sym typeface="Overpass"/>
              </a:rPr>
              <a:t>	</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Every __________________________________, I’d like to talk to</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Clr>
                <a:schemeClr val="dk1"/>
              </a:buClr>
              <a:buSzPts val="1100"/>
              <a:buFont typeface="Arial"/>
              <a:buNone/>
            </a:pPr>
            <a:r>
              <a:rPr lang="en-US" sz="1500" dirty="0">
                <a:solidFill>
                  <a:schemeClr val="lt1"/>
                </a:solidFill>
                <a:latin typeface="Overpass"/>
                <a:ea typeface="Overpass"/>
                <a:cs typeface="Overpass"/>
                <a:sym typeface="Overpass"/>
              </a:rPr>
              <a:t> 						(week / month / quarter)</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______________________________________________ about this </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Clr>
                <a:schemeClr val="dk1"/>
              </a:buClr>
              <a:buSzPts val="1100"/>
              <a:buFont typeface="Arial"/>
              <a:buNone/>
            </a:pPr>
            <a:r>
              <a:rPr lang="en-US" sz="1500" dirty="0">
                <a:solidFill>
                  <a:schemeClr val="lt1"/>
                </a:solidFill>
                <a:latin typeface="Overpass"/>
                <a:ea typeface="Overpass"/>
                <a:cs typeface="Overpass"/>
                <a:sym typeface="Overpass"/>
              </a:rPr>
              <a:t> (name of person who works on or is responsible for this number)</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3000" dirty="0">
                <a:solidFill>
                  <a:schemeClr val="lt1"/>
                </a:solidFill>
                <a:latin typeface="Overpass"/>
                <a:ea typeface="Overpass"/>
                <a:cs typeface="Overpass"/>
                <a:sym typeface="Overpass"/>
              </a:rPr>
              <a:t>so that together we can achieve our goal.   </a:t>
            </a:r>
            <a:endParaRPr sz="3000" dirty="0">
              <a:solidFill>
                <a:schemeClr val="lt1"/>
              </a:solidFill>
              <a:latin typeface="Overpass"/>
              <a:ea typeface="Overpass"/>
              <a:cs typeface="Overpass"/>
              <a:sym typeface="Overpass"/>
            </a:endParaRPr>
          </a:p>
          <a:p>
            <a:pPr marL="0" lvl="0" indent="0" algn="l" rtl="0">
              <a:lnSpc>
                <a:spcPct val="115000"/>
              </a:lnSpc>
              <a:spcBef>
                <a:spcPts val="0"/>
              </a:spcBef>
              <a:spcAft>
                <a:spcPts val="0"/>
              </a:spcAft>
              <a:buNone/>
            </a:pPr>
            <a:r>
              <a:rPr lang="en-US" sz="1500" dirty="0">
                <a:solidFill>
                  <a:schemeClr val="lt1"/>
                </a:solidFill>
                <a:latin typeface="Overpass"/>
                <a:ea typeface="Overpass"/>
                <a:cs typeface="Overpass"/>
                <a:sym typeface="Overpass"/>
              </a:rPr>
              <a:t>        						     </a:t>
            </a:r>
            <a:r>
              <a:rPr lang="en-US" sz="1400" dirty="0">
                <a:solidFill>
                  <a:schemeClr val="lt1"/>
                </a:solidFill>
                <a:latin typeface="Overpass"/>
                <a:ea typeface="Overpass"/>
                <a:cs typeface="Overpass"/>
                <a:sym typeface="Overpass"/>
              </a:rPr>
              <a:t>	</a:t>
            </a:r>
            <a:r>
              <a:rPr lang="en-US" sz="3000" dirty="0">
                <a:solidFill>
                  <a:schemeClr val="lt1"/>
                </a:solidFill>
                <a:latin typeface="Overpass"/>
                <a:ea typeface="Overpass"/>
                <a:cs typeface="Overpass"/>
                <a:sym typeface="Overpass"/>
              </a:rPr>
              <a:t> </a:t>
            </a:r>
            <a:endParaRPr sz="3000" dirty="0">
              <a:solidFill>
                <a:schemeClr val="lt1"/>
              </a:solidFill>
              <a:latin typeface="Overpass"/>
              <a:ea typeface="Overpass"/>
              <a:cs typeface="Overpass"/>
              <a:sym typeface="Overpass"/>
            </a:endParaRPr>
          </a:p>
        </p:txBody>
      </p:sp>
      <p:sp>
        <p:nvSpPr>
          <p:cNvPr id="247" name="Google Shape;247;p33"/>
          <p:cNvSpPr txBox="1"/>
          <p:nvPr/>
        </p:nvSpPr>
        <p:spPr>
          <a:xfrm>
            <a:off x="4422150" y="580810"/>
            <a:ext cx="26541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4"/>
                </a:solidFill>
                <a:latin typeface="Calibri"/>
                <a:ea typeface="Calibri"/>
                <a:cs typeface="Calibri"/>
                <a:sym typeface="Calibri"/>
              </a:rPr>
              <a:t>earned revenue</a:t>
            </a:r>
            <a:endParaRPr sz="2400" b="1" dirty="0">
              <a:solidFill>
                <a:schemeClr val="accent4"/>
              </a:solidFill>
              <a:latin typeface="Calibri"/>
              <a:ea typeface="Calibri"/>
              <a:cs typeface="Calibri"/>
              <a:sym typeface="Calibri"/>
            </a:endParaRPr>
          </a:p>
        </p:txBody>
      </p:sp>
      <p:sp>
        <p:nvSpPr>
          <p:cNvPr id="248" name="Google Shape;248;p33"/>
          <p:cNvSpPr txBox="1"/>
          <p:nvPr/>
        </p:nvSpPr>
        <p:spPr>
          <a:xfrm>
            <a:off x="8130550" y="580810"/>
            <a:ext cx="26541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4"/>
                </a:solidFill>
                <a:latin typeface="Calibri"/>
                <a:ea typeface="Calibri"/>
                <a:cs typeface="Calibri"/>
                <a:sym typeface="Calibri"/>
              </a:rPr>
              <a:t>$152,000</a:t>
            </a:r>
            <a:endParaRPr sz="2400" b="1" dirty="0">
              <a:solidFill>
                <a:schemeClr val="accent4"/>
              </a:solidFill>
              <a:latin typeface="Calibri"/>
              <a:ea typeface="Calibri"/>
              <a:cs typeface="Calibri"/>
              <a:sym typeface="Calibri"/>
            </a:endParaRPr>
          </a:p>
        </p:txBody>
      </p:sp>
      <p:sp>
        <p:nvSpPr>
          <p:cNvPr id="249" name="Google Shape;249;p33"/>
          <p:cNvSpPr txBox="1"/>
          <p:nvPr/>
        </p:nvSpPr>
        <p:spPr>
          <a:xfrm>
            <a:off x="5603250" y="1658974"/>
            <a:ext cx="4556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4"/>
                </a:solidFill>
                <a:latin typeface="Calibri"/>
                <a:ea typeface="Calibri"/>
                <a:cs typeface="Calibri"/>
                <a:sym typeface="Calibri"/>
              </a:rPr>
              <a:t>one wholesale customer</a:t>
            </a:r>
            <a:endParaRPr sz="2400" b="1" dirty="0">
              <a:solidFill>
                <a:schemeClr val="accent4"/>
              </a:solidFill>
              <a:latin typeface="Calibri"/>
              <a:ea typeface="Calibri"/>
              <a:cs typeface="Calibri"/>
              <a:sym typeface="Calibri"/>
            </a:endParaRPr>
          </a:p>
        </p:txBody>
      </p:sp>
      <p:sp>
        <p:nvSpPr>
          <p:cNvPr id="250" name="Google Shape;250;p33"/>
          <p:cNvSpPr txBox="1"/>
          <p:nvPr/>
        </p:nvSpPr>
        <p:spPr>
          <a:xfrm>
            <a:off x="2519550" y="3491024"/>
            <a:ext cx="64968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4"/>
                </a:solidFill>
                <a:latin typeface="Calibri"/>
                <a:ea typeface="Calibri"/>
                <a:cs typeface="Calibri"/>
                <a:sym typeface="Calibri"/>
              </a:rPr>
              <a:t>revenue from wholesale customers increase </a:t>
            </a:r>
            <a:endParaRPr sz="2400" b="1" dirty="0">
              <a:solidFill>
                <a:schemeClr val="accent4"/>
              </a:solidFill>
              <a:latin typeface="Calibri"/>
              <a:ea typeface="Calibri"/>
              <a:cs typeface="Calibri"/>
              <a:sym typeface="Calibri"/>
            </a:endParaRPr>
          </a:p>
        </p:txBody>
      </p:sp>
      <p:sp>
        <p:nvSpPr>
          <p:cNvPr id="251" name="Google Shape;251;p33"/>
          <p:cNvSpPr txBox="1"/>
          <p:nvPr/>
        </p:nvSpPr>
        <p:spPr>
          <a:xfrm>
            <a:off x="3507750" y="4278424"/>
            <a:ext cx="26541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4"/>
                </a:solidFill>
                <a:latin typeface="Calibri"/>
                <a:ea typeface="Calibri"/>
                <a:cs typeface="Calibri"/>
                <a:sym typeface="Calibri"/>
              </a:rPr>
              <a:t>month</a:t>
            </a:r>
            <a:endParaRPr sz="2400" b="1" dirty="0">
              <a:solidFill>
                <a:schemeClr val="accent4"/>
              </a:solidFill>
              <a:latin typeface="Calibri"/>
              <a:ea typeface="Calibri"/>
              <a:cs typeface="Calibri"/>
              <a:sym typeface="Calibri"/>
            </a:endParaRPr>
          </a:p>
        </p:txBody>
      </p:sp>
      <p:sp>
        <p:nvSpPr>
          <p:cNvPr id="252" name="Google Shape;252;p33"/>
          <p:cNvSpPr txBox="1"/>
          <p:nvPr/>
        </p:nvSpPr>
        <p:spPr>
          <a:xfrm>
            <a:off x="815350" y="5065824"/>
            <a:ext cx="85074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4"/>
                </a:solidFill>
                <a:latin typeface="Calibri"/>
                <a:ea typeface="Calibri"/>
                <a:cs typeface="Calibri"/>
                <a:sym typeface="Calibri"/>
              </a:rPr>
              <a:t>JoJo, who is responsible for wholesale customers</a:t>
            </a:r>
            <a:endParaRPr sz="2400" b="1" dirty="0">
              <a:solidFill>
                <a:schemeClr val="accent4"/>
              </a:solidFill>
              <a:latin typeface="Calibri"/>
              <a:ea typeface="Calibri"/>
              <a:cs typeface="Calibri"/>
              <a:sym typeface="Calibri"/>
            </a:endParaRPr>
          </a:p>
        </p:txBody>
      </p:sp>
      <p:sp>
        <p:nvSpPr>
          <p:cNvPr id="253" name="Google Shape;253;p33"/>
          <p:cNvSpPr txBox="1"/>
          <p:nvPr/>
        </p:nvSpPr>
        <p:spPr>
          <a:xfrm>
            <a:off x="891550" y="2162249"/>
            <a:ext cx="95733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4"/>
                </a:solidFill>
                <a:latin typeface="Calibri"/>
                <a:ea typeface="Calibri"/>
                <a:cs typeface="Calibri"/>
                <a:sym typeface="Calibri"/>
              </a:rPr>
              <a:t>who purchases 30 candle gift boxes every month</a:t>
            </a:r>
            <a:endParaRPr sz="2400" b="1" dirty="0">
              <a:solidFill>
                <a:schemeClr val="accent4"/>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E7E6E6"/>
      </a:lt2>
      <a:accent1>
        <a:srgbClr val="E94600"/>
      </a:accent1>
      <a:accent2>
        <a:srgbClr val="E19E00"/>
      </a:accent2>
      <a:accent3>
        <a:srgbClr val="009693"/>
      </a:accent3>
      <a:accent4>
        <a:srgbClr val="001A70"/>
      </a:accent4>
      <a:accent5>
        <a:srgbClr val="009BD9"/>
      </a:accent5>
      <a:accent6>
        <a:srgbClr val="000000"/>
      </a:accent6>
      <a:hlink>
        <a:srgbClr val="009BD9"/>
      </a:hlink>
      <a:folHlink>
        <a:srgbClr val="001A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3138</TotalTime>
  <Words>4861</Words>
  <Application>Microsoft Office PowerPoint</Application>
  <PresentationFormat>Widescreen</PresentationFormat>
  <Paragraphs>389</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Inter</vt:lpstr>
      <vt:lpstr>Overpass Thin</vt:lpstr>
      <vt:lpstr>Arial</vt:lpstr>
      <vt:lpstr>Impact</vt:lpstr>
      <vt:lpstr>Obviously Narw Bold</vt:lpstr>
      <vt:lpstr>Overpass Light</vt:lpstr>
      <vt:lpstr>Calibri</vt:lpstr>
      <vt:lpstr>Overpass</vt:lpstr>
      <vt:lpstr>Overpass Medium</vt:lpstr>
      <vt:lpstr>Office Theme</vt:lpstr>
      <vt:lpstr>Financial Fundamentals Series –  Financial Health Metrics 101</vt:lpstr>
      <vt:lpstr>Introductions </vt:lpstr>
      <vt:lpstr>Optional CA RISE – Financial Fundamental Series</vt:lpstr>
      <vt:lpstr>Caveat: Day-to-day operations vs. overall financial health</vt:lpstr>
      <vt:lpstr>How do you feel about financial management?   Is your relationship —  Positive   Neutral    Negative</vt:lpstr>
      <vt:lpstr>PowerPoint Presentation</vt:lpstr>
      <vt:lpstr>Workshop Objectives</vt:lpstr>
      <vt:lpstr>Candle Co. </vt:lpstr>
      <vt:lpstr>PowerPoint Presentation</vt:lpstr>
      <vt:lpstr>Let’s jump in. </vt:lpstr>
      <vt:lpstr>We’ll practice with some core questions we can ask of our financial statements.   </vt:lpstr>
      <vt:lpstr>How much earned revenue do we generate? - 10 mins  </vt:lpstr>
      <vt:lpstr>How much contributed revenue do we fundraise? - 10 mins</vt:lpstr>
      <vt:lpstr>How much do we spend on Cost of Goods Sold / COGS? - 10 mins </vt:lpstr>
      <vt:lpstr>Do our products/services have a healthy gross profit margin? - 10 mins </vt:lpstr>
      <vt:lpstr>Break</vt:lpstr>
      <vt:lpstr>How much do we spend on operating costs or OPEX? - 10 mins </vt:lpstr>
      <vt:lpstr>Will we end the year profitable? - 10 mins</vt:lpstr>
      <vt:lpstr>Workshop Objectives</vt:lpstr>
      <vt:lpstr>Workshop Objectives</vt:lpstr>
      <vt:lpstr>Let’s share in groups - 10 mins </vt:lpstr>
      <vt:lpstr>Workshop Objectives</vt:lpstr>
      <vt:lpstr>Workshop Objectives</vt:lpstr>
      <vt:lpstr>PowerPoint Presentation</vt:lpstr>
      <vt:lpstr>PowerPoint Presentation</vt:lpstr>
      <vt:lpstr>Let’s discuss with our partners - 10 minutes</vt:lpstr>
      <vt:lpstr>Workshop Objectives</vt:lpstr>
      <vt:lpstr>Workshop Objectives</vt:lpstr>
      <vt:lpstr>What can you do next?</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Rony Cepeda Mekosh</dc:creator>
  <cp:lastModifiedBy>Rony Cepeda Mekosh</cp:lastModifiedBy>
  <cp:revision>4</cp:revision>
  <dcterms:modified xsi:type="dcterms:W3CDTF">2025-03-31T22:22:44Z</dcterms:modified>
</cp:coreProperties>
</file>