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 id="2147483722" r:id="rId2"/>
    <p:sldMasterId id="2147483759" r:id="rId3"/>
  </p:sldMasterIdLst>
  <p:notesMasterIdLst>
    <p:notesMasterId r:id="rId42"/>
  </p:notesMasterIdLst>
  <p:sldIdLst>
    <p:sldId id="256" r:id="rId4"/>
    <p:sldId id="2147138596" r:id="rId5"/>
    <p:sldId id="257" r:id="rId6"/>
    <p:sldId id="258" r:id="rId7"/>
    <p:sldId id="259" r:id="rId8"/>
    <p:sldId id="895" r:id="rId9"/>
    <p:sldId id="296" r:id="rId10"/>
    <p:sldId id="297" r:id="rId11"/>
    <p:sldId id="880" r:id="rId12"/>
    <p:sldId id="260" r:id="rId13"/>
    <p:sldId id="262" r:id="rId14"/>
    <p:sldId id="263" r:id="rId15"/>
    <p:sldId id="264" r:id="rId16"/>
    <p:sldId id="265" r:id="rId17"/>
    <p:sldId id="266" r:id="rId18"/>
    <p:sldId id="267" r:id="rId19"/>
    <p:sldId id="268" r:id="rId20"/>
    <p:sldId id="269" r:id="rId21"/>
    <p:sldId id="270" r:id="rId22"/>
    <p:sldId id="271" r:id="rId23"/>
    <p:sldId id="274" r:id="rId24"/>
    <p:sldId id="994" r:id="rId25"/>
    <p:sldId id="341" r:id="rId26"/>
    <p:sldId id="275" r:id="rId27"/>
    <p:sldId id="283" r:id="rId28"/>
    <p:sldId id="2147138594" r:id="rId29"/>
    <p:sldId id="2147138595" r:id="rId30"/>
    <p:sldId id="284" r:id="rId31"/>
    <p:sldId id="285" r:id="rId32"/>
    <p:sldId id="286" r:id="rId33"/>
    <p:sldId id="287" r:id="rId34"/>
    <p:sldId id="2147138597" r:id="rId35"/>
    <p:sldId id="292" r:id="rId36"/>
    <p:sldId id="996" r:id="rId37"/>
    <p:sldId id="2147138598" r:id="rId38"/>
    <p:sldId id="2147138593" r:id="rId39"/>
    <p:sldId id="293" r:id="rId40"/>
    <p:sldId id="295" r:id="rId41"/>
  </p:sldIdLst>
  <p:sldSz cx="12192000" cy="6858000"/>
  <p:notesSz cx="6950075" cy="9236075"/>
  <p:embeddedFontLst>
    <p:embeddedFont>
      <p:font typeface="Gotham Bold" pitchFamily="50" charset="0"/>
      <p:regular r:id="rId43"/>
    </p:embeddedFont>
    <p:embeddedFont>
      <p:font typeface="Montserrat"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amp; Welcome" id="{26BC0445-01D0-4565-A3D6-E58EAD6CDD60}">
          <p14:sldIdLst>
            <p14:sldId id="256"/>
            <p14:sldId id="2147138596"/>
            <p14:sldId id="257"/>
            <p14:sldId id="258"/>
          </p14:sldIdLst>
        </p14:section>
        <p14:section name="Context" id="{01F9D643-E883-4266-B5B9-689BEF98589A}">
          <p14:sldIdLst>
            <p14:sldId id="259"/>
            <p14:sldId id="895"/>
            <p14:sldId id="296"/>
            <p14:sldId id="297"/>
            <p14:sldId id="880"/>
            <p14:sldId id="260"/>
            <p14:sldId id="262"/>
            <p14:sldId id="263"/>
          </p14:sldIdLst>
        </p14:section>
        <p14:section name="What are ES?" id="{1580DCE7-2865-4E36-B0AC-086315BD57F6}">
          <p14:sldIdLst>
            <p14:sldId id="264"/>
            <p14:sldId id="265"/>
            <p14:sldId id="266"/>
            <p14:sldId id="267"/>
            <p14:sldId id="268"/>
            <p14:sldId id="269"/>
            <p14:sldId id="270"/>
            <p14:sldId id="271"/>
          </p14:sldIdLst>
        </p14:section>
        <p14:section name="How do they develop?" id="{2B904F7B-4275-4797-A3B9-7D0A45DBE1F0}">
          <p14:sldIdLst>
            <p14:sldId id="274"/>
            <p14:sldId id="994"/>
            <p14:sldId id="341"/>
            <p14:sldId id="275"/>
          </p14:sldIdLst>
        </p14:section>
        <p14:section name="Environmental Modifications" id="{6C12C0E1-ED0E-458D-8897-E25412D7FBBD}">
          <p14:sldIdLst>
            <p14:sldId id="283"/>
            <p14:sldId id="2147138594"/>
            <p14:sldId id="2147138595"/>
            <p14:sldId id="284"/>
            <p14:sldId id="285"/>
            <p14:sldId id="286"/>
            <p14:sldId id="287"/>
            <p14:sldId id="2147138597"/>
            <p14:sldId id="292"/>
          </p14:sldIdLst>
        </p14:section>
        <p14:section name="Wrap Up" id="{512CAD6D-2605-426E-9FAD-9C882F2809FD}">
          <p14:sldIdLst>
            <p14:sldId id="996"/>
            <p14:sldId id="2147138598"/>
            <p14:sldId id="2147138593"/>
            <p14:sldId id="293"/>
            <p14:sldId id="295"/>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SU7+HD472gGgXkmaVjA65/HoV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879A9D-A02A-0A94-55B0-346EAC2D0511}" name="Galiana Fajardo" initials="GF" userId="S::gfajardo@redf.org::f2b89e73-3c1c-4f71-be3a-88e01d5d299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11965A-268C-499E-A140-FD07F74CBCC9}">
  <a:tblStyle styleId="{D211965A-268C-499E-A140-FD07F74CBCC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0E7"/>
          </a:solidFill>
        </a:fill>
      </a:tcStyle>
    </a:wholeTbl>
    <a:band1H>
      <a:tcTxStyle/>
      <a:tcStyle>
        <a:tcBdr/>
        <a:fill>
          <a:solidFill>
            <a:srgbClr val="F9E0CB"/>
          </a:solidFill>
        </a:fill>
      </a:tcStyle>
    </a:band1H>
    <a:band2H>
      <a:tcTxStyle/>
      <a:tcStyle>
        <a:tcBdr/>
      </a:tcStyle>
    </a:band2H>
    <a:band1V>
      <a:tcTxStyle/>
      <a:tcStyle>
        <a:tcBdr/>
        <a:fill>
          <a:solidFill>
            <a:srgbClr val="F9E0CB"/>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C68101E6-6B8F-4B2C-8D51-93739B751BB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BF2"/>
          </a:solidFill>
        </a:fill>
      </a:tcStyle>
    </a:wholeTbl>
    <a:band1H>
      <a:tcTxStyle/>
      <a:tcStyle>
        <a:tcBdr/>
        <a:fill>
          <a:solidFill>
            <a:srgbClr val="E4D4E3"/>
          </a:solidFill>
        </a:fill>
      </a:tcStyle>
    </a:band1H>
    <a:band2H>
      <a:tcTxStyle/>
      <a:tcStyle>
        <a:tcBdr/>
      </a:tcStyle>
    </a:band2H>
    <a:band1V>
      <a:tcTxStyle/>
      <a:tcStyle>
        <a:tcBdr/>
        <a:fill>
          <a:solidFill>
            <a:srgbClr val="E4D4E3"/>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7B8BBBF8-AE36-4F29-A12B-EF83CBBF6C9D}"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9EA"/>
          </a:solidFill>
        </a:fill>
      </a:tcStyle>
    </a:wholeTbl>
    <a:band1H>
      <a:tcTxStyle/>
      <a:tcStyle>
        <a:tcBdr/>
        <a:fill>
          <a:solidFill>
            <a:srgbClr val="F2D0D1"/>
          </a:solidFill>
        </a:fill>
      </a:tcStyle>
    </a:band1H>
    <a:band2H>
      <a:tcTxStyle/>
      <a:tcStyle>
        <a:tcBdr/>
      </a:tcStyle>
    </a:band2H>
    <a:band1V>
      <a:tcTxStyle/>
      <a:tcStyle>
        <a:tcBdr/>
        <a:fill>
          <a:solidFill>
            <a:srgbClr val="F2D0D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706" autoAdjust="0"/>
  </p:normalViewPr>
  <p:slideViewPr>
    <p:cSldViewPr snapToGrid="0">
      <p:cViewPr varScale="1">
        <p:scale>
          <a:sx n="52" d="100"/>
          <a:sy n="52" d="100"/>
        </p:scale>
        <p:origin x="2838" y="78"/>
      </p:cViewPr>
      <p:guideLst/>
    </p:cSldViewPr>
  </p:slideViewPr>
  <p:notesTextViewPr>
    <p:cViewPr>
      <p:scale>
        <a:sx n="1" d="1"/>
        <a:sy n="1" d="1"/>
      </p:scale>
      <p:origin x="0" y="0"/>
    </p:cViewPr>
  </p:notesTextViewPr>
  <p:sorterViewPr>
    <p:cViewPr>
      <p:scale>
        <a:sx n="100" d="100"/>
        <a:sy n="100" d="100"/>
      </p:scale>
      <p:origin x="0" y="-8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customschemas.google.com/relationships/presentationmetadata" Target="metadata"/><Relationship Id="rId58" Type="http://schemas.microsoft.com/office/2018/10/relationships/authors" Target="author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5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449E2-1A45-444A-BBD6-329466C22D5C}" type="doc">
      <dgm:prSet loTypeId="urn:microsoft.com/office/officeart/2005/8/layout/chevron1" loCatId="process" qsTypeId="urn:microsoft.com/office/officeart/2005/8/quickstyle/simple1" qsCatId="simple" csTypeId="urn:microsoft.com/office/officeart/2005/8/colors/accent1_2" csCatId="accent1" phldr="1"/>
      <dgm:spPr/>
    </dgm:pt>
    <dgm:pt modelId="{343C46C4-CD41-4037-9B4B-C1E034418EBF}">
      <dgm:prSet phldrT="[Text]" custT="1"/>
      <dgm:spPr/>
      <dgm:t>
        <a:bodyPr/>
        <a:lstStyle/>
        <a:p>
          <a:r>
            <a:rPr lang="en-US" sz="2800" dirty="0"/>
            <a:t>Set a Goal</a:t>
          </a:r>
        </a:p>
      </dgm:t>
    </dgm:pt>
    <dgm:pt modelId="{872BB22F-7A77-4966-9779-B84B1FCD9B8F}" type="parTrans" cxnId="{18533DDD-9591-4E94-8034-D90C9AAA85CC}">
      <dgm:prSet/>
      <dgm:spPr/>
      <dgm:t>
        <a:bodyPr/>
        <a:lstStyle/>
        <a:p>
          <a:endParaRPr lang="en-US"/>
        </a:p>
      </dgm:t>
    </dgm:pt>
    <dgm:pt modelId="{0B3E0456-4139-41FB-940D-8A9E6ACCDC23}" type="sibTrans" cxnId="{18533DDD-9591-4E94-8034-D90C9AAA85CC}">
      <dgm:prSet/>
      <dgm:spPr/>
      <dgm:t>
        <a:bodyPr/>
        <a:lstStyle/>
        <a:p>
          <a:endParaRPr lang="en-US"/>
        </a:p>
      </dgm:t>
    </dgm:pt>
    <dgm:pt modelId="{7FBEFE8C-DE64-4DAD-9865-874394E4488A}">
      <dgm:prSet phldrT="[Text]" custT="1"/>
      <dgm:spPr/>
      <dgm:t>
        <a:bodyPr/>
        <a:lstStyle/>
        <a:p>
          <a:r>
            <a:rPr lang="en-US" sz="2400" dirty="0"/>
            <a:t>ES strengths &amp; struggles</a:t>
          </a:r>
        </a:p>
      </dgm:t>
    </dgm:pt>
    <dgm:pt modelId="{FC99B5B5-7979-42A5-9263-8FC11E7C2D28}" type="parTrans" cxnId="{F5C9ED35-4D89-4250-AAA6-4956FFA23D65}">
      <dgm:prSet/>
      <dgm:spPr/>
      <dgm:t>
        <a:bodyPr/>
        <a:lstStyle/>
        <a:p>
          <a:endParaRPr lang="en-US"/>
        </a:p>
      </dgm:t>
    </dgm:pt>
    <dgm:pt modelId="{59C9CF45-5694-4A0F-923A-25FF075FD83C}" type="sibTrans" cxnId="{F5C9ED35-4D89-4250-AAA6-4956FFA23D65}">
      <dgm:prSet/>
      <dgm:spPr/>
      <dgm:t>
        <a:bodyPr/>
        <a:lstStyle/>
        <a:p>
          <a:endParaRPr lang="en-US"/>
        </a:p>
      </dgm:t>
    </dgm:pt>
    <dgm:pt modelId="{27AA6329-E23F-45B2-8C76-515889BA47D8}">
      <dgm:prSet phldrT="[Text]" custT="1"/>
      <dgm:spPr/>
      <dgm:t>
        <a:bodyPr/>
        <a:lstStyle/>
        <a:p>
          <a:r>
            <a:rPr lang="en-US" sz="2300" dirty="0"/>
            <a:t>Identify environmental modification </a:t>
          </a:r>
        </a:p>
      </dgm:t>
    </dgm:pt>
    <dgm:pt modelId="{761796A2-9068-45F4-AFA9-E2932C589449}" type="parTrans" cxnId="{88D49D01-3B13-40B7-A7F9-B002856887DD}">
      <dgm:prSet/>
      <dgm:spPr/>
      <dgm:t>
        <a:bodyPr/>
        <a:lstStyle/>
        <a:p>
          <a:endParaRPr lang="en-US"/>
        </a:p>
      </dgm:t>
    </dgm:pt>
    <dgm:pt modelId="{97BBC8E9-45EA-4FB1-B01E-AA17169EB18A}" type="sibTrans" cxnId="{88D49D01-3B13-40B7-A7F9-B002856887DD}">
      <dgm:prSet/>
      <dgm:spPr/>
      <dgm:t>
        <a:bodyPr/>
        <a:lstStyle/>
        <a:p>
          <a:endParaRPr lang="en-US"/>
        </a:p>
      </dgm:t>
    </dgm:pt>
    <dgm:pt modelId="{B113D4E1-7B02-4AC7-817B-51848CFD9D52}">
      <dgm:prSet phldrT="[Text]"/>
      <dgm:spPr>
        <a:solidFill>
          <a:schemeClr val="accent2"/>
        </a:solidFill>
      </dgm:spPr>
      <dgm:t>
        <a:bodyPr/>
        <a:lstStyle/>
        <a:p>
          <a:r>
            <a:rPr lang="en-US" dirty="0"/>
            <a:t>Take Action!</a:t>
          </a:r>
        </a:p>
      </dgm:t>
    </dgm:pt>
    <dgm:pt modelId="{862A8013-CD02-407C-9988-902E5EAE0AA2}" type="parTrans" cxnId="{CAA83891-FEB8-4C10-BAEB-B02388926E05}">
      <dgm:prSet/>
      <dgm:spPr/>
      <dgm:t>
        <a:bodyPr/>
        <a:lstStyle/>
        <a:p>
          <a:endParaRPr lang="en-US"/>
        </a:p>
      </dgm:t>
    </dgm:pt>
    <dgm:pt modelId="{06112FEA-6E12-48CA-A372-A046A222BC69}" type="sibTrans" cxnId="{CAA83891-FEB8-4C10-BAEB-B02388926E05}">
      <dgm:prSet/>
      <dgm:spPr/>
      <dgm:t>
        <a:bodyPr/>
        <a:lstStyle/>
        <a:p>
          <a:endParaRPr lang="en-US"/>
        </a:p>
      </dgm:t>
    </dgm:pt>
    <dgm:pt modelId="{8225C52E-3D2C-4918-BC09-C62DC222A3AA}" type="pres">
      <dgm:prSet presAssocID="{D2C449E2-1A45-444A-BBD6-329466C22D5C}" presName="Name0" presStyleCnt="0">
        <dgm:presLayoutVars>
          <dgm:dir/>
          <dgm:animLvl val="lvl"/>
          <dgm:resizeHandles val="exact"/>
        </dgm:presLayoutVars>
      </dgm:prSet>
      <dgm:spPr/>
    </dgm:pt>
    <dgm:pt modelId="{FE8A35D6-D432-43DB-A84A-088BD420C9B5}" type="pres">
      <dgm:prSet presAssocID="{343C46C4-CD41-4037-9B4B-C1E034418EBF}" presName="parTxOnly" presStyleLbl="node1" presStyleIdx="0" presStyleCnt="4">
        <dgm:presLayoutVars>
          <dgm:chMax val="0"/>
          <dgm:chPref val="0"/>
          <dgm:bulletEnabled val="1"/>
        </dgm:presLayoutVars>
      </dgm:prSet>
      <dgm:spPr/>
    </dgm:pt>
    <dgm:pt modelId="{73327B0F-F38B-4682-96FD-2FBC8C7C93B3}" type="pres">
      <dgm:prSet presAssocID="{0B3E0456-4139-41FB-940D-8A9E6ACCDC23}" presName="parTxOnlySpace" presStyleCnt="0"/>
      <dgm:spPr/>
    </dgm:pt>
    <dgm:pt modelId="{146CAF4A-9011-4D44-BD06-BC9AA8BE91AB}" type="pres">
      <dgm:prSet presAssocID="{7FBEFE8C-DE64-4DAD-9865-874394E4488A}" presName="parTxOnly" presStyleLbl="node1" presStyleIdx="1" presStyleCnt="4">
        <dgm:presLayoutVars>
          <dgm:chMax val="0"/>
          <dgm:chPref val="0"/>
          <dgm:bulletEnabled val="1"/>
        </dgm:presLayoutVars>
      </dgm:prSet>
      <dgm:spPr/>
    </dgm:pt>
    <dgm:pt modelId="{702F90DE-E0BD-4ABE-B8E8-400ED416B165}" type="pres">
      <dgm:prSet presAssocID="{59C9CF45-5694-4A0F-923A-25FF075FD83C}" presName="parTxOnlySpace" presStyleCnt="0"/>
      <dgm:spPr/>
    </dgm:pt>
    <dgm:pt modelId="{9EC9E426-2D1A-40FB-ACDA-92C14300CDD2}" type="pres">
      <dgm:prSet presAssocID="{27AA6329-E23F-45B2-8C76-515889BA47D8}" presName="parTxOnly" presStyleLbl="node1" presStyleIdx="2" presStyleCnt="4" custScaleX="112793">
        <dgm:presLayoutVars>
          <dgm:chMax val="0"/>
          <dgm:chPref val="0"/>
          <dgm:bulletEnabled val="1"/>
        </dgm:presLayoutVars>
      </dgm:prSet>
      <dgm:spPr/>
    </dgm:pt>
    <dgm:pt modelId="{6E26ACFB-9ECA-48E6-B19A-3468F5C88CB7}" type="pres">
      <dgm:prSet presAssocID="{97BBC8E9-45EA-4FB1-B01E-AA17169EB18A}" presName="parTxOnlySpace" presStyleCnt="0"/>
      <dgm:spPr/>
    </dgm:pt>
    <dgm:pt modelId="{ECC38E62-34E8-4201-9078-E962EC830DBD}" type="pres">
      <dgm:prSet presAssocID="{B113D4E1-7B02-4AC7-817B-51848CFD9D52}" presName="parTxOnly" presStyleLbl="node1" presStyleIdx="3" presStyleCnt="4">
        <dgm:presLayoutVars>
          <dgm:chMax val="0"/>
          <dgm:chPref val="0"/>
          <dgm:bulletEnabled val="1"/>
        </dgm:presLayoutVars>
      </dgm:prSet>
      <dgm:spPr/>
    </dgm:pt>
  </dgm:ptLst>
  <dgm:cxnLst>
    <dgm:cxn modelId="{88D49D01-3B13-40B7-A7F9-B002856887DD}" srcId="{D2C449E2-1A45-444A-BBD6-329466C22D5C}" destId="{27AA6329-E23F-45B2-8C76-515889BA47D8}" srcOrd="2" destOrd="0" parTransId="{761796A2-9068-45F4-AFA9-E2932C589449}" sibTransId="{97BBC8E9-45EA-4FB1-B01E-AA17169EB18A}"/>
    <dgm:cxn modelId="{FBC23005-12DC-4EE5-8BBE-631CF74DCDEF}" type="presOf" srcId="{343C46C4-CD41-4037-9B4B-C1E034418EBF}" destId="{FE8A35D6-D432-43DB-A84A-088BD420C9B5}" srcOrd="0" destOrd="0" presId="urn:microsoft.com/office/officeart/2005/8/layout/chevron1"/>
    <dgm:cxn modelId="{F5C9ED35-4D89-4250-AAA6-4956FFA23D65}" srcId="{D2C449E2-1A45-444A-BBD6-329466C22D5C}" destId="{7FBEFE8C-DE64-4DAD-9865-874394E4488A}" srcOrd="1" destOrd="0" parTransId="{FC99B5B5-7979-42A5-9263-8FC11E7C2D28}" sibTransId="{59C9CF45-5694-4A0F-923A-25FF075FD83C}"/>
    <dgm:cxn modelId="{58090E63-3C06-4E2F-85B4-B843D8A1D1E3}" type="presOf" srcId="{D2C449E2-1A45-444A-BBD6-329466C22D5C}" destId="{8225C52E-3D2C-4918-BC09-C62DC222A3AA}" srcOrd="0" destOrd="0" presId="urn:microsoft.com/office/officeart/2005/8/layout/chevron1"/>
    <dgm:cxn modelId="{FDFFA152-9A97-4D9A-8D04-1BA43B64E4AE}" type="presOf" srcId="{27AA6329-E23F-45B2-8C76-515889BA47D8}" destId="{9EC9E426-2D1A-40FB-ACDA-92C14300CDD2}" srcOrd="0" destOrd="0" presId="urn:microsoft.com/office/officeart/2005/8/layout/chevron1"/>
    <dgm:cxn modelId="{21562B57-98D4-41C6-855A-FCC20B862EA6}" type="presOf" srcId="{7FBEFE8C-DE64-4DAD-9865-874394E4488A}" destId="{146CAF4A-9011-4D44-BD06-BC9AA8BE91AB}" srcOrd="0" destOrd="0" presId="urn:microsoft.com/office/officeart/2005/8/layout/chevron1"/>
    <dgm:cxn modelId="{CAA83891-FEB8-4C10-BAEB-B02388926E05}" srcId="{D2C449E2-1A45-444A-BBD6-329466C22D5C}" destId="{B113D4E1-7B02-4AC7-817B-51848CFD9D52}" srcOrd="3" destOrd="0" parTransId="{862A8013-CD02-407C-9988-902E5EAE0AA2}" sibTransId="{06112FEA-6E12-48CA-A372-A046A222BC69}"/>
    <dgm:cxn modelId="{3648BC9C-068F-4DE4-8C1A-0D16FEB56C23}" type="presOf" srcId="{B113D4E1-7B02-4AC7-817B-51848CFD9D52}" destId="{ECC38E62-34E8-4201-9078-E962EC830DBD}" srcOrd="0" destOrd="0" presId="urn:microsoft.com/office/officeart/2005/8/layout/chevron1"/>
    <dgm:cxn modelId="{18533DDD-9591-4E94-8034-D90C9AAA85CC}" srcId="{D2C449E2-1A45-444A-BBD6-329466C22D5C}" destId="{343C46C4-CD41-4037-9B4B-C1E034418EBF}" srcOrd="0" destOrd="0" parTransId="{872BB22F-7A77-4966-9779-B84B1FCD9B8F}" sibTransId="{0B3E0456-4139-41FB-940D-8A9E6ACCDC23}"/>
    <dgm:cxn modelId="{403CADFF-F1F3-4BC6-9B37-2F6D3E2EBE6B}" type="presParOf" srcId="{8225C52E-3D2C-4918-BC09-C62DC222A3AA}" destId="{FE8A35D6-D432-43DB-A84A-088BD420C9B5}" srcOrd="0" destOrd="0" presId="urn:microsoft.com/office/officeart/2005/8/layout/chevron1"/>
    <dgm:cxn modelId="{FBCB98FB-BE17-4837-8D66-DCF7D0AF3437}" type="presParOf" srcId="{8225C52E-3D2C-4918-BC09-C62DC222A3AA}" destId="{73327B0F-F38B-4682-96FD-2FBC8C7C93B3}" srcOrd="1" destOrd="0" presId="urn:microsoft.com/office/officeart/2005/8/layout/chevron1"/>
    <dgm:cxn modelId="{9142AAB8-D8A7-48C6-91BE-AF33A6595DCF}" type="presParOf" srcId="{8225C52E-3D2C-4918-BC09-C62DC222A3AA}" destId="{146CAF4A-9011-4D44-BD06-BC9AA8BE91AB}" srcOrd="2" destOrd="0" presId="urn:microsoft.com/office/officeart/2005/8/layout/chevron1"/>
    <dgm:cxn modelId="{0C0FA05A-C298-4E48-B393-E692FDE7734C}" type="presParOf" srcId="{8225C52E-3D2C-4918-BC09-C62DC222A3AA}" destId="{702F90DE-E0BD-4ABE-B8E8-400ED416B165}" srcOrd="3" destOrd="0" presId="urn:microsoft.com/office/officeart/2005/8/layout/chevron1"/>
    <dgm:cxn modelId="{056E590C-6ECE-4DFC-95FB-441DCBFA76C8}" type="presParOf" srcId="{8225C52E-3D2C-4918-BC09-C62DC222A3AA}" destId="{9EC9E426-2D1A-40FB-ACDA-92C14300CDD2}" srcOrd="4" destOrd="0" presId="urn:microsoft.com/office/officeart/2005/8/layout/chevron1"/>
    <dgm:cxn modelId="{8860EFBE-B997-4703-8DD5-86E2CC2F9402}" type="presParOf" srcId="{8225C52E-3D2C-4918-BC09-C62DC222A3AA}" destId="{6E26ACFB-9ECA-48E6-B19A-3468F5C88CB7}" srcOrd="5" destOrd="0" presId="urn:microsoft.com/office/officeart/2005/8/layout/chevron1"/>
    <dgm:cxn modelId="{03C6FF1C-1554-4D30-90B1-E7BE81024F3F}" type="presParOf" srcId="{8225C52E-3D2C-4918-BC09-C62DC222A3AA}" destId="{ECC38E62-34E8-4201-9078-E962EC830DB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35D6-D432-43DB-A84A-088BD420C9B5}">
      <dsp:nvSpPr>
        <dsp:cNvPr id="0" name=""/>
        <dsp:cNvSpPr/>
      </dsp:nvSpPr>
      <dsp:spPr>
        <a:xfrm>
          <a:off x="158" y="854730"/>
          <a:ext cx="2958272" cy="118330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Set a Goal</a:t>
          </a:r>
        </a:p>
      </dsp:txBody>
      <dsp:txXfrm>
        <a:off x="591812" y="854730"/>
        <a:ext cx="1774964" cy="1183308"/>
      </dsp:txXfrm>
    </dsp:sp>
    <dsp:sp modelId="{146CAF4A-9011-4D44-BD06-BC9AA8BE91AB}">
      <dsp:nvSpPr>
        <dsp:cNvPr id="0" name=""/>
        <dsp:cNvSpPr/>
      </dsp:nvSpPr>
      <dsp:spPr>
        <a:xfrm>
          <a:off x="2662603" y="854730"/>
          <a:ext cx="2958272" cy="118330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ES strengths &amp; struggles</a:t>
          </a:r>
        </a:p>
      </dsp:txBody>
      <dsp:txXfrm>
        <a:off x="3254257" y="854730"/>
        <a:ext cx="1774964" cy="1183308"/>
      </dsp:txXfrm>
    </dsp:sp>
    <dsp:sp modelId="{9EC9E426-2D1A-40FB-ACDA-92C14300CDD2}">
      <dsp:nvSpPr>
        <dsp:cNvPr id="0" name=""/>
        <dsp:cNvSpPr/>
      </dsp:nvSpPr>
      <dsp:spPr>
        <a:xfrm>
          <a:off x="5325048" y="854730"/>
          <a:ext cx="3336723" cy="118330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Identify environmental modification </a:t>
          </a:r>
        </a:p>
      </dsp:txBody>
      <dsp:txXfrm>
        <a:off x="5916702" y="854730"/>
        <a:ext cx="2153415" cy="1183308"/>
      </dsp:txXfrm>
    </dsp:sp>
    <dsp:sp modelId="{ECC38E62-34E8-4201-9078-E962EC830DBD}">
      <dsp:nvSpPr>
        <dsp:cNvPr id="0" name=""/>
        <dsp:cNvSpPr/>
      </dsp:nvSpPr>
      <dsp:spPr>
        <a:xfrm>
          <a:off x="8365945" y="854730"/>
          <a:ext cx="2958272" cy="1183308"/>
        </a:xfrm>
        <a:prstGeom prst="chevron">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kern="1200" dirty="0"/>
            <a:t>Take Action!</a:t>
          </a:r>
        </a:p>
      </dsp:txBody>
      <dsp:txXfrm>
        <a:off x="8957599" y="854730"/>
        <a:ext cx="1774964" cy="11833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11699" cy="463407"/>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7" y="1"/>
            <a:ext cx="3011699" cy="463407"/>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6"/>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Welcome! We are so glad you are here today with us to learn about the brain and behavioral science of Executive Skills!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are from New Moms second social enterprise – recently rebranded to Bright Path -- and over the past five years we have learned so much about the power of Executive Skills knowledge and how that knowledge can improve our own individual goal achievement, goals that families set for themselves, and our overall program and organizational goals. We get to share what we’ve learned with peer workforce dev and ESE programs and partners like you all and REDF.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Before we get started, some housekeeping notes:</a:t>
            </a:r>
            <a:endParaRPr dirty="0"/>
          </a:p>
          <a:p>
            <a:pPr marL="228600" lvl="0" indent="-228600" algn="l" rtl="0">
              <a:spcBef>
                <a:spcPts val="0"/>
              </a:spcBef>
              <a:spcAft>
                <a:spcPts val="0"/>
              </a:spcAft>
              <a:buClr>
                <a:schemeClr val="dk1"/>
              </a:buClr>
              <a:buSzPts val="1200"/>
              <a:buFont typeface="Calibri"/>
              <a:buAutoNum type="arabicPeriod"/>
            </a:pPr>
            <a:r>
              <a:rPr lang="en-US" dirty="0"/>
              <a:t>Please join us via video as you are able and comfortable. </a:t>
            </a:r>
            <a:endParaRPr dirty="0"/>
          </a:p>
          <a:p>
            <a:pPr marL="228600" lvl="0" indent="-228600" algn="l" rtl="0">
              <a:spcBef>
                <a:spcPts val="0"/>
              </a:spcBef>
              <a:spcAft>
                <a:spcPts val="0"/>
              </a:spcAft>
              <a:buClr>
                <a:schemeClr val="dk1"/>
              </a:buClr>
              <a:buSzPts val="1200"/>
              <a:buFont typeface="Calibri"/>
              <a:buAutoNum type="arabicPeriod"/>
            </a:pPr>
            <a:r>
              <a:rPr lang="en-US" dirty="0"/>
              <a:t>Take a minute to close your other tabs, silence your notifications, and make sure your environment is free from distractions. </a:t>
            </a:r>
            <a:endParaRPr dirty="0"/>
          </a:p>
          <a:p>
            <a:pPr marL="228600" lvl="0" indent="-228600" algn="l" rtl="0">
              <a:spcBef>
                <a:spcPts val="0"/>
              </a:spcBef>
              <a:spcAft>
                <a:spcPts val="0"/>
              </a:spcAft>
              <a:buClr>
                <a:schemeClr val="dk1"/>
              </a:buClr>
              <a:buSzPts val="1200"/>
              <a:buFont typeface="Calibri"/>
              <a:buAutoNum type="arabicPeriod"/>
            </a:pPr>
            <a:r>
              <a:rPr lang="en-US" dirty="0"/>
              <a:t>We will take two planned breaks. In the interim feel free to get up, move around, honor your body’s needs </a:t>
            </a:r>
            <a:endParaRPr dirty="0"/>
          </a:p>
          <a:p>
            <a:pPr marL="228600" lvl="0" indent="-228600" algn="l" rtl="0">
              <a:spcBef>
                <a:spcPts val="0"/>
              </a:spcBef>
              <a:spcAft>
                <a:spcPts val="0"/>
              </a:spcAft>
              <a:buClr>
                <a:schemeClr val="dk1"/>
              </a:buClr>
              <a:buSzPts val="1200"/>
              <a:buFont typeface="Calibri"/>
              <a:buAutoNum type="arabicPeriod"/>
            </a:pPr>
            <a:r>
              <a:rPr lang="en-US" dirty="0"/>
              <a:t>We will record this meeting and share directly with this group, but will not store it anywhere else so your confidentiality is protected. </a:t>
            </a:r>
            <a:endParaRPr dirty="0"/>
          </a:p>
          <a:p>
            <a:pPr marL="228600" lvl="0" indent="-228600" algn="l" rtl="0">
              <a:spcBef>
                <a:spcPts val="0"/>
              </a:spcBef>
              <a:spcAft>
                <a:spcPts val="0"/>
              </a:spcAft>
              <a:buClr>
                <a:schemeClr val="dk1"/>
              </a:buClr>
              <a:buSzPts val="1200"/>
              <a:buFont typeface="Calibri"/>
              <a:buAutoNum type="arabicPeriod"/>
            </a:pPr>
            <a:r>
              <a:rPr lang="en-US" dirty="0"/>
              <a:t>Take space, make space – please engage fully and be mindful if you’re speaking a lot to invite others to speak up, too</a:t>
            </a:r>
            <a:endParaRPr dirty="0"/>
          </a:p>
          <a:p>
            <a:pPr marL="0" lvl="0" indent="0" algn="l" rtl="0">
              <a:spcBef>
                <a:spcPts val="0"/>
              </a:spcBef>
              <a:spcAft>
                <a:spcPts val="0"/>
              </a:spcAft>
              <a:buClr>
                <a:schemeClr val="dk1"/>
              </a:buClr>
              <a:buSzPts val="1200"/>
              <a:buFont typeface="Calibri"/>
              <a:buNone/>
            </a:pPr>
            <a:r>
              <a:rPr lang="en-US" dirty="0"/>
              <a:t>Don’t forget to start the recording ☺</a:t>
            </a:r>
            <a:endParaRPr dirty="0"/>
          </a:p>
        </p:txBody>
      </p:sp>
      <p:sp>
        <p:nvSpPr>
          <p:cNvPr id="115" name="Google Shape;115;p1: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Workplace: Communication skills, interpersonal skills, problem-solving skills, creative and strategic thinking skills, teamwork/organizational</a:t>
            </a:r>
            <a:endParaRPr/>
          </a:p>
          <a:p>
            <a:pPr marL="0" lvl="0" indent="0" algn="l" rtl="0">
              <a:spcBef>
                <a:spcPts val="0"/>
              </a:spcBef>
              <a:spcAft>
                <a:spcPts val="0"/>
              </a:spcAft>
              <a:buNone/>
            </a:pPr>
            <a:r>
              <a:rPr lang="en-US"/>
              <a:t>Technical skills: Certifications, frontlift operation, project management</a:t>
            </a:r>
            <a:endParaRPr/>
          </a:p>
        </p:txBody>
      </p:sp>
      <p:sp>
        <p:nvSpPr>
          <p:cNvPr id="166" name="Google Shape;166;p5: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And goal progression counts! We leave a lot of impact – and self-confidence, self-worth, and self-efficacy – on the table when we don’t also account for the successes of goal progression</a:t>
            </a:r>
            <a:endParaRPr dirty="0"/>
          </a:p>
          <a:p>
            <a:pPr marL="0" lvl="0" indent="0" algn="l" rtl="0">
              <a:spcBef>
                <a:spcPts val="0"/>
              </a:spcBef>
              <a:spcAft>
                <a:spcPts val="0"/>
              </a:spcAft>
              <a:buNone/>
            </a:pPr>
            <a:endParaRPr sz="12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200" b="0" dirty="0">
                <a:solidFill>
                  <a:schemeClr val="dk1"/>
                </a:solidFill>
                <a:latin typeface="Montserrat"/>
                <a:ea typeface="Montserrat"/>
                <a:cs typeface="Montserrat"/>
                <a:sym typeface="Montserrat"/>
              </a:rPr>
              <a:t>This is especially true when people are experiencing scarcity, when environmental factors make it more challenging to set, progress toward, and achieve longer term and complex goals.</a:t>
            </a:r>
            <a:endParaRPr b="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90" name="Google Shape;190;p7: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i="0" dirty="0"/>
              <a:t>Take a couple of minutes to write it on your sheet. One way to build momentum towards goals is by sharing them with others – so please type your goal into the chat. </a:t>
            </a:r>
            <a:endParaRPr dirty="0"/>
          </a:p>
        </p:txBody>
      </p:sp>
      <p:sp>
        <p:nvSpPr>
          <p:cNvPr id="197" name="Google Shape;197;p8: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5" name="Google Shape;205;p9: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ES are twelve brain-based abilities that govern how we organize things, how we react to things, and how we get things done. They act like an air traffic control system for our brain! </a:t>
            </a:r>
            <a:endParaRPr/>
          </a:p>
          <a:p>
            <a:pPr marL="0" lvl="0" indent="0" algn="l" rtl="0">
              <a:spcBef>
                <a:spcPts val="0"/>
              </a:spcBef>
              <a:spcAft>
                <a:spcPts val="0"/>
              </a:spcAft>
              <a:buNone/>
            </a:pPr>
            <a:endParaRPr/>
          </a:p>
          <a:p>
            <a:pPr marL="0" lvl="0" indent="0" algn="l" rtl="0">
              <a:spcBef>
                <a:spcPts val="0"/>
              </a:spcBef>
              <a:spcAft>
                <a:spcPts val="0"/>
              </a:spcAft>
              <a:buNone/>
            </a:pPr>
            <a:r>
              <a:rPr lang="en-US"/>
              <a:t>We ALL have Executive Skills strengths and struggles. My strengths are xyz, my struggles are xyz. When you look at this list, do you immediately see areas you know are your strengths? Or your struggles? </a:t>
            </a:r>
            <a:endParaRPr/>
          </a:p>
        </p:txBody>
      </p:sp>
      <p:sp>
        <p:nvSpPr>
          <p:cNvPr id="219" name="Google Shape;219;p10: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7" name="Google Shape;237;p11: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245" name="Google Shape;245;p12: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255" name="Google Shape;255;p13: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265" name="Google Shape;265;p14: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We can take on more complex tasks with stronger Executive Skills, or ones that we know how to mitigate for!</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When we set and achieve short term goals, we build the muscle for and confidence and motivation in our ability to set and progress towards longer-term, complicated goals – such as buying a house, getting a degree, or improving our health – we need to have the strong brain “muscle” and confidence built up to tackle and persist towards those bigger goals.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But instead of CHANGING SOMEONE’S EXECUTIVE SKILLS – especially when we’re working with older adolescents and adults - The goal is goal achievement! </a:t>
            </a:r>
            <a:endParaRPr dirty="0"/>
          </a:p>
        </p:txBody>
      </p:sp>
      <p:sp>
        <p:nvSpPr>
          <p:cNvPr id="275" name="Google Shape;275;p15: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Ellen and Tanvi – share a bit about their work and pathway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633BC-CA43-433C-90CC-6CAB54ABF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658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Breakout rooms – 7 minutes</a:t>
            </a:r>
            <a:endParaRPr dirty="0"/>
          </a:p>
          <a:p>
            <a:pPr marL="0" lvl="0" indent="0" algn="l" rtl="0">
              <a:spcBef>
                <a:spcPts val="0"/>
              </a:spcBef>
              <a:spcAft>
                <a:spcPts val="0"/>
              </a:spcAft>
              <a:buNone/>
            </a:pPr>
            <a:r>
              <a:rPr lang="en-US" dirty="0"/>
              <a:t>3 people each</a:t>
            </a:r>
            <a:br>
              <a:rPr lang="en-US" dirty="0"/>
            </a:br>
            <a:r>
              <a:rPr lang="en-US" dirty="0"/>
              <a:t>Dana to share example</a:t>
            </a:r>
            <a:br>
              <a:rPr lang="en-US" dirty="0"/>
            </a:br>
            <a:endParaRPr dirty="0"/>
          </a:p>
          <a:p>
            <a:pPr marL="0" lvl="0" indent="0" algn="l" rtl="0">
              <a:spcBef>
                <a:spcPts val="0"/>
              </a:spcBef>
              <a:spcAft>
                <a:spcPts val="0"/>
              </a:spcAft>
              <a:buNone/>
            </a:pPr>
            <a:r>
              <a:rPr lang="en-US" dirty="0"/>
              <a:t>Put prompt in chat:</a:t>
            </a:r>
            <a:endParaRPr dirty="0"/>
          </a:p>
          <a:p>
            <a:pPr marL="228600" lvl="0" indent="-228600" algn="l" rtl="0">
              <a:spcBef>
                <a:spcPts val="0"/>
              </a:spcBef>
              <a:spcAft>
                <a:spcPts val="0"/>
              </a:spcAft>
              <a:buClr>
                <a:schemeClr val="dk2"/>
              </a:buClr>
              <a:buSzPts val="1200"/>
              <a:buFont typeface="Arial"/>
              <a:buAutoNum type="arabicPeriod"/>
            </a:pPr>
            <a:r>
              <a:rPr lang="en-US" sz="1200" dirty="0">
                <a:solidFill>
                  <a:schemeClr val="dk2"/>
                </a:solidFill>
                <a:latin typeface="Arial"/>
                <a:ea typeface="Arial"/>
                <a:cs typeface="Arial"/>
                <a:sym typeface="Arial"/>
              </a:rPr>
              <a:t>Share your top 3 and bottom 3 Executive Skills with your group.</a:t>
            </a:r>
            <a:endParaRPr dirty="0"/>
          </a:p>
          <a:p>
            <a:pPr marL="228600" lvl="0" indent="-228600" algn="l" rtl="0">
              <a:spcBef>
                <a:spcPts val="0"/>
              </a:spcBef>
              <a:spcAft>
                <a:spcPts val="0"/>
              </a:spcAft>
              <a:buClr>
                <a:schemeClr val="dk2"/>
              </a:buClr>
              <a:buSzPts val="1200"/>
              <a:buFont typeface="Arial"/>
              <a:buAutoNum type="arabicPeriod"/>
            </a:pPr>
            <a:r>
              <a:rPr lang="en-US" sz="1200" dirty="0">
                <a:solidFill>
                  <a:schemeClr val="dk2"/>
                </a:solidFill>
                <a:latin typeface="Arial"/>
                <a:ea typeface="Arial"/>
                <a:cs typeface="Arial"/>
                <a:sym typeface="Arial"/>
              </a:rPr>
              <a:t>How do you think your ES strengths &amp; struggles show up as behaviors at work? </a:t>
            </a:r>
            <a:endParaRPr dirty="0"/>
          </a:p>
          <a:p>
            <a:pPr marL="228600" lvl="0" indent="-228600" algn="l" rtl="0">
              <a:spcBef>
                <a:spcPts val="0"/>
              </a:spcBef>
              <a:spcAft>
                <a:spcPts val="0"/>
              </a:spcAft>
              <a:buClr>
                <a:schemeClr val="dk2"/>
              </a:buClr>
              <a:buSzPts val="1200"/>
              <a:buFont typeface="Arial"/>
              <a:buAutoNum type="arabicPeriod"/>
            </a:pPr>
            <a:r>
              <a:rPr lang="en-US" sz="1200" dirty="0">
                <a:solidFill>
                  <a:schemeClr val="dk2"/>
                </a:solidFill>
                <a:latin typeface="Arial"/>
                <a:ea typeface="Arial"/>
                <a:cs typeface="Arial"/>
                <a:sym typeface="Arial"/>
              </a:rPr>
              <a:t>How do you think your ES help or hinder your progression to your June goal? Feel free to share examples.</a:t>
            </a:r>
            <a:endParaRPr dirty="0"/>
          </a:p>
          <a:p>
            <a:pPr marL="0" lvl="0" indent="0" algn="l" rtl="0">
              <a:spcBef>
                <a:spcPts val="0"/>
              </a:spcBef>
              <a:spcAft>
                <a:spcPts val="0"/>
              </a:spcAft>
              <a:buClr>
                <a:schemeClr val="dk1"/>
              </a:buClr>
              <a:buSzPts val="1200"/>
              <a:buFont typeface="Calibri"/>
              <a:buNone/>
            </a:pPr>
            <a:endParaRPr sz="1200" dirty="0">
              <a:solidFill>
                <a:schemeClr val="dk2"/>
              </a:solidFill>
              <a:latin typeface="Arial"/>
              <a:ea typeface="Arial"/>
              <a:cs typeface="Arial"/>
              <a:sym typeface="Arial"/>
            </a:endParaRPr>
          </a:p>
          <a:p>
            <a:pPr marL="0" lvl="0" indent="0" algn="l" rtl="0">
              <a:spcBef>
                <a:spcPts val="0"/>
              </a:spcBef>
              <a:spcAft>
                <a:spcPts val="0"/>
              </a:spcAft>
              <a:buNone/>
            </a:pPr>
            <a:r>
              <a:rPr lang="en-US" dirty="0"/>
              <a:t>When we come back ask: how was it for you to name your strengths, identify your struggles with peers?</a:t>
            </a:r>
            <a:endParaRPr dirty="0"/>
          </a:p>
        </p:txBody>
      </p:sp>
      <p:sp>
        <p:nvSpPr>
          <p:cNvPr id="286" name="Google Shape;286;p16: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p>
          <a:p>
            <a:pPr marL="0" lvl="0" indent="0" algn="l" rtl="0">
              <a:spcBef>
                <a:spcPts val="0"/>
              </a:spcBef>
              <a:spcAft>
                <a:spcPts val="0"/>
              </a:spcAft>
              <a:buNone/>
            </a:pPr>
            <a:r>
              <a:rPr lang="en-US" dirty="0"/>
              <a:t>Brains are built over time, from the bottom up. Our ES lives in the prefrontal cortex that coordinates and integrates our thoughts, memory, emotions, and motor movement. Early childhood, from about 0-5, is peak neural connectivity development. Another peak period is adolescence, from 13-26 years old. </a:t>
            </a:r>
          </a:p>
          <a:p>
            <a:pPr marL="0" lvl="0" indent="0" algn="l" rtl="0">
              <a:spcBef>
                <a:spcPts val="0"/>
              </a:spcBef>
              <a:spcAft>
                <a:spcPts val="0"/>
              </a:spcAft>
              <a:buNone/>
            </a:pPr>
            <a:r>
              <a:rPr lang="en-US" dirty="0"/>
              <a:t>(guess the third stage of ES development)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New research shows that when someone becomes a new parent, their brains have a third period of peak elasticity – it’s like a permit to rewire the brain!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Although in adulthood our brains do not develop ES as rapidly, we can more easily modify our environments and our own behaviors to mitigate our ES struggles.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t>Experiences of scarcity, systemic racism or other traumas, or lack of supportive relationships can affect development of Executive Skills and can stymie our efforts to achieve a goal. When we experience scarcity, our brains “tunnel” and focus on that one thing we are lacking. </a:t>
            </a:r>
            <a:r>
              <a:rPr lang="en-US" dirty="0"/>
              <a:t>makes it harder for us to use these intentional skills and it prunes away the neural connections made from early childhood.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11" name="Google Shape;311;p19: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2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Google Shape;1270;p2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We do two key things to help alleviate the impact of toxic stress and ensure every staff member and participant can leverage their Executive Skills as much as possible. The first is that we reframe deficit narratives with Executive Skills. This is a trauma-informed reframe that moves away from what’s wrong with the person to what is going on with the person?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Reframing helps alleviate negative self-talk and improves the connection between people.</a:t>
            </a:r>
            <a:br>
              <a:rPr lang="en-US" dirty="0"/>
            </a:br>
            <a:br>
              <a:rPr lang="en-US" dirty="0"/>
            </a:br>
            <a:r>
              <a:rPr lang="en-US" dirty="0"/>
              <a:t>How might you use this type of reframe with participants?</a:t>
            </a:r>
            <a:endParaRPr dirty="0"/>
          </a:p>
        </p:txBody>
      </p:sp>
      <p:sp>
        <p:nvSpPr>
          <p:cNvPr id="1271" name="Google Shape;1271;p29: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8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1" name="Google Shape;1661;p8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You don’t have to be an Executive Skills knowledge expert to reframe – you can just ask open ended, powerful questions which demonstrates to people that their expertise and experience is of value to you</a:t>
            </a:r>
            <a:endParaRPr dirty="0"/>
          </a:p>
        </p:txBody>
      </p:sp>
      <p:sp>
        <p:nvSpPr>
          <p:cNvPr id="1662" name="Google Shape;1662;p84: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050"/>
              <a:buFont typeface="Calibri"/>
              <a:buNone/>
            </a:pPr>
            <a:r>
              <a:rPr lang="en-US" sz="1050" dirty="0"/>
              <a:t>But that’s not all we can do to help one another leverage their Executive Skills when they are facing stress or scarcity.</a:t>
            </a:r>
          </a:p>
          <a:p>
            <a:pPr marL="0" marR="0" lvl="0" indent="0" algn="l" rtl="0">
              <a:lnSpc>
                <a:spcPct val="100000"/>
              </a:lnSpc>
              <a:spcBef>
                <a:spcPts val="0"/>
              </a:spcBef>
              <a:spcAft>
                <a:spcPts val="0"/>
              </a:spcAft>
              <a:buClr>
                <a:schemeClr val="dk1"/>
              </a:buClr>
              <a:buSzPts val="1050"/>
              <a:buFont typeface="Calibri"/>
              <a:buNone/>
            </a:pPr>
            <a:endParaRPr lang="en-US" sz="1050" dirty="0"/>
          </a:p>
          <a:p>
            <a:pPr marL="0" marR="0" lvl="0" indent="0" algn="l" rtl="0">
              <a:lnSpc>
                <a:spcPct val="100000"/>
              </a:lnSpc>
              <a:spcBef>
                <a:spcPts val="0"/>
              </a:spcBef>
              <a:spcAft>
                <a:spcPts val="0"/>
              </a:spcAft>
              <a:buClr>
                <a:schemeClr val="dk1"/>
              </a:buClr>
              <a:buSzPts val="1050"/>
              <a:buFont typeface="Calibri"/>
              <a:buNone/>
            </a:pPr>
            <a:r>
              <a:rPr lang="en-US" sz="1050" dirty="0"/>
              <a:t>So even though we may not control the stressful environments or certainly not the trauma we experience – relationships can buffer the deleterious impact and help us be resilient. But as ESEs we also have a responsibility to ensure the environment we create is less stressful – we do our best to reduce the sources of stress.  It’s like unloading an overloaded truck, so its engine isn’t revving just to stay in place, but rather to accelerate towards its destination.</a:t>
            </a:r>
            <a:endParaRPr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r>
              <a:rPr lang="en-US" sz="1050" dirty="0"/>
              <a:t>We can start by unloading our trucks. At New Moms this means, while people are coming to our ESE Bright Endeavors, we are reducing stress by providing diapers, helping participants access their SNAP, TANF, WIC, and Medicaid benefits, reduce debt, secure stable housing and transportation and child care. </a:t>
            </a:r>
            <a:br>
              <a:rPr lang="en-US" sz="1050" dirty="0"/>
            </a:br>
            <a:br>
              <a:rPr lang="en-US" sz="1050" dirty="0"/>
            </a:br>
            <a:r>
              <a:rPr lang="en-US" sz="1050" dirty="0"/>
              <a:t>Type in the chat 1 way that you unload the truck with or for your ESE employees/participants? Do you provide stipends? Tax filing support? Job connections? </a:t>
            </a:r>
            <a:endParaRPr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endParaRPr sz="1050" dirty="0"/>
          </a:p>
          <a:p>
            <a:pPr marL="0" lvl="0" indent="0" algn="l" rtl="0">
              <a:spcBef>
                <a:spcPts val="0"/>
              </a:spcBef>
              <a:spcAft>
                <a:spcPts val="0"/>
              </a:spcAft>
              <a:buNone/>
            </a:pPr>
            <a:endParaRPr sz="1050" dirty="0"/>
          </a:p>
          <a:p>
            <a:pPr marL="0" lvl="0" indent="0" algn="l" rtl="0">
              <a:spcBef>
                <a:spcPts val="0"/>
              </a:spcBef>
              <a:spcAft>
                <a:spcPts val="0"/>
              </a:spcAft>
              <a:buNone/>
            </a:pPr>
            <a:endParaRPr dirty="0"/>
          </a:p>
        </p:txBody>
      </p:sp>
      <p:sp>
        <p:nvSpPr>
          <p:cNvPr id="320" name="Google Shape;320;p20: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Montserrat"/>
              <a:buNone/>
            </a:pPr>
            <a:r>
              <a:rPr lang="en-US" sz="1200" b="1" dirty="0">
                <a:solidFill>
                  <a:schemeClr val="dk1"/>
                </a:solidFill>
                <a:latin typeface="Montserrat"/>
                <a:ea typeface="Montserrat"/>
                <a:cs typeface="Montserrat"/>
                <a:sym typeface="Montserrat"/>
              </a:rPr>
              <a:t>Environmental Modifications pave the way to goal progression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Environmental Modifications: modify tasks, technology, physical environment, process and materials to pave a pathway towards goal progression. In our social enterprise this also improved production and efficiency.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Example: Shortening our intake form from 8 pages to 4 pages, handbook from 8</a:t>
            </a:r>
            <a:r>
              <a:rPr lang="en-US" baseline="30000" dirty="0"/>
              <a:t>th</a:t>
            </a:r>
            <a:r>
              <a:rPr lang="en-US" dirty="0"/>
              <a:t> grade reading level to 4th. Adding an automatic notification on a calendar invite. Or…turning off text notifications to focus on a task! </a:t>
            </a:r>
            <a:endParaRPr dirty="0"/>
          </a:p>
          <a:p>
            <a:pPr marL="0" lvl="0" indent="0" algn="l" rtl="0">
              <a:spcBef>
                <a:spcPts val="0"/>
              </a:spcBef>
              <a:spcAft>
                <a:spcPts val="0"/>
              </a:spcAft>
              <a:buNone/>
            </a:pPr>
            <a:endParaRPr dirty="0"/>
          </a:p>
        </p:txBody>
      </p:sp>
      <p:sp>
        <p:nvSpPr>
          <p:cNvPr id="379" name="Google Shape;379;p28: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it’s not just the physical design it’s the policies and procedures, written docs, tech, design, logistics, even tasks.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655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rgbClr val="595959"/>
              </a:buClr>
              <a:buSzPts val="1200"/>
              <a:buFont typeface="Calibri"/>
              <a:buNone/>
            </a:pPr>
            <a:r>
              <a:rPr lang="en-US" sz="1200" dirty="0">
                <a:solidFill>
                  <a:srgbClr val="595959"/>
                </a:solidFill>
              </a:rPr>
              <a:t>And it’s something we can do for ourselves to, now that we have learned about Executive Skills. You look at the Executive Skills where you struggle, and identify an Environmental Modification. The way it works is to look at your goal, and say “my goal is to finish my donor report tomorrow. I struggle with time management and do not have a great grasp on how long this should take so I will ask my Supervisor to help me estimate it.”</a:t>
            </a:r>
          </a:p>
          <a:p>
            <a:pPr marL="0" lvl="0" indent="0" algn="l" rtl="0">
              <a:spcBef>
                <a:spcPts val="0"/>
              </a:spcBef>
              <a:spcAft>
                <a:spcPts val="0"/>
              </a:spcAft>
              <a:buClr>
                <a:srgbClr val="595959"/>
              </a:buClr>
              <a:buSzPts val="1200"/>
              <a:buFont typeface="Calibri"/>
              <a:buNone/>
            </a:pPr>
            <a:endParaRPr lang="en-US" sz="1200" dirty="0">
              <a:solidFill>
                <a:srgbClr val="595959"/>
              </a:solidFill>
            </a:endParaRPr>
          </a:p>
          <a:p>
            <a:pPr marL="0" lvl="0" indent="0" algn="l" rtl="0">
              <a:spcBef>
                <a:spcPts val="0"/>
              </a:spcBef>
              <a:spcAft>
                <a:spcPts val="0"/>
              </a:spcAft>
              <a:buClr>
                <a:srgbClr val="595959"/>
              </a:buClr>
              <a:buSzPts val="1200"/>
              <a:buFont typeface="Calibri"/>
              <a:buNone/>
            </a:pPr>
            <a:r>
              <a:rPr lang="en-US" sz="1200" dirty="0">
                <a:solidFill>
                  <a:srgbClr val="595959"/>
                </a:solidFill>
              </a:rPr>
              <a:t>This is part of coaching and part of program design. It’s also something we talk about openly with participants so they build the muscle and know-how for creating their own environmental modifications to mitigate their struggles. </a:t>
            </a:r>
            <a:endParaRPr dirty="0"/>
          </a:p>
          <a:p>
            <a:pPr marL="0" lvl="0" indent="0" algn="l" rtl="0">
              <a:spcBef>
                <a:spcPts val="0"/>
              </a:spcBef>
              <a:spcAft>
                <a:spcPts val="0"/>
              </a:spcAft>
              <a:buClr>
                <a:schemeClr val="dk1"/>
              </a:buClr>
              <a:buSzPts val="1200"/>
              <a:buFont typeface="Calibri"/>
              <a:buNone/>
            </a:pPr>
            <a:endParaRPr sz="1200" dirty="0">
              <a:solidFill>
                <a:srgbClr val="595959"/>
              </a:solidFill>
            </a:endParaRPr>
          </a:p>
          <a:p>
            <a:pPr marL="0" lvl="0" indent="0" algn="l" rtl="0">
              <a:spcBef>
                <a:spcPts val="0"/>
              </a:spcBef>
              <a:spcAft>
                <a:spcPts val="0"/>
              </a:spcAft>
              <a:buClr>
                <a:srgbClr val="595959"/>
              </a:buClr>
              <a:buSzPts val="1200"/>
              <a:buFont typeface="Calibri"/>
              <a:buNone/>
            </a:pPr>
            <a:r>
              <a:rPr lang="en-US" sz="1200" dirty="0">
                <a:solidFill>
                  <a:srgbClr val="595959"/>
                </a:solidFill>
              </a:rPr>
              <a:t>Put in chat the Environmental Modifications tip sheet</a:t>
            </a:r>
            <a:br>
              <a:rPr lang="en-US" sz="1200" dirty="0">
                <a:solidFill>
                  <a:srgbClr val="595959"/>
                </a:solidFill>
              </a:rPr>
            </a:br>
            <a:endParaRPr dirty="0"/>
          </a:p>
        </p:txBody>
      </p:sp>
      <p:sp>
        <p:nvSpPr>
          <p:cNvPr id="387" name="Google Shape;387;p29: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96" name="Google Shape;396;p3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05" name="Google Shape;405;p3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What is your goal? Let’s start there – add to the chat.</a:t>
            </a:r>
            <a:endParaRPr dirty="0"/>
          </a:p>
        </p:txBody>
      </p:sp>
      <p:sp>
        <p:nvSpPr>
          <p:cNvPr id="125" name="Google Shape;125;p2: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415" name="Google Shape;415;p32: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What questions do you have for us?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0" name="Google Shape;460;p37: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5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5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57: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EEF8-D248-F672-D133-CD4F8800E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32C2B-0EFE-A6A4-C186-C14BC86AA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C6EC9-F682-4A4B-A7AF-96672A4C0D0D}"/>
              </a:ext>
            </a:extLst>
          </p:cNvPr>
          <p:cNvSpPr>
            <a:spLocks noGrp="1"/>
          </p:cNvSpPr>
          <p:nvPr>
            <p:ph type="body" idx="1"/>
          </p:nvPr>
        </p:nvSpPr>
        <p:spPr/>
        <p:txBody>
          <a:bodyPr/>
          <a:lstStyle/>
          <a:p>
            <a:r>
              <a:rPr lang="en-US" dirty="0"/>
              <a:t>Introduce Ellen and Tanvi – share a bit about their work and pathway</a:t>
            </a:r>
          </a:p>
        </p:txBody>
      </p:sp>
      <p:sp>
        <p:nvSpPr>
          <p:cNvPr id="4" name="Slide Number Placeholder 3">
            <a:extLst>
              <a:ext uri="{FF2B5EF4-FFF2-40B4-BE49-F238E27FC236}">
                <a16:creationId xmlns:a16="http://schemas.microsoft.com/office/drawing/2014/main" id="{24B5F92D-F1B7-3F6E-5799-883CAF5BEC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633BC-CA43-433C-90CC-6CAB54ABF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038537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123ecc1864_0_23: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SzPts val="1400"/>
              <a:buNone/>
            </a:pPr>
            <a:r>
              <a:rPr lang="en-US" dirty="0"/>
              <a:t>Galiana </a:t>
            </a:r>
            <a:endParaRPr dirty="0"/>
          </a:p>
        </p:txBody>
      </p:sp>
      <p:sp>
        <p:nvSpPr>
          <p:cNvPr id="698" name="Google Shape;698;g3123ecc186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467" name="Google Shape;467;p3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483" name="Google Shape;483;p40: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135" name="Google Shape;135;p3: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New Moms provides housing, job training and family support programming for young moms who seek the same things every family seeks: safe homes, financial security, and well-being. This wheel of life shows the various aspects of our programming, which is all grounded in racial equity, understanding how institutional racism and discrimination creates conditions of poverty that can impact how someone progresses towards and achieves goals. Understanding these barriers is important to coaching alongside families.</a:t>
            </a:r>
            <a:endParaRPr/>
          </a:p>
          <a:p>
            <a:pPr marL="0" lvl="0" indent="0" algn="l" rtl="0">
              <a:spcBef>
                <a:spcPts val="0"/>
              </a:spcBef>
              <a:spcAft>
                <a:spcPts val="0"/>
              </a:spcAft>
              <a:buNone/>
            </a:pPr>
            <a:endParaRPr/>
          </a:p>
          <a:p>
            <a:pPr marL="0" lvl="0" indent="0" algn="l" rtl="0">
              <a:spcBef>
                <a:spcPts val="0"/>
              </a:spcBef>
              <a:spcAft>
                <a:spcPts val="0"/>
              </a:spcAft>
              <a:buNone/>
            </a:pPr>
            <a:r>
              <a:rPr lang="en-US"/>
              <a:t>We take a strengths-based mindset – all of our programming is founded on the true belief that young moms have the strength, skills, and potential they need to set and achieve their goals. We use Executive Skills coaching mindset and practice – the goal is goal achievement. </a:t>
            </a:r>
            <a:endParaRPr/>
          </a:p>
          <a:p>
            <a:pPr marL="0" lvl="0" indent="0" algn="l" rtl="0">
              <a:spcBef>
                <a:spcPts val="0"/>
              </a:spcBef>
              <a:spcAft>
                <a:spcPts val="0"/>
              </a:spcAft>
              <a:buNone/>
            </a:pPr>
            <a:endParaRPr/>
          </a:p>
          <a:p>
            <a:pPr marL="0" lvl="0" indent="0" algn="l" rtl="0">
              <a:spcBef>
                <a:spcPts val="0"/>
              </a:spcBef>
              <a:spcAft>
                <a:spcPts val="0"/>
              </a:spcAft>
              <a:buNone/>
            </a:pPr>
            <a:r>
              <a:rPr lang="en-US"/>
              <a:t>And at the core of this are the voices of young moms – so here, to get us started today talking about ES are two young moms who graduated from our job training program.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Bright Endeavors is the social enterprise of New Moms and exists to provide job training for young moms. </a:t>
            </a:r>
          </a:p>
          <a:p>
            <a:endParaRPr lang="en-US" dirty="0"/>
          </a:p>
          <a:p>
            <a:r>
              <a:rPr lang="en-US" dirty="0"/>
              <a:t>- Blend of in-class training &amp; hands on experience at our social enterprise candle company, Bright Endeavors.</a:t>
            </a:r>
          </a:p>
          <a:p>
            <a:endParaRPr lang="en-US" dirty="0"/>
          </a:p>
          <a:p>
            <a:r>
              <a:rPr lang="en-US" dirty="0"/>
              <a:t>- Young moms gain the job experience they need to find and keep a job – all while engaging with coaches who support their future planning and goal tracking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Font typeface="Calibri"/>
              <a:buNone/>
            </a:pPr>
            <a:r>
              <a:rPr lang="en-US" dirty="0"/>
              <a:t>According to researchers, it takes only about 40 seconds to establish a high-quality connection, and these HQCs are very, very good for our health.</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High-Quality Connections are the DNA of positive and healthy relationships. They are the building blocks of these positive correlations in our physical and psychological health.</a:t>
            </a:r>
            <a:endParaRPr dirty="0"/>
          </a:p>
          <a:p>
            <a:pPr marL="0" lvl="0" indent="0" algn="l" rtl="0">
              <a:spcBef>
                <a:spcPts val="0"/>
              </a:spcBef>
              <a:spcAft>
                <a:spcPts val="0"/>
              </a:spcAft>
              <a:buClr>
                <a:schemeClr val="dk1"/>
              </a:buClr>
              <a:buSzPts val="1200"/>
              <a:buFont typeface="Calibri"/>
              <a:buNone/>
            </a:pPr>
            <a:endParaRPr dirty="0"/>
          </a:p>
        </p:txBody>
      </p:sp>
      <p:sp>
        <p:nvSpPr>
          <p:cNvPr id="912" name="Google Shape;912;p2: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Font typeface="Calibri"/>
              <a:buNone/>
            </a:pPr>
            <a:r>
              <a:rPr lang="en-US" dirty="0"/>
              <a:t>There are 3 defining features of High Quality Connections: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Vitality: You FEEL it. You walk away energized, a pep in your step, like a light switch that got flipped on, this helps you feel productive and alive.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Positive Regard: You FEEL this too, this is </a:t>
            </a:r>
            <a:r>
              <a:rPr lang="en-US" dirty="0" err="1"/>
              <a:t>micromoments</a:t>
            </a:r>
            <a:r>
              <a:rPr lang="en-US" dirty="0"/>
              <a:t> of mattering. You feel that you are valued for who you are, no judgment, in body language, tone, or words. You feel seen.</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Mutuality: This is a subjective experience, it’s a moment where you feel like you’re dancing, like either of you could lead and either could follow. In these moments a sense of power over becomes a strong sense of power WITH.</a:t>
            </a:r>
            <a:endParaRPr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Why does this matter?</a:t>
            </a:r>
            <a:endParaRPr dirty="0"/>
          </a:p>
        </p:txBody>
      </p:sp>
      <p:sp>
        <p:nvSpPr>
          <p:cNvPr id="930" name="Google Shape;930;p4: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575759"/>
                </a:solidFill>
                <a:latin typeface="Montserrat"/>
                <a:ea typeface="Arial"/>
                <a:cs typeface="Arial"/>
                <a:sym typeface="Montserrat"/>
              </a:rPr>
              <a:t>This leads to a sense of mattering – and this is the core of belonging, equity, and dignity. So yes while ESEs are here to help folks build skills and increase their economic mobility, it’s also so much more. It’s about demonstrating that people MATTER. </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srgbClr val="000000"/>
                </a:solidFill>
                <a:effectLst/>
                <a:uLnTx/>
                <a:uFillTx/>
                <a:latin typeface="Arial"/>
                <a:ea typeface="Calibri"/>
                <a:cs typeface="Calibri"/>
                <a:sym typeface="Calibri"/>
              </a:rPr>
              <a:t>(Prilleltensky, 2021)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C565C-54CB-4DD0-BDCF-888703325F1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56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408" y="3284433"/>
            <a:ext cx="10419184" cy="1076803"/>
          </a:xfrm>
        </p:spPr>
        <p:txBody>
          <a:bodyPr anchor="b"/>
          <a:lstStyle>
            <a:lvl1pPr algn="ctr">
              <a:defRPr sz="6000">
                <a:solidFill>
                  <a:schemeClr val="tx2"/>
                </a:solidFill>
              </a:defRPr>
            </a:lvl1pPr>
          </a:lstStyle>
          <a:p>
            <a:r>
              <a:rPr lang="en-US" dirty="0"/>
              <a:t>Session Name</a:t>
            </a:r>
          </a:p>
        </p:txBody>
      </p:sp>
      <p:sp>
        <p:nvSpPr>
          <p:cNvPr id="3" name="Subtitle 2"/>
          <p:cNvSpPr>
            <a:spLocks noGrp="1"/>
          </p:cNvSpPr>
          <p:nvPr>
            <p:ph type="subTitle" idx="1" hasCustomPrompt="1"/>
          </p:nvPr>
        </p:nvSpPr>
        <p:spPr>
          <a:xfrm>
            <a:off x="1524000" y="4815018"/>
            <a:ext cx="9144000" cy="1399169"/>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 Host</a:t>
            </a:r>
            <a:br>
              <a:rPr lang="en-US" dirty="0"/>
            </a:br>
            <a:r>
              <a:rPr lang="en-US" dirty="0"/>
              <a:t>Presenter Name, pronouns - Title</a:t>
            </a:r>
            <a:br>
              <a:rPr lang="en-US" dirty="0"/>
            </a:br>
            <a:r>
              <a:rPr lang="en-US" dirty="0"/>
              <a:t>Date</a:t>
            </a:r>
          </a:p>
          <a:p>
            <a:endParaRPr lang="en-US" dirty="0"/>
          </a:p>
        </p:txBody>
      </p:sp>
      <p:pic>
        <p:nvPicPr>
          <p:cNvPr id="8" name="Picture 7" descr="A blue and grey logo&#10;&#10;AI-generated content may be incorrect.">
            <a:extLst>
              <a:ext uri="{FF2B5EF4-FFF2-40B4-BE49-F238E27FC236}">
                <a16:creationId xmlns:a16="http://schemas.microsoft.com/office/drawing/2014/main" id="{EDAA326E-481C-CBF5-23AD-793CBEE7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911" y="419273"/>
            <a:ext cx="8301134" cy="2080818"/>
          </a:xfrm>
          <a:prstGeom prst="rect">
            <a:avLst/>
          </a:prstGeom>
        </p:spPr>
      </p:pic>
      <p:cxnSp>
        <p:nvCxnSpPr>
          <p:cNvPr id="10" name="Straight Connector 9">
            <a:extLst>
              <a:ext uri="{FF2B5EF4-FFF2-40B4-BE49-F238E27FC236}">
                <a16:creationId xmlns:a16="http://schemas.microsoft.com/office/drawing/2014/main" id="{96B0E9C8-B41B-A721-2103-D2DDDD157352}"/>
              </a:ext>
            </a:extLst>
          </p:cNvPr>
          <p:cNvCxnSpPr/>
          <p:nvPr/>
        </p:nvCxnSpPr>
        <p:spPr>
          <a:xfrm>
            <a:off x="886408" y="2873829"/>
            <a:ext cx="10534261"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328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150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495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774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516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78913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5"/>
        <p:cNvGrpSpPr/>
        <p:nvPr/>
      </p:nvGrpSpPr>
      <p:grpSpPr>
        <a:xfrm>
          <a:off x="0" y="0"/>
          <a:ext cx="0" cy="0"/>
          <a:chOff x="0" y="0"/>
          <a:chExt cx="0" cy="0"/>
        </a:xfrm>
      </p:grpSpPr>
      <p:sp>
        <p:nvSpPr>
          <p:cNvPr id="36" name="Google Shape;36;p44"/>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4"/>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051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7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reserve="1" userDrawn="1">
  <p:cSld name="2_Title Slide">
    <p:bg>
      <p:bgPr>
        <a:solidFill>
          <a:schemeClr val="accent1"/>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8044254B-E141-09BE-06BA-AE0F1D4889C4}"/>
              </a:ext>
            </a:extLst>
          </p:cNvPr>
          <p:cNvPicPr>
            <a:picLocks noChangeAspect="1"/>
          </p:cNvPicPr>
          <p:nvPr userDrawn="1"/>
        </p:nvPicPr>
        <p:blipFill>
          <a:blip r:embed="rId2">
            <a:alphaModFix/>
          </a:blip>
          <a:stretch>
            <a:fillRect/>
          </a:stretch>
        </p:blipFill>
        <p:spPr>
          <a:xfrm>
            <a:off x="5998520" y="-152400"/>
            <a:ext cx="6193042" cy="7010400"/>
          </a:xfrm>
          <a:prstGeom prst="rect">
            <a:avLst/>
          </a:prstGeom>
        </p:spPr>
      </p:pic>
      <p:pic>
        <p:nvPicPr>
          <p:cNvPr id="3" name="Picture 2">
            <a:extLst>
              <a:ext uri="{FF2B5EF4-FFF2-40B4-BE49-F238E27FC236}">
                <a16:creationId xmlns:a16="http://schemas.microsoft.com/office/drawing/2014/main" id="{30F4B5A9-7E61-BFB3-D255-C6307994FBEC}"/>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pic>
        <p:nvPicPr>
          <p:cNvPr id="9" name="Picture 8">
            <a:extLst>
              <a:ext uri="{FF2B5EF4-FFF2-40B4-BE49-F238E27FC236}">
                <a16:creationId xmlns:a16="http://schemas.microsoft.com/office/drawing/2014/main" id="{59F627B4-4583-328C-B7DE-7D0D2D0087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3" y="0"/>
            <a:ext cx="12192002" cy="4922457"/>
          </a:xfrm>
          <a:prstGeom prst="rect">
            <a:avLst/>
          </a:prstGeom>
          <a:blipFill>
            <a:blip r:embed="rId4" cstate="screen">
              <a:extLst>
                <a:ext uri="{28A0092B-C50C-407E-A947-70E740481C1C}">
                  <a14:useLocalDpi xmlns:a14="http://schemas.microsoft.com/office/drawing/2010/main"/>
                </a:ext>
              </a:extLst>
            </a:blip>
            <a:stretch>
              <a:fillRect l="87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5"/>
                <a:stretch>
                  <a:fillRect/>
                </a:stretch>
              </a:blipFill>
            </a:endParaRPr>
          </a:p>
        </p:txBody>
      </p:sp>
      <p:sp>
        <p:nvSpPr>
          <p:cNvPr id="7" name="Title 27">
            <a:extLst>
              <a:ext uri="{FF2B5EF4-FFF2-40B4-BE49-F238E27FC236}">
                <a16:creationId xmlns:a16="http://schemas.microsoft.com/office/drawing/2014/main" id="{72D2FD0A-C0D9-C4A9-7856-D68C2FAB2A34}"/>
              </a:ext>
            </a:extLst>
          </p:cNvPr>
          <p:cNvSpPr>
            <a:spLocks noGrp="1"/>
          </p:cNvSpPr>
          <p:nvPr>
            <p:ph type="ctrTitle" hasCustomPrompt="1"/>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8" name="Subtitle 28">
            <a:extLst>
              <a:ext uri="{FF2B5EF4-FFF2-40B4-BE49-F238E27FC236}">
                <a16:creationId xmlns:a16="http://schemas.microsoft.com/office/drawing/2014/main" id="{01C8787B-50C9-171C-CC6B-8BEEF283281E}"/>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7" name="Picture Placeholder 13">
            <a:extLst>
              <a:ext uri="{FF2B5EF4-FFF2-40B4-BE49-F238E27FC236}">
                <a16:creationId xmlns:a16="http://schemas.microsoft.com/office/drawing/2014/main" id="{026DABBA-051B-F410-76F1-E33520E74160}"/>
              </a:ext>
            </a:extLst>
          </p:cNvPr>
          <p:cNvSpPr>
            <a:spLocks noGrp="1"/>
          </p:cNvSpPr>
          <p:nvPr>
            <p:ph type="pic" sz="quarter" idx="10"/>
          </p:nvPr>
        </p:nvSpPr>
        <p:spPr>
          <a:xfrm>
            <a:off x="0"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8" name="Picture Placeholder 13">
            <a:extLst>
              <a:ext uri="{FF2B5EF4-FFF2-40B4-BE49-F238E27FC236}">
                <a16:creationId xmlns:a16="http://schemas.microsoft.com/office/drawing/2014/main" id="{47960B6A-CD8D-E827-2BF1-9ACCD33E27DE}"/>
              </a:ext>
            </a:extLst>
          </p:cNvPr>
          <p:cNvSpPr>
            <a:spLocks noGrp="1"/>
          </p:cNvSpPr>
          <p:nvPr>
            <p:ph type="pic" sz="quarter" idx="11"/>
          </p:nvPr>
        </p:nvSpPr>
        <p:spPr>
          <a:xfrm>
            <a:off x="3348061"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9" name="Picture Placeholder 13">
            <a:extLst>
              <a:ext uri="{FF2B5EF4-FFF2-40B4-BE49-F238E27FC236}">
                <a16:creationId xmlns:a16="http://schemas.microsoft.com/office/drawing/2014/main" id="{25CDA2AC-1E9F-16EB-FE4C-478174027719}"/>
              </a:ext>
            </a:extLst>
          </p:cNvPr>
          <p:cNvSpPr>
            <a:spLocks noGrp="1"/>
          </p:cNvSpPr>
          <p:nvPr>
            <p:ph type="pic" sz="quarter" idx="12"/>
          </p:nvPr>
        </p:nvSpPr>
        <p:spPr>
          <a:xfrm>
            <a:off x="6672017" y="0"/>
            <a:ext cx="3327400" cy="4122738"/>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1575266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11" name="Picture 10">
            <a:extLst>
              <a:ext uri="{FF2B5EF4-FFF2-40B4-BE49-F238E27FC236}">
                <a16:creationId xmlns:a16="http://schemas.microsoft.com/office/drawing/2014/main" id="{D4EBF831-3E6F-640C-B9A7-6C68CA5BF55F}"/>
              </a:ext>
            </a:extLst>
          </p:cNvPr>
          <p:cNvPicPr>
            <a:picLocks noChangeAspect="1"/>
          </p:cNvPicPr>
          <p:nvPr userDrawn="1"/>
        </p:nvPicPr>
        <p:blipFill>
          <a:blip r:embed="rId2">
            <a:alphaModFix amt="65000"/>
          </a:blip>
          <a:stretch>
            <a:fillRect/>
          </a:stretch>
        </p:blipFill>
        <p:spPr>
          <a:xfrm>
            <a:off x="6096000" y="0"/>
            <a:ext cx="6193042" cy="7010400"/>
          </a:xfrm>
          <a:prstGeom prst="rect">
            <a:avLst/>
          </a:prstGeom>
        </p:spPr>
      </p:pic>
      <p:pic>
        <p:nvPicPr>
          <p:cNvPr id="12" name="Picture 11">
            <a:extLst>
              <a:ext uri="{FF2B5EF4-FFF2-40B4-BE49-F238E27FC236}">
                <a16:creationId xmlns:a16="http://schemas.microsoft.com/office/drawing/2014/main" id="{B06CEFCB-F36E-D530-786E-31339E2F9906}"/>
              </a:ext>
            </a:extLst>
          </p:cNvPr>
          <p:cNvPicPr>
            <a:picLocks noChangeAspect="1"/>
          </p:cNvPicPr>
          <p:nvPr userDrawn="1"/>
        </p:nvPicPr>
        <p:blipFill>
          <a:blip r:embed="rId2">
            <a:alphaModFix amt="65000"/>
          </a:blip>
          <a:stretch>
            <a:fillRect/>
          </a:stretch>
        </p:blipFill>
        <p:spPr>
          <a:xfrm>
            <a:off x="-106019" y="276694"/>
            <a:ext cx="6193042" cy="7010400"/>
          </a:xfrm>
          <a:prstGeom prst="rect">
            <a:avLst/>
          </a:prstGeom>
        </p:spPr>
      </p:pic>
      <p:sp>
        <p:nvSpPr>
          <p:cNvPr id="7" name="Rectangle 6">
            <a:extLst>
              <a:ext uri="{FF2B5EF4-FFF2-40B4-BE49-F238E27FC236}">
                <a16:creationId xmlns:a16="http://schemas.microsoft.com/office/drawing/2014/main" id="{EEA773C7-06BD-1A34-60CD-C7448154ABBD}"/>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4" name="Title 27">
            <a:extLst>
              <a:ext uri="{FF2B5EF4-FFF2-40B4-BE49-F238E27FC236}">
                <a16:creationId xmlns:a16="http://schemas.microsoft.com/office/drawing/2014/main" id="{CF740BCA-7C84-1459-CE60-6A09A16AB557}"/>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6" name="Picture 5">
            <a:extLst>
              <a:ext uri="{FF2B5EF4-FFF2-40B4-BE49-F238E27FC236}">
                <a16:creationId xmlns:a16="http://schemas.microsoft.com/office/drawing/2014/main" id="{45946651-A9C5-5CA8-F11A-F6CD1D25FF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9" name="Subtitle 28">
            <a:extLst>
              <a:ext uri="{FF2B5EF4-FFF2-40B4-BE49-F238E27FC236}">
                <a16:creationId xmlns:a16="http://schemas.microsoft.com/office/drawing/2014/main" id="{A557FB66-516C-66EC-FC13-24F1BC5C1AF7}"/>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7" name="Picture Placeholder 15">
            <a:extLst>
              <a:ext uri="{FF2B5EF4-FFF2-40B4-BE49-F238E27FC236}">
                <a16:creationId xmlns:a16="http://schemas.microsoft.com/office/drawing/2014/main" id="{9EAD1FE5-1450-D72C-9948-8B45358BD50F}"/>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1586022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4"/>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16337159-CE88-EE60-D170-032FA55C9A9D}"/>
              </a:ext>
            </a:extLst>
          </p:cNvPr>
          <p:cNvPicPr>
            <a:picLocks noChangeAspect="1"/>
          </p:cNvPicPr>
          <p:nvPr userDrawn="1"/>
        </p:nvPicPr>
        <p:blipFill>
          <a:blip r:embed="rId2">
            <a:alphaModFix amt="65000"/>
          </a:blip>
          <a:stretch>
            <a:fillRect/>
          </a:stretch>
        </p:blipFill>
        <p:spPr>
          <a:xfrm>
            <a:off x="6104978" y="-76200"/>
            <a:ext cx="6193042" cy="7010400"/>
          </a:xfrm>
          <a:prstGeom prst="rect">
            <a:avLst/>
          </a:prstGeom>
        </p:spPr>
      </p:pic>
      <p:pic>
        <p:nvPicPr>
          <p:cNvPr id="3" name="Picture 2">
            <a:extLst>
              <a:ext uri="{FF2B5EF4-FFF2-40B4-BE49-F238E27FC236}">
                <a16:creationId xmlns:a16="http://schemas.microsoft.com/office/drawing/2014/main" id="{99658147-CBD6-7871-4E9C-1C1C8F85BA94}"/>
              </a:ext>
            </a:extLst>
          </p:cNvPr>
          <p:cNvPicPr>
            <a:picLocks noChangeAspect="1"/>
          </p:cNvPicPr>
          <p:nvPr userDrawn="1"/>
        </p:nvPicPr>
        <p:blipFill>
          <a:blip r:embed="rId2">
            <a:alphaModFix amt="6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4" name="Subtitle 28">
            <a:extLst>
              <a:ext uri="{FF2B5EF4-FFF2-40B4-BE49-F238E27FC236}">
                <a16:creationId xmlns:a16="http://schemas.microsoft.com/office/drawing/2014/main" id="{23919C65-2ABE-B3BB-1C26-455D85B6D012}"/>
              </a:ext>
            </a:extLst>
          </p:cNvPr>
          <p:cNvSpPr>
            <a:spLocks noGrp="1"/>
          </p:cNvSpPr>
          <p:nvPr>
            <p:ph type="subTitle" idx="4294967295" hasCustomPrompt="1"/>
          </p:nvPr>
        </p:nvSpPr>
        <p:spPr>
          <a:xfrm>
            <a:off x="412165" y="6203767"/>
            <a:ext cx="9144000" cy="377539"/>
          </a:xfrm>
        </p:spPr>
        <p:txBody>
          <a:bodyPr>
            <a:noAutofit/>
          </a:bodyPr>
          <a:lstStyle>
            <a:lvl1pPr marL="393700" indent="-342900">
              <a:buFont typeface="+mj-lt"/>
              <a:buAutoNum type="arabicPeriod"/>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7" name="Picture 6">
            <a:extLst>
              <a:ext uri="{FF2B5EF4-FFF2-40B4-BE49-F238E27FC236}">
                <a16:creationId xmlns:a16="http://schemas.microsoft.com/office/drawing/2014/main" id="{7210C4E9-4A39-C9CD-EF9A-4CDAC5A30F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11" name="Picture Placeholder 15">
            <a:extLst>
              <a:ext uri="{FF2B5EF4-FFF2-40B4-BE49-F238E27FC236}">
                <a16:creationId xmlns:a16="http://schemas.microsoft.com/office/drawing/2014/main" id="{42DEBB62-3521-C59E-DF54-B804A012F8D7}"/>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431358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9796" y="3284432"/>
            <a:ext cx="5075853" cy="1076803"/>
          </a:xfrm>
        </p:spPr>
        <p:txBody>
          <a:bodyPr anchor="b">
            <a:normAutofit/>
          </a:bodyPr>
          <a:lstStyle>
            <a:lvl1pPr algn="ctr">
              <a:defRPr sz="4800">
                <a:solidFill>
                  <a:schemeClr val="tx2"/>
                </a:solidFill>
              </a:defRPr>
            </a:lvl1pPr>
          </a:lstStyle>
          <a:p>
            <a:r>
              <a:rPr lang="en-US" dirty="0"/>
              <a:t>Session Name</a:t>
            </a:r>
          </a:p>
        </p:txBody>
      </p:sp>
      <p:sp>
        <p:nvSpPr>
          <p:cNvPr id="3" name="Subtitle 2"/>
          <p:cNvSpPr>
            <a:spLocks noGrp="1"/>
          </p:cNvSpPr>
          <p:nvPr>
            <p:ph type="subTitle" idx="1" hasCustomPrompt="1"/>
          </p:nvPr>
        </p:nvSpPr>
        <p:spPr>
          <a:xfrm>
            <a:off x="685270" y="5057195"/>
            <a:ext cx="5075853" cy="1076803"/>
          </a:xfrm>
        </p:spPr>
        <p:txBody>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 Host</a:t>
            </a:r>
            <a:br>
              <a:rPr lang="en-US" dirty="0"/>
            </a:br>
            <a:r>
              <a:rPr lang="en-US" dirty="0"/>
              <a:t>Presenter Name, pronouns - Title</a:t>
            </a:r>
            <a:br>
              <a:rPr lang="en-US" dirty="0"/>
            </a:br>
            <a:r>
              <a:rPr lang="en-US" dirty="0"/>
              <a:t>Date</a:t>
            </a:r>
          </a:p>
          <a:p>
            <a:endParaRPr lang="en-US" dirty="0"/>
          </a:p>
        </p:txBody>
      </p:sp>
      <p:pic>
        <p:nvPicPr>
          <p:cNvPr id="8" name="Picture 7" descr="A blue and grey logo&#10;&#10;AI-generated content may be incorrect.">
            <a:extLst>
              <a:ext uri="{FF2B5EF4-FFF2-40B4-BE49-F238E27FC236}">
                <a16:creationId xmlns:a16="http://schemas.microsoft.com/office/drawing/2014/main" id="{EDAA326E-481C-CBF5-23AD-793CBEE7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17" y="462456"/>
            <a:ext cx="5339161" cy="1338350"/>
          </a:xfrm>
          <a:prstGeom prst="rect">
            <a:avLst/>
          </a:prstGeom>
        </p:spPr>
      </p:pic>
      <p:cxnSp>
        <p:nvCxnSpPr>
          <p:cNvPr id="10" name="Straight Connector 9">
            <a:extLst>
              <a:ext uri="{FF2B5EF4-FFF2-40B4-BE49-F238E27FC236}">
                <a16:creationId xmlns:a16="http://schemas.microsoft.com/office/drawing/2014/main" id="{96B0E9C8-B41B-A721-2103-D2DDDD157352}"/>
              </a:ext>
            </a:extLst>
          </p:cNvPr>
          <p:cNvCxnSpPr>
            <a:cxnSpLocks/>
          </p:cNvCxnSpPr>
          <p:nvPr/>
        </p:nvCxnSpPr>
        <p:spPr>
          <a:xfrm>
            <a:off x="699796" y="2388637"/>
            <a:ext cx="5075853"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Picture Placeholder 6">
            <a:extLst>
              <a:ext uri="{FF2B5EF4-FFF2-40B4-BE49-F238E27FC236}">
                <a16:creationId xmlns:a16="http://schemas.microsoft.com/office/drawing/2014/main" id="{C2C8BA02-9881-6FE4-63FF-47F27536C825}"/>
              </a:ext>
            </a:extLst>
          </p:cNvPr>
          <p:cNvSpPr>
            <a:spLocks noGrp="1"/>
          </p:cNvSpPr>
          <p:nvPr>
            <p:ph type="pic" sz="quarter" idx="10"/>
          </p:nvPr>
        </p:nvSpPr>
        <p:spPr>
          <a:xfrm>
            <a:off x="6223000" y="0"/>
            <a:ext cx="5969000" cy="6942138"/>
          </a:xfrm>
        </p:spPr>
        <p:txBody>
          <a:bodyPr/>
          <a:lstStyle/>
          <a:p>
            <a:r>
              <a:rPr lang="en-US"/>
              <a:t>Click icon to add picture</a:t>
            </a:r>
          </a:p>
        </p:txBody>
      </p:sp>
    </p:spTree>
    <p:extLst>
      <p:ext uri="{BB962C8B-B14F-4D97-AF65-F5344CB8AC3E}">
        <p14:creationId xmlns:p14="http://schemas.microsoft.com/office/powerpoint/2010/main" val="314483194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3"/>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0EA6AEE4-73AE-6207-D058-014FFBEA0A8F}"/>
              </a:ext>
            </a:extLst>
          </p:cNvPr>
          <p:cNvPicPr>
            <a:picLocks noChangeAspect="1"/>
          </p:cNvPicPr>
          <p:nvPr userDrawn="1"/>
        </p:nvPicPr>
        <p:blipFill>
          <a:blip r:embed="rId2">
            <a:alphaModFix/>
          </a:blip>
          <a:stretch>
            <a:fillRect/>
          </a:stretch>
        </p:blipFill>
        <p:spPr>
          <a:xfrm>
            <a:off x="6104979" y="-76200"/>
            <a:ext cx="6193042" cy="7010400"/>
          </a:xfrm>
          <a:prstGeom prst="rect">
            <a:avLst/>
          </a:prstGeom>
        </p:spPr>
      </p:pic>
      <p:pic>
        <p:nvPicPr>
          <p:cNvPr id="3" name="Picture 2">
            <a:extLst>
              <a:ext uri="{FF2B5EF4-FFF2-40B4-BE49-F238E27FC236}">
                <a16:creationId xmlns:a16="http://schemas.microsoft.com/office/drawing/2014/main" id="{4FF71254-490B-424C-9445-705798EC14FF}"/>
              </a:ext>
            </a:extLst>
          </p:cNvPr>
          <p:cNvPicPr>
            <a:picLocks noChangeAspect="1"/>
          </p:cNvPicPr>
          <p:nvPr userDrawn="1"/>
        </p:nvPicPr>
        <p:blipFill>
          <a:blip r:embed="rId2">
            <a:alphaModFix amt="7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7" name="Picture 6">
            <a:extLst>
              <a:ext uri="{FF2B5EF4-FFF2-40B4-BE49-F238E27FC236}">
                <a16:creationId xmlns:a16="http://schemas.microsoft.com/office/drawing/2014/main" id="{FA981C08-E72C-964F-A835-5F9D3E8DD8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8" name="Subtitle 28">
            <a:extLst>
              <a:ext uri="{FF2B5EF4-FFF2-40B4-BE49-F238E27FC236}">
                <a16:creationId xmlns:a16="http://schemas.microsoft.com/office/drawing/2014/main" id="{6461671B-EBB3-81E3-47D2-09A51F62DFBA}"/>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1" name="Picture Placeholder 15">
            <a:extLst>
              <a:ext uri="{FF2B5EF4-FFF2-40B4-BE49-F238E27FC236}">
                <a16:creationId xmlns:a16="http://schemas.microsoft.com/office/drawing/2014/main" id="{465D07B0-6D5A-4F26-4D94-3B0B55DB119A}"/>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2494295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4"/>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16337159-CE88-EE60-D170-032FA55C9A9D}"/>
              </a:ext>
            </a:extLst>
          </p:cNvPr>
          <p:cNvPicPr>
            <a:picLocks noChangeAspect="1"/>
          </p:cNvPicPr>
          <p:nvPr userDrawn="1"/>
        </p:nvPicPr>
        <p:blipFill>
          <a:blip r:embed="rId2">
            <a:alphaModFix amt="65000"/>
          </a:blip>
          <a:stretch>
            <a:fillRect/>
          </a:stretch>
        </p:blipFill>
        <p:spPr>
          <a:xfrm>
            <a:off x="6104978" y="-76200"/>
            <a:ext cx="6193042" cy="7010400"/>
          </a:xfrm>
          <a:prstGeom prst="rect">
            <a:avLst/>
          </a:prstGeom>
        </p:spPr>
      </p:pic>
      <p:pic>
        <p:nvPicPr>
          <p:cNvPr id="3" name="Picture 2">
            <a:extLst>
              <a:ext uri="{FF2B5EF4-FFF2-40B4-BE49-F238E27FC236}">
                <a16:creationId xmlns:a16="http://schemas.microsoft.com/office/drawing/2014/main" id="{99658147-CBD6-7871-4E9C-1C1C8F85BA94}"/>
              </a:ext>
            </a:extLst>
          </p:cNvPr>
          <p:cNvPicPr>
            <a:picLocks noChangeAspect="1"/>
          </p:cNvPicPr>
          <p:nvPr userDrawn="1"/>
        </p:nvPicPr>
        <p:blipFill>
          <a:blip r:embed="rId2">
            <a:alphaModFix amt="6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10" name="Picture Placeholder 31">
            <a:extLst>
              <a:ext uri="{FF2B5EF4-FFF2-40B4-BE49-F238E27FC236}">
                <a16:creationId xmlns:a16="http://schemas.microsoft.com/office/drawing/2014/main" id="{B5C2F8BD-4A22-DEEC-0D53-79DD48FEE2A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962263"/>
            <a:ext cx="7901354" cy="4400613"/>
          </a:xfrm>
          <a:prstGeom prst="rect">
            <a:avLst/>
          </a:prstGeom>
          <a:noFill/>
          <a:ln>
            <a:noFill/>
          </a:ln>
        </p:spPr>
      </p:pic>
      <p:sp>
        <p:nvSpPr>
          <p:cNvPr id="4" name="Subtitle 28">
            <a:extLst>
              <a:ext uri="{FF2B5EF4-FFF2-40B4-BE49-F238E27FC236}">
                <a16:creationId xmlns:a16="http://schemas.microsoft.com/office/drawing/2014/main" id="{23919C65-2ABE-B3BB-1C26-455D85B6D012}"/>
              </a:ext>
            </a:extLst>
          </p:cNvPr>
          <p:cNvSpPr>
            <a:spLocks noGrp="1"/>
          </p:cNvSpPr>
          <p:nvPr>
            <p:ph type="subTitle" idx="4294967295" hasCustomPrompt="1"/>
          </p:nvPr>
        </p:nvSpPr>
        <p:spPr>
          <a:xfrm>
            <a:off x="412165" y="6203767"/>
            <a:ext cx="9144000" cy="377539"/>
          </a:xfrm>
        </p:spPr>
        <p:txBody>
          <a:bodyPr>
            <a:noAutofit/>
          </a:bodyPr>
          <a:lstStyle>
            <a:lvl1pPr marL="393700" indent="-342900">
              <a:buFont typeface="+mj-lt"/>
              <a:buAutoNum type="arabicPeriod"/>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7" name="Picture 6">
            <a:extLst>
              <a:ext uri="{FF2B5EF4-FFF2-40B4-BE49-F238E27FC236}">
                <a16:creationId xmlns:a16="http://schemas.microsoft.com/office/drawing/2014/main" id="{7210C4E9-4A39-C9CD-EF9A-4CDAC5A30F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Tree>
    <p:extLst>
      <p:ext uri="{BB962C8B-B14F-4D97-AF65-F5344CB8AC3E}">
        <p14:creationId xmlns:p14="http://schemas.microsoft.com/office/powerpoint/2010/main" val="3907457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3"/>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0EA6AEE4-73AE-6207-D058-014FFBEA0A8F}"/>
              </a:ext>
            </a:extLst>
          </p:cNvPr>
          <p:cNvPicPr>
            <a:picLocks noChangeAspect="1"/>
          </p:cNvPicPr>
          <p:nvPr userDrawn="1"/>
        </p:nvPicPr>
        <p:blipFill>
          <a:blip r:embed="rId2">
            <a:alphaModFix/>
          </a:blip>
          <a:stretch>
            <a:fillRect/>
          </a:stretch>
        </p:blipFill>
        <p:spPr>
          <a:xfrm>
            <a:off x="6104979" y="-76200"/>
            <a:ext cx="6193042" cy="7010400"/>
          </a:xfrm>
          <a:prstGeom prst="rect">
            <a:avLst/>
          </a:prstGeom>
        </p:spPr>
      </p:pic>
      <p:pic>
        <p:nvPicPr>
          <p:cNvPr id="3" name="Picture 2">
            <a:extLst>
              <a:ext uri="{FF2B5EF4-FFF2-40B4-BE49-F238E27FC236}">
                <a16:creationId xmlns:a16="http://schemas.microsoft.com/office/drawing/2014/main" id="{4FF71254-490B-424C-9445-705798EC14FF}"/>
              </a:ext>
            </a:extLst>
          </p:cNvPr>
          <p:cNvPicPr>
            <a:picLocks noChangeAspect="1"/>
          </p:cNvPicPr>
          <p:nvPr userDrawn="1"/>
        </p:nvPicPr>
        <p:blipFill>
          <a:blip r:embed="rId2">
            <a:alphaModFix amt="7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7" name="Picture 6">
            <a:extLst>
              <a:ext uri="{FF2B5EF4-FFF2-40B4-BE49-F238E27FC236}">
                <a16:creationId xmlns:a16="http://schemas.microsoft.com/office/drawing/2014/main" id="{FA981C08-E72C-964F-A835-5F9D3E8DD8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8" name="Subtitle 28">
            <a:extLst>
              <a:ext uri="{FF2B5EF4-FFF2-40B4-BE49-F238E27FC236}">
                <a16:creationId xmlns:a16="http://schemas.microsoft.com/office/drawing/2014/main" id="{6461671B-EBB3-81E3-47D2-09A51F62DFBA}"/>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4" name="Picture Placeholder 31">
            <a:extLst>
              <a:ext uri="{FF2B5EF4-FFF2-40B4-BE49-F238E27FC236}">
                <a16:creationId xmlns:a16="http://schemas.microsoft.com/office/drawing/2014/main" id="{AD6CAB5D-2104-2A97-BB29-E368CF7FEA4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962025"/>
            <a:ext cx="7900988" cy="4400550"/>
          </a:xfrm>
          <a:prstGeom prst="rect">
            <a:avLst/>
          </a:prstGeom>
          <a:noFill/>
          <a:ln>
            <a:noFill/>
          </a:ln>
        </p:spPr>
      </p:pic>
    </p:spTree>
    <p:extLst>
      <p:ext uri="{BB962C8B-B14F-4D97-AF65-F5344CB8AC3E}">
        <p14:creationId xmlns:p14="http://schemas.microsoft.com/office/powerpoint/2010/main" val="2005642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5EC93CDB-BE32-E722-BFDF-9532FD8BDE87}"/>
              </a:ext>
            </a:extLst>
          </p:cNvPr>
          <p:cNvPicPr>
            <a:picLocks noChangeAspect="1"/>
          </p:cNvPicPr>
          <p:nvPr userDrawn="1"/>
        </p:nvPicPr>
        <p:blipFill>
          <a:blip r:embed="rId2">
            <a:alphaModFix/>
          </a:blip>
          <a:stretch>
            <a:fillRect/>
          </a:stretch>
        </p:blipFill>
        <p:spPr>
          <a:xfrm>
            <a:off x="6096000" y="-76200"/>
            <a:ext cx="6193042" cy="7010400"/>
          </a:xfrm>
          <a:prstGeom prst="rect">
            <a:avLst/>
          </a:prstGeom>
        </p:spPr>
      </p:pic>
      <p:pic>
        <p:nvPicPr>
          <p:cNvPr id="8" name="Picture 7">
            <a:extLst>
              <a:ext uri="{FF2B5EF4-FFF2-40B4-BE49-F238E27FC236}">
                <a16:creationId xmlns:a16="http://schemas.microsoft.com/office/drawing/2014/main" id="{0303C344-F162-7D23-B9DC-EDC206F5A02E}"/>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3" name="Subtitle 28">
            <a:extLst>
              <a:ext uri="{FF2B5EF4-FFF2-40B4-BE49-F238E27FC236}">
                <a16:creationId xmlns:a16="http://schemas.microsoft.com/office/drawing/2014/main" id="{01F5C50E-35CC-C2D3-2926-885342AFF66C}"/>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Subtitle</a:t>
            </a:r>
          </a:p>
        </p:txBody>
      </p:sp>
      <p:pic>
        <p:nvPicPr>
          <p:cNvPr id="2" name="Picture Placeholder 31">
            <a:extLst>
              <a:ext uri="{FF2B5EF4-FFF2-40B4-BE49-F238E27FC236}">
                <a16:creationId xmlns:a16="http://schemas.microsoft.com/office/drawing/2014/main" id="{060B73BD-7303-B809-A7C4-725519E21EE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962025"/>
            <a:ext cx="7900988" cy="4400550"/>
          </a:xfrm>
          <a:prstGeom prst="rect">
            <a:avLst/>
          </a:prstGeom>
          <a:noFill/>
          <a:ln>
            <a:noFill/>
          </a:ln>
        </p:spPr>
      </p:pic>
      <p:pic>
        <p:nvPicPr>
          <p:cNvPr id="7" name="Picture 6">
            <a:extLst>
              <a:ext uri="{FF2B5EF4-FFF2-40B4-BE49-F238E27FC236}">
                <a16:creationId xmlns:a16="http://schemas.microsoft.com/office/drawing/2014/main" id="{56C01D29-5499-61D0-1C40-DC7D6141436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18336" y="4643021"/>
            <a:ext cx="1930942" cy="1938285"/>
          </a:xfrm>
          <a:prstGeom prst="rect">
            <a:avLst/>
          </a:prstGeom>
        </p:spPr>
      </p:pic>
    </p:spTree>
    <p:extLst>
      <p:ext uri="{BB962C8B-B14F-4D97-AF65-F5344CB8AC3E}">
        <p14:creationId xmlns:p14="http://schemas.microsoft.com/office/powerpoint/2010/main" val="2664653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accent1"/>
        </a:solidFill>
        <a:effectLst/>
      </p:bgPr>
    </p:bg>
    <p:spTree>
      <p:nvGrpSpPr>
        <p:cNvPr id="1" name="Shape 19"/>
        <p:cNvGrpSpPr/>
        <p:nvPr/>
      </p:nvGrpSpPr>
      <p:grpSpPr>
        <a:xfrm>
          <a:off x="0" y="0"/>
          <a:ext cx="0" cy="0"/>
          <a:chOff x="0" y="0"/>
          <a:chExt cx="0" cy="0"/>
        </a:xfrm>
      </p:grpSpPr>
      <p:pic>
        <p:nvPicPr>
          <p:cNvPr id="6" name="Picture 5">
            <a:extLst>
              <a:ext uri="{FF2B5EF4-FFF2-40B4-BE49-F238E27FC236}">
                <a16:creationId xmlns:a16="http://schemas.microsoft.com/office/drawing/2014/main" id="{F5729718-5197-D017-3FB9-B339CA7BF2D9}"/>
              </a:ext>
            </a:extLst>
          </p:cNvPr>
          <p:cNvPicPr>
            <a:picLocks noChangeAspect="1"/>
          </p:cNvPicPr>
          <p:nvPr userDrawn="1"/>
        </p:nvPicPr>
        <p:blipFill>
          <a:blip r:embed="rId2">
            <a:alphaModFix/>
          </a:blip>
          <a:stretch>
            <a:fillRect/>
          </a:stretch>
        </p:blipFill>
        <p:spPr>
          <a:xfrm>
            <a:off x="-97042" y="8878"/>
            <a:ext cx="6193042" cy="7010400"/>
          </a:xfrm>
          <a:prstGeom prst="rect">
            <a:avLst/>
          </a:prstGeom>
        </p:spPr>
      </p:pic>
      <p:pic>
        <p:nvPicPr>
          <p:cNvPr id="7" name="Picture 6">
            <a:extLst>
              <a:ext uri="{FF2B5EF4-FFF2-40B4-BE49-F238E27FC236}">
                <a16:creationId xmlns:a16="http://schemas.microsoft.com/office/drawing/2014/main" id="{60E93B91-5A56-BFA7-26B3-90636D70F49F}"/>
              </a:ext>
            </a:extLst>
          </p:cNvPr>
          <p:cNvPicPr>
            <a:picLocks noChangeAspect="1"/>
          </p:cNvPicPr>
          <p:nvPr userDrawn="1"/>
        </p:nvPicPr>
        <p:blipFill>
          <a:blip r:embed="rId2">
            <a:alphaModFix/>
          </a:blip>
          <a:stretch>
            <a:fillRect/>
          </a:stretch>
        </p:blipFill>
        <p:spPr>
          <a:xfrm>
            <a:off x="6113951" y="0"/>
            <a:ext cx="6193042" cy="7010400"/>
          </a:xfrm>
          <a:prstGeom prst="rect">
            <a:avLst/>
          </a:prstGeom>
        </p:spPr>
      </p:pic>
      <p:sp>
        <p:nvSpPr>
          <p:cNvPr id="20" name="Google Shape;20;p31"/>
          <p:cNvSpPr txBox="1">
            <a:spLocks noGrp="1"/>
          </p:cNvSpPr>
          <p:nvPr>
            <p:ph type="ctrTitle" hasCustomPrompt="1"/>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dolore magna </a:t>
            </a:r>
            <a:r>
              <a:rPr lang="en-US" err="1"/>
              <a:t>aliqua</a:t>
            </a:r>
            <a:r>
              <a:rPr lang="en-US"/>
              <a:t>..</a:t>
            </a:r>
            <a:endParaRPr/>
          </a:p>
        </p:txBody>
      </p:sp>
      <p:sp>
        <p:nvSpPr>
          <p:cNvPr id="21" name="Google Shape;21;p31"/>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bg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 name="Picture 4">
            <a:extLst>
              <a:ext uri="{FF2B5EF4-FFF2-40B4-BE49-F238E27FC236}">
                <a16:creationId xmlns:a16="http://schemas.microsoft.com/office/drawing/2014/main" id="{238CE066-5F5B-4CA4-2A2A-E4E5BEC333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1468" y="5849980"/>
            <a:ext cx="1143724" cy="707914"/>
          </a:xfrm>
          <a:prstGeom prst="rect">
            <a:avLst/>
          </a:prstGeom>
        </p:spPr>
      </p:pic>
    </p:spTree>
    <p:extLst>
      <p:ext uri="{BB962C8B-B14F-4D97-AF65-F5344CB8AC3E}">
        <p14:creationId xmlns:p14="http://schemas.microsoft.com/office/powerpoint/2010/main" val="2485983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bg>
      <p:bgPr>
        <a:solidFill>
          <a:schemeClr val="accent1"/>
        </a:solidFill>
        <a:effectLst/>
      </p:bgPr>
    </p:bg>
    <p:spTree>
      <p:nvGrpSpPr>
        <p:cNvPr id="1" name="Shape 23"/>
        <p:cNvGrpSpPr/>
        <p:nvPr/>
      </p:nvGrpSpPr>
      <p:grpSpPr>
        <a:xfrm>
          <a:off x="0" y="0"/>
          <a:ext cx="0" cy="0"/>
          <a:chOff x="0" y="0"/>
          <a:chExt cx="0" cy="0"/>
        </a:xfrm>
      </p:grpSpPr>
      <p:pic>
        <p:nvPicPr>
          <p:cNvPr id="3" name="Picture 2">
            <a:extLst>
              <a:ext uri="{FF2B5EF4-FFF2-40B4-BE49-F238E27FC236}">
                <a16:creationId xmlns:a16="http://schemas.microsoft.com/office/drawing/2014/main" id="{89EF1B08-336F-E869-981A-789BEB90DBC8}"/>
              </a:ext>
            </a:extLst>
          </p:cNvPr>
          <p:cNvPicPr>
            <a:picLocks noChangeAspect="1"/>
          </p:cNvPicPr>
          <p:nvPr userDrawn="1"/>
        </p:nvPicPr>
        <p:blipFill>
          <a:blip r:embed="rId2">
            <a:alphaModFix/>
          </a:blip>
          <a:stretch>
            <a:fillRect/>
          </a:stretch>
        </p:blipFill>
        <p:spPr>
          <a:xfrm>
            <a:off x="6104978" y="-76200"/>
            <a:ext cx="6193042" cy="7010400"/>
          </a:xfrm>
          <a:prstGeom prst="rect">
            <a:avLst/>
          </a:prstGeom>
        </p:spPr>
      </p:pic>
      <p:sp>
        <p:nvSpPr>
          <p:cNvPr id="26" name="Google Shape;26;p32"/>
          <p:cNvSpPr txBox="1">
            <a:spLocks noGrp="1"/>
          </p:cNvSpPr>
          <p:nvPr>
            <p:ph type="ctrTitle" hasCustomPrompt="1"/>
          </p:nvPr>
        </p:nvSpPr>
        <p:spPr>
          <a:xfrm>
            <a:off x="776613" y="2436574"/>
            <a:ext cx="8742169" cy="144039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Subsection Title Goes Here Lorem Ipsum Dolor</a:t>
            </a:r>
            <a:endParaRPr/>
          </a:p>
        </p:txBody>
      </p:sp>
      <p:sp>
        <p:nvSpPr>
          <p:cNvPr id="27" name="Google Shape;27;p32"/>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 name="Picture 1">
            <a:extLst>
              <a:ext uri="{FF2B5EF4-FFF2-40B4-BE49-F238E27FC236}">
                <a16:creationId xmlns:a16="http://schemas.microsoft.com/office/drawing/2014/main" id="{F44A744A-D0B6-6E02-B49A-636BAA9F73D4}"/>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sp>
        <p:nvSpPr>
          <p:cNvPr id="4" name="Google Shape;25;p32">
            <a:extLst>
              <a:ext uri="{FF2B5EF4-FFF2-40B4-BE49-F238E27FC236}">
                <a16:creationId xmlns:a16="http://schemas.microsoft.com/office/drawing/2014/main" id="{698775BF-7410-EDB7-FADA-60263FE9FF0F}"/>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6" name="Picture 5">
            <a:extLst>
              <a:ext uri="{FF2B5EF4-FFF2-40B4-BE49-F238E27FC236}">
                <a16:creationId xmlns:a16="http://schemas.microsoft.com/office/drawing/2014/main" id="{13F000C7-2383-D624-8525-D631DCE4961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530073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bg>
      <p:bgPr>
        <a:solidFill>
          <a:schemeClr val="accent4"/>
        </a:solidFill>
        <a:effectLst/>
      </p:bgPr>
    </p:bg>
    <p:spTree>
      <p:nvGrpSpPr>
        <p:cNvPr id="1" name="Shape 28"/>
        <p:cNvGrpSpPr/>
        <p:nvPr/>
      </p:nvGrpSpPr>
      <p:grpSpPr>
        <a:xfrm>
          <a:off x="0" y="0"/>
          <a:ext cx="0" cy="0"/>
          <a:chOff x="0" y="0"/>
          <a:chExt cx="0" cy="0"/>
        </a:xfrm>
      </p:grpSpPr>
      <p:pic>
        <p:nvPicPr>
          <p:cNvPr id="7" name="Picture 6">
            <a:extLst>
              <a:ext uri="{FF2B5EF4-FFF2-40B4-BE49-F238E27FC236}">
                <a16:creationId xmlns:a16="http://schemas.microsoft.com/office/drawing/2014/main" id="{08B9853D-1CEA-B174-D928-4BE50E0F7EDE}"/>
              </a:ext>
            </a:extLst>
          </p:cNvPr>
          <p:cNvPicPr>
            <a:picLocks noChangeAspect="1"/>
          </p:cNvPicPr>
          <p:nvPr userDrawn="1"/>
        </p:nvPicPr>
        <p:blipFill>
          <a:blip r:embed="rId2">
            <a:alphaModFix amt="50000"/>
          </a:blip>
          <a:stretch>
            <a:fillRect/>
          </a:stretch>
        </p:blipFill>
        <p:spPr>
          <a:xfrm>
            <a:off x="0" y="-76200"/>
            <a:ext cx="6193042" cy="7010400"/>
          </a:xfrm>
          <a:prstGeom prst="rect">
            <a:avLst/>
          </a:prstGeom>
        </p:spPr>
      </p:pic>
      <p:pic>
        <p:nvPicPr>
          <p:cNvPr id="8" name="Picture 7">
            <a:extLst>
              <a:ext uri="{FF2B5EF4-FFF2-40B4-BE49-F238E27FC236}">
                <a16:creationId xmlns:a16="http://schemas.microsoft.com/office/drawing/2014/main" id="{195CEA6B-292F-1F0A-6C03-FF280DFE0509}"/>
              </a:ext>
            </a:extLst>
          </p:cNvPr>
          <p:cNvPicPr>
            <a:picLocks noChangeAspect="1"/>
          </p:cNvPicPr>
          <p:nvPr userDrawn="1"/>
        </p:nvPicPr>
        <p:blipFill>
          <a:blip r:embed="rId2">
            <a:alphaModFix amt="50000"/>
          </a:blip>
          <a:stretch>
            <a:fillRect/>
          </a:stretch>
        </p:blipFill>
        <p:spPr>
          <a:xfrm>
            <a:off x="6193042" y="-76200"/>
            <a:ext cx="6193042" cy="7010400"/>
          </a:xfrm>
          <a:prstGeom prst="rect">
            <a:avLst/>
          </a:prstGeom>
        </p:spPr>
      </p:pic>
      <p:sp>
        <p:nvSpPr>
          <p:cNvPr id="5" name="Google Shape;26;p32">
            <a:extLst>
              <a:ext uri="{FF2B5EF4-FFF2-40B4-BE49-F238E27FC236}">
                <a16:creationId xmlns:a16="http://schemas.microsoft.com/office/drawing/2014/main" id="{D9C7B862-8B89-200E-8929-C8D1D4384673}"/>
              </a:ext>
            </a:extLst>
          </p:cNvPr>
          <p:cNvSpPr txBox="1">
            <a:spLocks noGrp="1"/>
          </p:cNvSpPr>
          <p:nvPr>
            <p:ph type="ctrTitle" hasCustomPrompt="1"/>
          </p:nvPr>
        </p:nvSpPr>
        <p:spPr>
          <a:xfrm>
            <a:off x="776613" y="2436574"/>
            <a:ext cx="8742169" cy="144039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Subsection Title Goes Here Lorem Ipsum Dolor</a:t>
            </a:r>
            <a:endParaRPr/>
          </a:p>
        </p:txBody>
      </p:sp>
      <p:sp>
        <p:nvSpPr>
          <p:cNvPr id="6" name="Google Shape;27;p32">
            <a:extLst>
              <a:ext uri="{FF2B5EF4-FFF2-40B4-BE49-F238E27FC236}">
                <a16:creationId xmlns:a16="http://schemas.microsoft.com/office/drawing/2014/main" id="{60E377BC-02FA-9DA1-E0D3-47A113238170}"/>
              </a:ext>
            </a:extLst>
          </p:cNvPr>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25;p32">
            <a:extLst>
              <a:ext uri="{FF2B5EF4-FFF2-40B4-BE49-F238E27FC236}">
                <a16:creationId xmlns:a16="http://schemas.microsoft.com/office/drawing/2014/main" id="{9A02B9E5-0054-567B-71CB-A33BAC278B2B}"/>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0" name="Picture 9">
            <a:extLst>
              <a:ext uri="{FF2B5EF4-FFF2-40B4-BE49-F238E27FC236}">
                <a16:creationId xmlns:a16="http://schemas.microsoft.com/office/drawing/2014/main" id="{B9D256F5-E572-CCB8-6A0C-A0516F54103B}"/>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1756197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bg>
      <p:bgPr>
        <a:solidFill>
          <a:schemeClr val="accent1"/>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81643"/>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17" name="Google Shape;25;p32">
            <a:extLst>
              <a:ext uri="{FF2B5EF4-FFF2-40B4-BE49-F238E27FC236}">
                <a16:creationId xmlns:a16="http://schemas.microsoft.com/office/drawing/2014/main" id="{BF681194-D502-4868-81A6-4F1CFAA32FEE}"/>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8" name="Picture 17">
            <a:extLst>
              <a:ext uri="{FF2B5EF4-FFF2-40B4-BE49-F238E27FC236}">
                <a16:creationId xmlns:a16="http://schemas.microsoft.com/office/drawing/2014/main" id="{804C0BE0-79D8-4DA7-F3CA-1B1EAA8C0E0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1995847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bg>
      <p:bgPr>
        <a:solidFill>
          <a:schemeClr val="accent4"/>
        </a:solidFill>
        <a:effectLst/>
      </p:bgPr>
    </p:bg>
    <p:spTree>
      <p:nvGrpSpPr>
        <p:cNvPr id="1" name="Shape 33"/>
        <p:cNvGrpSpPr/>
        <p:nvPr/>
      </p:nvGrpSpPr>
      <p:grpSpPr>
        <a:xfrm>
          <a:off x="0" y="0"/>
          <a:ext cx="0" cy="0"/>
          <a:chOff x="0" y="0"/>
          <a:chExt cx="0" cy="0"/>
        </a:xfrm>
      </p:grpSpPr>
      <p:grpSp>
        <p:nvGrpSpPr>
          <p:cNvPr id="2" name="Group 1">
            <a:extLst>
              <a:ext uri="{FF2B5EF4-FFF2-40B4-BE49-F238E27FC236}">
                <a16:creationId xmlns:a16="http://schemas.microsoft.com/office/drawing/2014/main" id="{2B9F5C35-0255-F04E-BE73-A9DA0AD71763}"/>
              </a:ext>
            </a:extLst>
          </p:cNvPr>
          <p:cNvGrpSpPr/>
          <p:nvPr userDrawn="1"/>
        </p:nvGrpSpPr>
        <p:grpSpPr>
          <a:xfrm>
            <a:off x="-106018" y="-70757"/>
            <a:ext cx="12395060" cy="7081157"/>
            <a:chOff x="-106018" y="-55680"/>
            <a:chExt cx="12395060" cy="7081157"/>
          </a:xfrm>
        </p:grpSpPr>
        <p:pic>
          <p:nvPicPr>
            <p:cNvPr id="8" name="Picture 7">
              <a:extLst>
                <a:ext uri="{FF2B5EF4-FFF2-40B4-BE49-F238E27FC236}">
                  <a16:creationId xmlns:a16="http://schemas.microsoft.com/office/drawing/2014/main" id="{5652FCD0-FF4E-E364-CBD5-3131566872B0}"/>
                </a:ext>
              </a:extLst>
            </p:cNvPr>
            <p:cNvPicPr>
              <a:picLocks noChangeAspect="1"/>
            </p:cNvPicPr>
            <p:nvPr userDrawn="1"/>
          </p:nvPicPr>
          <p:blipFill>
            <a:blip r:embed="rId2">
              <a:alphaModFix/>
            </a:blip>
            <a:stretch>
              <a:fillRect/>
            </a:stretch>
          </p:blipFill>
          <p:spPr>
            <a:xfrm>
              <a:off x="6096000" y="15077"/>
              <a:ext cx="6193042" cy="7010400"/>
            </a:xfrm>
            <a:prstGeom prst="rect">
              <a:avLst/>
            </a:prstGeom>
          </p:spPr>
        </p:pic>
        <p:pic>
          <p:nvPicPr>
            <p:cNvPr id="7" name="Picture 6">
              <a:extLst>
                <a:ext uri="{FF2B5EF4-FFF2-40B4-BE49-F238E27FC236}">
                  <a16:creationId xmlns:a16="http://schemas.microsoft.com/office/drawing/2014/main" id="{EF76035A-D728-EADC-8185-BAC6BD1C1F0D}"/>
                </a:ext>
              </a:extLst>
            </p:cNvPr>
            <p:cNvPicPr>
              <a:picLocks noChangeAspect="1"/>
            </p:cNvPicPr>
            <p:nvPr userDrawn="1"/>
          </p:nvPicPr>
          <p:blipFill>
            <a:blip r:embed="rId2">
              <a:alphaModFix/>
            </a:blip>
            <a:stretch>
              <a:fillRect/>
            </a:stretch>
          </p:blipFill>
          <p:spPr>
            <a:xfrm>
              <a:off x="-106018" y="-55680"/>
              <a:ext cx="6193042" cy="7010400"/>
            </a:xfrm>
            <a:prstGeom prst="rect">
              <a:avLst/>
            </a:prstGeom>
          </p:spPr>
        </p:pic>
      </p:grpSp>
      <p:sp>
        <p:nvSpPr>
          <p:cNvPr id="9" name="Google Shape;25;p32">
            <a:extLst>
              <a:ext uri="{FF2B5EF4-FFF2-40B4-BE49-F238E27FC236}">
                <a16:creationId xmlns:a16="http://schemas.microsoft.com/office/drawing/2014/main" id="{7F8C4AA6-8E2D-E9CA-98D3-024D9D345271}"/>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CF3E6559-408F-7721-F185-2E396D59EC02}"/>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116618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bg>
      <p:bgPr>
        <a:solidFill>
          <a:schemeClr val="accent3"/>
        </a:solidFill>
        <a:effectLst/>
      </p:bgPr>
    </p:bg>
    <p:spTree>
      <p:nvGrpSpPr>
        <p:cNvPr id="1" name="Shape 33"/>
        <p:cNvGrpSpPr/>
        <p:nvPr/>
      </p:nvGrpSpPr>
      <p:grpSpPr>
        <a:xfrm>
          <a:off x="0" y="0"/>
          <a:ext cx="0" cy="0"/>
          <a:chOff x="0" y="0"/>
          <a:chExt cx="0" cy="0"/>
        </a:xfrm>
      </p:grpSpPr>
      <p:grpSp>
        <p:nvGrpSpPr>
          <p:cNvPr id="2" name="Group 1">
            <a:extLst>
              <a:ext uri="{FF2B5EF4-FFF2-40B4-BE49-F238E27FC236}">
                <a16:creationId xmlns:a16="http://schemas.microsoft.com/office/drawing/2014/main" id="{2B9F5C35-0255-F04E-BE73-A9DA0AD71763}"/>
              </a:ext>
            </a:extLst>
          </p:cNvPr>
          <p:cNvGrpSpPr/>
          <p:nvPr userDrawn="1"/>
        </p:nvGrpSpPr>
        <p:grpSpPr>
          <a:xfrm>
            <a:off x="-106018" y="-70757"/>
            <a:ext cx="12395060" cy="7081157"/>
            <a:chOff x="-106018" y="-55680"/>
            <a:chExt cx="12395060" cy="7081157"/>
          </a:xfrm>
        </p:grpSpPr>
        <p:pic>
          <p:nvPicPr>
            <p:cNvPr id="8" name="Picture 7">
              <a:extLst>
                <a:ext uri="{FF2B5EF4-FFF2-40B4-BE49-F238E27FC236}">
                  <a16:creationId xmlns:a16="http://schemas.microsoft.com/office/drawing/2014/main" id="{5652FCD0-FF4E-E364-CBD5-3131566872B0}"/>
                </a:ext>
              </a:extLst>
            </p:cNvPr>
            <p:cNvPicPr>
              <a:picLocks noChangeAspect="1"/>
            </p:cNvPicPr>
            <p:nvPr userDrawn="1"/>
          </p:nvPicPr>
          <p:blipFill>
            <a:blip r:embed="rId2">
              <a:alphaModFix/>
            </a:blip>
            <a:stretch>
              <a:fillRect/>
            </a:stretch>
          </p:blipFill>
          <p:spPr>
            <a:xfrm>
              <a:off x="6096000" y="15077"/>
              <a:ext cx="6193042" cy="7010400"/>
            </a:xfrm>
            <a:prstGeom prst="rect">
              <a:avLst/>
            </a:prstGeom>
          </p:spPr>
        </p:pic>
        <p:pic>
          <p:nvPicPr>
            <p:cNvPr id="7" name="Picture 6">
              <a:extLst>
                <a:ext uri="{FF2B5EF4-FFF2-40B4-BE49-F238E27FC236}">
                  <a16:creationId xmlns:a16="http://schemas.microsoft.com/office/drawing/2014/main" id="{EF76035A-D728-EADC-8185-BAC6BD1C1F0D}"/>
                </a:ext>
              </a:extLst>
            </p:cNvPr>
            <p:cNvPicPr>
              <a:picLocks noChangeAspect="1"/>
            </p:cNvPicPr>
            <p:nvPr userDrawn="1"/>
          </p:nvPicPr>
          <p:blipFill>
            <a:blip r:embed="rId2">
              <a:alphaModFix/>
            </a:blip>
            <a:stretch>
              <a:fillRect/>
            </a:stretch>
          </p:blipFill>
          <p:spPr>
            <a:xfrm>
              <a:off x="-106018" y="-55680"/>
              <a:ext cx="6193042" cy="7010400"/>
            </a:xfrm>
            <a:prstGeom prst="rect">
              <a:avLst/>
            </a:prstGeom>
          </p:spPr>
        </p:pic>
      </p:grpSp>
      <p:sp>
        <p:nvSpPr>
          <p:cNvPr id="9" name="Google Shape;25;p32">
            <a:extLst>
              <a:ext uri="{FF2B5EF4-FFF2-40B4-BE49-F238E27FC236}">
                <a16:creationId xmlns:a16="http://schemas.microsoft.com/office/drawing/2014/main" id="{125A357E-B275-CDAE-CEAC-12BF7176EC72}"/>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B5B9E7FD-CF4B-380D-E812-BD90C014657C}"/>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92502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423048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bg1"/>
        </a:solidFill>
        <a:effectLst/>
      </p:bgPr>
    </p:bg>
    <p:spTree>
      <p:nvGrpSpPr>
        <p:cNvPr id="1" name="Shape 28"/>
        <p:cNvGrpSpPr/>
        <p:nvPr/>
      </p:nvGrpSpPr>
      <p:grpSpPr>
        <a:xfrm>
          <a:off x="0" y="0"/>
          <a:ext cx="0" cy="0"/>
          <a:chOff x="0" y="0"/>
          <a:chExt cx="0" cy="0"/>
        </a:xfrm>
      </p:grpSpPr>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25;p32">
            <a:extLst>
              <a:ext uri="{FF2B5EF4-FFF2-40B4-BE49-F238E27FC236}">
                <a16:creationId xmlns:a16="http://schemas.microsoft.com/office/drawing/2014/main" id="{C093BC60-F3C9-3512-0A59-67747A5D4D59}"/>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E405ADCE-E6F9-4D2A-B539-610A5E5134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1911087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354524"/>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409;p28">
            <a:extLst>
              <a:ext uri="{FF2B5EF4-FFF2-40B4-BE49-F238E27FC236}">
                <a16:creationId xmlns:a16="http://schemas.microsoft.com/office/drawing/2014/main" id="{C1B0DD75-8D3F-F857-0A2A-BFBD64CF5EE1}"/>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1"/>
                </a:solidFill>
                <a:latin typeface="Overpass Black" pitchFamily="2" charset="77"/>
                <a:ea typeface="Inter"/>
                <a:cs typeface="Inter"/>
                <a:sym typeface="Inter"/>
              </a:rPr>
              <a:t>redf.org</a:t>
            </a:r>
            <a:endParaRPr sz="1400" b="1" i="0" dirty="0">
              <a:solidFill>
                <a:schemeClr val="accent1"/>
              </a:solidFill>
              <a:latin typeface="Overpass Black" pitchFamily="2" charset="77"/>
              <a:ea typeface="Inter"/>
              <a:cs typeface="Inter"/>
              <a:sym typeface="Inter"/>
            </a:endParaRPr>
          </a:p>
        </p:txBody>
      </p:sp>
      <p:sp>
        <p:nvSpPr>
          <p:cNvPr id="11" name="Google Shape;25;p32">
            <a:extLst>
              <a:ext uri="{FF2B5EF4-FFF2-40B4-BE49-F238E27FC236}">
                <a16:creationId xmlns:a16="http://schemas.microsoft.com/office/drawing/2014/main" id="{C093BC60-F3C9-3512-0A59-67747A5D4D59}"/>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BB26CF7B-A78C-214E-5FDE-671B659F5B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Tree>
    <p:extLst>
      <p:ext uri="{BB962C8B-B14F-4D97-AF65-F5344CB8AC3E}">
        <p14:creationId xmlns:p14="http://schemas.microsoft.com/office/powerpoint/2010/main" val="1446034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1"/>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81643"/>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2">
            <a:extLst>
              <a:ext uri="{FF2B5EF4-FFF2-40B4-BE49-F238E27FC236}">
                <a16:creationId xmlns:a16="http://schemas.microsoft.com/office/drawing/2014/main" id="{A1D659B5-2311-32F2-1DA5-787C0C54D242}"/>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dirty="0"/>
          </a:p>
        </p:txBody>
      </p:sp>
      <p:sp>
        <p:nvSpPr>
          <p:cNvPr id="14" name="Google Shape;25;p32">
            <a:extLst>
              <a:ext uri="{FF2B5EF4-FFF2-40B4-BE49-F238E27FC236}">
                <a16:creationId xmlns:a16="http://schemas.microsoft.com/office/drawing/2014/main" id="{2AB9E9B8-F28E-F1DC-D978-9AF66C6DDE7C}"/>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15" name="Picture 14">
            <a:extLst>
              <a:ext uri="{FF2B5EF4-FFF2-40B4-BE49-F238E27FC236}">
                <a16:creationId xmlns:a16="http://schemas.microsoft.com/office/drawing/2014/main" id="{7D9E202D-00E0-BD8D-A1B0-6FE03E5961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2" name="Google Shape;409;p28">
            <a:extLst>
              <a:ext uri="{FF2B5EF4-FFF2-40B4-BE49-F238E27FC236}">
                <a16:creationId xmlns:a16="http://schemas.microsoft.com/office/drawing/2014/main" id="{CC99ED7D-A235-D003-BEA6-110E1C8263A6}"/>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1"/>
                </a:solidFill>
                <a:latin typeface="Overpass Black" pitchFamily="2" charset="77"/>
                <a:ea typeface="Inter"/>
                <a:cs typeface="Inter"/>
                <a:sym typeface="Inter"/>
              </a:rPr>
              <a:t>redf.org</a:t>
            </a:r>
            <a:endParaRPr sz="1400" b="1" i="0" dirty="0">
              <a:solidFill>
                <a:schemeClr val="accent1"/>
              </a:solidFill>
              <a:latin typeface="Overpass Black" pitchFamily="2" charset="77"/>
              <a:ea typeface="Inter"/>
              <a:cs typeface="Inter"/>
              <a:sym typeface="Inter"/>
            </a:endParaRPr>
          </a:p>
        </p:txBody>
      </p:sp>
    </p:spTree>
    <p:extLst>
      <p:ext uri="{BB962C8B-B14F-4D97-AF65-F5344CB8AC3E}">
        <p14:creationId xmlns:p14="http://schemas.microsoft.com/office/powerpoint/2010/main" val="40271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3"/>
        </a:solidFill>
        <a:effectLst/>
      </p:bgPr>
    </p:bg>
    <p:spTree>
      <p:nvGrpSpPr>
        <p:cNvPr id="1" name="Shape 28"/>
        <p:cNvGrpSpPr/>
        <p:nvPr/>
      </p:nvGrpSpPr>
      <p:grpSpPr>
        <a:xfrm>
          <a:off x="0" y="0"/>
          <a:ext cx="0" cy="0"/>
          <a:chOff x="0" y="0"/>
          <a:chExt cx="0" cy="0"/>
        </a:xfrm>
      </p:grpSpPr>
      <p:grpSp>
        <p:nvGrpSpPr>
          <p:cNvPr id="2" name="Group 1">
            <a:extLst>
              <a:ext uri="{FF2B5EF4-FFF2-40B4-BE49-F238E27FC236}">
                <a16:creationId xmlns:a16="http://schemas.microsoft.com/office/drawing/2014/main" id="{BB4CB249-EA10-0500-CE2C-15DDBE3D03CB}"/>
              </a:ext>
            </a:extLst>
          </p:cNvPr>
          <p:cNvGrpSpPr/>
          <p:nvPr userDrawn="1"/>
        </p:nvGrpSpPr>
        <p:grpSpPr>
          <a:xfrm>
            <a:off x="-106018" y="72622"/>
            <a:ext cx="12404035" cy="7021286"/>
            <a:chOff x="-106018" y="-81643"/>
            <a:chExt cx="12404035" cy="7021286"/>
          </a:xfrm>
        </p:grpSpPr>
        <p:pic>
          <p:nvPicPr>
            <p:cNvPr id="4" name="Picture 3">
              <a:extLst>
                <a:ext uri="{FF2B5EF4-FFF2-40B4-BE49-F238E27FC236}">
                  <a16:creationId xmlns:a16="http://schemas.microsoft.com/office/drawing/2014/main" id="{DE13657D-70B7-7FAA-C2A8-D9FE34717210}"/>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9" name="Picture 8">
              <a:extLst>
                <a:ext uri="{FF2B5EF4-FFF2-40B4-BE49-F238E27FC236}">
                  <a16:creationId xmlns:a16="http://schemas.microsoft.com/office/drawing/2014/main" id="{41FC9464-5545-AA30-8927-2B9E906684D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AE32B2F-862F-0C9E-B45B-FC7D4F5952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16" name="Picture Placeholder 12">
            <a:extLst>
              <a:ext uri="{FF2B5EF4-FFF2-40B4-BE49-F238E27FC236}">
                <a16:creationId xmlns:a16="http://schemas.microsoft.com/office/drawing/2014/main" id="{C05880ED-A6E8-B345-66FC-FF59428D4B1C}"/>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dirty="0"/>
          </a:p>
        </p:txBody>
      </p:sp>
      <p:sp>
        <p:nvSpPr>
          <p:cNvPr id="17" name="Google Shape;409;p28">
            <a:extLst>
              <a:ext uri="{FF2B5EF4-FFF2-40B4-BE49-F238E27FC236}">
                <a16:creationId xmlns:a16="http://schemas.microsoft.com/office/drawing/2014/main" id="{A60C5629-D9FF-960B-2FF4-1065B861809E}"/>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1"/>
                </a:solidFill>
                <a:latin typeface="Overpass Black" pitchFamily="2" charset="77"/>
                <a:ea typeface="Inter"/>
                <a:cs typeface="Inter"/>
                <a:sym typeface="Inter"/>
              </a:rPr>
              <a:t>redf.org</a:t>
            </a:r>
            <a:endParaRPr sz="1400" b="1" i="0" dirty="0">
              <a:solidFill>
                <a:schemeClr val="accent1"/>
              </a:solidFill>
              <a:latin typeface="Overpass Black" pitchFamily="2" charset="77"/>
              <a:ea typeface="Inter"/>
              <a:cs typeface="Inter"/>
              <a:sym typeface="Inter"/>
            </a:endParaRPr>
          </a:p>
        </p:txBody>
      </p:sp>
      <p:sp>
        <p:nvSpPr>
          <p:cNvPr id="18" name="Google Shape;25;p32">
            <a:extLst>
              <a:ext uri="{FF2B5EF4-FFF2-40B4-BE49-F238E27FC236}">
                <a16:creationId xmlns:a16="http://schemas.microsoft.com/office/drawing/2014/main" id="{EF4D0FEF-23BE-0BA6-6C02-F380C0EF9631}"/>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331267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grpSp>
        <p:nvGrpSpPr>
          <p:cNvPr id="2" name="Group 1">
            <a:extLst>
              <a:ext uri="{FF2B5EF4-FFF2-40B4-BE49-F238E27FC236}">
                <a16:creationId xmlns:a16="http://schemas.microsoft.com/office/drawing/2014/main" id="{BB4CB249-EA10-0500-CE2C-15DDBE3D03CB}"/>
              </a:ext>
            </a:extLst>
          </p:cNvPr>
          <p:cNvGrpSpPr/>
          <p:nvPr userDrawn="1"/>
        </p:nvGrpSpPr>
        <p:grpSpPr>
          <a:xfrm>
            <a:off x="-106018" y="0"/>
            <a:ext cx="12404035" cy="7021286"/>
            <a:chOff x="-106018" y="-81643"/>
            <a:chExt cx="12404035" cy="7021286"/>
          </a:xfrm>
        </p:grpSpPr>
        <p:pic>
          <p:nvPicPr>
            <p:cNvPr id="4" name="Picture 3">
              <a:extLst>
                <a:ext uri="{FF2B5EF4-FFF2-40B4-BE49-F238E27FC236}">
                  <a16:creationId xmlns:a16="http://schemas.microsoft.com/office/drawing/2014/main" id="{DE13657D-70B7-7FAA-C2A8-D9FE34717210}"/>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9" name="Picture 8">
              <a:extLst>
                <a:ext uri="{FF2B5EF4-FFF2-40B4-BE49-F238E27FC236}">
                  <a16:creationId xmlns:a16="http://schemas.microsoft.com/office/drawing/2014/main" id="{41FC9464-5545-AA30-8927-2B9E906684D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2">
            <a:extLst>
              <a:ext uri="{FF2B5EF4-FFF2-40B4-BE49-F238E27FC236}">
                <a16:creationId xmlns:a16="http://schemas.microsoft.com/office/drawing/2014/main" id="{43753079-93B8-18B8-FB6A-F59573D16B99}"/>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dirty="0"/>
          </a:p>
        </p:txBody>
      </p:sp>
      <p:sp>
        <p:nvSpPr>
          <p:cNvPr id="15" name="Google Shape;409;p28">
            <a:extLst>
              <a:ext uri="{FF2B5EF4-FFF2-40B4-BE49-F238E27FC236}">
                <a16:creationId xmlns:a16="http://schemas.microsoft.com/office/drawing/2014/main" id="{8DF27582-C5BC-9231-D9EF-2E5BDBB24372}"/>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3"/>
                </a:solidFill>
                <a:latin typeface="Overpass Black" pitchFamily="2" charset="77"/>
                <a:ea typeface="Inter"/>
                <a:cs typeface="Inter"/>
                <a:sym typeface="Inter"/>
              </a:rPr>
              <a:t>redf.org</a:t>
            </a:r>
            <a:endParaRPr sz="1400" b="1" i="0" dirty="0">
              <a:solidFill>
                <a:schemeClr val="accent3"/>
              </a:solidFill>
              <a:latin typeface="Overpass Black" pitchFamily="2" charset="77"/>
              <a:ea typeface="Inter"/>
              <a:cs typeface="Inter"/>
              <a:sym typeface="Inter"/>
            </a:endParaRPr>
          </a:p>
        </p:txBody>
      </p:sp>
      <p:sp>
        <p:nvSpPr>
          <p:cNvPr id="16" name="Google Shape;25;p32">
            <a:extLst>
              <a:ext uri="{FF2B5EF4-FFF2-40B4-BE49-F238E27FC236}">
                <a16:creationId xmlns:a16="http://schemas.microsoft.com/office/drawing/2014/main" id="{D0BD204B-D272-A93A-79E9-F6B4EFCBA27C}"/>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17" name="Picture 16">
            <a:extLst>
              <a:ext uri="{FF2B5EF4-FFF2-40B4-BE49-F238E27FC236}">
                <a16:creationId xmlns:a16="http://schemas.microsoft.com/office/drawing/2014/main" id="{B934793D-C9E2-205A-E86D-25243C660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Tree>
    <p:extLst>
      <p:ext uri="{BB962C8B-B14F-4D97-AF65-F5344CB8AC3E}">
        <p14:creationId xmlns:p14="http://schemas.microsoft.com/office/powerpoint/2010/main" val="1089853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Section Header" userDrawn="1">
  <p:cSld name="1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35"/>
          <p:cNvSpPr>
            <a:spLocks noGrp="1"/>
          </p:cNvSpPr>
          <p:nvPr>
            <p:ph type="pic" idx="2"/>
          </p:nvPr>
        </p:nvSpPr>
        <p:spPr>
          <a:xfrm>
            <a:off x="0" y="0"/>
            <a:ext cx="6858000" cy="6858000"/>
          </a:xfrm>
          <a:prstGeom prst="rect">
            <a:avLst/>
          </a:prstGeom>
          <a:solidFill>
            <a:schemeClr val="tx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474C55"/>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2" name="Picture 1">
            <a:extLst>
              <a:ext uri="{FF2B5EF4-FFF2-40B4-BE49-F238E27FC236}">
                <a16:creationId xmlns:a16="http://schemas.microsoft.com/office/drawing/2014/main" id="{A52B61E2-E542-6165-939D-777C416AFC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57;p38">
            <a:extLst>
              <a:ext uri="{FF2B5EF4-FFF2-40B4-BE49-F238E27FC236}">
                <a16:creationId xmlns:a16="http://schemas.microsoft.com/office/drawing/2014/main" id="{5018106F-C1B1-0269-6A7F-C3C95A223DBB}"/>
              </a:ext>
            </a:extLst>
          </p:cNvPr>
          <p:cNvSpPr txBox="1">
            <a:spLocks noGrp="1"/>
          </p:cNvSpPr>
          <p:nvPr>
            <p:ph type="body" idx="10"/>
          </p:nvPr>
        </p:nvSpPr>
        <p:spPr>
          <a:xfrm>
            <a:off x="7395882" y="821410"/>
            <a:ext cx="4291481" cy="5059438"/>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 name="Google Shape;25;p32">
            <a:extLst>
              <a:ext uri="{FF2B5EF4-FFF2-40B4-BE49-F238E27FC236}">
                <a16:creationId xmlns:a16="http://schemas.microsoft.com/office/drawing/2014/main" id="{D8966A6A-6F77-F759-D37D-1B083CE4A5C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1998477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 Header" preserve="1" userDrawn="1">
  <p:cSld name="2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35"/>
          <p:cNvSpPr>
            <a:spLocks noGrp="1"/>
          </p:cNvSpPr>
          <p:nvPr>
            <p:ph type="pic" idx="2"/>
          </p:nvPr>
        </p:nvSpPr>
        <p:spPr>
          <a:xfrm>
            <a:off x="0" y="0"/>
            <a:ext cx="4437529" cy="6858000"/>
          </a:xfrm>
          <a:prstGeom prst="rect">
            <a:avLst/>
          </a:prstGeom>
          <a:solidFill>
            <a:schemeClr val="tx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474C55"/>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 name="Google Shape;57;p38">
            <a:extLst>
              <a:ext uri="{FF2B5EF4-FFF2-40B4-BE49-F238E27FC236}">
                <a16:creationId xmlns:a16="http://schemas.microsoft.com/office/drawing/2014/main" id="{E88E4794-E90B-4372-3882-0CB6EC936CDC}"/>
              </a:ext>
            </a:extLst>
          </p:cNvPr>
          <p:cNvSpPr txBox="1">
            <a:spLocks noGrp="1"/>
          </p:cNvSpPr>
          <p:nvPr>
            <p:ph type="body" idx="10"/>
          </p:nvPr>
        </p:nvSpPr>
        <p:spPr>
          <a:xfrm>
            <a:off x="5181626" y="712922"/>
            <a:ext cx="6523692" cy="5170166"/>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pic>
        <p:nvPicPr>
          <p:cNvPr id="4" name="Picture 3">
            <a:extLst>
              <a:ext uri="{FF2B5EF4-FFF2-40B4-BE49-F238E27FC236}">
                <a16:creationId xmlns:a16="http://schemas.microsoft.com/office/drawing/2014/main" id="{1C637CB0-E068-8EDC-9AAF-48159CA9FD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E0282D61-498F-C630-E132-764BEFA10FA7}"/>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3579427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lt1"/>
        </a:solidFill>
        <a:effectLst/>
      </p:bgPr>
    </p:bg>
    <p:spTree>
      <p:nvGrpSpPr>
        <p:cNvPr id="1" name="Shape 47"/>
        <p:cNvGrpSpPr/>
        <p:nvPr/>
      </p:nvGrpSpPr>
      <p:grpSpPr>
        <a:xfrm>
          <a:off x="0" y="0"/>
          <a:ext cx="0" cy="0"/>
          <a:chOff x="0" y="0"/>
          <a:chExt cx="0" cy="0"/>
        </a:xfrm>
      </p:grpSpPr>
      <p:sp>
        <p:nvSpPr>
          <p:cNvPr id="5" name="Google Shape;48;p37">
            <a:extLst>
              <a:ext uri="{FF2B5EF4-FFF2-40B4-BE49-F238E27FC236}">
                <a16:creationId xmlns:a16="http://schemas.microsoft.com/office/drawing/2014/main" id="{3139E951-E375-DD73-8722-5D2FF816F467}"/>
              </a:ext>
            </a:extLst>
          </p:cNvPr>
          <p:cNvSpPr/>
          <p:nvPr userDrawn="1"/>
        </p:nvSpPr>
        <p:spPr>
          <a:xfrm flipH="1">
            <a:off x="-9396" y="-45302"/>
            <a:ext cx="5344040" cy="6934200"/>
          </a:xfrm>
          <a:prstGeom prst="rect">
            <a:avLst/>
          </a:prstGeom>
          <a:blipFill>
            <a:blip r:embed="rId2" cstate="screen">
              <a:extLst>
                <a:ext uri="{28A0092B-C50C-407E-A947-70E740481C1C}">
                  <a14:useLocalDpi xmlns:a14="http://schemas.microsoft.com/office/drawing/2010/main"/>
                </a:ext>
              </a:extLst>
            </a:blip>
            <a:stretch>
              <a:fillRect l="176" b="35329"/>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37"/>
          <p:cNvSpPr/>
          <p:nvPr/>
        </p:nvSpPr>
        <p:spPr>
          <a:xfrm>
            <a:off x="-9396" y="3429000"/>
            <a:ext cx="534404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92895133-BF47-781C-06A2-EE913D0DAF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0" name="Google Shape;25;p32">
            <a:extLst>
              <a:ext uri="{FF2B5EF4-FFF2-40B4-BE49-F238E27FC236}">
                <a16:creationId xmlns:a16="http://schemas.microsoft.com/office/drawing/2014/main" id="{2B092ABA-EF25-F1F4-C900-71B7C09D533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
        <p:nvSpPr>
          <p:cNvPr id="4" name="Google Shape;49;p37">
            <a:extLst>
              <a:ext uri="{FF2B5EF4-FFF2-40B4-BE49-F238E27FC236}">
                <a16:creationId xmlns:a16="http://schemas.microsoft.com/office/drawing/2014/main" id="{D27CCA02-E246-C686-EE87-EBC9E3BF246D}"/>
              </a:ext>
            </a:extLst>
          </p:cNvPr>
          <p:cNvSpPr>
            <a:spLocks noGrp="1"/>
          </p:cNvSpPr>
          <p:nvPr>
            <p:ph type="pic" idx="10"/>
          </p:nvPr>
        </p:nvSpPr>
        <p:spPr>
          <a:xfrm>
            <a:off x="-9396" y="960120"/>
            <a:ext cx="4689628" cy="493776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15360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2" name="Google Shape;48;p37">
            <a:extLst>
              <a:ext uri="{FF2B5EF4-FFF2-40B4-BE49-F238E27FC236}">
                <a16:creationId xmlns:a16="http://schemas.microsoft.com/office/drawing/2014/main" id="{B30B6B1D-C161-35E3-19A8-15E44A80717D}"/>
              </a:ext>
            </a:extLst>
          </p:cNvPr>
          <p:cNvSpPr/>
          <p:nvPr userDrawn="1"/>
        </p:nvSpPr>
        <p:spPr>
          <a:xfrm>
            <a:off x="-9396" y="0"/>
            <a:ext cx="6858000" cy="4475899"/>
          </a:xfrm>
          <a:prstGeom prst="rect">
            <a:avLst/>
          </a:prstGeom>
          <a:blipFill>
            <a:blip r:embed="rId2" cstate="screen">
              <a:extLst>
                <a:ext uri="{28A0092B-C50C-407E-A947-70E740481C1C}">
                  <a14:useLocalDpi xmlns:a14="http://schemas.microsoft.com/office/drawing/2010/main"/>
                </a:ext>
              </a:extLst>
            </a:blip>
            <a:stretch>
              <a:fillRect l="1"/>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37"/>
          <p:cNvSpPr/>
          <p:nvPr/>
        </p:nvSpPr>
        <p:spPr>
          <a:xfrm>
            <a:off x="-9396" y="3429000"/>
            <a:ext cx="685800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9" name="Google Shape;49;p37"/>
          <p:cNvSpPr>
            <a:spLocks noGrp="1" noChangeAspect="1"/>
          </p:cNvSpPr>
          <p:nvPr>
            <p:ph type="pic" idx="2"/>
          </p:nvPr>
        </p:nvSpPr>
        <p:spPr>
          <a:xfrm>
            <a:off x="904870" y="914266"/>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9" name="Picture 8">
            <a:extLst>
              <a:ext uri="{FF2B5EF4-FFF2-40B4-BE49-F238E27FC236}">
                <a16:creationId xmlns:a16="http://schemas.microsoft.com/office/drawing/2014/main" id="{92895133-BF47-781C-06A2-EE913D0DAF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0" name="Google Shape;25;p32">
            <a:extLst>
              <a:ext uri="{FF2B5EF4-FFF2-40B4-BE49-F238E27FC236}">
                <a16:creationId xmlns:a16="http://schemas.microsoft.com/office/drawing/2014/main" id="{2B092ABA-EF25-F1F4-C900-71B7C09D533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329907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dirty="0">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5354984" y="-30899"/>
            <a:ext cx="6858000" cy="4475899"/>
          </a:xfrm>
          <a:prstGeom prst="rect">
            <a:avLst/>
          </a:prstGeom>
          <a:blipFill dpi="0" rotWithShape="1">
            <a:blip r:embed="rId2" cstate="screen">
              <a:extLst>
                <a:ext uri="{28A0092B-C50C-407E-A947-70E740481C1C}">
                  <a14:useLocalDpi xmlns:a14="http://schemas.microsoft.com/office/drawing/2010/main"/>
                </a:ext>
              </a:extLst>
            </a:blip>
            <a:srcRect/>
            <a:stretch>
              <a:fillRect l="137"/>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5369852" y="3436201"/>
            <a:ext cx="6858000" cy="3429000"/>
          </a:xfrm>
          <a:prstGeom prst="rect">
            <a:avLst/>
          </a:prstGeom>
          <a:solidFill>
            <a:schemeClr val="accent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62751F0-2595-EC47-267E-0C5BCCB10354}"/>
              </a:ext>
            </a:extLst>
          </p:cNvPr>
          <p:cNvPicPr>
            <a:picLocks noChangeAspect="1"/>
          </p:cNvPicPr>
          <p:nvPr userDrawn="1"/>
        </p:nvPicPr>
        <p:blipFill rotWithShape="1">
          <a:blip r:embed="rId3" cstate="screen">
            <a:alphaModFix amt="65000"/>
            <a:extLst>
              <a:ext uri="{28A0092B-C50C-407E-A947-70E740481C1C}">
                <a14:useLocalDpi xmlns:a14="http://schemas.microsoft.com/office/drawing/2010/main"/>
              </a:ext>
            </a:extLst>
          </a:blip>
          <a:srcRect/>
          <a:stretch/>
        </p:blipFill>
        <p:spPr>
          <a:xfrm rot="5400000">
            <a:off x="7099219" y="1721702"/>
            <a:ext cx="3429002" cy="6858000"/>
          </a:xfrm>
          <a:prstGeom prst="rect">
            <a:avLst/>
          </a:prstGeom>
        </p:spPr>
      </p:pic>
      <p:sp>
        <p:nvSpPr>
          <p:cNvPr id="5" name="Google Shape;49;p37">
            <a:extLst>
              <a:ext uri="{FF2B5EF4-FFF2-40B4-BE49-F238E27FC236}">
                <a16:creationId xmlns:a16="http://schemas.microsoft.com/office/drawing/2014/main" id="{2FB70231-9EF5-EC7C-2DA4-FA73D9369344}"/>
              </a:ext>
            </a:extLst>
          </p:cNvPr>
          <p:cNvSpPr>
            <a:spLocks noGrp="1" noChangeAspect="1"/>
          </p:cNvSpPr>
          <p:nvPr>
            <p:ph type="pic" idx="2"/>
          </p:nvPr>
        </p:nvSpPr>
        <p:spPr>
          <a:xfrm>
            <a:off x="6299120" y="921599"/>
            <a:ext cx="5029200" cy="502920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10" name="Picture 9">
            <a:extLst>
              <a:ext uri="{FF2B5EF4-FFF2-40B4-BE49-F238E27FC236}">
                <a16:creationId xmlns:a16="http://schemas.microsoft.com/office/drawing/2014/main" id="{F1402EDB-DE1A-2179-9E12-AB2A1F2FB28F}"/>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1" name="Google Shape;25;p32">
            <a:extLst>
              <a:ext uri="{FF2B5EF4-FFF2-40B4-BE49-F238E27FC236}">
                <a16:creationId xmlns:a16="http://schemas.microsoft.com/office/drawing/2014/main" id="{1D03654A-B694-AC8A-474A-44C11B1B0051}"/>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57797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165B88B2-B10B-C4D8-2E4A-A17B89246C03}"/>
              </a:ext>
            </a:extLst>
          </p:cNvPr>
          <p:cNvSpPr>
            <a:spLocks noGrp="1"/>
          </p:cNvSpPr>
          <p:nvPr>
            <p:ph type="body" sz="quarter" idx="10"/>
          </p:nvPr>
        </p:nvSpPr>
        <p:spPr>
          <a:xfrm>
            <a:off x="838200" y="1800225"/>
            <a:ext cx="5002213" cy="45910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6F54DC2F-2B59-7525-53B6-D331A3C59C36}"/>
              </a:ext>
            </a:extLst>
          </p:cNvPr>
          <p:cNvSpPr>
            <a:spLocks noGrp="1"/>
          </p:cNvSpPr>
          <p:nvPr>
            <p:ph type="pic" sz="quarter" idx="11"/>
          </p:nvPr>
        </p:nvSpPr>
        <p:spPr>
          <a:xfrm>
            <a:off x="6027738" y="1800225"/>
            <a:ext cx="5326062" cy="4591050"/>
          </a:xfrm>
        </p:spPr>
        <p:txBody>
          <a:bodyPr/>
          <a:lstStyle/>
          <a:p>
            <a:r>
              <a:rPr lang="en-US"/>
              <a:t>Click icon to add picture</a:t>
            </a:r>
          </a:p>
        </p:txBody>
      </p:sp>
    </p:spTree>
    <p:extLst>
      <p:ext uri="{BB962C8B-B14F-4D97-AF65-F5344CB8AC3E}">
        <p14:creationId xmlns:p14="http://schemas.microsoft.com/office/powerpoint/2010/main" val="221497551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dirty="0">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5369852" y="7202"/>
            <a:ext cx="6858000" cy="4475899"/>
          </a:xfrm>
          <a:prstGeom prst="rect">
            <a:avLst/>
          </a:prstGeom>
          <a:blipFill>
            <a:blip r:embed="rId2" cstate="screen">
              <a:extLst>
                <a:ext uri="{28A0092B-C50C-407E-A947-70E740481C1C}">
                  <a14:useLocalDpi xmlns:a14="http://schemas.microsoft.com/office/drawing/2010/main"/>
                </a:ext>
              </a:extLst>
            </a:blip>
            <a:stretch>
              <a:fillRect l="1"/>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5369852" y="3436201"/>
            <a:ext cx="685800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 name="Google Shape;49;p37">
            <a:extLst>
              <a:ext uri="{FF2B5EF4-FFF2-40B4-BE49-F238E27FC236}">
                <a16:creationId xmlns:a16="http://schemas.microsoft.com/office/drawing/2014/main" id="{2FB70231-9EF5-EC7C-2DA4-FA73D9369344}"/>
              </a:ext>
            </a:extLst>
          </p:cNvPr>
          <p:cNvSpPr>
            <a:spLocks noGrp="1" noChangeAspect="1"/>
          </p:cNvSpPr>
          <p:nvPr>
            <p:ph type="pic" idx="2"/>
          </p:nvPr>
        </p:nvSpPr>
        <p:spPr>
          <a:xfrm>
            <a:off x="6284252" y="914400"/>
            <a:ext cx="5029200" cy="502920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4" name="Picture 3">
            <a:extLst>
              <a:ext uri="{FF2B5EF4-FFF2-40B4-BE49-F238E27FC236}">
                <a16:creationId xmlns:a16="http://schemas.microsoft.com/office/drawing/2014/main" id="{1E4040A4-62C0-B435-775E-323817495E94}"/>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7" name="Google Shape;25;p32">
            <a:extLst>
              <a:ext uri="{FF2B5EF4-FFF2-40B4-BE49-F238E27FC236}">
                <a16:creationId xmlns:a16="http://schemas.microsoft.com/office/drawing/2014/main" id="{E4E17546-E123-0CFE-81BB-3864BB64709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2165961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dirty="0">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6902604" y="7202"/>
            <a:ext cx="5325248" cy="4475899"/>
          </a:xfrm>
          <a:prstGeom prst="rect">
            <a:avLst/>
          </a:prstGeom>
          <a:blipFill>
            <a:blip r:embed="rId2"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6902604" y="3436201"/>
            <a:ext cx="5325247"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 name="Google Shape;49;p37">
            <a:extLst>
              <a:ext uri="{FF2B5EF4-FFF2-40B4-BE49-F238E27FC236}">
                <a16:creationId xmlns:a16="http://schemas.microsoft.com/office/drawing/2014/main" id="{2FB70231-9EF5-EC7C-2DA4-FA73D9369344}"/>
              </a:ext>
            </a:extLst>
          </p:cNvPr>
          <p:cNvSpPr>
            <a:spLocks noGrp="1"/>
          </p:cNvSpPr>
          <p:nvPr>
            <p:ph type="pic" idx="2"/>
          </p:nvPr>
        </p:nvSpPr>
        <p:spPr>
          <a:xfrm>
            <a:off x="7538223" y="967321"/>
            <a:ext cx="4689628" cy="493776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4" name="Picture 3">
            <a:extLst>
              <a:ext uri="{FF2B5EF4-FFF2-40B4-BE49-F238E27FC236}">
                <a16:creationId xmlns:a16="http://schemas.microsoft.com/office/drawing/2014/main" id="{49BC210F-C6BC-0189-68B5-B571853E69DD}"/>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7" name="Google Shape;25;p32">
            <a:extLst>
              <a:ext uri="{FF2B5EF4-FFF2-40B4-BE49-F238E27FC236}">
                <a16:creationId xmlns:a16="http://schemas.microsoft.com/office/drawing/2014/main" id="{143E8498-F462-5BD6-5940-CEC0501F327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874270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accent3"/>
        </a:solidFill>
        <a:effectLst/>
      </p:bgPr>
    </p:bg>
    <p:spTree>
      <p:nvGrpSpPr>
        <p:cNvPr id="1" name="Shape 47"/>
        <p:cNvGrpSpPr/>
        <p:nvPr/>
      </p:nvGrpSpPr>
      <p:grpSpPr>
        <a:xfrm>
          <a:off x="0" y="0"/>
          <a:ext cx="0" cy="0"/>
          <a:chOff x="0" y="0"/>
          <a:chExt cx="0" cy="0"/>
        </a:xfrm>
      </p:grpSpPr>
      <p:pic>
        <p:nvPicPr>
          <p:cNvPr id="3" name="Picture 2">
            <a:extLst>
              <a:ext uri="{FF2B5EF4-FFF2-40B4-BE49-F238E27FC236}">
                <a16:creationId xmlns:a16="http://schemas.microsoft.com/office/drawing/2014/main" id="{73FCF718-B5BA-4139-F98D-8CE174870D7C}"/>
              </a:ext>
            </a:extLst>
          </p:cNvPr>
          <p:cNvPicPr>
            <a:picLocks noChangeAspect="1"/>
          </p:cNvPicPr>
          <p:nvPr userDrawn="1"/>
        </p:nvPicPr>
        <p:blipFill>
          <a:blip r:embed="rId2">
            <a:alphaModFix amt="65000"/>
          </a:blip>
          <a:stretch>
            <a:fillRect/>
          </a:stretch>
        </p:blipFill>
        <p:spPr>
          <a:xfrm>
            <a:off x="0" y="-76200"/>
            <a:ext cx="6193042" cy="7010400"/>
          </a:xfrm>
          <a:prstGeom prst="rect">
            <a:avLst/>
          </a:prstGeom>
        </p:spPr>
      </p:pic>
      <p:pic>
        <p:nvPicPr>
          <p:cNvPr id="6" name="Picture 5">
            <a:extLst>
              <a:ext uri="{FF2B5EF4-FFF2-40B4-BE49-F238E27FC236}">
                <a16:creationId xmlns:a16="http://schemas.microsoft.com/office/drawing/2014/main" id="{E9CD3F8D-7B0E-81B7-D9B3-6DEA78048FCD}"/>
              </a:ext>
            </a:extLst>
          </p:cNvPr>
          <p:cNvPicPr>
            <a:picLocks noChangeAspect="1"/>
          </p:cNvPicPr>
          <p:nvPr userDrawn="1"/>
        </p:nvPicPr>
        <p:blipFill>
          <a:blip r:embed="rId2">
            <a:alphaModFix amt="66000"/>
          </a:blip>
          <a:stretch>
            <a:fillRect/>
          </a:stretch>
        </p:blipFill>
        <p:spPr>
          <a:xfrm>
            <a:off x="6210996" y="-76200"/>
            <a:ext cx="6193042" cy="7010400"/>
          </a:xfrm>
          <a:prstGeom prst="rect">
            <a:avLst/>
          </a:prstGeom>
        </p:spPr>
      </p:pic>
      <p:sp>
        <p:nvSpPr>
          <p:cNvPr id="5" name="Google Shape;48;p37">
            <a:extLst>
              <a:ext uri="{FF2B5EF4-FFF2-40B4-BE49-F238E27FC236}">
                <a16:creationId xmlns:a16="http://schemas.microsoft.com/office/drawing/2014/main" id="{3139E951-E375-DD73-8722-5D2FF816F467}"/>
              </a:ext>
            </a:extLst>
          </p:cNvPr>
          <p:cNvSpPr/>
          <p:nvPr userDrawn="1"/>
        </p:nvSpPr>
        <p:spPr>
          <a:xfrm>
            <a:off x="8473440" y="0"/>
            <a:ext cx="3759621"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63DB509B-8D58-CA66-E28F-2A4E2FD23188}"/>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1" name="Google Shape;25;p32">
            <a:extLst>
              <a:ext uri="{FF2B5EF4-FFF2-40B4-BE49-F238E27FC236}">
                <a16:creationId xmlns:a16="http://schemas.microsoft.com/office/drawing/2014/main" id="{F3889BF3-DF37-1443-3BC4-82BF3DF128AB}"/>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bg1"/>
              </a:solidFill>
              <a:latin typeface="Overpass Medium" pitchFamily="2" charset="77"/>
              <a:ea typeface="Inter"/>
              <a:cs typeface="Inter"/>
              <a:sym typeface="Inter"/>
            </a:endParaRPr>
          </a:p>
        </p:txBody>
      </p:sp>
      <p:sp>
        <p:nvSpPr>
          <p:cNvPr id="12" name="Google Shape;49;p37">
            <a:extLst>
              <a:ext uri="{FF2B5EF4-FFF2-40B4-BE49-F238E27FC236}">
                <a16:creationId xmlns:a16="http://schemas.microsoft.com/office/drawing/2014/main" id="{7225E7B0-1511-6C0D-6D9B-21A00DAB73D2}"/>
              </a:ext>
            </a:extLst>
          </p:cNvPr>
          <p:cNvSpPr>
            <a:spLocks noGrp="1"/>
          </p:cNvSpPr>
          <p:nvPr>
            <p:ph type="pic" idx="10"/>
          </p:nvPr>
        </p:nvSpPr>
        <p:spPr>
          <a:xfrm>
            <a:off x="6193042" y="914266"/>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197746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accent4"/>
        </a:solidFill>
        <a:effectLst/>
      </p:bgPr>
    </p:bg>
    <p:spTree>
      <p:nvGrpSpPr>
        <p:cNvPr id="1" name="Shape 47"/>
        <p:cNvGrpSpPr/>
        <p:nvPr/>
      </p:nvGrpSpPr>
      <p:grpSpPr>
        <a:xfrm>
          <a:off x="0" y="0"/>
          <a:ext cx="0" cy="0"/>
          <a:chOff x="0" y="0"/>
          <a:chExt cx="0" cy="0"/>
        </a:xfrm>
      </p:grpSpPr>
      <p:pic>
        <p:nvPicPr>
          <p:cNvPr id="2" name="Picture 1">
            <a:extLst>
              <a:ext uri="{FF2B5EF4-FFF2-40B4-BE49-F238E27FC236}">
                <a16:creationId xmlns:a16="http://schemas.microsoft.com/office/drawing/2014/main" id="{EA24A7EC-0F9E-C197-AD6C-5C2C6C9D699B}"/>
              </a:ext>
            </a:extLst>
          </p:cNvPr>
          <p:cNvPicPr>
            <a:picLocks noChangeAspect="1"/>
          </p:cNvPicPr>
          <p:nvPr userDrawn="1"/>
        </p:nvPicPr>
        <p:blipFill>
          <a:blip r:embed="rId2">
            <a:alphaModFix amt="50000"/>
          </a:blip>
          <a:stretch>
            <a:fillRect/>
          </a:stretch>
        </p:blipFill>
        <p:spPr>
          <a:xfrm>
            <a:off x="0" y="-76200"/>
            <a:ext cx="6193042" cy="7010400"/>
          </a:xfrm>
          <a:prstGeom prst="rect">
            <a:avLst/>
          </a:prstGeom>
        </p:spPr>
      </p:pic>
      <p:pic>
        <p:nvPicPr>
          <p:cNvPr id="7" name="Picture 6">
            <a:extLst>
              <a:ext uri="{FF2B5EF4-FFF2-40B4-BE49-F238E27FC236}">
                <a16:creationId xmlns:a16="http://schemas.microsoft.com/office/drawing/2014/main" id="{6D2687AC-641C-34A4-DD2D-27149AC0C8B1}"/>
              </a:ext>
            </a:extLst>
          </p:cNvPr>
          <p:cNvPicPr>
            <a:picLocks noChangeAspect="1"/>
          </p:cNvPicPr>
          <p:nvPr userDrawn="1"/>
        </p:nvPicPr>
        <p:blipFill>
          <a:blip r:embed="rId2">
            <a:alphaModFix amt="50000"/>
          </a:blip>
          <a:stretch>
            <a:fillRect/>
          </a:stretch>
        </p:blipFill>
        <p:spPr>
          <a:xfrm>
            <a:off x="6210996" y="-76200"/>
            <a:ext cx="6193042" cy="7010400"/>
          </a:xfrm>
          <a:prstGeom prst="rect">
            <a:avLst/>
          </a:prstGeom>
        </p:spPr>
      </p:pic>
      <p:sp>
        <p:nvSpPr>
          <p:cNvPr id="5" name="Google Shape;48;p37">
            <a:extLst>
              <a:ext uri="{FF2B5EF4-FFF2-40B4-BE49-F238E27FC236}">
                <a16:creationId xmlns:a16="http://schemas.microsoft.com/office/drawing/2014/main" id="{3139E951-E375-DD73-8722-5D2FF816F467}"/>
              </a:ext>
            </a:extLst>
          </p:cNvPr>
          <p:cNvSpPr/>
          <p:nvPr userDrawn="1"/>
        </p:nvSpPr>
        <p:spPr>
          <a:xfrm>
            <a:off x="-574" y="0"/>
            <a:ext cx="3604385"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49;p37">
            <a:extLst>
              <a:ext uri="{FF2B5EF4-FFF2-40B4-BE49-F238E27FC236}">
                <a16:creationId xmlns:a16="http://schemas.microsoft.com/office/drawing/2014/main" id="{A4DC4B2A-2B34-1B24-8E78-4A5A75EF9F51}"/>
              </a:ext>
            </a:extLst>
          </p:cNvPr>
          <p:cNvSpPr>
            <a:spLocks noGrp="1"/>
          </p:cNvSpPr>
          <p:nvPr>
            <p:ph type="pic" idx="2"/>
          </p:nvPr>
        </p:nvSpPr>
        <p:spPr>
          <a:xfrm>
            <a:off x="990777" y="742320"/>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2" name="Google Shape;25;p32">
            <a:extLst>
              <a:ext uri="{FF2B5EF4-FFF2-40B4-BE49-F238E27FC236}">
                <a16:creationId xmlns:a16="http://schemas.microsoft.com/office/drawing/2014/main" id="{C4569E24-6FAF-1DFA-1858-F49FC7A3976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bg1"/>
              </a:solidFill>
              <a:latin typeface="Overpass Medium" pitchFamily="2" charset="77"/>
              <a:ea typeface="Inter"/>
              <a:cs typeface="Inter"/>
              <a:sym typeface="Inter"/>
            </a:endParaRPr>
          </a:p>
        </p:txBody>
      </p:sp>
      <p:pic>
        <p:nvPicPr>
          <p:cNvPr id="14" name="Picture 13">
            <a:extLst>
              <a:ext uri="{FF2B5EF4-FFF2-40B4-BE49-F238E27FC236}">
                <a16:creationId xmlns:a16="http://schemas.microsoft.com/office/drawing/2014/main" id="{3335D657-F29B-9912-0EE9-41FB8C4549A0}"/>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899829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Comparison" preserve="1" userDrawn="1">
  <p:cSld name="5_Comparison">
    <p:spTree>
      <p:nvGrpSpPr>
        <p:cNvPr id="1" name="Shape 53"/>
        <p:cNvGrpSpPr/>
        <p:nvPr/>
      </p:nvGrpSpPr>
      <p:grpSpPr>
        <a:xfrm>
          <a:off x="0" y="0"/>
          <a:ext cx="0" cy="0"/>
          <a:chOff x="0" y="0"/>
          <a:chExt cx="0" cy="0"/>
        </a:xfrm>
      </p:grpSpPr>
      <p:sp>
        <p:nvSpPr>
          <p:cNvPr id="2" name="Text Placeholder 7">
            <a:extLst>
              <a:ext uri="{FF2B5EF4-FFF2-40B4-BE49-F238E27FC236}">
                <a16:creationId xmlns:a16="http://schemas.microsoft.com/office/drawing/2014/main" id="{4CF0D048-E9F5-2A4D-3008-3E77A518874D}"/>
              </a:ext>
            </a:extLst>
          </p:cNvPr>
          <p:cNvSpPr>
            <a:spLocks noGrp="1"/>
          </p:cNvSpPr>
          <p:nvPr>
            <p:ph type="body" sz="quarter" idx="10" hasCustomPrompt="1"/>
          </p:nvPr>
        </p:nvSpPr>
        <p:spPr>
          <a:xfrm>
            <a:off x="772439" y="1477732"/>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sp>
        <p:nvSpPr>
          <p:cNvPr id="3" name="Text Placeholder 7">
            <a:extLst>
              <a:ext uri="{FF2B5EF4-FFF2-40B4-BE49-F238E27FC236}">
                <a16:creationId xmlns:a16="http://schemas.microsoft.com/office/drawing/2014/main" id="{3036F9DA-FCC1-AC31-A656-C8A09AB42F9C}"/>
              </a:ext>
            </a:extLst>
          </p:cNvPr>
          <p:cNvSpPr>
            <a:spLocks noGrp="1"/>
          </p:cNvSpPr>
          <p:nvPr>
            <p:ph type="body" sz="quarter" idx="11" hasCustomPrompt="1"/>
          </p:nvPr>
        </p:nvSpPr>
        <p:spPr>
          <a:xfrm>
            <a:off x="6486229" y="1504347"/>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Title Goes Here Dolor Sit </a:t>
            </a:r>
            <a:r>
              <a:rPr lang="en-US" err="1"/>
              <a:t>Amet</a:t>
            </a:r>
            <a:endParaRPr/>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2230448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reserve="1" userDrawn="1">
  <p:cSld name="1_Two Content">
    <p:bg>
      <p:bgPr>
        <a:solidFill>
          <a:schemeClr val="accent1"/>
        </a:solidFill>
        <a:effectLst/>
      </p:bgPr>
    </p:bg>
    <p:spTree>
      <p:nvGrpSpPr>
        <p:cNvPr id="1" name="Shape 66"/>
        <p:cNvGrpSpPr/>
        <p:nvPr/>
      </p:nvGrpSpPr>
      <p:grpSpPr>
        <a:xfrm>
          <a:off x="0" y="0"/>
          <a:ext cx="0" cy="0"/>
          <a:chOff x="0" y="0"/>
          <a:chExt cx="0" cy="0"/>
        </a:xfrm>
      </p:grpSpPr>
      <p:grpSp>
        <p:nvGrpSpPr>
          <p:cNvPr id="2" name="Group 1">
            <a:extLst>
              <a:ext uri="{FF2B5EF4-FFF2-40B4-BE49-F238E27FC236}">
                <a16:creationId xmlns:a16="http://schemas.microsoft.com/office/drawing/2014/main" id="{058363B3-F5B5-D15E-56C8-926338EABA7E}"/>
              </a:ext>
            </a:extLst>
          </p:cNvPr>
          <p:cNvGrpSpPr/>
          <p:nvPr userDrawn="1"/>
        </p:nvGrpSpPr>
        <p:grpSpPr>
          <a:xfrm>
            <a:off x="-106018" y="-163286"/>
            <a:ext cx="12404035" cy="7021286"/>
            <a:chOff x="-106018" y="-66566"/>
            <a:chExt cx="12404035" cy="7021286"/>
          </a:xfrm>
        </p:grpSpPr>
        <p:pic>
          <p:nvPicPr>
            <p:cNvPr id="4" name="Picture 3">
              <a:extLst>
                <a:ext uri="{FF2B5EF4-FFF2-40B4-BE49-F238E27FC236}">
                  <a16:creationId xmlns:a16="http://schemas.microsoft.com/office/drawing/2014/main" id="{B57A1339-DBFF-A4E2-01C8-D5D8EC8A1A3B}"/>
                </a:ext>
              </a:extLst>
            </p:cNvPr>
            <p:cNvPicPr>
              <a:picLocks noChangeAspect="1"/>
            </p:cNvPicPr>
            <p:nvPr userDrawn="1"/>
          </p:nvPicPr>
          <p:blipFill>
            <a:blip r:embed="rId2">
              <a:alphaModFix amt="65000"/>
            </a:blip>
            <a:stretch>
              <a:fillRect/>
            </a:stretch>
          </p:blipFill>
          <p:spPr>
            <a:xfrm>
              <a:off x="-106018" y="-55680"/>
              <a:ext cx="6193042" cy="7010400"/>
            </a:xfrm>
            <a:prstGeom prst="rect">
              <a:avLst/>
            </a:prstGeom>
          </p:spPr>
        </p:pic>
        <p:pic>
          <p:nvPicPr>
            <p:cNvPr id="5" name="Picture 4">
              <a:extLst>
                <a:ext uri="{FF2B5EF4-FFF2-40B4-BE49-F238E27FC236}">
                  <a16:creationId xmlns:a16="http://schemas.microsoft.com/office/drawing/2014/main" id="{477C728E-B911-FE2A-0773-9718667C2184}"/>
                </a:ext>
              </a:extLst>
            </p:cNvPr>
            <p:cNvPicPr>
              <a:picLocks noChangeAspect="1"/>
            </p:cNvPicPr>
            <p:nvPr userDrawn="1"/>
          </p:nvPicPr>
          <p:blipFill>
            <a:blip r:embed="rId2">
              <a:alphaModFix amt="65000"/>
            </a:blip>
            <a:stretch>
              <a:fillRect/>
            </a:stretch>
          </p:blipFill>
          <p:spPr>
            <a:xfrm>
              <a:off x="6104975" y="-66566"/>
              <a:ext cx="6193042" cy="7010400"/>
            </a:xfrm>
            <a:prstGeom prst="rect">
              <a:avLst/>
            </a:prstGeom>
          </p:spPr>
        </p:pic>
      </p:grpSp>
      <p:cxnSp>
        <p:nvCxnSpPr>
          <p:cNvPr id="6" name="Straight Connector 5">
            <a:extLst>
              <a:ext uri="{FF2B5EF4-FFF2-40B4-BE49-F238E27FC236}">
                <a16:creationId xmlns:a16="http://schemas.microsoft.com/office/drawing/2014/main" id="{3E38BD77-1F0F-E652-CABA-71B147B4CD5F}"/>
              </a:ext>
            </a:extLst>
          </p:cNvPr>
          <p:cNvCxnSpPr/>
          <p:nvPr userDrawn="1"/>
        </p:nvCxnSpPr>
        <p:spPr>
          <a:xfrm>
            <a:off x="0" y="2108952"/>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AA657D-7E81-220A-CA3F-610D7DDA17CF}"/>
              </a:ext>
            </a:extLst>
          </p:cNvPr>
          <p:cNvCxnSpPr>
            <a:cxnSpLocks/>
          </p:cNvCxnSpPr>
          <p:nvPr userDrawn="1"/>
        </p:nvCxnSpPr>
        <p:spPr>
          <a:xfrm flipV="1">
            <a:off x="4217063" y="2108952"/>
            <a:ext cx="0" cy="34131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69A7C0-A63A-1EA5-35F9-8A489F415DFD}"/>
              </a:ext>
            </a:extLst>
          </p:cNvPr>
          <p:cNvCxnSpPr/>
          <p:nvPr userDrawn="1"/>
        </p:nvCxnSpPr>
        <p:spPr>
          <a:xfrm>
            <a:off x="0" y="554413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Google Shape;25;p32">
            <a:extLst>
              <a:ext uri="{FF2B5EF4-FFF2-40B4-BE49-F238E27FC236}">
                <a16:creationId xmlns:a16="http://schemas.microsoft.com/office/drawing/2014/main" id="{9478B7C4-2BC6-3F92-A538-81EE3CB5FE3A}"/>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20" name="Picture 19">
            <a:extLst>
              <a:ext uri="{FF2B5EF4-FFF2-40B4-BE49-F238E27FC236}">
                <a16:creationId xmlns:a16="http://schemas.microsoft.com/office/drawing/2014/main" id="{530882E8-EFD0-DB3A-80AC-0D3F2E30B6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21" name="Picture Placeholder 12">
            <a:extLst>
              <a:ext uri="{FF2B5EF4-FFF2-40B4-BE49-F238E27FC236}">
                <a16:creationId xmlns:a16="http://schemas.microsoft.com/office/drawing/2014/main" id="{B46CE302-BAF7-EEE3-1387-FD611ABD64CD}"/>
              </a:ext>
            </a:extLst>
          </p:cNvPr>
          <p:cNvSpPr>
            <a:spLocks noGrp="1" noChangeAspect="1"/>
          </p:cNvSpPr>
          <p:nvPr>
            <p:ph type="pic" sz="quarter" idx="10"/>
          </p:nvPr>
        </p:nvSpPr>
        <p:spPr>
          <a:xfrm>
            <a:off x="793518" y="2443924"/>
            <a:ext cx="2743200" cy="2743200"/>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lstStyle>
            <a:lvl1pPr marL="50800" indent="0">
              <a:buNone/>
              <a:defRPr>
                <a:latin typeface="Overpass Medium" pitchFamily="2" charset="77"/>
              </a:defRPr>
            </a:lvl1pPr>
          </a:lstStyle>
          <a:p>
            <a:endParaRPr lang="en-US" dirty="0"/>
          </a:p>
        </p:txBody>
      </p:sp>
    </p:spTree>
    <p:extLst>
      <p:ext uri="{BB962C8B-B14F-4D97-AF65-F5344CB8AC3E}">
        <p14:creationId xmlns:p14="http://schemas.microsoft.com/office/powerpoint/2010/main" val="2789084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bg>
      <p:bgPr>
        <a:solidFill>
          <a:schemeClr val="accent4"/>
        </a:solidFill>
        <a:effectLst/>
      </p:bgPr>
    </p:bg>
    <p:spTree>
      <p:nvGrpSpPr>
        <p:cNvPr id="1" name="Shape 66"/>
        <p:cNvGrpSpPr/>
        <p:nvPr/>
      </p:nvGrpSpPr>
      <p:grpSpPr>
        <a:xfrm>
          <a:off x="0" y="0"/>
          <a:ext cx="0" cy="0"/>
          <a:chOff x="0" y="0"/>
          <a:chExt cx="0" cy="0"/>
        </a:xfrm>
      </p:grpSpPr>
      <p:grpSp>
        <p:nvGrpSpPr>
          <p:cNvPr id="2" name="Group 1">
            <a:extLst>
              <a:ext uri="{FF2B5EF4-FFF2-40B4-BE49-F238E27FC236}">
                <a16:creationId xmlns:a16="http://schemas.microsoft.com/office/drawing/2014/main" id="{058363B3-F5B5-D15E-56C8-926338EABA7E}"/>
              </a:ext>
            </a:extLst>
          </p:cNvPr>
          <p:cNvGrpSpPr/>
          <p:nvPr userDrawn="1"/>
        </p:nvGrpSpPr>
        <p:grpSpPr>
          <a:xfrm>
            <a:off x="-212035" y="-81643"/>
            <a:ext cx="12404035" cy="7021286"/>
            <a:chOff x="-106018" y="-66566"/>
            <a:chExt cx="12404035" cy="7021286"/>
          </a:xfrm>
        </p:grpSpPr>
        <p:pic>
          <p:nvPicPr>
            <p:cNvPr id="4" name="Picture 3">
              <a:extLst>
                <a:ext uri="{FF2B5EF4-FFF2-40B4-BE49-F238E27FC236}">
                  <a16:creationId xmlns:a16="http://schemas.microsoft.com/office/drawing/2014/main" id="{B57A1339-DBFF-A4E2-01C8-D5D8EC8A1A3B}"/>
                </a:ext>
              </a:extLst>
            </p:cNvPr>
            <p:cNvPicPr>
              <a:picLocks noChangeAspect="1"/>
            </p:cNvPicPr>
            <p:nvPr userDrawn="1"/>
          </p:nvPicPr>
          <p:blipFill>
            <a:blip r:embed="rId2">
              <a:alphaModFix amt="65000"/>
            </a:blip>
            <a:stretch>
              <a:fillRect/>
            </a:stretch>
          </p:blipFill>
          <p:spPr>
            <a:xfrm>
              <a:off x="-106018" y="-55680"/>
              <a:ext cx="6193042" cy="7010400"/>
            </a:xfrm>
            <a:prstGeom prst="rect">
              <a:avLst/>
            </a:prstGeom>
          </p:spPr>
        </p:pic>
        <p:pic>
          <p:nvPicPr>
            <p:cNvPr id="5" name="Picture 4">
              <a:extLst>
                <a:ext uri="{FF2B5EF4-FFF2-40B4-BE49-F238E27FC236}">
                  <a16:creationId xmlns:a16="http://schemas.microsoft.com/office/drawing/2014/main" id="{477C728E-B911-FE2A-0773-9718667C2184}"/>
                </a:ext>
              </a:extLst>
            </p:cNvPr>
            <p:cNvPicPr>
              <a:picLocks noChangeAspect="1"/>
            </p:cNvPicPr>
            <p:nvPr userDrawn="1"/>
          </p:nvPicPr>
          <p:blipFill>
            <a:blip r:embed="rId2">
              <a:alphaModFix amt="65000"/>
            </a:blip>
            <a:stretch>
              <a:fillRect/>
            </a:stretch>
          </p:blipFill>
          <p:spPr>
            <a:xfrm>
              <a:off x="6104975" y="-66566"/>
              <a:ext cx="6193042" cy="7010400"/>
            </a:xfrm>
            <a:prstGeom prst="rect">
              <a:avLst/>
            </a:prstGeom>
          </p:spPr>
        </p:pic>
      </p:grpSp>
      <p:cxnSp>
        <p:nvCxnSpPr>
          <p:cNvPr id="6" name="Straight Connector 5">
            <a:extLst>
              <a:ext uri="{FF2B5EF4-FFF2-40B4-BE49-F238E27FC236}">
                <a16:creationId xmlns:a16="http://schemas.microsoft.com/office/drawing/2014/main" id="{3E38BD77-1F0F-E652-CABA-71B147B4CD5F}"/>
              </a:ext>
            </a:extLst>
          </p:cNvPr>
          <p:cNvCxnSpPr/>
          <p:nvPr userDrawn="1"/>
        </p:nvCxnSpPr>
        <p:spPr>
          <a:xfrm>
            <a:off x="0" y="2108952"/>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AA657D-7E81-220A-CA3F-610D7DDA17CF}"/>
              </a:ext>
            </a:extLst>
          </p:cNvPr>
          <p:cNvCxnSpPr>
            <a:cxnSpLocks/>
          </p:cNvCxnSpPr>
          <p:nvPr userDrawn="1"/>
        </p:nvCxnSpPr>
        <p:spPr>
          <a:xfrm flipV="1">
            <a:off x="4217063" y="2108952"/>
            <a:ext cx="0" cy="34131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69A7C0-A63A-1EA5-35F9-8A489F415DFD}"/>
              </a:ext>
            </a:extLst>
          </p:cNvPr>
          <p:cNvCxnSpPr/>
          <p:nvPr userDrawn="1"/>
        </p:nvCxnSpPr>
        <p:spPr>
          <a:xfrm>
            <a:off x="0" y="554413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oogle Shape;25;p32">
            <a:extLst>
              <a:ext uri="{FF2B5EF4-FFF2-40B4-BE49-F238E27FC236}">
                <a16:creationId xmlns:a16="http://schemas.microsoft.com/office/drawing/2014/main" id="{3988AB37-B4F2-226F-77AA-6CABDD06DD07}"/>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bg1"/>
              </a:solidFill>
              <a:latin typeface="Overpass Medium" pitchFamily="2" charset="77"/>
              <a:ea typeface="Inter"/>
              <a:cs typeface="Inter"/>
              <a:sym typeface="Inter"/>
            </a:endParaRPr>
          </a:p>
        </p:txBody>
      </p:sp>
      <p:pic>
        <p:nvPicPr>
          <p:cNvPr id="18" name="Picture 17">
            <a:extLst>
              <a:ext uri="{FF2B5EF4-FFF2-40B4-BE49-F238E27FC236}">
                <a16:creationId xmlns:a16="http://schemas.microsoft.com/office/drawing/2014/main" id="{DE273122-88CE-55BC-FC00-C1E787AA9A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19" name="Picture Placeholder 12">
            <a:extLst>
              <a:ext uri="{FF2B5EF4-FFF2-40B4-BE49-F238E27FC236}">
                <a16:creationId xmlns:a16="http://schemas.microsoft.com/office/drawing/2014/main" id="{C4561F7D-7E91-0194-FA73-DA22F70F936A}"/>
              </a:ext>
            </a:extLst>
          </p:cNvPr>
          <p:cNvSpPr>
            <a:spLocks noGrp="1" noChangeAspect="1"/>
          </p:cNvSpPr>
          <p:nvPr>
            <p:ph type="pic" sz="quarter" idx="10"/>
          </p:nvPr>
        </p:nvSpPr>
        <p:spPr>
          <a:xfrm>
            <a:off x="793518" y="2443924"/>
            <a:ext cx="2743200" cy="2743200"/>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lstStyle>
            <a:lvl1pPr marL="50800" indent="0">
              <a:buNone/>
              <a:defRPr>
                <a:latin typeface="Overpass Medium" pitchFamily="2" charset="77"/>
              </a:defRPr>
            </a:lvl1pPr>
          </a:lstStyle>
          <a:p>
            <a:endParaRPr lang="en-US" dirty="0"/>
          </a:p>
        </p:txBody>
      </p:sp>
    </p:spTree>
    <p:extLst>
      <p:ext uri="{BB962C8B-B14F-4D97-AF65-F5344CB8AC3E}">
        <p14:creationId xmlns:p14="http://schemas.microsoft.com/office/powerpoint/2010/main" val="1456167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Title and Content" preserve="1" userDrawn="1">
  <p:cSld name="4_Title and Content">
    <p:bg>
      <p:bgPr>
        <a:solidFill>
          <a:schemeClr val="accent2"/>
        </a:solidFill>
        <a:effectLst/>
      </p:bgPr>
    </p:bg>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6082D4D1-CCA1-4AAE-0299-26CF34F36524}"/>
              </a:ext>
            </a:extLst>
          </p:cNvPr>
          <p:cNvPicPr>
            <a:picLocks noChangeAspect="1"/>
          </p:cNvPicPr>
          <p:nvPr userDrawn="1"/>
        </p:nvPicPr>
        <p:blipFill>
          <a:blip r:embed="rId2">
            <a:alphaModFix/>
          </a:blip>
          <a:stretch>
            <a:fillRect/>
          </a:stretch>
        </p:blipFill>
        <p:spPr>
          <a:xfrm>
            <a:off x="-106016" y="-177864"/>
            <a:ext cx="6193042" cy="7010400"/>
          </a:xfrm>
          <a:prstGeom prst="rect">
            <a:avLst/>
          </a:prstGeom>
        </p:spPr>
      </p:pic>
      <p:pic>
        <p:nvPicPr>
          <p:cNvPr id="6" name="Picture 5">
            <a:extLst>
              <a:ext uri="{FF2B5EF4-FFF2-40B4-BE49-F238E27FC236}">
                <a16:creationId xmlns:a16="http://schemas.microsoft.com/office/drawing/2014/main" id="{742B7385-FE17-83D9-06FD-2EABE888FF7A}"/>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sp>
        <p:nvSpPr>
          <p:cNvPr id="11" name="Google Shape;49;p37">
            <a:extLst>
              <a:ext uri="{FF2B5EF4-FFF2-40B4-BE49-F238E27FC236}">
                <a16:creationId xmlns:a16="http://schemas.microsoft.com/office/drawing/2014/main" id="{58F9ABF3-7F3D-3A98-6EA9-963239E59DDA}"/>
              </a:ext>
            </a:extLst>
          </p:cNvPr>
          <p:cNvSpPr>
            <a:spLocks noGrp="1"/>
          </p:cNvSpPr>
          <p:nvPr>
            <p:ph type="pic" idx="2"/>
          </p:nvPr>
        </p:nvSpPr>
        <p:spPr>
          <a:xfrm>
            <a:off x="0" y="1"/>
            <a:ext cx="4100839" cy="4582886"/>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2" name="Google Shape;49;p37">
            <a:extLst>
              <a:ext uri="{FF2B5EF4-FFF2-40B4-BE49-F238E27FC236}">
                <a16:creationId xmlns:a16="http://schemas.microsoft.com/office/drawing/2014/main" id="{8EF2C4BD-F04A-BE85-AB63-D4C92A16B64A}"/>
              </a:ext>
            </a:extLst>
          </p:cNvPr>
          <p:cNvSpPr>
            <a:spLocks noGrp="1"/>
          </p:cNvSpPr>
          <p:nvPr>
            <p:ph type="pic" idx="10"/>
          </p:nvPr>
        </p:nvSpPr>
        <p:spPr>
          <a:xfrm>
            <a:off x="4100839" y="1"/>
            <a:ext cx="4100839" cy="4582886"/>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 name="Google Shape;49;p37">
            <a:extLst>
              <a:ext uri="{FF2B5EF4-FFF2-40B4-BE49-F238E27FC236}">
                <a16:creationId xmlns:a16="http://schemas.microsoft.com/office/drawing/2014/main" id="{1CA0B57C-5C60-3F51-6C4C-EBA3D2D71095}"/>
              </a:ext>
            </a:extLst>
          </p:cNvPr>
          <p:cNvSpPr>
            <a:spLocks noGrp="1"/>
          </p:cNvSpPr>
          <p:nvPr>
            <p:ph type="pic" idx="11"/>
          </p:nvPr>
        </p:nvSpPr>
        <p:spPr>
          <a:xfrm>
            <a:off x="8197179" y="1"/>
            <a:ext cx="3994822" cy="4582886"/>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 name="Google Shape;25;p32">
            <a:extLst>
              <a:ext uri="{FF2B5EF4-FFF2-40B4-BE49-F238E27FC236}">
                <a16:creationId xmlns:a16="http://schemas.microsoft.com/office/drawing/2014/main" id="{FBE69134-AC6C-1E9C-88C3-6AA5036A91AA}"/>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9" name="Picture 8">
            <a:extLst>
              <a:ext uri="{FF2B5EF4-FFF2-40B4-BE49-F238E27FC236}">
                <a16:creationId xmlns:a16="http://schemas.microsoft.com/office/drawing/2014/main" id="{AFD1CD59-EB24-5225-8ECB-F63F11E3416F}"/>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0" name="Google Shape;27;p32">
            <a:extLst>
              <a:ext uri="{FF2B5EF4-FFF2-40B4-BE49-F238E27FC236}">
                <a16:creationId xmlns:a16="http://schemas.microsoft.com/office/drawing/2014/main" id="{635AC36B-6AB6-22CD-12F7-EDF1D834F3E3}"/>
              </a:ext>
            </a:extLst>
          </p:cNvPr>
          <p:cNvSpPr txBox="1">
            <a:spLocks noGrp="1"/>
          </p:cNvSpPr>
          <p:nvPr>
            <p:ph type="subTitle" idx="1"/>
          </p:nvPr>
        </p:nvSpPr>
        <p:spPr>
          <a:xfrm>
            <a:off x="504636" y="4900719"/>
            <a:ext cx="11200681" cy="1115275"/>
          </a:xfrm>
          <a:prstGeom prst="rect">
            <a:avLst/>
          </a:prstGeom>
          <a:noFill/>
          <a:ln>
            <a:noFill/>
          </a:ln>
        </p:spPr>
        <p:txBody>
          <a:bodyPr spcFirstLastPara="1" wrap="square" lIns="0" tIns="0" rIns="0" bIns="0" anchor="t" anchorCtr="0">
            <a:noAutofit/>
          </a:bodyPr>
          <a:lstStyle>
            <a:lvl1pPr marL="50800" lvl="0" indent="0" algn="l">
              <a:lnSpc>
                <a:spcPct val="90000"/>
              </a:lnSpc>
              <a:spcBef>
                <a:spcPts val="1000"/>
              </a:spcBef>
              <a:spcAft>
                <a:spcPts val="0"/>
              </a:spcAft>
              <a:buClr>
                <a:schemeClr val="lt1"/>
              </a:buClr>
              <a:buSzPts val="1200"/>
              <a:buFont typeface="Arial" panose="020B0604020202020204" pitchFamily="34" charset="0"/>
              <a:buNone/>
              <a:defRPr sz="1800" b="0" i="0">
                <a:solidFill>
                  <a:schemeClr val="bg1"/>
                </a:solidFill>
                <a:latin typeface="Overpass" pitchFamily="2" charset="0"/>
                <a:ea typeface="Overpass" pitchFamily="2" charset="0"/>
                <a:cs typeface="Overpass" pitchFamily="2" charset="0"/>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331596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itle and Content" preserve="1" userDrawn="1">
  <p:cSld name="5_Title and Content">
    <p:bg>
      <p:bgPr>
        <a:solidFill>
          <a:schemeClr val="accent2"/>
        </a:solidFill>
        <a:effectLst/>
      </p:bgPr>
    </p:bg>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6082D4D1-CCA1-4AAE-0299-26CF34F36524}"/>
              </a:ext>
            </a:extLst>
          </p:cNvPr>
          <p:cNvPicPr>
            <a:picLocks noChangeAspect="1"/>
          </p:cNvPicPr>
          <p:nvPr userDrawn="1"/>
        </p:nvPicPr>
        <p:blipFill>
          <a:blip r:embed="rId2">
            <a:alphaModFix/>
          </a:blip>
          <a:stretch>
            <a:fillRect/>
          </a:stretch>
        </p:blipFill>
        <p:spPr>
          <a:xfrm>
            <a:off x="-106016" y="-81643"/>
            <a:ext cx="6193042" cy="7010400"/>
          </a:xfrm>
          <a:prstGeom prst="rect">
            <a:avLst/>
          </a:prstGeom>
        </p:spPr>
      </p:pic>
      <p:pic>
        <p:nvPicPr>
          <p:cNvPr id="6" name="Picture 5">
            <a:extLst>
              <a:ext uri="{FF2B5EF4-FFF2-40B4-BE49-F238E27FC236}">
                <a16:creationId xmlns:a16="http://schemas.microsoft.com/office/drawing/2014/main" id="{742B7385-FE17-83D9-06FD-2EABE888FF7A}"/>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sp>
        <p:nvSpPr>
          <p:cNvPr id="7" name="Google Shape;26;p32">
            <a:extLst>
              <a:ext uri="{FF2B5EF4-FFF2-40B4-BE49-F238E27FC236}">
                <a16:creationId xmlns:a16="http://schemas.microsoft.com/office/drawing/2014/main" id="{4EE97BE5-3A67-5952-3CA2-54297E8C71B2}"/>
              </a:ext>
            </a:extLst>
          </p:cNvPr>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27;p32">
            <a:extLst>
              <a:ext uri="{FF2B5EF4-FFF2-40B4-BE49-F238E27FC236}">
                <a16:creationId xmlns:a16="http://schemas.microsoft.com/office/drawing/2014/main" id="{E3DE5FF6-CE49-C350-694F-35075E2D227B}"/>
              </a:ext>
            </a:extLst>
          </p:cNvPr>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tx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 name="Google Shape;25;p32">
            <a:extLst>
              <a:ext uri="{FF2B5EF4-FFF2-40B4-BE49-F238E27FC236}">
                <a16:creationId xmlns:a16="http://schemas.microsoft.com/office/drawing/2014/main" id="{CFCC5E57-BAE3-1E1C-74CE-59FC3EFB82F4}"/>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F8DC164D-DF40-CC02-3D66-D11E1443D44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127954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Slide"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8044254B-E141-09BE-06BA-AE0F1D4889C4}"/>
              </a:ext>
            </a:extLst>
          </p:cNvPr>
          <p:cNvPicPr>
            <a:picLocks noChangeAspect="1"/>
          </p:cNvPicPr>
          <p:nvPr userDrawn="1"/>
        </p:nvPicPr>
        <p:blipFill>
          <a:blip r:embed="rId2">
            <a:alphaModFix/>
          </a:blip>
          <a:stretch>
            <a:fillRect/>
          </a:stretch>
        </p:blipFill>
        <p:spPr>
          <a:xfrm>
            <a:off x="5998520" y="-152400"/>
            <a:ext cx="6193042" cy="7010400"/>
          </a:xfrm>
          <a:prstGeom prst="rect">
            <a:avLst/>
          </a:prstGeom>
        </p:spPr>
      </p:pic>
      <p:pic>
        <p:nvPicPr>
          <p:cNvPr id="3" name="Picture 2">
            <a:extLst>
              <a:ext uri="{FF2B5EF4-FFF2-40B4-BE49-F238E27FC236}">
                <a16:creationId xmlns:a16="http://schemas.microsoft.com/office/drawing/2014/main" id="{30F4B5A9-7E61-BFB3-D255-C6307994FBEC}"/>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pic>
        <p:nvPicPr>
          <p:cNvPr id="9" name="Picture 8">
            <a:extLst>
              <a:ext uri="{FF2B5EF4-FFF2-40B4-BE49-F238E27FC236}">
                <a16:creationId xmlns:a16="http://schemas.microsoft.com/office/drawing/2014/main" id="{59F627B4-4583-328C-B7DE-7D0D2D0087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3" y="0"/>
            <a:ext cx="12192002" cy="4922457"/>
          </a:xfrm>
          <a:prstGeom prst="rect">
            <a:avLst/>
          </a:prstGeom>
          <a:blipFill>
            <a:blip r:embed="rId4" cstate="screen">
              <a:extLst>
                <a:ext uri="{28A0092B-C50C-407E-A947-70E740481C1C}">
                  <a14:useLocalDpi xmlns:a14="http://schemas.microsoft.com/office/drawing/2010/main"/>
                </a:ext>
              </a:extLst>
            </a:blip>
            <a:stretch>
              <a:fillRect l="87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5"/>
                <a:stretch>
                  <a:fillRect/>
                </a:stretch>
              </a:blipFill>
            </a:endParaRPr>
          </a:p>
        </p:txBody>
      </p:sp>
      <p:sp>
        <p:nvSpPr>
          <p:cNvPr id="7" name="Title 27">
            <a:extLst>
              <a:ext uri="{FF2B5EF4-FFF2-40B4-BE49-F238E27FC236}">
                <a16:creationId xmlns:a16="http://schemas.microsoft.com/office/drawing/2014/main" id="{72D2FD0A-C0D9-C4A9-7856-D68C2FAB2A34}"/>
              </a:ext>
            </a:extLst>
          </p:cNvPr>
          <p:cNvSpPr>
            <a:spLocks noGrp="1"/>
          </p:cNvSpPr>
          <p:nvPr>
            <p:ph type="ctrTitle" hasCustomPrompt="1"/>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8" name="Subtitle 28">
            <a:extLst>
              <a:ext uri="{FF2B5EF4-FFF2-40B4-BE49-F238E27FC236}">
                <a16:creationId xmlns:a16="http://schemas.microsoft.com/office/drawing/2014/main" id="{01C8787B-50C9-171C-CC6B-8BEEF283281E}"/>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4" name="Picture Placeholder 13">
            <a:extLst>
              <a:ext uri="{FF2B5EF4-FFF2-40B4-BE49-F238E27FC236}">
                <a16:creationId xmlns:a16="http://schemas.microsoft.com/office/drawing/2014/main" id="{E4919C9A-89F4-D243-C277-9C55A3F3BDBD}"/>
              </a:ext>
            </a:extLst>
          </p:cNvPr>
          <p:cNvSpPr>
            <a:spLocks noGrp="1"/>
          </p:cNvSpPr>
          <p:nvPr>
            <p:ph type="pic" sz="quarter" idx="13"/>
          </p:nvPr>
        </p:nvSpPr>
        <p:spPr>
          <a:xfrm>
            <a:off x="-3" y="570016"/>
            <a:ext cx="11107368" cy="4337967"/>
          </a:xfrm>
          <a:solidFill>
            <a:schemeClr val="bg1">
              <a:lumMod val="85000"/>
            </a:schemeClr>
          </a:solidFill>
        </p:spPr>
        <p:txBody>
          <a:bodyPr anchor="ctr" anchorCtr="1"/>
          <a:lstStyle>
            <a:lvl1pPr marL="50800" indent="0">
              <a:buNone/>
              <a:defRPr/>
            </a:lvl1pPr>
          </a:lstStyle>
          <a:p>
            <a:endParaRPr lang="en-US" dirty="0"/>
          </a:p>
        </p:txBody>
      </p:sp>
      <p:sp>
        <p:nvSpPr>
          <p:cNvPr id="17" name="Picture Placeholder 13">
            <a:extLst>
              <a:ext uri="{FF2B5EF4-FFF2-40B4-BE49-F238E27FC236}">
                <a16:creationId xmlns:a16="http://schemas.microsoft.com/office/drawing/2014/main" id="{026DABBA-051B-F410-76F1-E33520E74160}"/>
              </a:ext>
            </a:extLst>
          </p:cNvPr>
          <p:cNvSpPr>
            <a:spLocks noGrp="1"/>
          </p:cNvSpPr>
          <p:nvPr>
            <p:ph type="pic" sz="quarter" idx="10"/>
          </p:nvPr>
        </p:nvSpPr>
        <p:spPr>
          <a:xfrm>
            <a:off x="0"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8" name="Picture Placeholder 13">
            <a:extLst>
              <a:ext uri="{FF2B5EF4-FFF2-40B4-BE49-F238E27FC236}">
                <a16:creationId xmlns:a16="http://schemas.microsoft.com/office/drawing/2014/main" id="{47960B6A-CD8D-E827-2BF1-9ACCD33E27DE}"/>
              </a:ext>
            </a:extLst>
          </p:cNvPr>
          <p:cNvSpPr>
            <a:spLocks noGrp="1"/>
          </p:cNvSpPr>
          <p:nvPr>
            <p:ph type="pic" sz="quarter" idx="11"/>
          </p:nvPr>
        </p:nvSpPr>
        <p:spPr>
          <a:xfrm>
            <a:off x="3348061"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9" name="Picture Placeholder 13">
            <a:extLst>
              <a:ext uri="{FF2B5EF4-FFF2-40B4-BE49-F238E27FC236}">
                <a16:creationId xmlns:a16="http://schemas.microsoft.com/office/drawing/2014/main" id="{25CDA2AC-1E9F-16EB-FE4C-478174027719}"/>
              </a:ext>
            </a:extLst>
          </p:cNvPr>
          <p:cNvSpPr>
            <a:spLocks noGrp="1"/>
          </p:cNvSpPr>
          <p:nvPr>
            <p:ph type="pic" sz="quarter" idx="12"/>
          </p:nvPr>
        </p:nvSpPr>
        <p:spPr>
          <a:xfrm>
            <a:off x="6672017" y="0"/>
            <a:ext cx="3327400" cy="4122738"/>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576311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647F-FDA2-42D7-B2B6-8A95B8203DD6}"/>
              </a:ext>
            </a:extLst>
          </p:cNvPr>
          <p:cNvSpPr>
            <a:spLocks noGrp="1"/>
          </p:cNvSpPr>
          <p:nvPr>
            <p:ph type="title"/>
          </p:nvPr>
        </p:nvSpPr>
        <p:spPr>
          <a:xfrm>
            <a:off x="382555" y="460282"/>
            <a:ext cx="6026020" cy="1325563"/>
          </a:xfrm>
        </p:spPr>
        <p:txBody>
          <a:bodyPr>
            <a:normAutofit/>
          </a:bodyPr>
          <a:lstStyle>
            <a:lvl1pPr>
              <a:defRPr sz="4000">
                <a:solidFill>
                  <a:schemeClr val="tx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9D7234D-CC00-BE1C-3DE6-449AF02033D1}"/>
              </a:ext>
            </a:extLst>
          </p:cNvPr>
          <p:cNvSpPr>
            <a:spLocks noGrp="1"/>
          </p:cNvSpPr>
          <p:nvPr>
            <p:ph type="pic" sz="quarter" idx="10"/>
          </p:nvPr>
        </p:nvSpPr>
        <p:spPr>
          <a:xfrm>
            <a:off x="6680200" y="0"/>
            <a:ext cx="55118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26EC1096-4A6B-1FFB-146D-8E92F128FFDE}"/>
              </a:ext>
            </a:extLst>
          </p:cNvPr>
          <p:cNvSpPr>
            <a:spLocks noGrp="1"/>
          </p:cNvSpPr>
          <p:nvPr>
            <p:ph type="body" sz="quarter" idx="11"/>
          </p:nvPr>
        </p:nvSpPr>
        <p:spPr>
          <a:xfrm>
            <a:off x="382588" y="1922463"/>
            <a:ext cx="6026150" cy="433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07543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Comparison">
  <p:cSld name="6_Comparison">
    <p:spTree>
      <p:nvGrpSpPr>
        <p:cNvPr id="1" name="Shape 53"/>
        <p:cNvGrpSpPr/>
        <p:nvPr/>
      </p:nvGrpSpPr>
      <p:grpSpPr>
        <a:xfrm>
          <a:off x="0" y="0"/>
          <a:ext cx="0" cy="0"/>
          <a:chOff x="0" y="0"/>
          <a:chExt cx="0" cy="0"/>
        </a:xfrm>
      </p:grpSpPr>
      <p:sp>
        <p:nvSpPr>
          <p:cNvPr id="55" name="Google Shape;55;p38"/>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t>‹#›</a:t>
            </a:fld>
            <a:endParaRPr sz="950" b="0" i="0" u="none" strike="noStrike" cap="none" dirty="0">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6CA190CA-1171-A526-BCF0-B232E8091BA8}"/>
              </a:ext>
            </a:extLst>
          </p:cNvPr>
          <p:cNvPicPr>
            <a:picLocks noChangeAspect="1"/>
          </p:cNvPicPr>
          <p:nvPr userDrawn="1"/>
        </p:nvPicPr>
        <p:blipFill>
          <a:blip r:embed="rId2"/>
          <a:stretch>
            <a:fillRect/>
          </a:stretch>
        </p:blipFill>
        <p:spPr>
          <a:xfrm>
            <a:off x="10455386" y="401164"/>
            <a:ext cx="877206" cy="434044"/>
          </a:xfrm>
          <a:prstGeom prst="rect">
            <a:avLst/>
          </a:prstGeom>
        </p:spPr>
      </p:pic>
    </p:spTree>
    <p:extLst>
      <p:ext uri="{BB962C8B-B14F-4D97-AF65-F5344CB8AC3E}">
        <p14:creationId xmlns:p14="http://schemas.microsoft.com/office/powerpoint/2010/main" val="3336659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Comparison">
  <p:cSld name="6_Comparison">
    <p:spTree>
      <p:nvGrpSpPr>
        <p:cNvPr id="1" name="Shape 28"/>
        <p:cNvGrpSpPr/>
        <p:nvPr/>
      </p:nvGrpSpPr>
      <p:grpSpPr>
        <a:xfrm>
          <a:off x="0" y="0"/>
          <a:ext cx="0" cy="0"/>
          <a:chOff x="0" y="0"/>
          <a:chExt cx="0" cy="0"/>
        </a:xfrm>
      </p:grpSpPr>
      <p:sp>
        <p:nvSpPr>
          <p:cNvPr id="29" name="Google Shape;29;p38"/>
          <p:cNvSpPr txBox="1">
            <a:spLocks noGrp="1"/>
          </p:cNvSpPr>
          <p:nvPr>
            <p:ph type="ctrTitle"/>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p:nvPr/>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
        <p:nvSpPr>
          <p:cNvPr id="31" name="Google Shape;31;p38"/>
          <p:cNvSpPr txBox="1">
            <a:spLocks noGrp="1"/>
          </p:cNvSpPr>
          <p:nvPr>
            <p:ph type="body" idx="1"/>
          </p:nvPr>
        </p:nvSpPr>
        <p:spPr>
          <a:xfrm>
            <a:off x="776288" y="1357313"/>
            <a:ext cx="10639425" cy="45561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Font typeface="Arial"/>
              <a:buChar char="•"/>
              <a:defRPr sz="2000" b="0" i="0">
                <a:latin typeface="Overpass Medium"/>
                <a:ea typeface="Overpass Medium"/>
                <a:cs typeface="Overpass Medium"/>
                <a:sym typeface="Overpass Medium"/>
              </a:defRPr>
            </a:lvl1pPr>
            <a:lvl2pPr marL="914400" lvl="1" indent="-381000" algn="l">
              <a:lnSpc>
                <a:spcPct val="90000"/>
              </a:lnSpc>
              <a:spcBef>
                <a:spcPts val="500"/>
              </a:spcBef>
              <a:spcAft>
                <a:spcPts val="0"/>
              </a:spcAft>
              <a:buSzPts val="2400"/>
              <a:buFont typeface="Arial"/>
              <a:buChar char="•"/>
              <a:defRPr sz="2000" b="0" i="0">
                <a:latin typeface="Overpass Medium"/>
                <a:ea typeface="Overpass Medium"/>
                <a:cs typeface="Overpass Medium"/>
                <a:sym typeface="Overpass Medium"/>
              </a:defRPr>
            </a:lvl2pPr>
            <a:lvl3pPr marL="1371600" lvl="2" indent="-355600" algn="l">
              <a:lnSpc>
                <a:spcPct val="90000"/>
              </a:lnSpc>
              <a:spcBef>
                <a:spcPts val="500"/>
              </a:spcBef>
              <a:spcAft>
                <a:spcPts val="0"/>
              </a:spcAft>
              <a:buSzPts val="2000"/>
              <a:buFont typeface="Arial"/>
              <a:buChar char="•"/>
              <a:defRPr sz="2000" b="0" i="0">
                <a:latin typeface="Overpass Medium"/>
                <a:ea typeface="Overpass Medium"/>
                <a:cs typeface="Overpass Medium"/>
                <a:sym typeface="Overpass Medium"/>
              </a:defRPr>
            </a:lvl3pPr>
            <a:lvl4pPr marL="1828800" lvl="3" indent="-342900" algn="l">
              <a:lnSpc>
                <a:spcPct val="90000"/>
              </a:lnSpc>
              <a:spcBef>
                <a:spcPts val="500"/>
              </a:spcBef>
              <a:spcAft>
                <a:spcPts val="0"/>
              </a:spcAft>
              <a:buSzPts val="1800"/>
              <a:buFont typeface="Arial"/>
              <a:buChar char="•"/>
              <a:defRPr sz="2000" b="0" i="0">
                <a:latin typeface="Overpass Medium"/>
                <a:ea typeface="Overpass Medium"/>
                <a:cs typeface="Overpass Medium"/>
                <a:sym typeface="Overpass Medium"/>
              </a:defRPr>
            </a:lvl4pPr>
            <a:lvl5pPr marL="2286000" lvl="4" indent="-342900" algn="l">
              <a:lnSpc>
                <a:spcPct val="90000"/>
              </a:lnSpc>
              <a:spcBef>
                <a:spcPts val="500"/>
              </a:spcBef>
              <a:spcAft>
                <a:spcPts val="0"/>
              </a:spcAft>
              <a:buSzPts val="1800"/>
              <a:buFont typeface="Arial"/>
              <a:buChar char="•"/>
              <a:defRPr sz="2000" b="0" i="0">
                <a:latin typeface="Overpass Medium"/>
                <a:ea typeface="Overpass Medium"/>
                <a:cs typeface="Overpass Medium"/>
                <a:sym typeface="Overpass Medium"/>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2" name="Google Shape;32;p38" descr="A logo with a bear and a star&#10;&#10;Description automatically generated"/>
          <p:cNvPicPr preferRelativeResize="0"/>
          <p:nvPr/>
        </p:nvPicPr>
        <p:blipFill rotWithShape="1">
          <a:blip r:embed="rId2">
            <a:alphaModFix/>
          </a:blip>
          <a:srcRect/>
          <a:stretch/>
        </p:blipFill>
        <p:spPr>
          <a:xfrm>
            <a:off x="11275632" y="5965160"/>
            <a:ext cx="912173" cy="914400"/>
          </a:xfrm>
          <a:prstGeom prst="rect">
            <a:avLst/>
          </a:prstGeom>
          <a:noFill/>
          <a:ln>
            <a:noFill/>
          </a:ln>
        </p:spPr>
      </p:pic>
    </p:spTree>
    <p:extLst>
      <p:ext uri="{BB962C8B-B14F-4D97-AF65-F5344CB8AC3E}">
        <p14:creationId xmlns:p14="http://schemas.microsoft.com/office/powerpoint/2010/main" val="2659074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B2C9-52F9-C191-D13E-22638A6CE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E0AC3-0A73-6F4F-0380-846268419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6C3A4A-61B3-6BAB-FCC0-46CF76A8D70F}"/>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5" name="Footer Placeholder 4">
            <a:extLst>
              <a:ext uri="{FF2B5EF4-FFF2-40B4-BE49-F238E27FC236}">
                <a16:creationId xmlns:a16="http://schemas.microsoft.com/office/drawing/2014/main" id="{5510468B-5404-E399-A472-6090792B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3F418-5C06-77BB-E6A0-FDFEB2E7D8E2}"/>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91455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6EF7-0498-926B-DAAC-638AEA344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9BCC7-7B12-C389-882C-308D25F80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371B9-5C76-00D3-D1F1-7000902C5CCF}"/>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5" name="Footer Placeholder 4">
            <a:extLst>
              <a:ext uri="{FF2B5EF4-FFF2-40B4-BE49-F238E27FC236}">
                <a16:creationId xmlns:a16="http://schemas.microsoft.com/office/drawing/2014/main" id="{C5EA64C6-DBF1-A3D3-2B15-0A8F442A9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F7185-8631-5404-707B-4B35128725B6}"/>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73001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C5A8-FDBE-9835-9F82-C87350C80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D14D03-C43B-7262-BABE-C165A971EF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DCB26-EA33-5E46-3299-ECA9947F590A}"/>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5" name="Footer Placeholder 4">
            <a:extLst>
              <a:ext uri="{FF2B5EF4-FFF2-40B4-BE49-F238E27FC236}">
                <a16:creationId xmlns:a16="http://schemas.microsoft.com/office/drawing/2014/main" id="{19F5765F-3457-6FEF-FE61-3716A2FA3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03DB3-9F7B-5D7A-7712-EB97249F601D}"/>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275121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4190-3608-52EB-4D98-269C71824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5C710-4C30-1B26-B70A-D32722D78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C6B19-433A-308C-B111-BFECE26A9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46AD5-29A7-8BF9-8979-8A96212D716E}"/>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6" name="Footer Placeholder 5">
            <a:extLst>
              <a:ext uri="{FF2B5EF4-FFF2-40B4-BE49-F238E27FC236}">
                <a16:creationId xmlns:a16="http://schemas.microsoft.com/office/drawing/2014/main" id="{51AF03AC-8A53-9DEC-4CCF-4BEE59561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60D55-0C32-F8C0-1ACB-11837E04AAB9}"/>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1836209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D47A-A6DE-7AA4-832D-0FF5BD768C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97795-4651-393F-B38F-1CA98B318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E76258-21A8-5B75-4190-D9A3B06E6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A9B34-358F-62E0-AB84-F42D05F17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F2DEE-AF8E-95DD-7ACB-67C235CE5D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6E5BF-AF07-795B-5C12-3F1E7177B746}"/>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8" name="Footer Placeholder 7">
            <a:extLst>
              <a:ext uri="{FF2B5EF4-FFF2-40B4-BE49-F238E27FC236}">
                <a16:creationId xmlns:a16="http://schemas.microsoft.com/office/drawing/2014/main" id="{839A79C8-D7F3-32D0-3A87-DD50E8DA59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4906C-555A-2671-01A5-C3434DF9E643}"/>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282667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22C7-E29F-690B-598E-807F2CA5DB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F1367-AAE6-B021-294D-B2E8A134CFA2}"/>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4" name="Footer Placeholder 3">
            <a:extLst>
              <a:ext uri="{FF2B5EF4-FFF2-40B4-BE49-F238E27FC236}">
                <a16:creationId xmlns:a16="http://schemas.microsoft.com/office/drawing/2014/main" id="{6220805F-7813-AFB8-5023-5DC493915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235E22-2B1D-C4DC-A1F5-0F8597355E67}"/>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1537223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6938FD-A890-EF81-F7FB-5652CA9501AA}"/>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3" name="Footer Placeholder 2">
            <a:extLst>
              <a:ext uri="{FF2B5EF4-FFF2-40B4-BE49-F238E27FC236}">
                <a16:creationId xmlns:a16="http://schemas.microsoft.com/office/drawing/2014/main" id="{FB467603-04DB-74A7-643E-BE963E38B9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D9AFC-2FCD-FE2D-C978-EC16F1609C4F}"/>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211130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1D50-B7C2-8D6C-AEE2-F1C21AD01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492C9-7B78-8988-D36A-B1C59256B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C70F6-CC40-9854-77DA-7202B088A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9F024-135C-8FC2-E9F3-4D01BDF11E8E}"/>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6" name="Footer Placeholder 5">
            <a:extLst>
              <a:ext uri="{FF2B5EF4-FFF2-40B4-BE49-F238E27FC236}">
                <a16:creationId xmlns:a16="http://schemas.microsoft.com/office/drawing/2014/main" id="{44ED5608-0B08-37D0-16B6-C45941BCC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86455-BD08-2BFD-75CC-EB45DD333C4B}"/>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14953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647F-FDA2-42D7-B2B6-8A95B8203DD6}"/>
              </a:ext>
            </a:extLst>
          </p:cNvPr>
          <p:cNvSpPr>
            <a:spLocks noGrp="1"/>
          </p:cNvSpPr>
          <p:nvPr>
            <p:ph type="title"/>
          </p:nvPr>
        </p:nvSpPr>
        <p:spPr>
          <a:xfrm>
            <a:off x="5934269" y="357645"/>
            <a:ext cx="6026020" cy="1325563"/>
          </a:xfrm>
        </p:spPr>
        <p:txBody>
          <a:bodyPr>
            <a:normAutofit/>
          </a:bodyPr>
          <a:lstStyle>
            <a:lvl1pPr>
              <a:defRPr sz="4000">
                <a:solidFill>
                  <a:schemeClr val="tx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9D7234D-CC00-BE1C-3DE6-449AF02033D1}"/>
              </a:ext>
            </a:extLst>
          </p:cNvPr>
          <p:cNvSpPr>
            <a:spLocks noGrp="1"/>
          </p:cNvSpPr>
          <p:nvPr>
            <p:ph type="pic" sz="quarter" idx="10"/>
          </p:nvPr>
        </p:nvSpPr>
        <p:spPr>
          <a:xfrm>
            <a:off x="0" y="18661"/>
            <a:ext cx="55118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26EC1096-4A6B-1FFB-146D-8E92F128FFDE}"/>
              </a:ext>
            </a:extLst>
          </p:cNvPr>
          <p:cNvSpPr>
            <a:spLocks noGrp="1"/>
          </p:cNvSpPr>
          <p:nvPr>
            <p:ph type="body" sz="quarter" idx="11"/>
          </p:nvPr>
        </p:nvSpPr>
        <p:spPr>
          <a:xfrm>
            <a:off x="5934269" y="2034430"/>
            <a:ext cx="6026150" cy="433863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3039082"/>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E32B-21CD-2C83-348E-7C7080EA5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93EDE-2B4A-86FE-4CBD-618CC2AA7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816CF-F1C4-DE7C-17EE-EDF7FF5C8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895B4-2129-7A96-D744-0AC7611DACC0}"/>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6" name="Footer Placeholder 5">
            <a:extLst>
              <a:ext uri="{FF2B5EF4-FFF2-40B4-BE49-F238E27FC236}">
                <a16:creationId xmlns:a16="http://schemas.microsoft.com/office/drawing/2014/main" id="{AF2206E0-B427-1703-0D14-49AC12700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4DDDB-438D-AE1A-11BD-340CC7F2C249}"/>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000011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AB00-9F9F-D227-BB7C-61243B1F1B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32A0B4-9D78-DDF8-75AB-A0CB23759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B6120-98E7-9B95-C1EC-FA137CD201DB}"/>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5" name="Footer Placeholder 4">
            <a:extLst>
              <a:ext uri="{FF2B5EF4-FFF2-40B4-BE49-F238E27FC236}">
                <a16:creationId xmlns:a16="http://schemas.microsoft.com/office/drawing/2014/main" id="{BCB8E542-3B70-91F5-E56A-75BB5AF2B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E727B-F1D5-90CF-2C74-EC180C6344A3}"/>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120560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BEBD4-4619-81EA-7DD1-FB5B6E01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C42ABE-790F-D560-8DCD-1EADB6366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B1E97-B8CD-0710-7944-921A16408FA8}"/>
              </a:ext>
            </a:extLst>
          </p:cNvPr>
          <p:cNvSpPr>
            <a:spLocks noGrp="1"/>
          </p:cNvSpPr>
          <p:nvPr>
            <p:ph type="dt" sz="half" idx="10"/>
          </p:nvPr>
        </p:nvSpPr>
        <p:spPr/>
        <p:txBody>
          <a:bodyPr/>
          <a:lstStyle/>
          <a:p>
            <a:fld id="{57D6E8AA-DC50-45A7-9819-A170AA3E6154}" type="datetimeFigureOut">
              <a:rPr lang="en-US" smtClean="0"/>
              <a:t>5/30/2025</a:t>
            </a:fld>
            <a:endParaRPr lang="en-US"/>
          </a:p>
        </p:txBody>
      </p:sp>
      <p:sp>
        <p:nvSpPr>
          <p:cNvPr id="5" name="Footer Placeholder 4">
            <a:extLst>
              <a:ext uri="{FF2B5EF4-FFF2-40B4-BE49-F238E27FC236}">
                <a16:creationId xmlns:a16="http://schemas.microsoft.com/office/drawing/2014/main" id="{716CDC8D-B136-25EB-ECA1-0456778B7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E977D-948E-61A8-4C68-C588B7B3BB6C}"/>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96417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165B88B2-B10B-C4D8-2E4A-A17B89246C03}"/>
              </a:ext>
            </a:extLst>
          </p:cNvPr>
          <p:cNvSpPr>
            <a:spLocks noGrp="1"/>
          </p:cNvSpPr>
          <p:nvPr>
            <p:ph type="body" sz="quarter" idx="10"/>
          </p:nvPr>
        </p:nvSpPr>
        <p:spPr>
          <a:xfrm>
            <a:off x="6351587" y="1901823"/>
            <a:ext cx="5002213"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6F54DC2F-2B59-7525-53B6-D331A3C59C36}"/>
              </a:ext>
            </a:extLst>
          </p:cNvPr>
          <p:cNvSpPr>
            <a:spLocks noGrp="1"/>
          </p:cNvSpPr>
          <p:nvPr>
            <p:ph type="pic" sz="quarter" idx="11"/>
          </p:nvPr>
        </p:nvSpPr>
        <p:spPr>
          <a:xfrm>
            <a:off x="838200" y="1891909"/>
            <a:ext cx="5326062" cy="4591050"/>
          </a:xfrm>
        </p:spPr>
        <p:txBody>
          <a:bodyPr/>
          <a:lstStyle/>
          <a:p>
            <a:r>
              <a:rPr lang="en-US"/>
              <a:t>Click icon to add picture</a:t>
            </a:r>
          </a:p>
        </p:txBody>
      </p:sp>
    </p:spTree>
    <p:extLst>
      <p:ext uri="{BB962C8B-B14F-4D97-AF65-F5344CB8AC3E}">
        <p14:creationId xmlns:p14="http://schemas.microsoft.com/office/powerpoint/2010/main" val="34685100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CC4A06-6B3A-FD40-6934-B9CFF18082A9}"/>
              </a:ext>
            </a:extLst>
          </p:cNvPr>
          <p:cNvSpPr>
            <a:spLocks noGrp="1"/>
          </p:cNvSpPr>
          <p:nvPr>
            <p:ph type="body" sz="quarter" idx="10"/>
          </p:nvPr>
        </p:nvSpPr>
        <p:spPr>
          <a:xfrm>
            <a:off x="0" y="0"/>
            <a:ext cx="4772025" cy="6858000"/>
          </a:xfrm>
          <a:solidFill>
            <a:schemeClr val="accent2"/>
          </a:solidFill>
        </p:spPr>
        <p:txBody>
          <a:bodyPr/>
          <a:lstStyle>
            <a:lvl1pPr marL="0" indent="0">
              <a:buNone/>
              <a:defRPr/>
            </a:lvl1pPr>
          </a:lstStyle>
          <a:p>
            <a:pPr lvl="0"/>
            <a:r>
              <a:rPr lang="en-US"/>
              <a:t>Click to edit Master text styles</a:t>
            </a:r>
          </a:p>
        </p:txBody>
      </p:sp>
      <p:sp>
        <p:nvSpPr>
          <p:cNvPr id="2" name="Title 1"/>
          <p:cNvSpPr>
            <a:spLocks noGrp="1"/>
          </p:cNvSpPr>
          <p:nvPr>
            <p:ph type="title"/>
          </p:nvPr>
        </p:nvSpPr>
        <p:spPr>
          <a:xfrm>
            <a:off x="419893" y="671804"/>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BE576EC-C960-95EE-B4E9-AED12244F5C7}"/>
              </a:ext>
            </a:extLst>
          </p:cNvPr>
          <p:cNvSpPr>
            <a:spLocks noGrp="1"/>
          </p:cNvSpPr>
          <p:nvPr>
            <p:ph type="body" sz="quarter" idx="11"/>
          </p:nvPr>
        </p:nvSpPr>
        <p:spPr>
          <a:xfrm>
            <a:off x="5178425" y="746449"/>
            <a:ext cx="6027738" cy="5570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3751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CC4A06-6B3A-FD40-6934-B9CFF18082A9}"/>
              </a:ext>
            </a:extLst>
          </p:cNvPr>
          <p:cNvSpPr>
            <a:spLocks noGrp="1"/>
          </p:cNvSpPr>
          <p:nvPr>
            <p:ph type="body" sz="quarter" idx="10"/>
          </p:nvPr>
        </p:nvSpPr>
        <p:spPr>
          <a:xfrm>
            <a:off x="0" y="0"/>
            <a:ext cx="4772025" cy="6858000"/>
          </a:xfrm>
          <a:solidFill>
            <a:schemeClr val="accent1"/>
          </a:solidFill>
        </p:spPr>
        <p:txBody>
          <a:bodyPr/>
          <a:lstStyle>
            <a:lvl1pPr marL="0" indent="0">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419893" y="671804"/>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BE576EC-C960-95EE-B4E9-AED12244F5C7}"/>
              </a:ext>
            </a:extLst>
          </p:cNvPr>
          <p:cNvSpPr>
            <a:spLocks noGrp="1"/>
          </p:cNvSpPr>
          <p:nvPr>
            <p:ph type="body" sz="quarter" idx="11"/>
          </p:nvPr>
        </p:nvSpPr>
        <p:spPr>
          <a:xfrm>
            <a:off x="5178425" y="746449"/>
            <a:ext cx="6027738" cy="5570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4955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yellow and white logo&#10;&#10;AI-generated content may be incorrect.">
            <a:extLst>
              <a:ext uri="{FF2B5EF4-FFF2-40B4-BE49-F238E27FC236}">
                <a16:creationId xmlns:a16="http://schemas.microsoft.com/office/drawing/2014/main" id="{ECD4BED9-08D4-19A2-1030-7BA55C297B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28445" y="129396"/>
            <a:ext cx="634481" cy="634481"/>
          </a:xfrm>
          <a:prstGeom prst="rect">
            <a:avLst/>
          </a:prstGeom>
        </p:spPr>
      </p:pic>
    </p:spTree>
    <p:extLst>
      <p:ext uri="{BB962C8B-B14F-4D97-AF65-F5344CB8AC3E}">
        <p14:creationId xmlns:p14="http://schemas.microsoft.com/office/powerpoint/2010/main" val="338653481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58" r:id="rId16"/>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3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3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39497"/>
                </a:solidFill>
                <a:latin typeface="Calibri"/>
                <a:ea typeface="Calibri"/>
                <a:cs typeface="Calibri"/>
                <a:sym typeface="Calibri"/>
              </a:defRPr>
            </a:lvl1pPr>
            <a:lvl2pPr marL="0" marR="0" lvl="1" indent="0" algn="r" rtl="0">
              <a:spcBef>
                <a:spcPts val="0"/>
              </a:spcBef>
              <a:buNone/>
              <a:defRPr sz="1200" b="0" i="0" u="none" strike="noStrike" cap="none">
                <a:solidFill>
                  <a:srgbClr val="939497"/>
                </a:solidFill>
                <a:latin typeface="Calibri"/>
                <a:ea typeface="Calibri"/>
                <a:cs typeface="Calibri"/>
                <a:sym typeface="Calibri"/>
              </a:defRPr>
            </a:lvl2pPr>
            <a:lvl3pPr marL="0" marR="0" lvl="2" indent="0" algn="r" rtl="0">
              <a:spcBef>
                <a:spcPts val="0"/>
              </a:spcBef>
              <a:buNone/>
              <a:defRPr sz="1200" b="0" i="0" u="none" strike="noStrike" cap="none">
                <a:solidFill>
                  <a:srgbClr val="939497"/>
                </a:solidFill>
                <a:latin typeface="Calibri"/>
                <a:ea typeface="Calibri"/>
                <a:cs typeface="Calibri"/>
                <a:sym typeface="Calibri"/>
              </a:defRPr>
            </a:lvl3pPr>
            <a:lvl4pPr marL="0" marR="0" lvl="3" indent="0" algn="r" rtl="0">
              <a:spcBef>
                <a:spcPts val="0"/>
              </a:spcBef>
              <a:buNone/>
              <a:defRPr sz="1200" b="0" i="0" u="none" strike="noStrike" cap="none">
                <a:solidFill>
                  <a:srgbClr val="939497"/>
                </a:solidFill>
                <a:latin typeface="Calibri"/>
                <a:ea typeface="Calibri"/>
                <a:cs typeface="Calibri"/>
                <a:sym typeface="Calibri"/>
              </a:defRPr>
            </a:lvl4pPr>
            <a:lvl5pPr marL="0" marR="0" lvl="4" indent="0" algn="r" rtl="0">
              <a:spcBef>
                <a:spcPts val="0"/>
              </a:spcBef>
              <a:buNone/>
              <a:defRPr sz="1200" b="0" i="0" u="none" strike="noStrike" cap="none">
                <a:solidFill>
                  <a:srgbClr val="939497"/>
                </a:solidFill>
                <a:latin typeface="Calibri"/>
                <a:ea typeface="Calibri"/>
                <a:cs typeface="Calibri"/>
                <a:sym typeface="Calibri"/>
              </a:defRPr>
            </a:lvl5pPr>
            <a:lvl6pPr marL="0" marR="0" lvl="5" indent="0" algn="r" rtl="0">
              <a:spcBef>
                <a:spcPts val="0"/>
              </a:spcBef>
              <a:buNone/>
              <a:defRPr sz="1200" b="0" i="0" u="none" strike="noStrike" cap="none">
                <a:solidFill>
                  <a:srgbClr val="939497"/>
                </a:solidFill>
                <a:latin typeface="Calibri"/>
                <a:ea typeface="Calibri"/>
                <a:cs typeface="Calibri"/>
                <a:sym typeface="Calibri"/>
              </a:defRPr>
            </a:lvl6pPr>
            <a:lvl7pPr marL="0" marR="0" lvl="6" indent="0" algn="r" rtl="0">
              <a:spcBef>
                <a:spcPts val="0"/>
              </a:spcBef>
              <a:buNone/>
              <a:defRPr sz="1200" b="0" i="0" u="none" strike="noStrike" cap="none">
                <a:solidFill>
                  <a:srgbClr val="939497"/>
                </a:solidFill>
                <a:latin typeface="Calibri"/>
                <a:ea typeface="Calibri"/>
                <a:cs typeface="Calibri"/>
                <a:sym typeface="Calibri"/>
              </a:defRPr>
            </a:lvl7pPr>
            <a:lvl8pPr marL="0" marR="0" lvl="7" indent="0" algn="r" rtl="0">
              <a:spcBef>
                <a:spcPts val="0"/>
              </a:spcBef>
              <a:buNone/>
              <a:defRPr sz="1200" b="0" i="0" u="none" strike="noStrike" cap="none">
                <a:solidFill>
                  <a:srgbClr val="939497"/>
                </a:solidFill>
                <a:latin typeface="Calibri"/>
                <a:ea typeface="Calibri"/>
                <a:cs typeface="Calibri"/>
                <a:sym typeface="Calibri"/>
              </a:defRPr>
            </a:lvl8pPr>
            <a:lvl9pPr marL="0" marR="0" lvl="8" indent="0" algn="r" rtl="0">
              <a:spcBef>
                <a:spcPts val="0"/>
              </a:spcBef>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917354"/>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A9053-86FA-CA02-D789-E30509763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175A96-8EB1-13E4-0C10-E75B90A42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58D8B-2494-82AD-E7DE-1C29429E7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D6E8AA-DC50-45A7-9819-A170AA3E6154}" type="datetimeFigureOut">
              <a:rPr lang="en-US" smtClean="0"/>
              <a:t>5/30/2025</a:t>
            </a:fld>
            <a:endParaRPr lang="en-US"/>
          </a:p>
        </p:txBody>
      </p:sp>
      <p:sp>
        <p:nvSpPr>
          <p:cNvPr id="5" name="Footer Placeholder 4">
            <a:extLst>
              <a:ext uri="{FF2B5EF4-FFF2-40B4-BE49-F238E27FC236}">
                <a16:creationId xmlns:a16="http://schemas.microsoft.com/office/drawing/2014/main" id="{14CF58AC-1AD4-46BC-46E8-BE20F45B2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579CE4-5BC8-2682-FA82-E645D4B17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E4D0F0-32CB-4FFC-AD0C-D7F478C0E2BA}" type="slidenum">
              <a:rPr lang="en-US" smtClean="0"/>
              <a:t>‹#›</a:t>
            </a:fld>
            <a:endParaRPr lang="en-US"/>
          </a:p>
        </p:txBody>
      </p:sp>
    </p:spTree>
    <p:extLst>
      <p:ext uri="{BB962C8B-B14F-4D97-AF65-F5344CB8AC3E}">
        <p14:creationId xmlns:p14="http://schemas.microsoft.com/office/powerpoint/2010/main" val="52526879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53.sv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5.png"/><Relationship Id="rId7"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 Id="rId9" Type="http://schemas.openxmlformats.org/officeDocument/2006/relationships/image" Target="../media/image53.sv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30.jp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image" Target="../media/image63.sv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6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63.sv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51.xml"/><Relationship Id="rId5" Type="http://schemas.openxmlformats.org/officeDocument/2006/relationships/image" Target="../media/image72.png"/><Relationship Id="rId4" Type="http://schemas.openxmlformats.org/officeDocument/2006/relationships/hyperlink" Target="https://bit.ly/OptionalWorkshop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ascend.aspeninstitute.org/" TargetMode="External"/><Relationship Id="rId7" Type="http://schemas.openxmlformats.org/officeDocument/2006/relationships/hyperlink" Target="https://developingadolescent.semel.ucla.edu/"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s://developingchild.harvard.edu/" TargetMode="External"/><Relationship Id="rId5" Type="http://schemas.openxmlformats.org/officeDocument/2006/relationships/hyperlink" Target="https://empathways.org/research-policy" TargetMode="External"/><Relationship Id="rId4" Type="http://schemas.openxmlformats.org/officeDocument/2006/relationships/hyperlink" Target="https://www.efworkslibrary.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3">
            <a:alphaModFix/>
          </a:blip>
          <a:srcRect b="20823"/>
          <a:stretch/>
        </p:blipFill>
        <p:spPr>
          <a:xfrm>
            <a:off x="6305463" y="0"/>
            <a:ext cx="5886537" cy="6858000"/>
          </a:xfrm>
          <a:prstGeom prst="rect">
            <a:avLst/>
          </a:prstGeom>
          <a:noFill/>
          <a:ln>
            <a:noFill/>
          </a:ln>
        </p:spPr>
      </p:pic>
      <p:sp>
        <p:nvSpPr>
          <p:cNvPr id="118" name="Google Shape;118;p1"/>
          <p:cNvSpPr/>
          <p:nvPr/>
        </p:nvSpPr>
        <p:spPr>
          <a:xfrm>
            <a:off x="685269" y="3033200"/>
            <a:ext cx="5075853" cy="181584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i="0" u="none" strike="noStrike" cap="none" dirty="0">
                <a:solidFill>
                  <a:schemeClr val="tx1"/>
                </a:solidFill>
                <a:latin typeface="+mj-lt"/>
                <a:ea typeface="Montserrat"/>
                <a:cs typeface="Montserrat"/>
                <a:sym typeface="Montserrat"/>
              </a:rPr>
              <a:t>Executive Skills 101</a:t>
            </a:r>
            <a:endParaRPr lang="en-US" sz="44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endParaRPr sz="2400" b="0" i="0" u="none" strike="noStrike" cap="none" dirty="0">
              <a:solidFill>
                <a:schemeClr val="dk1"/>
              </a:solidFill>
              <a:latin typeface="Calibri"/>
              <a:ea typeface="Calibri"/>
              <a:cs typeface="Calibri"/>
              <a:sym typeface="Calibri"/>
            </a:endParaRPr>
          </a:p>
        </p:txBody>
      </p:sp>
      <p:sp>
        <p:nvSpPr>
          <p:cNvPr id="3" name="Subtitle 2">
            <a:extLst>
              <a:ext uri="{FF2B5EF4-FFF2-40B4-BE49-F238E27FC236}">
                <a16:creationId xmlns:a16="http://schemas.microsoft.com/office/drawing/2014/main" id="{BF8B6850-1172-E21F-D573-449984CFE1B0}"/>
              </a:ext>
            </a:extLst>
          </p:cNvPr>
          <p:cNvSpPr>
            <a:spLocks noGrp="1"/>
          </p:cNvSpPr>
          <p:nvPr>
            <p:ph type="subTitle" idx="1"/>
          </p:nvPr>
        </p:nvSpPr>
        <p:spPr>
          <a:xfrm>
            <a:off x="622561" y="4849041"/>
            <a:ext cx="5410731" cy="1890622"/>
          </a:xfrm>
        </p:spPr>
        <p:txBody>
          <a:bodyPr>
            <a:normAutofit/>
          </a:bodyPr>
          <a:lstStyle/>
          <a:p>
            <a:r>
              <a:rPr lang="en-US" sz="2400" dirty="0"/>
              <a:t>June 3, 2025</a:t>
            </a:r>
            <a:br>
              <a:rPr lang="en-US" sz="2400" dirty="0"/>
            </a:br>
            <a:br>
              <a:rPr lang="en-US" sz="2400" dirty="0"/>
            </a:br>
            <a:r>
              <a:rPr lang="en-US" sz="2400" dirty="0"/>
              <a:t>Dana Emanuel &amp; Devin Redmond </a:t>
            </a:r>
            <a:br>
              <a:rPr lang="en-US" sz="2400" dirty="0"/>
            </a:br>
            <a:r>
              <a:rPr lang="en-US" sz="2400" dirty="0"/>
              <a:t>CA RISE Skills Development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a:off x="1754211" y="302255"/>
            <a:ext cx="8607426" cy="6253490"/>
            <a:chOff x="0" y="0"/>
            <a:chExt cx="8607426" cy="6253490"/>
          </a:xfrm>
        </p:grpSpPr>
        <p:sp>
          <p:nvSpPr>
            <p:cNvPr id="169" name="Google Shape;169;p5"/>
            <p:cNvSpPr/>
            <p:nvPr/>
          </p:nvSpPr>
          <p:spPr>
            <a:xfrm>
              <a:off x="2151856" y="0"/>
              <a:ext cx="4303713" cy="3126745"/>
            </a:xfrm>
            <a:prstGeom prst="trapezoid">
              <a:avLst>
                <a:gd name="adj" fmla="val 68821"/>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2151855" y="315784"/>
              <a:ext cx="4303713" cy="3126745"/>
            </a:xfrm>
            <a:prstGeom prst="rect">
              <a:avLst/>
            </a:prstGeom>
            <a:noFill/>
            <a:ln>
              <a:noFill/>
            </a:ln>
          </p:spPr>
          <p:txBody>
            <a:bodyPr spcFirstLastPara="1" wrap="square" lIns="35550" tIns="35550" rIns="35550" bIns="3555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dirty="0">
                <a:solidFill>
                  <a:schemeClr val="lt1"/>
                </a:solidFill>
                <a:latin typeface="Calibri"/>
                <a:ea typeface="Calibri"/>
                <a:cs typeface="Calibri"/>
                <a:sym typeface="Calibri"/>
              </a:endParaRPr>
            </a:p>
            <a:p>
              <a:pPr marL="0" marR="0" lvl="0" indent="0" algn="ctr" rtl="0">
                <a:lnSpc>
                  <a:spcPct val="100000"/>
                </a:lnSpc>
                <a:spcBef>
                  <a:spcPts val="980"/>
                </a:spcBef>
                <a:spcAft>
                  <a:spcPts val="0"/>
                </a:spcAft>
                <a:buClr>
                  <a:schemeClr val="lt1"/>
                </a:buClr>
                <a:buSzPts val="2800"/>
                <a:buFont typeface="Calibri"/>
                <a:buNone/>
              </a:pPr>
              <a:r>
                <a:rPr lang="en-US" sz="3200" dirty="0">
                  <a:solidFill>
                    <a:schemeClr val="lt1"/>
                  </a:solidFill>
                  <a:latin typeface="Calibri"/>
                  <a:ea typeface="Calibri"/>
                  <a:cs typeface="Calibri"/>
                  <a:sym typeface="Calibri"/>
                </a:rPr>
                <a:t>Technical</a:t>
              </a:r>
              <a:r>
                <a:rPr lang="en-US" sz="2800" dirty="0">
                  <a:solidFill>
                    <a:schemeClr val="lt1"/>
                  </a:solidFill>
                  <a:latin typeface="Calibri"/>
                  <a:ea typeface="Calibri"/>
                  <a:cs typeface="Calibri"/>
                  <a:sym typeface="Calibri"/>
                </a:rPr>
                <a:t> </a:t>
              </a:r>
              <a:endParaRPr dirty="0"/>
            </a:p>
            <a:p>
              <a:pPr marL="0" marR="0" lvl="0" indent="0" algn="ctr" rtl="0">
                <a:lnSpc>
                  <a:spcPct val="100000"/>
                </a:lnSpc>
                <a:spcBef>
                  <a:spcPts val="98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Skills </a:t>
              </a:r>
              <a:endParaRPr dirty="0"/>
            </a:p>
          </p:txBody>
        </p:sp>
        <p:sp>
          <p:nvSpPr>
            <p:cNvPr id="171" name="Google Shape;171;p5"/>
            <p:cNvSpPr/>
            <p:nvPr/>
          </p:nvSpPr>
          <p:spPr>
            <a:xfrm>
              <a:off x="0" y="3126745"/>
              <a:ext cx="8607426" cy="3126745"/>
            </a:xfrm>
            <a:prstGeom prst="trapezoid">
              <a:avLst>
                <a:gd name="adj" fmla="val 68821"/>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1506299" y="3126745"/>
              <a:ext cx="5594826" cy="3126745"/>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Workplace/“Soft” Skills </a:t>
              </a:r>
              <a:endParaRPr/>
            </a:p>
          </p:txBody>
        </p:sp>
      </p:grpSp>
      <p:grpSp>
        <p:nvGrpSpPr>
          <p:cNvPr id="173" name="Google Shape;173;p5"/>
          <p:cNvGrpSpPr/>
          <p:nvPr/>
        </p:nvGrpSpPr>
        <p:grpSpPr>
          <a:xfrm>
            <a:off x="1754211" y="302255"/>
            <a:ext cx="8607426" cy="6253490"/>
            <a:chOff x="0" y="0"/>
            <a:chExt cx="8607426" cy="6253490"/>
          </a:xfrm>
        </p:grpSpPr>
        <p:sp>
          <p:nvSpPr>
            <p:cNvPr id="174" name="Google Shape;174;p5"/>
            <p:cNvSpPr/>
            <p:nvPr/>
          </p:nvSpPr>
          <p:spPr>
            <a:xfrm>
              <a:off x="2472495" y="0"/>
              <a:ext cx="3662434" cy="2660841"/>
            </a:xfrm>
            <a:prstGeom prst="trapezoid">
              <a:avLst>
                <a:gd name="adj" fmla="val 68821"/>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2472495" y="232950"/>
              <a:ext cx="3662434" cy="2660841"/>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lt1"/>
                </a:solidFill>
                <a:latin typeface="Calibri"/>
                <a:ea typeface="Calibri"/>
                <a:cs typeface="Calibri"/>
                <a:sym typeface="Calibri"/>
              </a:endParaRPr>
            </a:p>
            <a:p>
              <a:pPr marL="0" marR="0" lvl="0" indent="0" algn="ctr" rtl="0">
                <a:lnSpc>
                  <a:spcPct val="100000"/>
                </a:lnSpc>
                <a:spcBef>
                  <a:spcPts val="1120"/>
                </a:spcBef>
                <a:spcAft>
                  <a:spcPts val="0"/>
                </a:spcAft>
                <a:buClr>
                  <a:schemeClr val="lt1"/>
                </a:buClr>
                <a:buSzPts val="2800"/>
                <a:buFont typeface="Calibri"/>
                <a:buNone/>
              </a:pPr>
              <a:r>
                <a:rPr lang="en-US" sz="3200" dirty="0">
                  <a:solidFill>
                    <a:schemeClr val="lt1"/>
                  </a:solidFill>
                  <a:latin typeface="Calibri"/>
                  <a:ea typeface="Calibri"/>
                  <a:cs typeface="Calibri"/>
                  <a:sym typeface="Calibri"/>
                </a:rPr>
                <a:t>Technical</a:t>
              </a:r>
              <a:r>
                <a:rPr lang="en-US" sz="2800" dirty="0">
                  <a:solidFill>
                    <a:schemeClr val="lt1"/>
                  </a:solidFill>
                  <a:latin typeface="Calibri"/>
                  <a:ea typeface="Calibri"/>
                  <a:cs typeface="Calibri"/>
                  <a:sym typeface="Calibri"/>
                </a:rPr>
                <a:t> </a:t>
              </a:r>
              <a:endParaRPr dirty="0"/>
            </a:p>
            <a:p>
              <a:pPr marL="0" marR="0" lvl="0" indent="0" algn="ctr" rtl="0">
                <a:lnSpc>
                  <a:spcPct val="100000"/>
                </a:lnSpc>
                <a:spcBef>
                  <a:spcPts val="98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Skills </a:t>
              </a:r>
              <a:endParaRPr dirty="0"/>
            </a:p>
          </p:txBody>
        </p:sp>
        <p:sp>
          <p:nvSpPr>
            <p:cNvPr id="176" name="Google Shape;176;p5"/>
            <p:cNvSpPr/>
            <p:nvPr/>
          </p:nvSpPr>
          <p:spPr>
            <a:xfrm>
              <a:off x="1236247" y="2660841"/>
              <a:ext cx="6134930" cy="1796324"/>
            </a:xfrm>
            <a:prstGeom prst="trapezoid">
              <a:avLst>
                <a:gd name="adj" fmla="val 68821"/>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txBox="1"/>
            <p:nvPr/>
          </p:nvSpPr>
          <p:spPr>
            <a:xfrm>
              <a:off x="2309860" y="2660841"/>
              <a:ext cx="3987704" cy="1796324"/>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Workplace Navigation Skills </a:t>
              </a:r>
              <a:endParaRPr dirty="0"/>
            </a:p>
          </p:txBody>
        </p:sp>
        <p:sp>
          <p:nvSpPr>
            <p:cNvPr id="178" name="Google Shape;178;p5"/>
            <p:cNvSpPr/>
            <p:nvPr/>
          </p:nvSpPr>
          <p:spPr>
            <a:xfrm>
              <a:off x="0" y="4457166"/>
              <a:ext cx="8607426" cy="1796324"/>
            </a:xfrm>
            <a:prstGeom prst="trapezoid">
              <a:avLst>
                <a:gd name="adj" fmla="val 68821"/>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p:nvPr/>
          </p:nvSpPr>
          <p:spPr>
            <a:xfrm>
              <a:off x="1506299" y="4457166"/>
              <a:ext cx="5594826" cy="1796324"/>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Executive Skills</a:t>
              </a:r>
              <a:endParaRPr/>
            </a:p>
          </p:txBody>
        </p:sp>
      </p:grpSp>
      <p:pic>
        <p:nvPicPr>
          <p:cNvPr id="2" name="Picture 1" descr="A yellow and white logo&#10;&#10;AI-generated content may be incorrect.">
            <a:extLst>
              <a:ext uri="{FF2B5EF4-FFF2-40B4-BE49-F238E27FC236}">
                <a16:creationId xmlns:a16="http://schemas.microsoft.com/office/drawing/2014/main" id="{852DFC15-7F14-E68D-E175-429F9ED6FA20}"/>
              </a:ext>
            </a:extLst>
          </p:cNvPr>
          <p:cNvPicPr>
            <a:picLocks noChangeAspect="1"/>
          </p:cNvPicPr>
          <p:nvPr/>
        </p:nvPicPr>
        <p:blipFill>
          <a:blip r:embed="rId3"/>
          <a:stretch>
            <a:fillRect/>
          </a:stretch>
        </p:blipFill>
        <p:spPr>
          <a:xfrm>
            <a:off x="11278288" y="5913142"/>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3" name="Google Shape;193;p7"/>
          <p:cNvSpPr/>
          <p:nvPr/>
        </p:nvSpPr>
        <p:spPr>
          <a:xfrm>
            <a:off x="1328409" y="188495"/>
            <a:ext cx="9535179" cy="13836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a:solidFill>
                  <a:schemeClr val="tx2"/>
                </a:solidFill>
                <a:latin typeface="+mj-lt"/>
                <a:ea typeface="Montserrat"/>
                <a:cs typeface="Montserrat"/>
                <a:sym typeface="Montserrat"/>
              </a:rPr>
              <a:t>The Goal is Goal Achievement</a:t>
            </a:r>
            <a:endParaRPr dirty="0">
              <a:solidFill>
                <a:schemeClr val="tx2"/>
              </a:solidFill>
              <a:latin typeface="+mj-lt"/>
            </a:endParaRPr>
          </a:p>
        </p:txBody>
      </p:sp>
      <p:pic>
        <p:nvPicPr>
          <p:cNvPr id="2" name="Picture 1" descr="A yellow and white logo&#10;&#10;AI-generated content may be incorrect.">
            <a:extLst>
              <a:ext uri="{FF2B5EF4-FFF2-40B4-BE49-F238E27FC236}">
                <a16:creationId xmlns:a16="http://schemas.microsoft.com/office/drawing/2014/main" id="{D2E35EEB-4A1E-6941-8CB6-70B0774CE309}"/>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8" name="Graphic 7" descr="Aspiration with solid fill">
            <a:extLst>
              <a:ext uri="{FF2B5EF4-FFF2-40B4-BE49-F238E27FC236}">
                <a16:creationId xmlns:a16="http://schemas.microsoft.com/office/drawing/2014/main" id="{DB459B6F-F596-7AC9-58A6-026AF007D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0975" y="1572127"/>
            <a:ext cx="4588625" cy="4588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pic>
        <p:nvPicPr>
          <p:cNvPr id="199" name="Google Shape;199;p8" descr="A person holding a basketball&#10;&#10;Description automatically generated"/>
          <p:cNvPicPr preferRelativeResize="0"/>
          <p:nvPr/>
        </p:nvPicPr>
        <p:blipFill rotWithShape="1">
          <a:blip r:embed="rId3">
            <a:alphaModFix/>
          </a:blip>
          <a:srcRect l="106" t="-334" r="-202" b="461"/>
          <a:stretch/>
        </p:blipFill>
        <p:spPr>
          <a:xfrm>
            <a:off x="6116721" y="2005176"/>
            <a:ext cx="5147598" cy="3424709"/>
          </a:xfrm>
          <a:prstGeom prst="rect">
            <a:avLst/>
          </a:prstGeom>
          <a:noFill/>
          <a:ln>
            <a:noFill/>
          </a:ln>
        </p:spPr>
      </p:pic>
      <p:sp>
        <p:nvSpPr>
          <p:cNvPr id="200" name="Google Shape;200;p8"/>
          <p:cNvSpPr/>
          <p:nvPr/>
        </p:nvSpPr>
        <p:spPr>
          <a:xfrm>
            <a:off x="328307" y="2013565"/>
            <a:ext cx="5333859"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What goal do you want to achieve by the end of the month?</a:t>
            </a:r>
            <a:endParaRPr/>
          </a:p>
          <a:p>
            <a:pPr marL="0" marR="0" lvl="0" indent="0" algn="ctr" rtl="0">
              <a:spcBef>
                <a:spcPts val="0"/>
              </a:spcBef>
              <a:spcAft>
                <a:spcPts val="0"/>
              </a:spcAft>
              <a:buNone/>
            </a:pPr>
            <a:r>
              <a:rPr lang="en-US" sz="3600">
                <a:solidFill>
                  <a:schemeClr val="dk1"/>
                </a:solidFill>
                <a:latin typeface="Arial"/>
                <a:ea typeface="Arial"/>
                <a:cs typeface="Arial"/>
                <a:sym typeface="Arial"/>
              </a:rPr>
              <a:t> </a:t>
            </a:r>
            <a:endParaRPr/>
          </a:p>
          <a:p>
            <a:pPr marL="0" marR="0" lvl="0" indent="0" algn="ctr" rtl="0">
              <a:spcBef>
                <a:spcPts val="0"/>
              </a:spcBef>
              <a:spcAft>
                <a:spcPts val="0"/>
              </a:spcAft>
              <a:buNone/>
            </a:pPr>
            <a:r>
              <a:rPr lang="en-US" sz="3600">
                <a:solidFill>
                  <a:schemeClr val="dk1"/>
                </a:solidFill>
                <a:latin typeface="Arial"/>
                <a:ea typeface="Arial"/>
                <a:cs typeface="Arial"/>
                <a:sym typeface="Arial"/>
              </a:rPr>
              <a:t>Why is it important to </a:t>
            </a:r>
            <a:endParaRPr/>
          </a:p>
          <a:p>
            <a:pPr marL="0" marR="0" lvl="0" indent="0" algn="ctr" rtl="0">
              <a:spcBef>
                <a:spcPts val="0"/>
              </a:spcBef>
              <a:spcAft>
                <a:spcPts val="0"/>
              </a:spcAft>
              <a:buNone/>
            </a:pPr>
            <a:r>
              <a:rPr lang="en-US" sz="3600">
                <a:solidFill>
                  <a:schemeClr val="dk1"/>
                </a:solidFill>
                <a:latin typeface="Arial"/>
                <a:ea typeface="Arial"/>
                <a:cs typeface="Arial"/>
                <a:sym typeface="Arial"/>
              </a:rPr>
              <a:t>you?</a:t>
            </a:r>
            <a:endParaRPr/>
          </a:p>
        </p:txBody>
      </p:sp>
      <p:sp>
        <p:nvSpPr>
          <p:cNvPr id="201" name="Google Shape;201;p8"/>
          <p:cNvSpPr txBox="1"/>
          <p:nvPr/>
        </p:nvSpPr>
        <p:spPr>
          <a:xfrm>
            <a:off x="2971800" y="672216"/>
            <a:ext cx="845323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143"/>
              </a:buClr>
              <a:buSzPts val="4400"/>
              <a:buFont typeface="Montserrat"/>
              <a:buNone/>
            </a:pPr>
            <a:r>
              <a:rPr lang="en-US" sz="4400" i="0" u="none" strike="noStrike" cap="none" dirty="0">
                <a:solidFill>
                  <a:schemeClr val="tx1"/>
                </a:solidFill>
                <a:latin typeface="+mj-lt"/>
                <a:ea typeface="Montserrat"/>
                <a:cs typeface="Montserrat"/>
                <a:sym typeface="Montserrat"/>
              </a:rPr>
              <a:t>Step 1: Set Your Goal</a:t>
            </a:r>
            <a:endParaRPr dirty="0">
              <a:solidFill>
                <a:schemeClr val="tx1"/>
              </a:solidFill>
              <a:latin typeface="+mj-lt"/>
            </a:endParaRPr>
          </a:p>
        </p:txBody>
      </p:sp>
      <p:pic>
        <p:nvPicPr>
          <p:cNvPr id="2" name="Picture 1" descr="A yellow and white logo&#10;&#10;AI-generated content may be incorrect.">
            <a:extLst>
              <a:ext uri="{FF2B5EF4-FFF2-40B4-BE49-F238E27FC236}">
                <a16:creationId xmlns:a16="http://schemas.microsoft.com/office/drawing/2014/main" id="{DBD7F83A-E6E1-63E2-FB52-7D395C95D6B8}"/>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9"/>
          <p:cNvSpPr txBox="1"/>
          <p:nvPr/>
        </p:nvSpPr>
        <p:spPr>
          <a:xfrm>
            <a:off x="2736586" y="2792115"/>
            <a:ext cx="847279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3"/>
              </a:buClr>
              <a:buSzPts val="3600"/>
              <a:buFont typeface="Montserrat"/>
              <a:buNone/>
            </a:pPr>
            <a:r>
              <a:rPr lang="en-US" sz="3600" i="0" u="none" strike="noStrike" cap="none" dirty="0">
                <a:solidFill>
                  <a:schemeClr val="accent4"/>
                </a:solidFill>
                <a:latin typeface="+mj-lt"/>
                <a:ea typeface="Montserrat"/>
                <a:cs typeface="Montserrat"/>
                <a:sym typeface="Montserrat"/>
              </a:rPr>
              <a:t>How do Executive Skills develop?</a:t>
            </a:r>
            <a:endParaRPr dirty="0">
              <a:solidFill>
                <a:schemeClr val="accent4"/>
              </a:solidFill>
              <a:latin typeface="+mj-lt"/>
            </a:endParaRPr>
          </a:p>
        </p:txBody>
      </p:sp>
      <p:sp>
        <p:nvSpPr>
          <p:cNvPr id="211" name="Google Shape;211;p9"/>
          <p:cNvSpPr txBox="1"/>
          <p:nvPr/>
        </p:nvSpPr>
        <p:spPr>
          <a:xfrm>
            <a:off x="2736586" y="1242968"/>
            <a:ext cx="7684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3600"/>
              <a:buFont typeface="Montserrat"/>
              <a:buNone/>
            </a:pPr>
            <a:r>
              <a:rPr lang="en-US" sz="3600" i="0" u="none" strike="noStrike" cap="none" dirty="0">
                <a:solidFill>
                  <a:schemeClr val="accent2"/>
                </a:solidFill>
                <a:latin typeface="+mj-lt"/>
                <a:ea typeface="Montserrat"/>
                <a:cs typeface="Montserrat"/>
                <a:sym typeface="Montserrat"/>
              </a:rPr>
              <a:t>What are Executive Skills?</a:t>
            </a:r>
            <a:endParaRPr dirty="0">
              <a:solidFill>
                <a:schemeClr val="accent2"/>
              </a:solidFill>
              <a:latin typeface="+mj-lt"/>
            </a:endParaRPr>
          </a:p>
        </p:txBody>
      </p:sp>
      <p:sp>
        <p:nvSpPr>
          <p:cNvPr id="214" name="Google Shape;214;p9"/>
          <p:cNvSpPr txBox="1"/>
          <p:nvPr/>
        </p:nvSpPr>
        <p:spPr>
          <a:xfrm>
            <a:off x="2726389" y="4619069"/>
            <a:ext cx="819069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0A31F"/>
              </a:buClr>
              <a:buSzPts val="3600"/>
              <a:buFont typeface="Montserrat"/>
              <a:buNone/>
            </a:pPr>
            <a:r>
              <a:rPr lang="en-US" sz="3600" i="0" u="none" strike="noStrike" cap="none" dirty="0">
                <a:solidFill>
                  <a:schemeClr val="accent3"/>
                </a:solidFill>
                <a:latin typeface="+mj-lt"/>
                <a:ea typeface="Montserrat"/>
                <a:cs typeface="Montserrat"/>
                <a:sym typeface="Montserrat"/>
              </a:rPr>
              <a:t>Why do Executive Skills matter?</a:t>
            </a:r>
            <a:endParaRPr dirty="0">
              <a:solidFill>
                <a:schemeClr val="accent3"/>
              </a:solidFill>
              <a:latin typeface="+mj-lt"/>
            </a:endParaRPr>
          </a:p>
        </p:txBody>
      </p:sp>
      <p:pic>
        <p:nvPicPr>
          <p:cNvPr id="3" name="Graphic 2" descr="Brain in head outline">
            <a:extLst>
              <a:ext uri="{FF2B5EF4-FFF2-40B4-BE49-F238E27FC236}">
                <a16:creationId xmlns:a16="http://schemas.microsoft.com/office/drawing/2014/main" id="{19DAD16D-06D0-3A07-5BDE-30A33A6809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2251" y="1007795"/>
            <a:ext cx="1116676" cy="1116676"/>
          </a:xfrm>
          <a:prstGeom prst="rect">
            <a:avLst/>
          </a:prstGeom>
        </p:spPr>
      </p:pic>
      <p:pic>
        <p:nvPicPr>
          <p:cNvPr id="5" name="Graphic 4" descr="Man with baby outline">
            <a:extLst>
              <a:ext uri="{FF2B5EF4-FFF2-40B4-BE49-F238E27FC236}">
                <a16:creationId xmlns:a16="http://schemas.microsoft.com/office/drawing/2014/main" id="{26769CC7-D5FA-9134-E156-C6F7FC0C4D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4921" y="2676466"/>
            <a:ext cx="1149927" cy="1149927"/>
          </a:xfrm>
          <a:prstGeom prst="rect">
            <a:avLst/>
          </a:prstGeom>
        </p:spPr>
      </p:pic>
      <p:pic>
        <p:nvPicPr>
          <p:cNvPr id="6" name="Picture 5" descr="A yellow and white logo&#10;&#10;AI-generated content may be incorrect.">
            <a:extLst>
              <a:ext uri="{FF2B5EF4-FFF2-40B4-BE49-F238E27FC236}">
                <a16:creationId xmlns:a16="http://schemas.microsoft.com/office/drawing/2014/main" id="{5AD307E9-89C8-955A-3531-FC772D44BDC4}"/>
              </a:ext>
            </a:extLst>
          </p:cNvPr>
          <p:cNvPicPr>
            <a:picLocks noChangeAspect="1"/>
          </p:cNvPicPr>
          <p:nvPr/>
        </p:nvPicPr>
        <p:blipFill>
          <a:blip r:embed="rId7"/>
          <a:stretch>
            <a:fillRect/>
          </a:stretch>
        </p:blipFill>
        <p:spPr>
          <a:xfrm>
            <a:off x="11278288" y="6002667"/>
            <a:ext cx="763980" cy="763980"/>
          </a:xfrm>
          <a:prstGeom prst="rect">
            <a:avLst/>
          </a:prstGeom>
        </p:spPr>
      </p:pic>
      <p:pic>
        <p:nvPicPr>
          <p:cNvPr id="7" name="Graphic 6" descr="Aspiration with solid fill">
            <a:extLst>
              <a:ext uri="{FF2B5EF4-FFF2-40B4-BE49-F238E27FC236}">
                <a16:creationId xmlns:a16="http://schemas.microsoft.com/office/drawing/2014/main" id="{CC89CDE5-425F-6BF0-4970-B0583A68E0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5842" y="4378388"/>
            <a:ext cx="1289494" cy="12894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0"/>
          <p:cNvGrpSpPr/>
          <p:nvPr/>
        </p:nvGrpSpPr>
        <p:grpSpPr>
          <a:xfrm>
            <a:off x="1311489" y="498318"/>
            <a:ext cx="9225881" cy="5861364"/>
            <a:chOff x="0" y="2864"/>
            <a:chExt cx="9225881" cy="5861364"/>
          </a:xfrm>
        </p:grpSpPr>
        <p:sp>
          <p:nvSpPr>
            <p:cNvPr id="222" name="Google Shape;222;p10"/>
            <p:cNvSpPr/>
            <p:nvPr/>
          </p:nvSpPr>
          <p:spPr>
            <a:xfrm rot="5400000">
              <a:off x="5517294" y="-2004036"/>
              <a:ext cx="1512610" cy="5904564"/>
            </a:xfrm>
            <a:prstGeom prst="round2SameRect">
              <a:avLst>
                <a:gd name="adj1" fmla="val 16667"/>
                <a:gd name="adj2" fmla="val 0"/>
              </a:avLst>
            </a:prstGeom>
            <a:solidFill>
              <a:srgbClr val="F9DFC8">
                <a:alpha val="89803"/>
              </a:srgbClr>
            </a:solidFill>
            <a:ln w="15875" cap="flat" cmpd="sng">
              <a:solidFill>
                <a:srgbClr val="F9DFC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3321317" y="265781"/>
              <a:ext cx="5830724" cy="136493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Organization</a:t>
              </a:r>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Time Management</a:t>
              </a:r>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Planning/Prioritization</a:t>
              </a:r>
              <a:endParaRPr sz="1800" b="0" i="0" u="none" strike="noStrike" cap="none">
                <a:solidFill>
                  <a:schemeClr val="dk1"/>
                </a:solidFill>
                <a:latin typeface="Calibri"/>
                <a:ea typeface="Calibri"/>
                <a:cs typeface="Calibri"/>
                <a:sym typeface="Calibri"/>
              </a:endParaRPr>
            </a:p>
          </p:txBody>
        </p:sp>
        <p:sp>
          <p:nvSpPr>
            <p:cNvPr id="224" name="Google Shape;224;p10"/>
            <p:cNvSpPr/>
            <p:nvPr/>
          </p:nvSpPr>
          <p:spPr>
            <a:xfrm>
              <a:off x="0" y="2864"/>
              <a:ext cx="3321317" cy="1890762"/>
            </a:xfrm>
            <a:prstGeom prst="roundRect">
              <a:avLst>
                <a:gd name="adj" fmla="val 16667"/>
              </a:avLst>
            </a:prstGeom>
            <a:solidFill>
              <a:srgbClr val="EFA31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a:off x="92299" y="95163"/>
              <a:ext cx="3136719" cy="170616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US" sz="4200" b="1">
                  <a:solidFill>
                    <a:schemeClr val="lt1"/>
                  </a:solidFill>
                  <a:latin typeface="Calibri"/>
                  <a:ea typeface="Calibri"/>
                  <a:cs typeface="Calibri"/>
                  <a:sym typeface="Calibri"/>
                </a:rPr>
                <a:t>How We Organize</a:t>
              </a:r>
              <a:endParaRPr/>
            </a:p>
          </p:txBody>
        </p:sp>
        <p:sp>
          <p:nvSpPr>
            <p:cNvPr id="226" name="Google Shape;226;p10"/>
            <p:cNvSpPr/>
            <p:nvPr/>
          </p:nvSpPr>
          <p:spPr>
            <a:xfrm rot="5400000">
              <a:off x="5366472" y="-18735"/>
              <a:ext cx="1814254" cy="5904564"/>
            </a:xfrm>
            <a:prstGeom prst="round2SameRect">
              <a:avLst>
                <a:gd name="adj1" fmla="val 16667"/>
                <a:gd name="adj2" fmla="val 0"/>
              </a:avLst>
            </a:prstGeom>
            <a:solidFill>
              <a:schemeClr val="accent1">
                <a:lumMod val="20000"/>
                <a:lumOff val="80000"/>
                <a:alpha val="89803"/>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3321316" y="2139322"/>
              <a:ext cx="5815999" cy="163712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Response Inhibition</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Flexibility</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Emotional Control</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Stress Tolerance</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Metacognition</a:t>
              </a:r>
              <a:endParaRPr sz="2000" b="0" i="0" u="none" strike="noStrike" cap="none" dirty="0">
                <a:solidFill>
                  <a:schemeClr val="dk1"/>
                </a:solidFill>
                <a:latin typeface="Calibri"/>
                <a:ea typeface="Calibri"/>
                <a:cs typeface="Calibri"/>
                <a:sym typeface="Calibri"/>
              </a:endParaRPr>
            </a:p>
          </p:txBody>
        </p:sp>
        <p:sp>
          <p:nvSpPr>
            <p:cNvPr id="228" name="Google Shape;228;p10"/>
            <p:cNvSpPr/>
            <p:nvPr/>
          </p:nvSpPr>
          <p:spPr>
            <a:xfrm>
              <a:off x="0" y="1988165"/>
              <a:ext cx="3321317" cy="1890762"/>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p:nvPr/>
          </p:nvSpPr>
          <p:spPr>
            <a:xfrm>
              <a:off x="92299" y="2072554"/>
              <a:ext cx="3136719" cy="170616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US" sz="4200" b="1" dirty="0">
                  <a:solidFill>
                    <a:schemeClr val="lt1"/>
                  </a:solidFill>
                  <a:latin typeface="Calibri"/>
                  <a:ea typeface="Calibri"/>
                  <a:cs typeface="Calibri"/>
                  <a:sym typeface="Calibri"/>
                </a:rPr>
                <a:t>How We React</a:t>
              </a:r>
              <a:endParaRPr dirty="0"/>
            </a:p>
          </p:txBody>
        </p:sp>
        <p:sp>
          <p:nvSpPr>
            <p:cNvPr id="230" name="Google Shape;230;p10"/>
            <p:cNvSpPr/>
            <p:nvPr/>
          </p:nvSpPr>
          <p:spPr>
            <a:xfrm rot="5400000">
              <a:off x="5522966" y="1966565"/>
              <a:ext cx="1501265" cy="5904564"/>
            </a:xfrm>
            <a:prstGeom prst="round2SameRect">
              <a:avLst>
                <a:gd name="adj1" fmla="val 16667"/>
                <a:gd name="adj2" fmla="val 0"/>
              </a:avLst>
            </a:prstGeom>
            <a:solidFill>
              <a:schemeClr val="accent5">
                <a:lumMod val="20000"/>
                <a:lumOff val="80000"/>
                <a:alpha val="89803"/>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sp>
          <p:nvSpPr>
            <p:cNvPr id="231" name="Google Shape;231;p10"/>
            <p:cNvSpPr txBox="1"/>
            <p:nvPr/>
          </p:nvSpPr>
          <p:spPr>
            <a:xfrm>
              <a:off x="3313676" y="4246618"/>
              <a:ext cx="5831278" cy="135469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Task Initiation</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Sustained Attention</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Goal-directed Persistence</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Working Memory</a:t>
              </a:r>
              <a:endParaRPr dirty="0"/>
            </a:p>
          </p:txBody>
        </p:sp>
        <p:sp>
          <p:nvSpPr>
            <p:cNvPr id="232" name="Google Shape;232;p10"/>
            <p:cNvSpPr/>
            <p:nvPr/>
          </p:nvSpPr>
          <p:spPr>
            <a:xfrm>
              <a:off x="0" y="3973466"/>
              <a:ext cx="3321317" cy="1890762"/>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92298" y="4065765"/>
              <a:ext cx="3136719" cy="170616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US" sz="4200" b="1" dirty="0">
                  <a:solidFill>
                    <a:schemeClr val="lt1"/>
                  </a:solidFill>
                  <a:latin typeface="Calibri"/>
                  <a:ea typeface="Calibri"/>
                  <a:cs typeface="Calibri"/>
                  <a:sym typeface="Calibri"/>
                </a:rPr>
                <a:t>How We Get Things Done</a:t>
              </a:r>
              <a:endParaRPr dirty="0"/>
            </a:p>
          </p:txBody>
        </p:sp>
      </p:grpSp>
      <p:pic>
        <p:nvPicPr>
          <p:cNvPr id="2" name="Picture 1" descr="A yellow and white logo&#10;&#10;AI-generated content may be incorrect.">
            <a:extLst>
              <a:ext uri="{FF2B5EF4-FFF2-40B4-BE49-F238E27FC236}">
                <a16:creationId xmlns:a16="http://schemas.microsoft.com/office/drawing/2014/main" id="{691759D1-7BBF-F5F9-A665-4809B825EC32}"/>
              </a:ext>
            </a:extLst>
          </p:cNvPr>
          <p:cNvPicPr>
            <a:picLocks noChangeAspect="1"/>
          </p:cNvPicPr>
          <p:nvPr/>
        </p:nvPicPr>
        <p:blipFill>
          <a:blip r:embed="rId3"/>
          <a:stretch>
            <a:fillRect/>
          </a:stretch>
        </p:blipFill>
        <p:spPr>
          <a:xfrm>
            <a:off x="11278288" y="6002667"/>
            <a:ext cx="763980" cy="7639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1" descr="A person holding a basketball&#10;&#10;Description automatically generated"/>
          <p:cNvPicPr preferRelativeResize="0"/>
          <p:nvPr/>
        </p:nvPicPr>
        <p:blipFill rotWithShape="1">
          <a:blip r:embed="rId3">
            <a:alphaModFix/>
          </a:blip>
          <a:srcRect l="106" t="-334" r="-202" b="461"/>
          <a:stretch/>
        </p:blipFill>
        <p:spPr>
          <a:xfrm>
            <a:off x="5977699" y="1847310"/>
            <a:ext cx="5333860" cy="3572588"/>
          </a:xfrm>
          <a:prstGeom prst="rect">
            <a:avLst/>
          </a:prstGeom>
          <a:noFill/>
          <a:ln>
            <a:noFill/>
          </a:ln>
        </p:spPr>
      </p:pic>
      <p:sp>
        <p:nvSpPr>
          <p:cNvPr id="240" name="Google Shape;240;p11"/>
          <p:cNvSpPr/>
          <p:nvPr/>
        </p:nvSpPr>
        <p:spPr>
          <a:xfrm>
            <a:off x="748145" y="2013565"/>
            <a:ext cx="4768594"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2"/>
                </a:solidFill>
                <a:latin typeface="Arial"/>
                <a:ea typeface="Arial"/>
                <a:cs typeface="Arial"/>
                <a:sym typeface="Arial"/>
              </a:rPr>
              <a:t>What are your top 3 ES strengths?</a:t>
            </a:r>
            <a:endParaRPr sz="1200" dirty="0"/>
          </a:p>
          <a:p>
            <a:pPr marL="0" marR="0" lvl="0" indent="0" algn="ctr" rtl="0">
              <a:spcBef>
                <a:spcPts val="0"/>
              </a:spcBef>
              <a:spcAft>
                <a:spcPts val="0"/>
              </a:spcAft>
              <a:buNone/>
            </a:pPr>
            <a:endParaRPr sz="3600" dirty="0">
              <a:solidFill>
                <a:schemeClr val="dk2"/>
              </a:solidFill>
              <a:latin typeface="Arial"/>
              <a:ea typeface="Arial"/>
              <a:cs typeface="Arial"/>
              <a:sym typeface="Arial"/>
            </a:endParaRPr>
          </a:p>
          <a:p>
            <a:pPr marL="0" marR="0" lvl="0" indent="0" algn="ctr" rtl="0">
              <a:spcBef>
                <a:spcPts val="0"/>
              </a:spcBef>
              <a:spcAft>
                <a:spcPts val="0"/>
              </a:spcAft>
              <a:buNone/>
            </a:pPr>
            <a:r>
              <a:rPr lang="en-US" sz="3600" dirty="0">
                <a:solidFill>
                  <a:schemeClr val="dk2"/>
                </a:solidFill>
                <a:latin typeface="Arial"/>
                <a:ea typeface="Arial"/>
                <a:cs typeface="Arial"/>
                <a:sym typeface="Arial"/>
              </a:rPr>
              <a:t>What are your 3 biggest ES struggles?</a:t>
            </a:r>
            <a:endParaRPr sz="1200" dirty="0"/>
          </a:p>
        </p:txBody>
      </p:sp>
      <p:sp>
        <p:nvSpPr>
          <p:cNvPr id="241" name="Google Shape;241;p11"/>
          <p:cNvSpPr txBox="1"/>
          <p:nvPr/>
        </p:nvSpPr>
        <p:spPr>
          <a:xfrm>
            <a:off x="880441" y="536909"/>
            <a:ext cx="1043111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3600"/>
              <a:buFont typeface="Montserrat"/>
              <a:buNone/>
            </a:pPr>
            <a:r>
              <a:rPr lang="en-US" sz="3600" i="0" u="none" strike="noStrike" cap="none" dirty="0">
                <a:solidFill>
                  <a:srgbClr val="424143"/>
                </a:solidFill>
                <a:latin typeface="+mj-lt"/>
                <a:ea typeface="Montserrat"/>
                <a:cs typeface="Montserrat"/>
                <a:sym typeface="Montserrat"/>
              </a:rPr>
              <a:t>Step 2: Executive Skills Profile</a:t>
            </a:r>
            <a:endParaRPr dirty="0">
              <a:latin typeface="+mj-lt"/>
            </a:endParaRPr>
          </a:p>
        </p:txBody>
      </p:sp>
      <p:pic>
        <p:nvPicPr>
          <p:cNvPr id="2" name="Picture 1" descr="A yellow and white logo&#10;&#10;AI-generated content may be incorrect.">
            <a:extLst>
              <a:ext uri="{FF2B5EF4-FFF2-40B4-BE49-F238E27FC236}">
                <a16:creationId xmlns:a16="http://schemas.microsoft.com/office/drawing/2014/main" id="{13712389-ADF0-6728-4DBC-188DD2500C92}"/>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12"/>
          <p:cNvGrpSpPr/>
          <p:nvPr/>
        </p:nvGrpSpPr>
        <p:grpSpPr>
          <a:xfrm>
            <a:off x="875486" y="662344"/>
            <a:ext cx="10441027" cy="5533311"/>
            <a:chOff x="144368" y="2704"/>
            <a:chExt cx="10441027" cy="5533311"/>
          </a:xfrm>
        </p:grpSpPr>
        <p:sp>
          <p:nvSpPr>
            <p:cNvPr id="248" name="Google Shape;248;p12"/>
            <p:cNvSpPr/>
            <p:nvPr/>
          </p:nvSpPr>
          <p:spPr>
            <a:xfrm rot="5400000">
              <a:off x="4145767" y="-1031277"/>
              <a:ext cx="5277981" cy="7601274"/>
            </a:xfrm>
            <a:prstGeom prst="round2SameRect">
              <a:avLst>
                <a:gd name="adj1" fmla="val 16667"/>
                <a:gd name="adj2" fmla="val 0"/>
              </a:avLst>
            </a:prstGeom>
            <a:solidFill>
              <a:srgbClr val="F9DFC8">
                <a:alpha val="89803"/>
              </a:srgbClr>
            </a:solidFill>
            <a:ln w="15875" cap="flat" cmpd="sng">
              <a:solidFill>
                <a:srgbClr val="F9DFC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txBox="1"/>
            <p:nvPr/>
          </p:nvSpPr>
          <p:spPr>
            <a:xfrm>
              <a:off x="2984121" y="388019"/>
              <a:ext cx="7343624" cy="4762681"/>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212529"/>
                </a:buClr>
                <a:buSzPts val="2400"/>
                <a:buFont typeface="Calibri"/>
                <a:buChar char="•"/>
              </a:pPr>
              <a:r>
                <a:rPr lang="en-US" sz="3200" b="1" i="0" u="none" strike="noStrike" cap="none" dirty="0">
                  <a:solidFill>
                    <a:srgbClr val="212529"/>
                  </a:solidFill>
                  <a:latin typeface="Calibri"/>
                  <a:ea typeface="Calibri"/>
                  <a:cs typeface="Calibri"/>
                  <a:sym typeface="Calibri"/>
                </a:rPr>
                <a:t>Organization:</a:t>
              </a:r>
              <a:r>
                <a:rPr lang="en-US" sz="3200" b="0" i="0" u="none" strike="noStrike" cap="none" dirty="0">
                  <a:solidFill>
                    <a:srgbClr val="212529"/>
                  </a:solidFill>
                  <a:latin typeface="Calibri"/>
                  <a:ea typeface="Calibri"/>
                  <a:cs typeface="Calibri"/>
                  <a:sym typeface="Calibri"/>
                </a:rPr>
                <a:t> Knowing where I put things. </a:t>
              </a:r>
            </a:p>
            <a:p>
              <a:pPr marL="228600" marR="0" lvl="1" indent="-228600" algn="l" rtl="0">
                <a:lnSpc>
                  <a:spcPct val="90000"/>
                </a:lnSpc>
                <a:spcBef>
                  <a:spcPts val="0"/>
                </a:spcBef>
                <a:spcAft>
                  <a:spcPts val="0"/>
                </a:spcAft>
                <a:buClr>
                  <a:srgbClr val="212529"/>
                </a:buClr>
                <a:buSzPts val="2400"/>
                <a:buFont typeface="Calibri"/>
                <a:buChar char="•"/>
              </a:pPr>
              <a:endParaRPr sz="32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rgbClr val="212529"/>
                </a:buClr>
                <a:buSzPts val="2400"/>
                <a:buFont typeface="Calibri"/>
                <a:buChar char="•"/>
              </a:pPr>
              <a:r>
                <a:rPr lang="en-US" sz="3200" b="1" i="0" u="none" strike="noStrike" cap="none" dirty="0">
                  <a:solidFill>
                    <a:srgbClr val="212529"/>
                  </a:solidFill>
                  <a:latin typeface="Calibri"/>
                  <a:ea typeface="Calibri"/>
                  <a:cs typeface="Calibri"/>
                  <a:sym typeface="Calibri"/>
                </a:rPr>
                <a:t>Time Management</a:t>
              </a:r>
              <a:r>
                <a:rPr lang="en-US" sz="3200" b="0" i="0" u="none" strike="noStrike" cap="none" dirty="0">
                  <a:solidFill>
                    <a:srgbClr val="212529"/>
                  </a:solidFill>
                  <a:latin typeface="Calibri"/>
                  <a:ea typeface="Calibri"/>
                  <a:cs typeface="Calibri"/>
                  <a:sym typeface="Calibri"/>
                </a:rPr>
                <a:t>: Know about how long a task will take and what the deadline is. </a:t>
              </a:r>
            </a:p>
            <a:p>
              <a:pPr marL="228600" marR="0" lvl="1" indent="-228600" algn="l" rtl="0">
                <a:lnSpc>
                  <a:spcPct val="90000"/>
                </a:lnSpc>
                <a:spcBef>
                  <a:spcPts val="360"/>
                </a:spcBef>
                <a:spcAft>
                  <a:spcPts val="0"/>
                </a:spcAft>
                <a:buClr>
                  <a:srgbClr val="212529"/>
                </a:buClr>
                <a:buSzPts val="2400"/>
                <a:buFont typeface="Calibri"/>
                <a:buChar char="•"/>
              </a:pPr>
              <a:endParaRPr sz="3200" b="0" i="0" u="none" strike="noStrike" cap="none" dirty="0">
                <a:solidFill>
                  <a:srgbClr val="212529"/>
                </a:solidFill>
                <a:latin typeface="Calibri"/>
                <a:ea typeface="Calibri"/>
                <a:cs typeface="Calibri"/>
                <a:sym typeface="Calibri"/>
              </a:endParaRPr>
            </a:p>
            <a:p>
              <a:pPr marL="228600" marR="0" lvl="1" indent="-228600" algn="l" rtl="0">
                <a:lnSpc>
                  <a:spcPct val="90000"/>
                </a:lnSpc>
                <a:spcBef>
                  <a:spcPts val="360"/>
                </a:spcBef>
                <a:spcAft>
                  <a:spcPts val="0"/>
                </a:spcAft>
                <a:buClr>
                  <a:srgbClr val="212529"/>
                </a:buClr>
                <a:buSzPts val="2400"/>
                <a:buFont typeface="Calibri"/>
                <a:buChar char="•"/>
              </a:pPr>
              <a:r>
                <a:rPr lang="en-US" sz="3200" b="1" i="0" u="none" strike="noStrike" cap="none" dirty="0">
                  <a:solidFill>
                    <a:srgbClr val="212529"/>
                  </a:solidFill>
                  <a:latin typeface="Calibri"/>
                  <a:ea typeface="Calibri"/>
                  <a:cs typeface="Calibri"/>
                  <a:sym typeface="Calibri"/>
                </a:rPr>
                <a:t>Planning/ Prioritization</a:t>
              </a:r>
              <a:r>
                <a:rPr lang="en-US" sz="3200" b="0" i="0" u="none" strike="noStrike" cap="none" dirty="0">
                  <a:solidFill>
                    <a:srgbClr val="212529"/>
                  </a:solidFill>
                  <a:latin typeface="Calibri"/>
                  <a:ea typeface="Calibri"/>
                  <a:cs typeface="Calibri"/>
                  <a:sym typeface="Calibri"/>
                </a:rPr>
                <a:t>: Deciding what steps to take. </a:t>
              </a:r>
              <a:endParaRPr sz="3200" b="0" i="0" u="none" strike="noStrike" cap="none" dirty="0">
                <a:solidFill>
                  <a:srgbClr val="212529"/>
                </a:solidFill>
                <a:latin typeface="Calibri"/>
                <a:ea typeface="Calibri"/>
                <a:cs typeface="Calibri"/>
                <a:sym typeface="Calibri"/>
              </a:endParaRPr>
            </a:p>
          </p:txBody>
        </p:sp>
        <p:sp>
          <p:nvSpPr>
            <p:cNvPr id="250" name="Google Shape;250;p12"/>
            <p:cNvSpPr/>
            <p:nvPr/>
          </p:nvSpPr>
          <p:spPr>
            <a:xfrm>
              <a:off x="144368" y="2704"/>
              <a:ext cx="2839752" cy="5533311"/>
            </a:xfrm>
            <a:prstGeom prst="roundRect">
              <a:avLst>
                <a:gd name="adj" fmla="val 16667"/>
              </a:avLst>
            </a:prstGeom>
            <a:solidFill>
              <a:srgbClr val="EFA31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txBox="1"/>
            <p:nvPr/>
          </p:nvSpPr>
          <p:spPr>
            <a:xfrm>
              <a:off x="282993" y="141329"/>
              <a:ext cx="2562502" cy="5256061"/>
            </a:xfrm>
            <a:prstGeom prst="rect">
              <a:avLst/>
            </a:prstGeom>
            <a:no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Organize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grpSp>
        <p:nvGrpSpPr>
          <p:cNvPr id="257" name="Google Shape;257;p13"/>
          <p:cNvGrpSpPr/>
          <p:nvPr/>
        </p:nvGrpSpPr>
        <p:grpSpPr>
          <a:xfrm>
            <a:off x="587018" y="473215"/>
            <a:ext cx="11017963" cy="5911570"/>
            <a:chOff x="1480" y="2889"/>
            <a:chExt cx="11017963" cy="5911570"/>
          </a:xfrm>
        </p:grpSpPr>
        <p:sp>
          <p:nvSpPr>
            <p:cNvPr id="258" name="Google Shape;258;p13"/>
            <p:cNvSpPr/>
            <p:nvPr/>
          </p:nvSpPr>
          <p:spPr>
            <a:xfrm rot="5400000">
              <a:off x="4337128" y="-887459"/>
              <a:ext cx="5672364" cy="7692267"/>
            </a:xfrm>
            <a:prstGeom prst="round2SameRect">
              <a:avLst>
                <a:gd name="adj1" fmla="val 16667"/>
                <a:gd name="adj2" fmla="val 0"/>
              </a:avLst>
            </a:prstGeom>
            <a:solidFill>
              <a:schemeClr val="accent1">
                <a:lumMod val="20000"/>
                <a:lumOff val="80000"/>
                <a:alpha val="89803"/>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txBox="1"/>
            <p:nvPr/>
          </p:nvSpPr>
          <p:spPr>
            <a:xfrm>
              <a:off x="3327176" y="399394"/>
              <a:ext cx="7415365" cy="5118560"/>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2800" b="1" i="0" u="none" strike="noStrike" cap="none" dirty="0">
                  <a:solidFill>
                    <a:schemeClr val="dk1"/>
                  </a:solidFill>
                  <a:latin typeface="Calibri"/>
                  <a:ea typeface="Calibri"/>
                  <a:cs typeface="Calibri"/>
                  <a:sym typeface="Calibri"/>
                </a:rPr>
                <a:t>Response Inhibition:</a:t>
              </a:r>
              <a:r>
                <a:rPr lang="en-US" sz="2800" b="0" i="0" u="none" strike="noStrike" cap="none" dirty="0">
                  <a:solidFill>
                    <a:schemeClr val="dk1"/>
                  </a:solidFill>
                  <a:latin typeface="Calibri"/>
                  <a:ea typeface="Calibri"/>
                  <a:cs typeface="Calibri"/>
                  <a:sym typeface="Calibri"/>
                </a:rPr>
                <a:t> Seeing the consequence </a:t>
              </a:r>
              <a:r>
                <a:rPr lang="en-US" sz="2800" b="0" i="0" u="sng" strike="noStrike" cap="none" dirty="0">
                  <a:solidFill>
                    <a:schemeClr val="dk1"/>
                  </a:solidFill>
                  <a:latin typeface="Calibri"/>
                  <a:ea typeface="Calibri"/>
                  <a:cs typeface="Calibri"/>
                  <a:sym typeface="Calibri"/>
                </a:rPr>
                <a:t>before</a:t>
              </a:r>
              <a:r>
                <a:rPr lang="en-US" sz="2800" b="0" i="0" u="none" strike="noStrike" cap="none" dirty="0">
                  <a:solidFill>
                    <a:schemeClr val="dk1"/>
                  </a:solidFill>
                  <a:latin typeface="Calibri"/>
                  <a:ea typeface="Calibri"/>
                  <a:cs typeface="Calibri"/>
                  <a:sym typeface="Calibri"/>
                </a:rPr>
                <a:t> I say or do something. </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2800" b="1" i="0" u="none" strike="noStrike" cap="none" dirty="0">
                  <a:solidFill>
                    <a:schemeClr val="dk1"/>
                  </a:solidFill>
                  <a:latin typeface="Calibri"/>
                  <a:ea typeface="Calibri"/>
                  <a:cs typeface="Calibri"/>
                  <a:sym typeface="Calibri"/>
                </a:rPr>
                <a:t>Flexibility</a:t>
              </a:r>
              <a:r>
                <a:rPr lang="en-US" sz="2800" b="0" i="0" u="none" strike="noStrike" cap="none" dirty="0">
                  <a:solidFill>
                    <a:schemeClr val="dk1"/>
                  </a:solidFill>
                  <a:latin typeface="Calibri"/>
                  <a:ea typeface="Calibri"/>
                  <a:cs typeface="Calibri"/>
                  <a:sym typeface="Calibri"/>
                </a:rPr>
                <a:t>: Going with the flow, accepting change. </a:t>
              </a:r>
            </a:p>
            <a:p>
              <a:pPr marL="171450" marR="0" lvl="1" indent="-171450" algn="l" rtl="0">
                <a:lnSpc>
                  <a:spcPct val="90000"/>
                </a:lnSpc>
                <a:spcBef>
                  <a:spcPts val="270"/>
                </a:spcBef>
                <a:spcAft>
                  <a:spcPts val="0"/>
                </a:spcAft>
                <a:buClr>
                  <a:schemeClr val="dk1"/>
                </a:buClr>
                <a:buSzPts val="1800"/>
                <a:buFont typeface="Calibri"/>
                <a:buChar char="•"/>
              </a:pPr>
              <a:endParaRPr sz="2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2800" b="1" i="0" u="none" strike="noStrike" cap="none" dirty="0">
                  <a:solidFill>
                    <a:schemeClr val="dk1"/>
                  </a:solidFill>
                  <a:latin typeface="Calibri"/>
                  <a:ea typeface="Calibri"/>
                  <a:cs typeface="Calibri"/>
                  <a:sym typeface="Calibri"/>
                </a:rPr>
                <a:t>Emotional Control:</a:t>
              </a:r>
              <a:r>
                <a:rPr lang="en-US" sz="2800" b="0" i="0" u="none" strike="noStrike" cap="none" dirty="0">
                  <a:solidFill>
                    <a:schemeClr val="dk1"/>
                  </a:solidFill>
                  <a:latin typeface="Calibri"/>
                  <a:ea typeface="Calibri"/>
                  <a:cs typeface="Calibri"/>
                  <a:sym typeface="Calibri"/>
                </a:rPr>
                <a:t> Keeping my cool when frustrated. </a:t>
              </a:r>
              <a:endParaRPr sz="28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70"/>
                </a:spcBef>
                <a:spcAft>
                  <a:spcPts val="0"/>
                </a:spcAft>
                <a:buClr>
                  <a:schemeClr val="dk1"/>
                </a:buClr>
                <a:buSzPts val="1600"/>
                <a:buFont typeface="Calibri"/>
                <a:buNone/>
              </a:pPr>
              <a:endParaRPr sz="24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800"/>
                <a:buFont typeface="Calibri"/>
                <a:buChar char="•"/>
              </a:pPr>
              <a:r>
                <a:rPr lang="en-US" sz="2800" b="1" i="0" u="none" strike="noStrike" cap="none" dirty="0">
                  <a:solidFill>
                    <a:schemeClr val="dk1"/>
                  </a:solidFill>
                  <a:latin typeface="Calibri"/>
                  <a:ea typeface="Calibri"/>
                  <a:cs typeface="Calibri"/>
                  <a:sym typeface="Calibri"/>
                </a:rPr>
                <a:t>Stress Tolerance:</a:t>
              </a:r>
              <a:r>
                <a:rPr lang="en-US" sz="2800" b="0" i="0" u="none" strike="noStrike" cap="none" dirty="0">
                  <a:solidFill>
                    <a:schemeClr val="dk1"/>
                  </a:solidFill>
                  <a:latin typeface="Calibri"/>
                  <a:ea typeface="Calibri"/>
                  <a:cs typeface="Calibri"/>
                  <a:sym typeface="Calibri"/>
                </a:rPr>
                <a:t> Managing my stress. </a:t>
              </a:r>
              <a:endParaRPr sz="2800" b="0" i="0" u="none" strike="noStrike" cap="none" dirty="0">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2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2800" b="1" i="0" u="none" strike="noStrike" cap="none" dirty="0">
                  <a:solidFill>
                    <a:schemeClr val="dk1"/>
                  </a:solidFill>
                  <a:latin typeface="Calibri"/>
                  <a:ea typeface="Calibri"/>
                  <a:cs typeface="Calibri"/>
                  <a:sym typeface="Calibri"/>
                </a:rPr>
                <a:t>Metacognition</a:t>
              </a:r>
              <a:r>
                <a:rPr lang="en-US" sz="2800" b="0" i="0" u="none" strike="noStrike" cap="none" dirty="0">
                  <a:solidFill>
                    <a:schemeClr val="dk1"/>
                  </a:solidFill>
                  <a:latin typeface="Calibri"/>
                  <a:ea typeface="Calibri"/>
                  <a:cs typeface="Calibri"/>
                  <a:sym typeface="Calibri"/>
                </a:rPr>
                <a:t>: Stepping back and evaluating how I’m doing. </a:t>
              </a:r>
              <a:endParaRPr sz="2800" b="0" i="0" u="none" strike="noStrike" cap="none" dirty="0">
                <a:solidFill>
                  <a:schemeClr val="dk1"/>
                </a:solidFill>
                <a:latin typeface="Calibri"/>
                <a:ea typeface="Calibri"/>
                <a:cs typeface="Calibri"/>
                <a:sym typeface="Calibri"/>
              </a:endParaRPr>
            </a:p>
          </p:txBody>
        </p:sp>
        <p:sp>
          <p:nvSpPr>
            <p:cNvPr id="260" name="Google Shape;260;p13"/>
            <p:cNvSpPr/>
            <p:nvPr/>
          </p:nvSpPr>
          <p:spPr>
            <a:xfrm>
              <a:off x="1480" y="2889"/>
              <a:ext cx="3325696" cy="591157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txBox="1"/>
            <p:nvPr/>
          </p:nvSpPr>
          <p:spPr>
            <a:xfrm>
              <a:off x="163827" y="165236"/>
              <a:ext cx="3001002" cy="5586876"/>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chemeClr val="lt1"/>
                </a:buClr>
                <a:buSzPts val="6500"/>
                <a:buFont typeface="Calibri"/>
                <a:buNone/>
              </a:pPr>
              <a:r>
                <a:rPr lang="en-US" sz="6500" b="1">
                  <a:solidFill>
                    <a:schemeClr val="lt1"/>
                  </a:solidFill>
                  <a:latin typeface="Calibri"/>
                  <a:ea typeface="Calibri"/>
                  <a:cs typeface="Calibri"/>
                  <a:sym typeface="Calibri"/>
                </a:rPr>
                <a:t>How We React</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14"/>
          <p:cNvGrpSpPr/>
          <p:nvPr/>
        </p:nvGrpSpPr>
        <p:grpSpPr>
          <a:xfrm>
            <a:off x="698270" y="291573"/>
            <a:ext cx="10835552" cy="6092601"/>
            <a:chOff x="451" y="2816"/>
            <a:chExt cx="10449868" cy="5763508"/>
          </a:xfrm>
          <a:solidFill>
            <a:schemeClr val="accent3"/>
          </a:solidFill>
        </p:grpSpPr>
        <p:sp>
          <p:nvSpPr>
            <p:cNvPr id="268" name="Google Shape;268;p14"/>
            <p:cNvSpPr/>
            <p:nvPr/>
          </p:nvSpPr>
          <p:spPr>
            <a:xfrm rot="5400000">
              <a:off x="3749564" y="-1008179"/>
              <a:ext cx="5616008" cy="7785501"/>
            </a:xfrm>
            <a:prstGeom prst="round2SameRect">
              <a:avLst>
                <a:gd name="adj1" fmla="val 16667"/>
                <a:gd name="adj2" fmla="val 0"/>
              </a:avLst>
            </a:prstGeom>
            <a:solidFill>
              <a:schemeClr val="accent5">
                <a:lumMod val="20000"/>
                <a:lumOff val="80000"/>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txBox="1"/>
            <p:nvPr/>
          </p:nvSpPr>
          <p:spPr>
            <a:xfrm>
              <a:off x="2664818" y="350718"/>
              <a:ext cx="7511350" cy="5067706"/>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800" b="1" i="0" u="none" strike="noStrike" cap="none" dirty="0">
                  <a:solidFill>
                    <a:schemeClr val="dk1"/>
                  </a:solidFill>
                  <a:latin typeface="Calibri"/>
                  <a:ea typeface="Calibri"/>
                  <a:cs typeface="Calibri"/>
                  <a:sym typeface="Calibri"/>
                </a:rPr>
                <a:t>Task Initiation: </a:t>
              </a:r>
              <a:r>
                <a:rPr lang="en-US" sz="2800" b="0" i="0" u="none" strike="noStrike" cap="none" dirty="0">
                  <a:solidFill>
                    <a:schemeClr val="dk1"/>
                  </a:solidFill>
                  <a:latin typeface="Calibri"/>
                  <a:ea typeface="Calibri"/>
                  <a:cs typeface="Calibri"/>
                  <a:sym typeface="Calibri"/>
                </a:rPr>
                <a:t>Getting started without a delay. </a:t>
              </a:r>
            </a:p>
            <a:p>
              <a:pPr marL="228600" marR="0" lvl="1" indent="-228600" algn="l" rtl="0">
                <a:lnSpc>
                  <a:spcPct val="90000"/>
                </a:lnSpc>
                <a:spcBef>
                  <a:spcPts val="0"/>
                </a:spcBef>
                <a:spcAft>
                  <a:spcPts val="0"/>
                </a:spcAft>
                <a:buClr>
                  <a:schemeClr val="dk1"/>
                </a:buClr>
                <a:buSzPts val="2000"/>
                <a:buFont typeface="Calibri"/>
                <a:buChar char="•"/>
              </a:pPr>
              <a:endParaRPr sz="28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800" b="1" i="0" u="none" strike="noStrike" cap="none" dirty="0">
                  <a:solidFill>
                    <a:schemeClr val="dk1"/>
                  </a:solidFill>
                  <a:latin typeface="Calibri"/>
                  <a:ea typeface="Calibri"/>
                  <a:cs typeface="Calibri"/>
                  <a:sym typeface="Calibri"/>
                </a:rPr>
                <a:t>Sustained Attention</a:t>
              </a:r>
              <a:r>
                <a:rPr lang="en-US" sz="2800" b="0" i="0" u="none" strike="noStrike" cap="none" dirty="0">
                  <a:solidFill>
                    <a:schemeClr val="dk1"/>
                  </a:solidFill>
                  <a:latin typeface="Calibri"/>
                  <a:ea typeface="Calibri"/>
                  <a:cs typeface="Calibri"/>
                  <a:sym typeface="Calibri"/>
                </a:rPr>
                <a:t>: Paying attention, even when I don’t feel like it. </a:t>
              </a:r>
            </a:p>
            <a:p>
              <a:pPr marL="228600" marR="0" lvl="1" indent="-228600" algn="l" rtl="0">
                <a:lnSpc>
                  <a:spcPct val="90000"/>
                </a:lnSpc>
                <a:spcBef>
                  <a:spcPts val="300"/>
                </a:spcBef>
                <a:spcAft>
                  <a:spcPts val="0"/>
                </a:spcAft>
                <a:buClr>
                  <a:schemeClr val="dk1"/>
                </a:buClr>
                <a:buSzPts val="2000"/>
                <a:buFont typeface="Calibri"/>
                <a:buChar char="•"/>
              </a:pPr>
              <a:endParaRPr sz="28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800" b="1" i="0" u="none" strike="noStrike" cap="none" dirty="0">
                  <a:solidFill>
                    <a:schemeClr val="dk1"/>
                  </a:solidFill>
                  <a:latin typeface="Calibri"/>
                  <a:ea typeface="Calibri"/>
                  <a:cs typeface="Calibri"/>
                  <a:sym typeface="Calibri"/>
                </a:rPr>
                <a:t>Goal-Directed Persistence</a:t>
              </a:r>
              <a:r>
                <a:rPr lang="en-US" sz="2800" b="0" i="0" u="none" strike="noStrike" cap="none" dirty="0">
                  <a:solidFill>
                    <a:schemeClr val="dk1"/>
                  </a:solidFill>
                  <a:latin typeface="Calibri"/>
                  <a:ea typeface="Calibri"/>
                  <a:cs typeface="Calibri"/>
                  <a:sym typeface="Calibri"/>
                </a:rPr>
                <a:t>: Sticking with my goal. </a:t>
              </a:r>
            </a:p>
            <a:p>
              <a:pPr marL="228600" marR="0" lvl="1" indent="-228600" algn="l" rtl="0">
                <a:lnSpc>
                  <a:spcPct val="90000"/>
                </a:lnSpc>
                <a:spcBef>
                  <a:spcPts val="300"/>
                </a:spcBef>
                <a:spcAft>
                  <a:spcPts val="0"/>
                </a:spcAft>
                <a:buClr>
                  <a:schemeClr val="dk1"/>
                </a:buClr>
                <a:buSzPts val="2000"/>
                <a:buFont typeface="Calibri"/>
                <a:buChar char="•"/>
              </a:pPr>
              <a:endParaRPr sz="28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800" b="1" i="0" u="none" strike="noStrike" cap="none" dirty="0">
                  <a:solidFill>
                    <a:schemeClr val="dk1"/>
                  </a:solidFill>
                  <a:latin typeface="Calibri"/>
                  <a:ea typeface="Calibri"/>
                  <a:cs typeface="Calibri"/>
                  <a:sym typeface="Calibri"/>
                </a:rPr>
                <a:t>Working Memory:</a:t>
              </a:r>
              <a:r>
                <a:rPr lang="en-US" sz="2800" b="0" i="0" u="none" strike="noStrike" cap="none" dirty="0">
                  <a:solidFill>
                    <a:schemeClr val="dk1"/>
                  </a:solidFill>
                  <a:latin typeface="Calibri"/>
                  <a:ea typeface="Calibri"/>
                  <a:cs typeface="Calibri"/>
                  <a:sym typeface="Calibri"/>
                </a:rPr>
                <a:t> Remembering what I did and what I need to do. </a:t>
              </a:r>
              <a:endParaRPr sz="2800" b="0" i="0" u="none" strike="noStrike" cap="none" dirty="0">
                <a:solidFill>
                  <a:schemeClr val="dk1"/>
                </a:solidFill>
                <a:latin typeface="Calibri"/>
                <a:ea typeface="Calibri"/>
                <a:cs typeface="Calibri"/>
                <a:sym typeface="Calibri"/>
              </a:endParaRPr>
            </a:p>
          </p:txBody>
        </p:sp>
        <p:sp>
          <p:nvSpPr>
            <p:cNvPr id="270" name="Google Shape;270;p14"/>
            <p:cNvSpPr/>
            <p:nvPr/>
          </p:nvSpPr>
          <p:spPr>
            <a:xfrm>
              <a:off x="451" y="2816"/>
              <a:ext cx="2664365" cy="5763508"/>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txBox="1"/>
            <p:nvPr/>
          </p:nvSpPr>
          <p:spPr>
            <a:xfrm>
              <a:off x="130515" y="132880"/>
              <a:ext cx="2404237" cy="5503380"/>
            </a:xfrm>
            <a:prstGeom prst="rect">
              <a:avLst/>
            </a:prstGeom>
            <a:noFill/>
            <a:ln>
              <a:noFill/>
            </a:ln>
          </p:spPr>
          <p:txBody>
            <a:bodyPr spcFirstLastPara="1" wrap="square" lIns="217150" tIns="108575" rIns="217150" bIns="108575" anchor="ctr" anchorCtr="0">
              <a:noAutofit/>
            </a:bodyPr>
            <a:lstStyle/>
            <a:p>
              <a:pPr marL="0" marR="0" lvl="0" indent="0" algn="ctr" rtl="0">
                <a:lnSpc>
                  <a:spcPct val="90000"/>
                </a:lnSpc>
                <a:spcBef>
                  <a:spcPts val="0"/>
                </a:spcBef>
                <a:spcAft>
                  <a:spcPts val="0"/>
                </a:spcAft>
                <a:buClr>
                  <a:schemeClr val="lt1"/>
                </a:buClr>
                <a:buSzPts val="5700"/>
                <a:buFont typeface="Calibri"/>
                <a:buNone/>
              </a:pPr>
              <a:r>
                <a:rPr lang="en-US" sz="5700" b="1">
                  <a:solidFill>
                    <a:schemeClr val="lt1"/>
                  </a:solidFill>
                  <a:latin typeface="Calibri"/>
                  <a:ea typeface="Calibri"/>
                  <a:cs typeface="Calibri"/>
                  <a:sym typeface="Calibri"/>
                </a:rPr>
                <a:t>How We Get Things Done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15"/>
          <p:cNvSpPr/>
          <p:nvPr/>
        </p:nvSpPr>
        <p:spPr>
          <a:xfrm>
            <a:off x="381313" y="345504"/>
            <a:ext cx="10747786"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dk2"/>
                </a:solidFill>
                <a:latin typeface="+mj-lt"/>
                <a:ea typeface="Montserrat"/>
                <a:cs typeface="Montserrat"/>
                <a:sym typeface="Montserrat"/>
              </a:rPr>
              <a:t>Executive Skills     </a:t>
            </a:r>
            <a:r>
              <a:rPr lang="en-US" sz="4800" dirty="0">
                <a:solidFill>
                  <a:schemeClr val="dk2"/>
                </a:solidFill>
                <a:latin typeface="+mj-lt"/>
                <a:ea typeface="Montserrat"/>
                <a:cs typeface="Montserrat"/>
                <a:sym typeface="Wingdings" panose="05000000000000000000" pitchFamily="2" charset="2"/>
              </a:rPr>
              <a:t>    </a:t>
            </a:r>
            <a:r>
              <a:rPr lang="en-US" sz="4800" dirty="0">
                <a:solidFill>
                  <a:schemeClr val="dk2"/>
                </a:solidFill>
                <a:latin typeface="+mj-lt"/>
                <a:ea typeface="Montserrat"/>
                <a:cs typeface="Montserrat"/>
                <a:sym typeface="Montserrat"/>
              </a:rPr>
              <a:t>Behaviors</a:t>
            </a:r>
            <a:endParaRPr sz="2800" dirty="0">
              <a:solidFill>
                <a:schemeClr val="dk1"/>
              </a:solidFill>
              <a:latin typeface="+mj-lt"/>
              <a:ea typeface="Montserrat"/>
              <a:cs typeface="Montserrat"/>
              <a:sym typeface="Montserrat"/>
            </a:endParaRPr>
          </a:p>
        </p:txBody>
      </p:sp>
      <p:pic>
        <p:nvPicPr>
          <p:cNvPr id="279" name="Google Shape;279;p15" descr="weight.png"/>
          <p:cNvPicPr preferRelativeResize="0"/>
          <p:nvPr/>
        </p:nvPicPr>
        <p:blipFill rotWithShape="1">
          <a:blip r:embed="rId3">
            <a:alphaModFix/>
          </a:blip>
          <a:srcRect/>
          <a:stretch/>
        </p:blipFill>
        <p:spPr>
          <a:xfrm flipH="1">
            <a:off x="7576015" y="1068315"/>
            <a:ext cx="2559878" cy="3254518"/>
          </a:xfrm>
          <a:prstGeom prst="rect">
            <a:avLst/>
          </a:prstGeom>
          <a:noFill/>
          <a:ln>
            <a:noFill/>
          </a:ln>
        </p:spPr>
      </p:pic>
      <p:pic>
        <p:nvPicPr>
          <p:cNvPr id="280" name="Google Shape;280;p15" descr="Brain in head"/>
          <p:cNvPicPr preferRelativeResize="0"/>
          <p:nvPr/>
        </p:nvPicPr>
        <p:blipFill rotWithShape="1">
          <a:blip r:embed="rId4">
            <a:alphaModFix/>
          </a:blip>
          <a:srcRect/>
          <a:stretch/>
        </p:blipFill>
        <p:spPr>
          <a:xfrm>
            <a:off x="1934931" y="1292863"/>
            <a:ext cx="2936346" cy="2936346"/>
          </a:xfrm>
          <a:prstGeom prst="rect">
            <a:avLst/>
          </a:prstGeom>
          <a:noFill/>
          <a:ln>
            <a:noFill/>
          </a:ln>
        </p:spPr>
      </p:pic>
      <p:sp>
        <p:nvSpPr>
          <p:cNvPr id="281" name="Google Shape;281;p15"/>
          <p:cNvSpPr txBox="1"/>
          <p:nvPr/>
        </p:nvSpPr>
        <p:spPr>
          <a:xfrm>
            <a:off x="564193" y="4290764"/>
            <a:ext cx="5677822"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600" dirty="0">
                <a:solidFill>
                  <a:schemeClr val="dk1"/>
                </a:solidFill>
                <a:latin typeface="Arial"/>
                <a:ea typeface="Arial"/>
                <a:cs typeface="Arial"/>
                <a:sym typeface="Arial"/>
              </a:rPr>
              <a:t>Our Executive Skills are </a:t>
            </a:r>
            <a:r>
              <a:rPr lang="en-US" sz="2600" b="1" dirty="0">
                <a:solidFill>
                  <a:schemeClr val="dk1"/>
                </a:solidFill>
                <a:latin typeface="Arial"/>
                <a:ea typeface="Arial"/>
                <a:cs typeface="Arial"/>
                <a:sym typeface="Arial"/>
              </a:rPr>
              <a:t>normal</a:t>
            </a:r>
            <a:r>
              <a:rPr lang="en-US" sz="2600" dirty="0">
                <a:solidFill>
                  <a:schemeClr val="dk1"/>
                </a:solidFill>
                <a:latin typeface="Arial"/>
                <a:ea typeface="Arial"/>
                <a:cs typeface="Arial"/>
                <a:sym typeface="Arial"/>
              </a:rPr>
              <a:t> in the context of our life experiences, institutional barriers we might face, and resources we have. </a:t>
            </a:r>
            <a:endParaRPr sz="2600" dirty="0"/>
          </a:p>
          <a:p>
            <a:pPr marL="0" marR="0" lvl="0" indent="0" algn="l" rtl="0">
              <a:lnSpc>
                <a:spcPct val="100000"/>
              </a:lnSpc>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2" name="Google Shape;282;p15"/>
          <p:cNvSpPr txBox="1"/>
          <p:nvPr/>
        </p:nvSpPr>
        <p:spPr>
          <a:xfrm>
            <a:off x="6663445" y="4290764"/>
            <a:ext cx="5191669"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Arial"/>
                <a:ea typeface="Arial"/>
                <a:cs typeface="Arial"/>
                <a:sym typeface="Arial"/>
              </a:rPr>
              <a:t>Strengthening skills and mitigating unhelpful behaviors means we can tackle more and more complex tasks and goals. </a:t>
            </a:r>
            <a:endParaRPr sz="2600" dirty="0"/>
          </a:p>
        </p:txBody>
      </p:sp>
      <p:pic>
        <p:nvPicPr>
          <p:cNvPr id="2" name="Picture 1" descr="A yellow and white logo&#10;&#10;AI-generated content may be incorrect.">
            <a:extLst>
              <a:ext uri="{FF2B5EF4-FFF2-40B4-BE49-F238E27FC236}">
                <a16:creationId xmlns:a16="http://schemas.microsoft.com/office/drawing/2014/main" id="{9C78D84C-5AEB-840E-57D2-DF6CD5C665C6}"/>
              </a:ext>
            </a:extLst>
          </p:cNvPr>
          <p:cNvPicPr>
            <a:picLocks noChangeAspect="1"/>
          </p:cNvPicPr>
          <p:nvPr/>
        </p:nvPicPr>
        <p:blipFill>
          <a:blip r:embed="rId5"/>
          <a:stretch>
            <a:fillRect/>
          </a:stretch>
        </p:blipFill>
        <p:spPr>
          <a:xfrm>
            <a:off x="11278288" y="6002667"/>
            <a:ext cx="763980" cy="763980"/>
          </a:xfrm>
          <a:prstGeom prst="rect">
            <a:avLst/>
          </a:prstGeom>
        </p:spPr>
      </p:pic>
      <p:sp>
        <p:nvSpPr>
          <p:cNvPr id="4" name="Arrow: Right 3">
            <a:extLst>
              <a:ext uri="{FF2B5EF4-FFF2-40B4-BE49-F238E27FC236}">
                <a16:creationId xmlns:a16="http://schemas.microsoft.com/office/drawing/2014/main" id="{BFDE57FE-DB25-561D-607D-7D4F11AC299D}"/>
              </a:ext>
            </a:extLst>
          </p:cNvPr>
          <p:cNvSpPr/>
          <p:nvPr/>
        </p:nvSpPr>
        <p:spPr>
          <a:xfrm>
            <a:off x="6329256" y="542273"/>
            <a:ext cx="668379" cy="461606"/>
          </a:xfrm>
          <a:prstGeom prst="rightArrow">
            <a:avLst/>
          </a:prstGeom>
          <a:solidFill>
            <a:schemeClr val="accent2"/>
          </a:solidFill>
          <a:ln>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8CEEED2-5FE2-4420-4B28-9779325B7C59}"/>
              </a:ext>
            </a:extLst>
          </p:cNvPr>
          <p:cNvSpPr/>
          <p:nvPr/>
        </p:nvSpPr>
        <p:spPr>
          <a:xfrm>
            <a:off x="352767" y="1775168"/>
            <a:ext cx="5562996" cy="4880397"/>
          </a:xfrm>
          <a:prstGeom prst="rect">
            <a:avLst/>
          </a:prstGeom>
          <a:solidFill>
            <a:schemeClr val="accent3">
              <a:lumMod val="9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ClrTx/>
              <a:defRPr/>
            </a:pPr>
            <a:br>
              <a:rPr lang="en-US" sz="800" kern="1200" dirty="0">
                <a:solidFill>
                  <a:prstClr val="black"/>
                </a:solidFill>
                <a:latin typeface="Arial" panose="020B0604020202020204" pitchFamily="34" charset="0"/>
                <a:cs typeface="Arial" panose="020B0604020202020204" pitchFamily="34" charset="0"/>
              </a:rPr>
            </a:br>
            <a:endParaRPr lang="en-US" sz="1800" kern="1200" dirty="0">
              <a:solidFill>
                <a:prstClr val="black"/>
              </a:solidFill>
              <a:latin typeface="Arial" panose="020B0604020202020204" pitchFamily="34" charset="0"/>
              <a:cs typeface="Arial" panose="020B0604020202020204" pitchFamily="34" charset="0"/>
            </a:endParaRPr>
          </a:p>
          <a:p>
            <a:pPr lvl="0">
              <a:buClrTx/>
              <a:defRPr/>
            </a:pPr>
            <a:endParaRPr lang="en-US" sz="18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8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8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buClrTx/>
              <a:defRPr/>
            </a:pP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br>
              <a:rPr lang="en-US" sz="7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Wednesday 6/4</a:t>
            </a: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1a: </a:t>
            </a: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Lived Experience &amp; Career Readiness</a:t>
            </a:r>
          </a:p>
          <a:p>
            <a:pPr lvl="1">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Explore the concepts of one’s lived experience in relation to career readiness and labor market dynamics. Understand how your personal identity impacts your role as a facilitator</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 Post-Workshop Coaching</a:t>
            </a:r>
          </a:p>
          <a:p>
            <a:pPr lvl="0">
              <a:buClrTx/>
              <a:defRPr/>
            </a:pP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Thursday 6/5</a:t>
            </a:r>
          </a:p>
          <a:p>
            <a:pPr lvl="0">
              <a:buClrTx/>
              <a:defRPr/>
            </a:pP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1b: Curriculum Deep Dive</a:t>
            </a: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Walk through curriculum and its </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unique components; practice core lessons</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+Post-Workshop Coaching</a:t>
            </a:r>
          </a:p>
        </p:txBody>
      </p:sp>
      <p:sp>
        <p:nvSpPr>
          <p:cNvPr id="20" name="Rectangle 19">
            <a:extLst>
              <a:ext uri="{FF2B5EF4-FFF2-40B4-BE49-F238E27FC236}">
                <a16:creationId xmlns:a16="http://schemas.microsoft.com/office/drawing/2014/main" id="{23E4670A-2358-F85C-99DD-09D8780B2595}"/>
              </a:ext>
            </a:extLst>
          </p:cNvPr>
          <p:cNvSpPr/>
          <p:nvPr/>
        </p:nvSpPr>
        <p:spPr>
          <a:xfrm>
            <a:off x="6105047" y="1775168"/>
            <a:ext cx="5782422" cy="4880397"/>
          </a:xfrm>
          <a:prstGeom prst="rect">
            <a:avLst/>
          </a:prstGeom>
          <a:solidFill>
            <a:schemeClr val="tx2">
              <a:lumMod val="20000"/>
              <a:lumOff val="8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b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Tuesday 6/17</a:t>
            </a: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2a: Executive Skills 201: Moving from knowledge into practice </a:t>
            </a:r>
          </a:p>
          <a:p>
            <a:pPr lvl="0">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Deepen your ability to use ES to enhance goal achievement for yourself, with your teams, and your ESE employees</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+Post-Workshop Coaching</a:t>
            </a: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Tuesday 7/1</a:t>
            </a: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2b: Designing Executive Skills-based practices for your ESE</a:t>
            </a:r>
          </a:p>
          <a:p>
            <a:pPr lvl="0">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Leverage implementation science to design and sustain Executive Skills-informed practices in your ESE</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+Post-Workshop Coaching</a:t>
            </a:r>
          </a:p>
          <a:p>
            <a:pPr lvl="0">
              <a:buClrTx/>
              <a:defRPr/>
            </a:pP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CC718E0F-C2D4-01C8-C89B-AF483F27BE97}"/>
              </a:ext>
            </a:extLst>
          </p:cNvPr>
          <p:cNvSpPr/>
          <p:nvPr/>
        </p:nvSpPr>
        <p:spPr>
          <a:xfrm>
            <a:off x="1946777" y="202434"/>
            <a:ext cx="8093433" cy="115801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Workshop A: Executive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are ES? Why do they matter? How do they show up in my job? </a:t>
            </a:r>
            <a:b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Set a foundation of Executive Skills knowledge for Pathway 1 or 2</a:t>
            </a:r>
          </a:p>
        </p:txBody>
      </p:sp>
      <p:sp>
        <p:nvSpPr>
          <p:cNvPr id="24" name="TextBox 23">
            <a:extLst>
              <a:ext uri="{FF2B5EF4-FFF2-40B4-BE49-F238E27FC236}">
                <a16:creationId xmlns:a16="http://schemas.microsoft.com/office/drawing/2014/main" id="{9703B305-A157-945A-3B04-67B908BDE2D4}"/>
              </a:ext>
            </a:extLst>
          </p:cNvPr>
          <p:cNvSpPr txBox="1"/>
          <p:nvPr/>
        </p:nvSpPr>
        <p:spPr>
          <a:xfrm>
            <a:off x="788688" y="1874026"/>
            <a:ext cx="503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Pathway 1: Career Readiness Curriculum </a:t>
            </a:r>
          </a:p>
        </p:txBody>
      </p:sp>
      <p:sp>
        <p:nvSpPr>
          <p:cNvPr id="25" name="TextBox 24">
            <a:extLst>
              <a:ext uri="{FF2B5EF4-FFF2-40B4-BE49-F238E27FC236}">
                <a16:creationId xmlns:a16="http://schemas.microsoft.com/office/drawing/2014/main" id="{9B554D19-A8CE-2F38-B8CB-3E5A419A68BB}"/>
              </a:ext>
            </a:extLst>
          </p:cNvPr>
          <p:cNvSpPr txBox="1"/>
          <p:nvPr/>
        </p:nvSpPr>
        <p:spPr>
          <a:xfrm>
            <a:off x="6515737" y="1854031"/>
            <a:ext cx="5228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Pathway 2: Executive Skills Implementation</a:t>
            </a:r>
          </a:p>
        </p:txBody>
      </p:sp>
      <p:sp>
        <p:nvSpPr>
          <p:cNvPr id="33" name="TextBox 32">
            <a:extLst>
              <a:ext uri="{FF2B5EF4-FFF2-40B4-BE49-F238E27FC236}">
                <a16:creationId xmlns:a16="http://schemas.microsoft.com/office/drawing/2014/main" id="{D687320F-DABB-CA49-C6B0-3D5233F6A512}"/>
              </a:ext>
            </a:extLst>
          </p:cNvPr>
          <p:cNvSpPr txBox="1"/>
          <p:nvPr/>
        </p:nvSpPr>
        <p:spPr>
          <a:xfrm>
            <a:off x="1946777" y="2360710"/>
            <a:ext cx="35378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prstClr val="black"/>
                </a:solidFill>
                <a:latin typeface="Arial" panose="020B0604020202020204" pitchFamily="34" charset="0"/>
                <a:ea typeface="+mn-ea"/>
                <a:cs typeface="Arial" panose="020B0604020202020204" pitchFamily="34" charset="0"/>
              </a:rPr>
              <a:t>For ESEs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a:t>
            </a:r>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not have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job readiness curriculum, are unhappy with what they currently have, or are looking for new material to enhance current offerings.</a:t>
            </a:r>
          </a:p>
        </p:txBody>
      </p:sp>
      <p:sp>
        <p:nvSpPr>
          <p:cNvPr id="34" name="TextBox 33">
            <a:extLst>
              <a:ext uri="{FF2B5EF4-FFF2-40B4-BE49-F238E27FC236}">
                <a16:creationId xmlns:a16="http://schemas.microsoft.com/office/drawing/2014/main" id="{0FE9DF9E-A50F-47C4-7D24-EC745F198EBD}"/>
              </a:ext>
            </a:extLst>
          </p:cNvPr>
          <p:cNvSpPr txBox="1"/>
          <p:nvPr/>
        </p:nvSpPr>
        <p:spPr>
          <a:xfrm>
            <a:off x="6275405" y="2332930"/>
            <a:ext cx="34928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ESEs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t>
            </a:r>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job readiness curriculum and are looking to shift their culture toward strengths-based, Executive Skills Coaching.</a:t>
            </a:r>
          </a:p>
        </p:txBody>
      </p:sp>
      <p:pic>
        <p:nvPicPr>
          <p:cNvPr id="37" name="Picture 36">
            <a:extLst>
              <a:ext uri="{FF2B5EF4-FFF2-40B4-BE49-F238E27FC236}">
                <a16:creationId xmlns:a16="http://schemas.microsoft.com/office/drawing/2014/main" id="{BBE71AB3-72D3-01AE-10EF-275CB3AD7AA7}"/>
              </a:ext>
            </a:extLst>
          </p:cNvPr>
          <p:cNvPicPr>
            <a:picLocks noChangeAspect="1"/>
          </p:cNvPicPr>
          <p:nvPr/>
        </p:nvPicPr>
        <p:blipFill>
          <a:blip r:embed="rId3"/>
          <a:stretch>
            <a:fillRect/>
          </a:stretch>
        </p:blipFill>
        <p:spPr>
          <a:xfrm>
            <a:off x="609625" y="2461671"/>
            <a:ext cx="1139652" cy="738664"/>
          </a:xfrm>
          <a:prstGeom prst="rect">
            <a:avLst/>
          </a:prstGeom>
        </p:spPr>
      </p:pic>
      <p:pic>
        <p:nvPicPr>
          <p:cNvPr id="21" name="Picture 20" descr="A blue and yellow text&#10;&#10;AI-generated content may be incorrect.">
            <a:extLst>
              <a:ext uri="{FF2B5EF4-FFF2-40B4-BE49-F238E27FC236}">
                <a16:creationId xmlns:a16="http://schemas.microsoft.com/office/drawing/2014/main" id="{427C108C-E6E0-79D0-9B90-D8EC8F4EED7A}"/>
              </a:ext>
            </a:extLst>
          </p:cNvPr>
          <p:cNvPicPr>
            <a:picLocks noChangeAspect="1"/>
          </p:cNvPicPr>
          <p:nvPr/>
        </p:nvPicPr>
        <p:blipFill>
          <a:blip r:embed="rId4"/>
          <a:stretch>
            <a:fillRect/>
          </a:stretch>
        </p:blipFill>
        <p:spPr>
          <a:xfrm>
            <a:off x="9938609" y="2288004"/>
            <a:ext cx="1590180" cy="954108"/>
          </a:xfrm>
          <a:prstGeom prst="rect">
            <a:avLst/>
          </a:prstGeom>
        </p:spPr>
      </p:pic>
      <p:cxnSp>
        <p:nvCxnSpPr>
          <p:cNvPr id="23" name="Straight Arrow Connector 22">
            <a:extLst>
              <a:ext uri="{FF2B5EF4-FFF2-40B4-BE49-F238E27FC236}">
                <a16:creationId xmlns:a16="http://schemas.microsoft.com/office/drawing/2014/main" id="{2D3BA2DD-5494-0CC9-7C5A-3517EF4390E0}"/>
              </a:ext>
            </a:extLst>
          </p:cNvPr>
          <p:cNvCxnSpPr/>
          <p:nvPr/>
        </p:nvCxnSpPr>
        <p:spPr>
          <a:xfrm>
            <a:off x="4382429"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17C46FE-C8F2-BF2F-EB33-ABEAC1FE5E0B}"/>
              </a:ext>
            </a:extLst>
          </p:cNvPr>
          <p:cNvCxnSpPr/>
          <p:nvPr/>
        </p:nvCxnSpPr>
        <p:spPr>
          <a:xfrm>
            <a:off x="6898887"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79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p:nvPr/>
        </p:nvSpPr>
        <p:spPr>
          <a:xfrm>
            <a:off x="760020" y="729346"/>
            <a:ext cx="10474037" cy="4862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143"/>
              </a:buClr>
              <a:buSzPts val="4400"/>
              <a:buFont typeface="Montserrat"/>
              <a:buNone/>
            </a:pPr>
            <a:r>
              <a:rPr lang="en-US" sz="4400" i="0" u="none" strike="noStrike" cap="none" dirty="0">
                <a:solidFill>
                  <a:srgbClr val="424143"/>
                </a:solidFill>
                <a:latin typeface="+mj-lt"/>
                <a:ea typeface="Montserrat"/>
                <a:cs typeface="Montserrat"/>
                <a:sym typeface="Montserrat"/>
              </a:rPr>
              <a:t>Breakout Room Discussion</a:t>
            </a:r>
            <a:endParaRPr dirty="0">
              <a:latin typeface="+mj-lt"/>
            </a:endParaRPr>
          </a:p>
          <a:p>
            <a:pPr marL="0" marR="0" lvl="0" indent="0" algn="l" rtl="0">
              <a:lnSpc>
                <a:spcPct val="100000"/>
              </a:lnSpc>
              <a:spcBef>
                <a:spcPts val="0"/>
              </a:spcBef>
              <a:spcAft>
                <a:spcPts val="0"/>
              </a:spcAft>
              <a:buClr>
                <a:schemeClr val="dk1"/>
              </a:buClr>
              <a:buSzPts val="4400"/>
              <a:buFont typeface="Calibri"/>
              <a:buNone/>
            </a:pPr>
            <a:endParaRPr sz="4400" b="1" i="0" u="none" strike="noStrike" cap="none" dirty="0">
              <a:solidFill>
                <a:srgbClr val="424143"/>
              </a:solidFill>
              <a:latin typeface="Montserrat"/>
              <a:ea typeface="Montserrat"/>
              <a:cs typeface="Montserrat"/>
              <a:sym typeface="Montserrat"/>
            </a:endParaRPr>
          </a:p>
          <a:p>
            <a:pPr marL="742950" marR="0" lvl="0" indent="-742950" algn="l" rtl="0">
              <a:lnSpc>
                <a:spcPct val="100000"/>
              </a:lnSpc>
              <a:spcBef>
                <a:spcPts val="0"/>
              </a:spcBef>
              <a:spcAft>
                <a:spcPts val="0"/>
              </a:spcAft>
              <a:buClr>
                <a:srgbClr val="424143"/>
              </a:buClr>
              <a:buSzPts val="4000"/>
              <a:buAutoNum type="arabicPeriod"/>
            </a:pPr>
            <a:r>
              <a:rPr lang="en-US" sz="3600" b="0" i="0" u="none" strike="noStrike" cap="none" dirty="0">
                <a:solidFill>
                  <a:srgbClr val="424143"/>
                </a:solidFill>
                <a:latin typeface="Arial"/>
                <a:ea typeface="Arial"/>
                <a:cs typeface="Arial"/>
                <a:sym typeface="Arial"/>
              </a:rPr>
              <a:t>Share your top 3/bottom 3 ES.</a:t>
            </a:r>
            <a:br>
              <a:rPr lang="en-US" sz="3600" b="0" i="0" u="none" strike="noStrike" cap="none" dirty="0">
                <a:solidFill>
                  <a:srgbClr val="424143"/>
                </a:solidFill>
                <a:latin typeface="Arial"/>
                <a:ea typeface="Arial"/>
                <a:cs typeface="Arial"/>
                <a:sym typeface="Arial"/>
              </a:rPr>
            </a:br>
            <a:endParaRPr lang="en-US" sz="1200" dirty="0"/>
          </a:p>
          <a:p>
            <a:pPr marL="742950" marR="0" lvl="0" indent="-742950" algn="l" rtl="0">
              <a:lnSpc>
                <a:spcPct val="100000"/>
              </a:lnSpc>
              <a:spcBef>
                <a:spcPts val="0"/>
              </a:spcBef>
              <a:spcAft>
                <a:spcPts val="0"/>
              </a:spcAft>
              <a:buClr>
                <a:srgbClr val="424143"/>
              </a:buClr>
              <a:buSzPts val="4000"/>
              <a:buAutoNum type="arabicPeriod"/>
            </a:pPr>
            <a:r>
              <a:rPr lang="en-US" sz="3600" b="0" i="0" u="none" strike="noStrike" cap="none" dirty="0">
                <a:solidFill>
                  <a:srgbClr val="424143"/>
                </a:solidFill>
                <a:latin typeface="Arial"/>
                <a:ea typeface="Arial"/>
                <a:cs typeface="Arial"/>
                <a:sym typeface="Arial"/>
              </a:rPr>
              <a:t>How do you think your ES strengths &amp; struggles show up as behaviors at work?</a:t>
            </a:r>
            <a:br>
              <a:rPr lang="en-US" sz="3600" b="0" i="0" u="none" strike="noStrike" cap="none" dirty="0">
                <a:solidFill>
                  <a:srgbClr val="424143"/>
                </a:solidFill>
                <a:latin typeface="Arial"/>
                <a:ea typeface="Arial"/>
                <a:cs typeface="Arial"/>
                <a:sym typeface="Arial"/>
              </a:rPr>
            </a:br>
            <a:endParaRPr lang="en-US" sz="1200" dirty="0"/>
          </a:p>
          <a:p>
            <a:pPr marL="742950" marR="0" lvl="0" indent="-742950" algn="l" rtl="0">
              <a:lnSpc>
                <a:spcPct val="100000"/>
              </a:lnSpc>
              <a:spcBef>
                <a:spcPts val="0"/>
              </a:spcBef>
              <a:spcAft>
                <a:spcPts val="0"/>
              </a:spcAft>
              <a:buClr>
                <a:srgbClr val="424143"/>
              </a:buClr>
              <a:buSzPts val="4000"/>
              <a:buAutoNum type="arabicPeriod"/>
            </a:pPr>
            <a:r>
              <a:rPr lang="en-US" sz="3600" b="0" i="0" u="none" strike="noStrike" cap="none" dirty="0">
                <a:solidFill>
                  <a:srgbClr val="424143"/>
                </a:solidFill>
                <a:latin typeface="Arial"/>
                <a:ea typeface="Arial"/>
                <a:cs typeface="Arial"/>
                <a:sym typeface="Arial"/>
              </a:rPr>
              <a:t>How do you think your ES will help or hinder your progression to your June goal?</a:t>
            </a:r>
            <a:endParaRPr sz="1200" dirty="0"/>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424143"/>
              </a:solidFill>
              <a:latin typeface="Montserrat"/>
              <a:ea typeface="Montserrat"/>
              <a:cs typeface="Montserrat"/>
              <a:sym typeface="Montserrat"/>
            </a:endParaRPr>
          </a:p>
        </p:txBody>
      </p:sp>
      <p:pic>
        <p:nvPicPr>
          <p:cNvPr id="289" name="Google Shape;289;p16" descr="Chat outline"/>
          <p:cNvPicPr preferRelativeResize="0"/>
          <p:nvPr/>
        </p:nvPicPr>
        <p:blipFill>
          <a:blip r:embed="rId3">
            <a:extLst>
              <a:ext uri="{96DAC541-7B7A-43D3-8B79-37D633B846F1}">
                <asvg:svgBlip xmlns:asvg="http://schemas.microsoft.com/office/drawing/2016/SVG/main" r:embed="rId4"/>
              </a:ext>
            </a:extLst>
          </a:blip>
          <a:srcRect/>
          <a:stretch/>
        </p:blipFill>
        <p:spPr>
          <a:xfrm>
            <a:off x="9361712" y="194681"/>
            <a:ext cx="2070268" cy="2083006"/>
          </a:xfrm>
          <a:prstGeom prst="rect">
            <a:avLst/>
          </a:prstGeom>
          <a:noFill/>
          <a:ln>
            <a:noFill/>
          </a:ln>
        </p:spPr>
      </p:pic>
      <p:pic>
        <p:nvPicPr>
          <p:cNvPr id="2" name="Picture 1" descr="A yellow and white logo&#10;&#10;AI-generated content may be incorrect.">
            <a:extLst>
              <a:ext uri="{FF2B5EF4-FFF2-40B4-BE49-F238E27FC236}">
                <a16:creationId xmlns:a16="http://schemas.microsoft.com/office/drawing/2014/main" id="{3A4C5404-4897-8591-138A-74E0621A4AF3}"/>
              </a:ext>
            </a:extLst>
          </p:cNvPr>
          <p:cNvPicPr>
            <a:picLocks noChangeAspect="1"/>
          </p:cNvPicPr>
          <p:nvPr/>
        </p:nvPicPr>
        <p:blipFill>
          <a:blip r:embed="rId5"/>
          <a:stretch>
            <a:fillRect/>
          </a:stretch>
        </p:blipFill>
        <p:spPr>
          <a:xfrm>
            <a:off x="11278288" y="6002667"/>
            <a:ext cx="763980" cy="7639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19"/>
          <p:cNvSpPr/>
          <p:nvPr/>
        </p:nvSpPr>
        <p:spPr>
          <a:xfrm>
            <a:off x="722106" y="306213"/>
            <a:ext cx="10747786" cy="15696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dk2"/>
                </a:solidFill>
                <a:latin typeface="+mj-lt"/>
                <a:ea typeface="Montserrat"/>
                <a:cs typeface="Montserrat"/>
                <a:sym typeface="Montserrat"/>
              </a:rPr>
              <a:t>Toxic stress makes it harder to use our Executive Skills</a:t>
            </a:r>
            <a:endParaRPr sz="2800" dirty="0">
              <a:solidFill>
                <a:schemeClr val="dk1"/>
              </a:solidFill>
              <a:latin typeface="+mj-lt"/>
              <a:ea typeface="Montserrat"/>
              <a:cs typeface="Montserrat"/>
              <a:sym typeface="Montserrat"/>
            </a:endParaRPr>
          </a:p>
        </p:txBody>
      </p:sp>
      <p:pic>
        <p:nvPicPr>
          <p:cNvPr id="2" name="Picture 1" descr="A yellow and white logo&#10;&#10;AI-generated content may be incorrect.">
            <a:extLst>
              <a:ext uri="{FF2B5EF4-FFF2-40B4-BE49-F238E27FC236}">
                <a16:creationId xmlns:a16="http://schemas.microsoft.com/office/drawing/2014/main" id="{5B532B14-7243-2157-E25F-9F67E1334A50}"/>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4" name="Google Shape;303;p18">
            <a:extLst>
              <a:ext uri="{FF2B5EF4-FFF2-40B4-BE49-F238E27FC236}">
                <a16:creationId xmlns:a16="http://schemas.microsoft.com/office/drawing/2014/main" id="{8016D543-5773-3CF9-79CF-12103A28C15C}"/>
              </a:ext>
            </a:extLst>
          </p:cNvPr>
          <p:cNvPicPr preferRelativeResize="0"/>
          <p:nvPr/>
        </p:nvPicPr>
        <p:blipFill rotWithShape="1">
          <a:blip r:embed="rId4">
            <a:alphaModFix/>
          </a:blip>
          <a:srcRect/>
          <a:stretch/>
        </p:blipFill>
        <p:spPr>
          <a:xfrm>
            <a:off x="1490081" y="2558185"/>
            <a:ext cx="4605919" cy="3020723"/>
          </a:xfrm>
          <a:prstGeom prst="rect">
            <a:avLst/>
          </a:prstGeom>
          <a:noFill/>
          <a:ln>
            <a:noFill/>
          </a:ln>
        </p:spPr>
      </p:pic>
      <p:sp>
        <p:nvSpPr>
          <p:cNvPr id="5" name="TextBox 4">
            <a:extLst>
              <a:ext uri="{FF2B5EF4-FFF2-40B4-BE49-F238E27FC236}">
                <a16:creationId xmlns:a16="http://schemas.microsoft.com/office/drawing/2014/main" id="{944EAF59-42F6-AB8A-73F9-5772E469BD08}"/>
              </a:ext>
            </a:extLst>
          </p:cNvPr>
          <p:cNvSpPr txBox="1"/>
          <p:nvPr/>
        </p:nvSpPr>
        <p:spPr>
          <a:xfrm>
            <a:off x="7049193" y="2661977"/>
            <a:ext cx="4420699" cy="2554545"/>
          </a:xfrm>
          <a:prstGeom prst="rect">
            <a:avLst/>
          </a:prstGeom>
          <a:noFill/>
        </p:spPr>
        <p:txBody>
          <a:bodyPr wrap="square" rtlCol="0">
            <a:spAutoFit/>
          </a:bodyPr>
          <a:lstStyle/>
          <a:p>
            <a:r>
              <a:rPr lang="en-US" sz="3200" dirty="0"/>
              <a:t>High-quality connections and positive relationships can buffer this toxic stress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2"/>
        <p:cNvGrpSpPr/>
        <p:nvPr/>
      </p:nvGrpSpPr>
      <p:grpSpPr>
        <a:xfrm>
          <a:off x="0" y="0"/>
          <a:ext cx="0" cy="0"/>
          <a:chOff x="0" y="0"/>
          <a:chExt cx="0" cy="0"/>
        </a:xfrm>
      </p:grpSpPr>
      <p:sp>
        <p:nvSpPr>
          <p:cNvPr id="1273" name="Google Shape;1273;p29"/>
          <p:cNvSpPr txBox="1"/>
          <p:nvPr/>
        </p:nvSpPr>
        <p:spPr>
          <a:xfrm>
            <a:off x="1447800" y="401125"/>
            <a:ext cx="929640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i="0" u="none" strike="noStrike" kern="0" cap="none" spc="0" normalizeH="0" baseline="0" noProof="0" dirty="0">
                <a:ln>
                  <a:noFill/>
                </a:ln>
                <a:solidFill>
                  <a:schemeClr val="bg2"/>
                </a:solidFill>
                <a:effectLst/>
                <a:uLnTx/>
                <a:uFillTx/>
                <a:latin typeface="+mj-lt"/>
                <a:ea typeface="Montserrat"/>
                <a:cs typeface="Montserrat"/>
                <a:sym typeface="Montserrat"/>
              </a:rPr>
              <a:t>Reframe obstacles with Executive Skills</a:t>
            </a:r>
            <a:endParaRPr kumimoji="0" sz="1400" i="0" u="none" strike="noStrike" kern="0" cap="none" spc="0" normalizeH="0" baseline="0" noProof="0" dirty="0">
              <a:ln>
                <a:noFill/>
              </a:ln>
              <a:solidFill>
                <a:schemeClr val="bg2"/>
              </a:solidFill>
              <a:effectLst/>
              <a:uLnTx/>
              <a:uFillTx/>
              <a:latin typeface="+mj-lt"/>
              <a:cs typeface="Arial"/>
              <a:sym typeface="Arial"/>
            </a:endParaRPr>
          </a:p>
        </p:txBody>
      </p:sp>
      <p:grpSp>
        <p:nvGrpSpPr>
          <p:cNvPr id="1274" name="Google Shape;1274;p29"/>
          <p:cNvGrpSpPr/>
          <p:nvPr/>
        </p:nvGrpSpPr>
        <p:grpSpPr>
          <a:xfrm>
            <a:off x="731061" y="1507415"/>
            <a:ext cx="10996706" cy="1447505"/>
            <a:chOff x="0" y="0"/>
            <a:chExt cx="10996706" cy="1447505"/>
          </a:xfrm>
        </p:grpSpPr>
        <p:sp>
          <p:nvSpPr>
            <p:cNvPr id="1275" name="Google Shape;1275;p29"/>
            <p:cNvSpPr/>
            <p:nvPr/>
          </p:nvSpPr>
          <p:spPr>
            <a:xfrm>
              <a:off x="4398682" y="0"/>
              <a:ext cx="6598024" cy="1447505"/>
            </a:xfrm>
            <a:prstGeom prst="rightArrow">
              <a:avLst>
                <a:gd name="adj1" fmla="val 75000"/>
                <a:gd name="adj2" fmla="val 50000"/>
              </a:avLst>
            </a:prstGeom>
            <a:solidFill>
              <a:srgbClr val="F9DFC8">
                <a:alpha val="89803"/>
              </a:srgbClr>
            </a:solidFill>
            <a:ln w="15875" cap="flat" cmpd="sng">
              <a:solidFill>
                <a:srgbClr val="F9DFC8">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29"/>
            <p:cNvSpPr txBox="1"/>
            <p:nvPr/>
          </p:nvSpPr>
          <p:spPr>
            <a:xfrm>
              <a:off x="4398682" y="180938"/>
              <a:ext cx="6055210" cy="1085629"/>
            </a:xfrm>
            <a:prstGeom prst="rect">
              <a:avLst/>
            </a:prstGeom>
            <a:noFill/>
            <a:ln>
              <a:noFill/>
            </a:ln>
          </p:spPr>
          <p:txBody>
            <a:bodyPr spcFirstLastPara="1" wrap="square" lIns="12700" tIns="12700" rIns="12700" bIns="12700" anchor="t" anchorCtr="0">
              <a:noAutofit/>
            </a:bodyPr>
            <a:lstStyle/>
            <a:p>
              <a:pPr marL="228600" marR="0" lvl="1" indent="-228600" algn="l" defTabSz="914400" rtl="0" eaLnBrk="1" fontAlgn="auto" latinLnBrk="0" hangingPunct="1">
                <a:lnSpc>
                  <a:spcPct val="90000"/>
                </a:lnSpc>
                <a:spcBef>
                  <a:spcPts val="0"/>
                </a:spcBef>
                <a:spcAft>
                  <a:spcPts val="0"/>
                </a:spcAft>
                <a:buClr>
                  <a:srgbClr val="575759"/>
                </a:buClr>
                <a:buSzPts val="2000"/>
                <a:buFont typeface="Arial"/>
                <a:buChar char="•"/>
                <a:tabLst/>
                <a:defRPr/>
              </a:pPr>
              <a:r>
                <a:rPr kumimoji="0" lang="en-US" sz="2200" b="0" i="0" u="none" strike="noStrike" kern="0" cap="none" spc="0" normalizeH="0" baseline="0" noProof="0" dirty="0">
                  <a:ln>
                    <a:noFill/>
                  </a:ln>
                  <a:solidFill>
                    <a:schemeClr val="tx1"/>
                  </a:solidFill>
                  <a:effectLst/>
                  <a:uLnTx/>
                  <a:uFillTx/>
                  <a:latin typeface="Arial"/>
                  <a:ea typeface="Arial"/>
                  <a:cs typeface="Arial"/>
                  <a:sym typeface="Arial"/>
                </a:rPr>
                <a:t>Their Goal-Directed Persistence is strong, and they are tunneling on their basic needs. What else can I do to reduce their stress? </a:t>
              </a:r>
              <a:endParaRPr kumimoji="0" sz="2200" b="0" i="0" u="none" strike="noStrike" kern="0" cap="none" spc="0" normalizeH="0" baseline="0" noProof="0" dirty="0">
                <a:ln>
                  <a:noFill/>
                </a:ln>
                <a:solidFill>
                  <a:schemeClr val="tx1"/>
                </a:solidFill>
                <a:effectLst/>
                <a:uLnTx/>
                <a:uFillTx/>
                <a:latin typeface="Arial"/>
                <a:cs typeface="Arial"/>
                <a:sym typeface="Arial"/>
              </a:endParaRPr>
            </a:p>
          </p:txBody>
        </p:sp>
        <p:sp>
          <p:nvSpPr>
            <p:cNvPr id="1277" name="Google Shape;1277;p29"/>
            <p:cNvSpPr/>
            <p:nvPr/>
          </p:nvSpPr>
          <p:spPr>
            <a:xfrm>
              <a:off x="0" y="0"/>
              <a:ext cx="4398682" cy="1447505"/>
            </a:xfrm>
            <a:prstGeom prst="roundRect">
              <a:avLst>
                <a:gd name="adj" fmla="val 16667"/>
              </a:avLst>
            </a:prstGeom>
            <a:solidFill>
              <a:srgbClr val="EFA31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29"/>
            <p:cNvSpPr txBox="1"/>
            <p:nvPr/>
          </p:nvSpPr>
          <p:spPr>
            <a:xfrm>
              <a:off x="70661" y="70661"/>
              <a:ext cx="4257360" cy="1306183"/>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Every time you meet with a participant, they ask for more bus cards.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9" name="Google Shape;1279;p29"/>
          <p:cNvGrpSpPr/>
          <p:nvPr/>
        </p:nvGrpSpPr>
        <p:grpSpPr>
          <a:xfrm>
            <a:off x="731061" y="3197266"/>
            <a:ext cx="10996706" cy="1447505"/>
            <a:chOff x="0" y="0"/>
            <a:chExt cx="10996706" cy="1447505"/>
          </a:xfrm>
          <a:solidFill>
            <a:schemeClr val="accent4"/>
          </a:solidFill>
        </p:grpSpPr>
        <p:sp>
          <p:nvSpPr>
            <p:cNvPr id="1280" name="Google Shape;1280;p29"/>
            <p:cNvSpPr/>
            <p:nvPr/>
          </p:nvSpPr>
          <p:spPr>
            <a:xfrm>
              <a:off x="4398682" y="0"/>
              <a:ext cx="6598024" cy="1447505"/>
            </a:xfrm>
            <a:prstGeom prst="rightArrow">
              <a:avLst>
                <a:gd name="adj1" fmla="val 75000"/>
                <a:gd name="adj2" fmla="val 50000"/>
              </a:avLst>
            </a:prstGeom>
            <a:grp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29"/>
            <p:cNvSpPr txBox="1"/>
            <p:nvPr/>
          </p:nvSpPr>
          <p:spPr>
            <a:xfrm>
              <a:off x="4398682" y="273377"/>
              <a:ext cx="6055210" cy="1085629"/>
            </a:xfrm>
            <a:prstGeom prst="rect">
              <a:avLst/>
            </a:prstGeom>
            <a:noFill/>
            <a:ln>
              <a:noFill/>
            </a:ln>
          </p:spPr>
          <p:txBody>
            <a:bodyPr spcFirstLastPara="1" wrap="square" lIns="12700" tIns="12700" rIns="12700" bIns="12700" anchor="t" anchorCtr="0">
              <a:noAutofit/>
            </a:bodyPr>
            <a:lstStyle/>
            <a:p>
              <a:pPr marL="228600" marR="0" lvl="1" indent="-228600" algn="l" defTabSz="914400" rtl="0" eaLnBrk="1" fontAlgn="auto" latinLnBrk="0" hangingPunct="1">
                <a:lnSpc>
                  <a:spcPct val="90000"/>
                </a:lnSpc>
                <a:spcBef>
                  <a:spcPts val="0"/>
                </a:spcBef>
                <a:spcAft>
                  <a:spcPts val="0"/>
                </a:spcAft>
                <a:buClr>
                  <a:srgbClr val="575759"/>
                </a:buClr>
                <a:buSzPts val="2000"/>
                <a:buFont typeface="Arial"/>
                <a:buChar char="•"/>
                <a:tabLst/>
                <a:defRPr/>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He struggles with Task Initiation and there’s so much to learn when new, that it’s overwhelming. What can I do to help him get going on a task?</a:t>
              </a:r>
              <a:endParaRPr kumimoji="0"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1282" name="Google Shape;1282;p29"/>
            <p:cNvSpPr/>
            <p:nvPr/>
          </p:nvSpPr>
          <p:spPr>
            <a:xfrm>
              <a:off x="0" y="0"/>
              <a:ext cx="4398682" cy="1447505"/>
            </a:xfrm>
            <a:prstGeom prst="roundRect">
              <a:avLst>
                <a:gd name="adj" fmla="val 16667"/>
              </a:avLst>
            </a:prstGeom>
            <a:grp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29"/>
            <p:cNvSpPr txBox="1"/>
            <p:nvPr/>
          </p:nvSpPr>
          <p:spPr>
            <a:xfrm>
              <a:off x="70661" y="55356"/>
              <a:ext cx="4257360" cy="1306183"/>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Arial"/>
                  <a:ea typeface="Arial"/>
                  <a:cs typeface="Arial"/>
                  <a:sym typeface="Arial"/>
                </a:rPr>
                <a:t>New colleague doesn’t seem engaged or energetic about work.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84" name="Google Shape;1284;p29"/>
          <p:cNvGrpSpPr/>
          <p:nvPr/>
        </p:nvGrpSpPr>
        <p:grpSpPr>
          <a:xfrm>
            <a:off x="660400" y="4944642"/>
            <a:ext cx="10996706" cy="1620201"/>
            <a:chOff x="0" y="0"/>
            <a:chExt cx="10996706" cy="1620201"/>
          </a:xfrm>
        </p:grpSpPr>
        <p:sp>
          <p:nvSpPr>
            <p:cNvPr id="1285" name="Google Shape;1285;p29"/>
            <p:cNvSpPr/>
            <p:nvPr/>
          </p:nvSpPr>
          <p:spPr>
            <a:xfrm>
              <a:off x="4398682" y="0"/>
              <a:ext cx="6598024" cy="1620201"/>
            </a:xfrm>
            <a:prstGeom prst="rightArrow">
              <a:avLst>
                <a:gd name="adj1" fmla="val 75000"/>
                <a:gd name="adj2" fmla="val 50000"/>
              </a:avLst>
            </a:prstGeom>
            <a:solidFill>
              <a:schemeClr val="accent3">
                <a:lumMod val="20000"/>
                <a:lumOff val="80000"/>
                <a:alpha val="89803"/>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29"/>
            <p:cNvSpPr txBox="1"/>
            <p:nvPr/>
          </p:nvSpPr>
          <p:spPr>
            <a:xfrm>
              <a:off x="4398682" y="202525"/>
              <a:ext cx="5990449" cy="1215151"/>
            </a:xfrm>
            <a:prstGeom prst="rect">
              <a:avLst/>
            </a:prstGeom>
            <a:noFill/>
            <a:ln>
              <a:noFill/>
            </a:ln>
          </p:spPr>
          <p:txBody>
            <a:bodyPr spcFirstLastPara="1" wrap="square" lIns="11425" tIns="11425" rIns="11425" bIns="11425" anchor="t" anchorCtr="0">
              <a:noAutofit/>
            </a:bodyPr>
            <a:lstStyle/>
            <a:p>
              <a:pPr marL="171450" marR="0" lvl="1" indent="-171450" algn="l" defTabSz="914400" rtl="0" eaLnBrk="1" fontAlgn="auto" latinLnBrk="0" hangingPunct="1">
                <a:lnSpc>
                  <a:spcPct val="90000"/>
                </a:lnSpc>
                <a:spcBef>
                  <a:spcPts val="0"/>
                </a:spcBef>
                <a:spcAft>
                  <a:spcPts val="0"/>
                </a:spcAft>
                <a:buClr>
                  <a:srgbClr val="575759"/>
                </a:buClr>
                <a:buSzPts val="1800"/>
                <a:buFont typeface="Arial"/>
                <a:buChar char="•"/>
                <a:tabLst/>
                <a:defRPr/>
              </a:pPr>
              <a:r>
                <a:rPr kumimoji="0" lang="en-US" sz="2200" b="0" i="0" u="none" strike="noStrike" kern="0" cap="none" spc="0" normalizeH="0" baseline="0" noProof="0" dirty="0">
                  <a:ln>
                    <a:noFill/>
                  </a:ln>
                  <a:solidFill>
                    <a:srgbClr val="000000"/>
                  </a:solidFill>
                  <a:effectLst/>
                  <a:uLnTx/>
                  <a:uFillTx/>
                  <a:latin typeface="Arial"/>
                  <a:cs typeface="Arial"/>
                  <a:sym typeface="Arial"/>
                </a:rPr>
                <a:t>I can rely on my Emotional Control in this situation to stay calm in the moment, and my Metacognition to reflect on how I can do better next time.</a:t>
              </a:r>
              <a:endParaRPr kumimoji="0" sz="22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7" name="Google Shape;1287;p29"/>
            <p:cNvSpPr/>
            <p:nvPr/>
          </p:nvSpPr>
          <p:spPr>
            <a:xfrm>
              <a:off x="0" y="0"/>
              <a:ext cx="4398682" cy="1620201"/>
            </a:xfrm>
            <a:prstGeom prst="roundRect">
              <a:avLst>
                <a:gd name="adj" fmla="val 16667"/>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29"/>
            <p:cNvSpPr txBox="1"/>
            <p:nvPr/>
          </p:nvSpPr>
          <p:spPr>
            <a:xfrm>
              <a:off x="79092" y="79092"/>
              <a:ext cx="4240498" cy="1462017"/>
            </a:xfrm>
            <a:prstGeom prst="rect">
              <a:avLst/>
            </a:prstGeom>
            <a:noFill/>
            <a:ln>
              <a:noFill/>
            </a:ln>
          </p:spPr>
          <p:txBody>
            <a:bodyPr spcFirstLastPara="1" wrap="square" lIns="106675" tIns="53325" rIns="106675" bIns="5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r>
                <a:rPr lang="en-US" sz="2800" b="1" dirty="0">
                  <a:solidFill>
                    <a:srgbClr val="FFFFFF"/>
                  </a:solidFill>
                </a:rPr>
                <a:t>I have a tense conversation with a colleague.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84"/>
          <p:cNvSpPr txBox="1"/>
          <p:nvPr/>
        </p:nvSpPr>
        <p:spPr>
          <a:xfrm>
            <a:off x="275384" y="1748756"/>
            <a:ext cx="3357213" cy="206206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Montserrat"/>
              <a:buNone/>
              <a:tabLst/>
              <a:defRPr/>
            </a:pPr>
            <a:r>
              <a:rPr kumimoji="0" lang="en-US" sz="3200" b="1" i="0" u="none" strike="noStrike" kern="0" cap="none" spc="0" normalizeH="0" baseline="0" noProof="0" dirty="0">
                <a:ln>
                  <a:noFill/>
                </a:ln>
                <a:solidFill>
                  <a:schemeClr val="bg1"/>
                </a:solidFill>
                <a:effectLst/>
                <a:uLnTx/>
                <a:uFillTx/>
                <a:latin typeface="Montserrat"/>
                <a:ea typeface="Montserrat"/>
                <a:cs typeface="Montserrat"/>
                <a:sym typeface="Montserrat"/>
              </a:rPr>
              <a:t>Executive Skills-based Powerful Questions</a:t>
            </a:r>
            <a:endParaRPr kumimoji="0" sz="1200" b="0" i="0" u="none" strike="noStrike" kern="0" cap="none" spc="0" normalizeH="0" baseline="0" noProof="0" dirty="0">
              <a:ln>
                <a:noFill/>
              </a:ln>
              <a:solidFill>
                <a:schemeClr val="bg1"/>
              </a:solidFill>
              <a:effectLst/>
              <a:uLnTx/>
              <a:uFillTx/>
              <a:latin typeface="Arial"/>
              <a:cs typeface="Arial"/>
              <a:sym typeface="Arial"/>
            </a:endParaRPr>
          </a:p>
        </p:txBody>
      </p:sp>
      <p:sp>
        <p:nvSpPr>
          <p:cNvPr id="1665" name="Google Shape;1665;p84"/>
          <p:cNvSpPr txBox="1"/>
          <p:nvPr/>
        </p:nvSpPr>
        <p:spPr>
          <a:xfrm>
            <a:off x="5193360" y="1668355"/>
            <a:ext cx="6393099" cy="212361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What Executive Skill strength did you leverage this week?</a:t>
            </a:r>
            <a:br>
              <a:rPr kumimoji="0" lang="en-US" sz="26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What Executive Skills struggle got in your way?</a:t>
            </a:r>
            <a:b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6" name="Title 1">
            <a:extLst>
              <a:ext uri="{FF2B5EF4-FFF2-40B4-BE49-F238E27FC236}">
                <a16:creationId xmlns:a16="http://schemas.microsoft.com/office/drawing/2014/main" id="{5A2AB2FA-038A-33A2-ADF8-9E1C8CF07EAA}"/>
              </a:ext>
            </a:extLst>
          </p:cNvPr>
          <p:cNvSpPr txBox="1">
            <a:spLocks/>
          </p:cNvSpPr>
          <p:nvPr/>
        </p:nvSpPr>
        <p:spPr>
          <a:xfrm>
            <a:off x="2244436" y="444164"/>
            <a:ext cx="9947564" cy="2286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800" b="1" dirty="0">
                <a:solidFill>
                  <a:schemeClr val="tx1"/>
                </a:solidFill>
                <a:latin typeface="+mj-lt"/>
              </a:rPr>
              <a:t>ES-based Powerful Questions</a:t>
            </a:r>
          </a:p>
        </p:txBody>
      </p:sp>
      <p:pic>
        <p:nvPicPr>
          <p:cNvPr id="2" name="Picture 1" descr="A yellow and white logo&#10;&#10;AI-generated content may be incorrect.">
            <a:extLst>
              <a:ext uri="{FF2B5EF4-FFF2-40B4-BE49-F238E27FC236}">
                <a16:creationId xmlns:a16="http://schemas.microsoft.com/office/drawing/2014/main" id="{DC036B5F-42CD-6EC4-66A1-4DDC7846CB8D}"/>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3" name="Google Shape;916;p2" descr="Brain Story - Serve &amp; Return - American SPCC">
            <a:extLst>
              <a:ext uri="{FF2B5EF4-FFF2-40B4-BE49-F238E27FC236}">
                <a16:creationId xmlns:a16="http://schemas.microsoft.com/office/drawing/2014/main" id="{833E551E-E899-4444-7690-CA7168CB6330}"/>
              </a:ext>
            </a:extLst>
          </p:cNvPr>
          <p:cNvPicPr preferRelativeResize="0"/>
          <p:nvPr/>
        </p:nvPicPr>
        <p:blipFill rotWithShape="1">
          <a:blip r:embed="rId4">
            <a:alphaModFix/>
          </a:blip>
          <a:srcRect/>
          <a:stretch/>
        </p:blipFill>
        <p:spPr>
          <a:xfrm>
            <a:off x="1225421" y="1840680"/>
            <a:ext cx="3567673" cy="1403362"/>
          </a:xfrm>
          <a:prstGeom prst="rect">
            <a:avLst/>
          </a:prstGeom>
          <a:noFill/>
          <a:ln>
            <a:noFill/>
          </a:ln>
        </p:spPr>
      </p:pic>
      <p:sp>
        <p:nvSpPr>
          <p:cNvPr id="5" name="TextBox 4">
            <a:extLst>
              <a:ext uri="{FF2B5EF4-FFF2-40B4-BE49-F238E27FC236}">
                <a16:creationId xmlns:a16="http://schemas.microsoft.com/office/drawing/2014/main" id="{1BF84EEF-5D6F-5BA2-D112-A994B38975C7}"/>
              </a:ext>
            </a:extLst>
          </p:cNvPr>
          <p:cNvSpPr txBox="1"/>
          <p:nvPr/>
        </p:nvSpPr>
        <p:spPr>
          <a:xfrm>
            <a:off x="1020147" y="3776583"/>
            <a:ext cx="10258141"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8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You achieved that goal/task! What Executive Skills did you use to accomplish that?</a:t>
            </a:r>
            <a:br>
              <a:rPr kumimoji="0" lang="en-US" sz="28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br>
            <a:endParaRPr kumimoji="0" lang="en-US" b="0" i="0" u="none" strike="noStrike" kern="0" cap="none" spc="0" normalizeH="0" baseline="0" noProof="0" dirty="0">
              <a:ln>
                <a:noFill/>
              </a:ln>
              <a:solidFill>
                <a:srgbClr val="000000"/>
              </a:solidFill>
              <a:effectLst/>
              <a:uLnTx/>
              <a:uFillTx/>
              <a:latin typeface="+mn-lt"/>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8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What is creating undue friction in the environment?</a:t>
            </a:r>
            <a:br>
              <a:rPr kumimoji="0" lang="en-US" sz="28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br>
            <a:endParaRPr kumimoji="0" lang="en-US" b="0" i="0" u="none" strike="noStrike" kern="0" cap="none" spc="0" normalizeH="0" baseline="0" noProof="0" dirty="0">
              <a:ln>
                <a:noFill/>
              </a:ln>
              <a:solidFill>
                <a:srgbClr val="000000"/>
              </a:solidFill>
              <a:effectLst/>
              <a:uLnTx/>
              <a:uFillTx/>
              <a:latin typeface="+mn-lt"/>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8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How do you think someone with a strength in [specific ES] would do it?</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0" descr="Image result for center on the developing child overloaded truck"/>
          <p:cNvPicPr preferRelativeResize="0"/>
          <p:nvPr/>
        </p:nvPicPr>
        <p:blipFill rotWithShape="1">
          <a:blip r:embed="rId3">
            <a:alphaModFix/>
          </a:blip>
          <a:srcRect/>
          <a:stretch/>
        </p:blipFill>
        <p:spPr>
          <a:xfrm>
            <a:off x="4572000" y="899619"/>
            <a:ext cx="7012005" cy="5058761"/>
          </a:xfrm>
          <a:prstGeom prst="rect">
            <a:avLst/>
          </a:prstGeom>
          <a:noFill/>
          <a:ln>
            <a:noFill/>
          </a:ln>
        </p:spPr>
      </p:pic>
      <p:sp>
        <p:nvSpPr>
          <p:cNvPr id="323" name="Google Shape;323;p20"/>
          <p:cNvSpPr/>
          <p:nvPr/>
        </p:nvSpPr>
        <p:spPr>
          <a:xfrm>
            <a:off x="838200" y="667217"/>
            <a:ext cx="4691743"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4800"/>
              <a:buFont typeface="Montserrat"/>
              <a:buNone/>
            </a:pPr>
            <a:r>
              <a:rPr lang="en-US" sz="4800" i="0" u="none" strike="noStrike" cap="none" dirty="0">
                <a:solidFill>
                  <a:srgbClr val="424143"/>
                </a:solidFill>
                <a:latin typeface="+mj-lt"/>
                <a:ea typeface="Montserrat"/>
                <a:cs typeface="Montserrat"/>
                <a:sym typeface="Montserrat"/>
              </a:rPr>
              <a:t>Unloading our Trucks</a:t>
            </a:r>
            <a:endParaRPr sz="2800" i="0" u="none" strike="noStrike" cap="none" dirty="0">
              <a:solidFill>
                <a:srgbClr val="575759"/>
              </a:solidFill>
              <a:latin typeface="+mj-lt"/>
              <a:ea typeface="Montserrat"/>
              <a:cs typeface="Montserrat"/>
              <a:sym typeface="Montserrat"/>
            </a:endParaRPr>
          </a:p>
        </p:txBody>
      </p:sp>
      <p:pic>
        <p:nvPicPr>
          <p:cNvPr id="2" name="Picture 1" descr="A yellow and white logo&#10;&#10;AI-generated content may be incorrect.">
            <a:extLst>
              <a:ext uri="{FF2B5EF4-FFF2-40B4-BE49-F238E27FC236}">
                <a16:creationId xmlns:a16="http://schemas.microsoft.com/office/drawing/2014/main" id="{A8C583F6-64DC-B083-D67F-2A6AAB9740AC}"/>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80"/>
        <p:cNvGrpSpPr/>
        <p:nvPr/>
      </p:nvGrpSpPr>
      <p:grpSpPr>
        <a:xfrm>
          <a:off x="0" y="0"/>
          <a:ext cx="0" cy="0"/>
          <a:chOff x="0" y="0"/>
          <a:chExt cx="0" cy="0"/>
        </a:xfrm>
      </p:grpSpPr>
      <p:sp>
        <p:nvSpPr>
          <p:cNvPr id="3" name="Text Placeholder 2">
            <a:extLst>
              <a:ext uri="{FF2B5EF4-FFF2-40B4-BE49-F238E27FC236}">
                <a16:creationId xmlns:a16="http://schemas.microsoft.com/office/drawing/2014/main" id="{9D405252-06DC-2192-1850-058EC46A98B5}"/>
              </a:ext>
            </a:extLst>
          </p:cNvPr>
          <p:cNvSpPr>
            <a:spLocks noGrp="1"/>
          </p:cNvSpPr>
          <p:nvPr>
            <p:ph type="body" sz="quarter" idx="10"/>
          </p:nvPr>
        </p:nvSpPr>
        <p:spPr/>
        <p:txBody>
          <a:bodyPr/>
          <a:lstStyle/>
          <a:p>
            <a:endParaRPr lang="en-US" dirty="0"/>
          </a:p>
        </p:txBody>
      </p:sp>
      <p:sp>
        <p:nvSpPr>
          <p:cNvPr id="381" name="Google Shape;381;p28"/>
          <p:cNvSpPr txBox="1">
            <a:spLocks noGrp="1"/>
          </p:cNvSpPr>
          <p:nvPr>
            <p:ph type="title"/>
          </p:nvPr>
        </p:nvSpPr>
        <p:spPr>
          <a:xfrm>
            <a:off x="419893" y="2334349"/>
            <a:ext cx="3932237" cy="16002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3400"/>
              <a:buFont typeface="Montserrat"/>
              <a:buNone/>
            </a:pPr>
            <a:r>
              <a:rPr lang="en-US" sz="3400" b="1" dirty="0">
                <a:solidFill>
                  <a:schemeClr val="bg1"/>
                </a:solidFill>
              </a:rPr>
              <a:t>Environmental Modifications</a:t>
            </a:r>
            <a:endParaRPr sz="3400" b="1" dirty="0">
              <a:solidFill>
                <a:schemeClr val="bg1"/>
              </a:solidFill>
            </a:endParaRPr>
          </a:p>
        </p:txBody>
      </p:sp>
      <p:sp>
        <p:nvSpPr>
          <p:cNvPr id="383" name="Google Shape;383;p28"/>
          <p:cNvSpPr txBox="1"/>
          <p:nvPr/>
        </p:nvSpPr>
        <p:spPr>
          <a:xfrm>
            <a:off x="5302912" y="612844"/>
            <a:ext cx="6739356" cy="56323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75759"/>
              </a:buClr>
              <a:buSzPts val="3200"/>
              <a:buFont typeface="Arial"/>
              <a:buNone/>
            </a:pPr>
            <a:r>
              <a:rPr lang="en-US" sz="3200" b="1" i="0" u="none" strike="noStrike" cap="none" dirty="0">
                <a:solidFill>
                  <a:srgbClr val="575759"/>
                </a:solidFill>
                <a:latin typeface="Arial"/>
                <a:ea typeface="Arial"/>
                <a:cs typeface="Arial"/>
                <a:sym typeface="Arial"/>
              </a:rPr>
              <a:t>Reduce stress</a:t>
            </a:r>
            <a:r>
              <a:rPr lang="en-US" sz="3200" b="0" i="0" u="none" strike="noStrike" cap="none" dirty="0">
                <a:solidFill>
                  <a:srgbClr val="575759"/>
                </a:solidFill>
                <a:latin typeface="Arial"/>
                <a:ea typeface="Arial"/>
                <a:cs typeface="Arial"/>
                <a:sym typeface="Arial"/>
              </a:rPr>
              <a:t> and friction points by modifying:</a:t>
            </a:r>
            <a:endParaRPr dirty="0"/>
          </a:p>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rgbClr val="575759"/>
              </a:solidFill>
              <a:latin typeface="Arial"/>
              <a:ea typeface="Arial"/>
              <a:cs typeface="Arial"/>
              <a:sym typeface="Arial"/>
            </a:endParaRPr>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Policies and procedures</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Written materials/documents</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Physical environment</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Technology</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Tasks themselves</a:t>
            </a:r>
            <a:endParaRPr dirty="0"/>
          </a:p>
          <a:p>
            <a:pPr marL="342900" marR="0" lvl="0" indent="-292100" algn="l" rtl="0">
              <a:lnSpc>
                <a:spcPct val="100000"/>
              </a:lnSpc>
              <a:spcBef>
                <a:spcPts val="0"/>
              </a:spcBef>
              <a:spcAft>
                <a:spcPts val="0"/>
              </a:spcAft>
              <a:buClr>
                <a:schemeClr val="dk1"/>
              </a:buClr>
              <a:buSzPts val="800"/>
              <a:buFont typeface="Arial"/>
              <a:buNone/>
            </a:pPr>
            <a:endParaRPr sz="800" b="0" i="0" u="none" strike="noStrike" cap="none" dirty="0">
              <a:solidFill>
                <a:srgbClr val="5757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Calibri"/>
              <a:buNone/>
            </a:pPr>
            <a:endParaRPr sz="3200" b="1" dirty="0">
              <a:solidFill>
                <a:srgbClr val="F0A31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r>
              <a:rPr lang="en-US" sz="3200" b="1" i="0" u="none" strike="noStrike" cap="none" dirty="0">
                <a:solidFill>
                  <a:schemeClr val="dk1"/>
                </a:solidFill>
                <a:latin typeface="Arial"/>
                <a:ea typeface="Arial"/>
                <a:cs typeface="Arial"/>
                <a:sym typeface="Arial"/>
              </a:rPr>
              <a:t>…to decrease barriers to goal progression!</a:t>
            </a:r>
            <a:endParaRPr dirty="0"/>
          </a:p>
        </p:txBody>
      </p:sp>
      <p:pic>
        <p:nvPicPr>
          <p:cNvPr id="2" name="Picture 1" descr="A yellow and white logo&#10;&#10;AI-generated content may be incorrect.">
            <a:extLst>
              <a:ext uri="{FF2B5EF4-FFF2-40B4-BE49-F238E27FC236}">
                <a16:creationId xmlns:a16="http://schemas.microsoft.com/office/drawing/2014/main" id="{036EFD99-8F87-E74C-A3A3-B7F7CD74396E}"/>
              </a:ext>
            </a:extLst>
          </p:cNvPr>
          <p:cNvPicPr>
            <a:picLocks noChangeAspect="1"/>
          </p:cNvPicPr>
          <p:nvPr/>
        </p:nvPicPr>
        <p:blipFill>
          <a:blip r:embed="rId3"/>
          <a:stretch>
            <a:fillRect/>
          </a:stretch>
        </p:blipFill>
        <p:spPr>
          <a:xfrm>
            <a:off x="11278288" y="6002667"/>
            <a:ext cx="763980" cy="7639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parking signs in Northwest create ...">
            <a:extLst>
              <a:ext uri="{FF2B5EF4-FFF2-40B4-BE49-F238E27FC236}">
                <a16:creationId xmlns:a16="http://schemas.microsoft.com/office/drawing/2014/main" id="{F9BDFB4B-F893-62F0-45E5-81FA6C7B6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41" y="1316963"/>
            <a:ext cx="5623668" cy="5075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vating the Elevator ...">
            <a:extLst>
              <a:ext uri="{FF2B5EF4-FFF2-40B4-BE49-F238E27FC236}">
                <a16:creationId xmlns:a16="http://schemas.microsoft.com/office/drawing/2014/main" id="{A3AFD8DE-78DD-8B82-13E2-2241AD593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097" y="1587164"/>
            <a:ext cx="4535198" cy="45351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91FC049-AF75-39C2-6A03-30351EA6C625}"/>
              </a:ext>
            </a:extLst>
          </p:cNvPr>
          <p:cNvSpPr txBox="1">
            <a:spLocks/>
          </p:cNvSpPr>
          <p:nvPr/>
        </p:nvSpPr>
        <p:spPr>
          <a:xfrm>
            <a:off x="604697" y="309064"/>
            <a:ext cx="10982606" cy="2286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800" b="1" dirty="0">
                <a:solidFill>
                  <a:schemeClr val="tx1"/>
                </a:solidFill>
                <a:latin typeface="+mj-lt"/>
              </a:rPr>
              <a:t>The Environment Influences Our Behavior</a:t>
            </a:r>
          </a:p>
        </p:txBody>
      </p:sp>
    </p:spTree>
    <p:extLst>
      <p:ext uri="{BB962C8B-B14F-4D97-AF65-F5344CB8AC3E}">
        <p14:creationId xmlns:p14="http://schemas.microsoft.com/office/powerpoint/2010/main" val="35357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0D528-AE6B-8166-1F55-9B3E61003900}"/>
            </a:ext>
          </a:extLst>
        </p:cNvPr>
        <p:cNvGrpSpPr/>
        <p:nvPr/>
      </p:nvGrpSpPr>
      <p:grpSpPr>
        <a:xfrm>
          <a:off x="0" y="0"/>
          <a:ext cx="0" cy="0"/>
          <a:chOff x="0" y="0"/>
          <a:chExt cx="0" cy="0"/>
        </a:xfrm>
      </p:grpSpPr>
      <p:pic>
        <p:nvPicPr>
          <p:cNvPr id="2050" name="Picture 2" descr="Striped Pedestrian Walkway ...">
            <a:extLst>
              <a:ext uri="{FF2B5EF4-FFF2-40B4-BE49-F238E27FC236}">
                <a16:creationId xmlns:a16="http://schemas.microsoft.com/office/drawing/2014/main" id="{3D526AB9-7F74-EA95-CCFE-9EDE251E4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57" y="1646336"/>
            <a:ext cx="5161143" cy="386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14809A-0B8C-044F-7931-76AB59CCDB35}"/>
              </a:ext>
            </a:extLst>
          </p:cNvPr>
          <p:cNvSpPr txBox="1">
            <a:spLocks/>
          </p:cNvSpPr>
          <p:nvPr/>
        </p:nvSpPr>
        <p:spPr>
          <a:xfrm>
            <a:off x="1602224" y="375566"/>
            <a:ext cx="10982606" cy="2286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800" b="1" dirty="0">
                <a:solidFill>
                  <a:schemeClr val="tx1"/>
                </a:solidFill>
                <a:latin typeface="+mj-lt"/>
              </a:rPr>
              <a:t>Environmental Design for Good</a:t>
            </a:r>
          </a:p>
        </p:txBody>
      </p:sp>
      <p:pic>
        <p:nvPicPr>
          <p:cNvPr id="2052" name="Picture 4" descr="CCSS.MATH.CONTENT.1.MD.B.3 ...">
            <a:extLst>
              <a:ext uri="{FF2B5EF4-FFF2-40B4-BE49-F238E27FC236}">
                <a16:creationId xmlns:a16="http://schemas.microsoft.com/office/drawing/2014/main" id="{E25BF8A0-53F1-3E10-8397-9B5B2F83B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378" y="1823549"/>
            <a:ext cx="4825124" cy="321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19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9"/>
          <p:cNvSpPr txBox="1"/>
          <p:nvPr/>
        </p:nvSpPr>
        <p:spPr>
          <a:xfrm>
            <a:off x="768350" y="472038"/>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endParaRPr dirty="0">
              <a:latin typeface="+mj-lt"/>
            </a:endParaRPr>
          </a:p>
          <a:p>
            <a:pPr marL="0" marR="0" lvl="0" indent="0" algn="ctr" rtl="0">
              <a:lnSpc>
                <a:spcPct val="85000"/>
              </a:lnSpc>
              <a:spcBef>
                <a:spcPts val="0"/>
              </a:spcBef>
              <a:spcAft>
                <a:spcPts val="0"/>
              </a:spcAft>
              <a:buClr>
                <a:srgbClr val="808082"/>
              </a:buClr>
              <a:buSzPts val="4800"/>
              <a:buFont typeface="Montserrat"/>
              <a:buNone/>
            </a:pPr>
            <a:r>
              <a:rPr lang="en-US" sz="3600" i="0" u="none" strike="noStrike" cap="none" dirty="0">
                <a:solidFill>
                  <a:schemeClr val="dk1"/>
                </a:solidFill>
                <a:latin typeface="+mj-lt"/>
                <a:ea typeface="Montserrat"/>
                <a:cs typeface="Montserrat"/>
                <a:sym typeface="Montserrat"/>
              </a:rPr>
              <a:t>Executive Skills-based </a:t>
            </a:r>
            <a:br>
              <a:rPr lang="en-US" sz="3600" i="0" u="none" strike="noStrike" cap="none" dirty="0">
                <a:solidFill>
                  <a:schemeClr val="dk1"/>
                </a:solidFill>
                <a:latin typeface="+mj-lt"/>
                <a:ea typeface="Montserrat"/>
                <a:cs typeface="Montserrat"/>
                <a:sym typeface="Montserrat"/>
              </a:rPr>
            </a:br>
            <a:r>
              <a:rPr lang="en-US" sz="3600" i="0" u="none" strike="noStrike" cap="none" dirty="0">
                <a:solidFill>
                  <a:schemeClr val="dk1"/>
                </a:solidFill>
                <a:latin typeface="+mj-lt"/>
                <a:ea typeface="Montserrat"/>
                <a:cs typeface="Montserrat"/>
                <a:sym typeface="Montserrat"/>
              </a:rPr>
              <a:t>“Environmental Modifications”</a:t>
            </a:r>
            <a:endParaRPr sz="4400" i="0" u="none" strike="noStrike" cap="none" dirty="0">
              <a:solidFill>
                <a:schemeClr val="dk1"/>
              </a:solidFill>
              <a:latin typeface="+mj-lt"/>
              <a:ea typeface="Montserrat"/>
              <a:cs typeface="Montserrat"/>
              <a:sym typeface="Montserrat"/>
            </a:endParaRPr>
          </a:p>
        </p:txBody>
      </p:sp>
      <p:grpSp>
        <p:nvGrpSpPr>
          <p:cNvPr id="390" name="Google Shape;390;p29"/>
          <p:cNvGrpSpPr/>
          <p:nvPr/>
        </p:nvGrpSpPr>
        <p:grpSpPr>
          <a:xfrm>
            <a:off x="768349" y="1459831"/>
            <a:ext cx="2839752" cy="4643198"/>
            <a:chOff x="144368" y="2704"/>
            <a:chExt cx="2839752" cy="5533311"/>
          </a:xfrm>
        </p:grpSpPr>
        <p:sp>
          <p:nvSpPr>
            <p:cNvPr id="391" name="Google Shape;391;p29"/>
            <p:cNvSpPr/>
            <p:nvPr/>
          </p:nvSpPr>
          <p:spPr>
            <a:xfrm>
              <a:off x="144368" y="2704"/>
              <a:ext cx="2839752" cy="5533311"/>
            </a:xfrm>
            <a:prstGeom prst="roundRect">
              <a:avLst>
                <a:gd name="adj" fmla="val 16667"/>
              </a:avLst>
            </a:prstGeom>
            <a:solidFill>
              <a:srgbClr val="EFA31F"/>
            </a:solid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9"/>
            <p:cNvSpPr txBox="1"/>
            <p:nvPr/>
          </p:nvSpPr>
          <p:spPr>
            <a:xfrm>
              <a:off x="282993" y="141329"/>
              <a:ext cx="2562502" cy="5256061"/>
            </a:xfrm>
            <a:prstGeom prst="rect">
              <a:avLst/>
            </a:prstGeom>
            <a:no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Organize</a:t>
              </a:r>
              <a:endParaRPr/>
            </a:p>
          </p:txBody>
        </p:sp>
      </p:grpSp>
      <p:graphicFrame>
        <p:nvGraphicFramePr>
          <p:cNvPr id="393" name="Google Shape;393;p29"/>
          <p:cNvGraphicFramePr/>
          <p:nvPr/>
        </p:nvGraphicFramePr>
        <p:xfrm>
          <a:off x="3608101" y="1576156"/>
          <a:ext cx="8128000" cy="4410550"/>
        </p:xfrm>
        <a:graphic>
          <a:graphicData uri="http://schemas.openxmlformats.org/drawingml/2006/table">
            <a:tbl>
              <a:tblPr bandRow="1">
                <a:noFill/>
                <a:tableStyleId>{D211965A-268C-499E-A140-FD07F74CBCC9}</a:tableStyleId>
              </a:tblPr>
              <a:tblGrid>
                <a:gridCol w="3677125">
                  <a:extLst>
                    <a:ext uri="{9D8B030D-6E8A-4147-A177-3AD203B41FA5}">
                      <a16:colId xmlns:a16="http://schemas.microsoft.com/office/drawing/2014/main" val="20000"/>
                    </a:ext>
                  </a:extLst>
                </a:gridCol>
                <a:gridCol w="4450875">
                  <a:extLst>
                    <a:ext uri="{9D8B030D-6E8A-4147-A177-3AD203B41FA5}">
                      <a16:colId xmlns:a16="http://schemas.microsoft.com/office/drawing/2014/main" val="20001"/>
                    </a:ext>
                  </a:extLst>
                </a:gridCol>
              </a:tblGrid>
              <a:tr h="1476925">
                <a:tc>
                  <a:txBody>
                    <a:bodyPr/>
                    <a:lstStyle/>
                    <a:p>
                      <a:pPr marL="0" marR="0" lvl="0" indent="0" algn="ctr" rtl="0">
                        <a:spcBef>
                          <a:spcPts val="0"/>
                        </a:spcBef>
                        <a:spcAft>
                          <a:spcPts val="0"/>
                        </a:spcAft>
                        <a:buNone/>
                      </a:pPr>
                      <a:r>
                        <a:rPr lang="en-US" sz="2800" b="1" u="none" strike="noStrike" cap="none">
                          <a:latin typeface="Calibri"/>
                          <a:ea typeface="Calibri"/>
                          <a:cs typeface="Calibri"/>
                          <a:sym typeface="Calibri"/>
                        </a:rPr>
                        <a:t>Organization</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Calibri"/>
                          <a:ea typeface="Calibri"/>
                          <a:cs typeface="Calibri"/>
                          <a:sym typeface="Calibri"/>
                        </a:rPr>
                        <a:t>Establish &amp; label a set place for an item</a:t>
                      </a:r>
                      <a:endParaRPr/>
                    </a:p>
                  </a:txBody>
                  <a:tcPr marL="91450" marR="91450" marT="45725" marB="45725" anchor="ctr"/>
                </a:tc>
                <a:extLst>
                  <a:ext uri="{0D108BD9-81ED-4DB2-BD59-A6C34878D82A}">
                    <a16:rowId xmlns:a16="http://schemas.microsoft.com/office/drawing/2014/main" val="10000"/>
                  </a:ext>
                </a:extLst>
              </a:tr>
              <a:tr h="1476925">
                <a:tc>
                  <a:txBody>
                    <a:bodyPr/>
                    <a:lstStyle/>
                    <a:p>
                      <a:pPr marL="0" marR="0" lvl="0" indent="0" algn="ctr" rtl="0">
                        <a:spcBef>
                          <a:spcPts val="0"/>
                        </a:spcBef>
                        <a:spcAft>
                          <a:spcPts val="0"/>
                        </a:spcAft>
                        <a:buNone/>
                      </a:pPr>
                      <a:r>
                        <a:rPr lang="en-US" sz="2800" b="1" u="none" strike="noStrike" cap="none">
                          <a:latin typeface="Calibri"/>
                          <a:ea typeface="Calibri"/>
                          <a:cs typeface="Calibri"/>
                          <a:sym typeface="Calibri"/>
                        </a:rPr>
                        <a:t>Time Management</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Calibri"/>
                          <a:ea typeface="Calibri"/>
                          <a:cs typeface="Calibri"/>
                          <a:sym typeface="Calibri"/>
                        </a:rPr>
                        <a:t>Ask a coworker to help you estimate a reasonable amount of time for the task</a:t>
                      </a:r>
                      <a:endParaRPr/>
                    </a:p>
                  </a:txBody>
                  <a:tcPr marL="91450" marR="91450" marT="45725" marB="45725" anchor="ctr"/>
                </a:tc>
                <a:extLst>
                  <a:ext uri="{0D108BD9-81ED-4DB2-BD59-A6C34878D82A}">
                    <a16:rowId xmlns:a16="http://schemas.microsoft.com/office/drawing/2014/main" val="10001"/>
                  </a:ext>
                </a:extLst>
              </a:tr>
              <a:tr h="1456700">
                <a:tc>
                  <a:txBody>
                    <a:bodyPr/>
                    <a:lstStyle/>
                    <a:p>
                      <a:pPr marL="0" marR="0" lvl="0" indent="0" algn="ctr" rtl="0">
                        <a:spcBef>
                          <a:spcPts val="0"/>
                        </a:spcBef>
                        <a:spcAft>
                          <a:spcPts val="0"/>
                        </a:spcAft>
                        <a:buNone/>
                      </a:pPr>
                      <a:r>
                        <a:rPr lang="en-US" sz="2800" b="1" u="none" strike="noStrike" cap="none">
                          <a:latin typeface="Calibri"/>
                          <a:ea typeface="Calibri"/>
                          <a:cs typeface="Calibri"/>
                          <a:sym typeface="Calibri"/>
                        </a:rPr>
                        <a:t>Planning/Prioritization</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Calibri"/>
                          <a:ea typeface="Calibri"/>
                          <a:cs typeface="Calibri"/>
                          <a:sym typeface="Calibri"/>
                        </a:rPr>
                        <a:t>Use a backwards-mapping template</a:t>
                      </a:r>
                      <a:endParaRPr/>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9" name="Google Shape;399;p30"/>
          <p:cNvGrpSpPr/>
          <p:nvPr/>
        </p:nvGrpSpPr>
        <p:grpSpPr>
          <a:xfrm>
            <a:off x="768349" y="1716757"/>
            <a:ext cx="2839752" cy="4643198"/>
            <a:chOff x="144368" y="2704"/>
            <a:chExt cx="2839752" cy="5533311"/>
          </a:xfrm>
        </p:grpSpPr>
        <p:sp>
          <p:nvSpPr>
            <p:cNvPr id="400" name="Google Shape;400;p30"/>
            <p:cNvSpPr/>
            <p:nvPr/>
          </p:nvSpPr>
          <p:spPr>
            <a:xfrm>
              <a:off x="144368" y="2704"/>
              <a:ext cx="2839752" cy="5533311"/>
            </a:xfrm>
            <a:prstGeom prst="roundRect">
              <a:avLst>
                <a:gd name="adj" fmla="val 16667"/>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30"/>
            <p:cNvSpPr txBox="1"/>
            <p:nvPr/>
          </p:nvSpPr>
          <p:spPr>
            <a:xfrm>
              <a:off x="305408" y="432507"/>
              <a:ext cx="2465135" cy="4972849"/>
            </a:xfrm>
            <a:prstGeom prst="rect">
              <a:avLst/>
            </a:prstGeom>
            <a:solidFill>
              <a:schemeClr val="accent3"/>
            </a:solid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React</a:t>
              </a:r>
              <a:endParaRPr/>
            </a:p>
          </p:txBody>
        </p:sp>
      </p:grpSp>
      <p:graphicFrame>
        <p:nvGraphicFramePr>
          <p:cNvPr id="402" name="Google Shape;402;p30"/>
          <p:cNvGraphicFramePr/>
          <p:nvPr>
            <p:extLst>
              <p:ext uri="{D42A27DB-BD31-4B8C-83A1-F6EECF244321}">
                <p14:modId xmlns:p14="http://schemas.microsoft.com/office/powerpoint/2010/main" val="3030485408"/>
              </p:ext>
            </p:extLst>
          </p:nvPr>
        </p:nvGraphicFramePr>
        <p:xfrm>
          <a:off x="3608101" y="1576156"/>
          <a:ext cx="8128000" cy="4924400"/>
        </p:xfrm>
        <a:graphic>
          <a:graphicData uri="http://schemas.openxmlformats.org/drawingml/2006/table">
            <a:tbl>
              <a:tblPr bandRow="1">
                <a:tableStyleId>{F5AB1C69-6EDB-4FF4-983F-18BD219EF322}</a:tableStyleId>
              </a:tblPr>
              <a:tblGrid>
                <a:gridCol w="3482250">
                  <a:extLst>
                    <a:ext uri="{9D8B030D-6E8A-4147-A177-3AD203B41FA5}">
                      <a16:colId xmlns:a16="http://schemas.microsoft.com/office/drawing/2014/main" val="20000"/>
                    </a:ext>
                  </a:extLst>
                </a:gridCol>
                <a:gridCol w="4645750">
                  <a:extLst>
                    <a:ext uri="{9D8B030D-6E8A-4147-A177-3AD203B41FA5}">
                      <a16:colId xmlns:a16="http://schemas.microsoft.com/office/drawing/2014/main" val="20001"/>
                    </a:ext>
                  </a:extLst>
                </a:gridCol>
              </a:tblGrid>
              <a:tr h="889425">
                <a:tc>
                  <a:txBody>
                    <a:bodyPr/>
                    <a:lstStyle/>
                    <a:p>
                      <a:pPr marL="0" marR="0" lvl="0" indent="0" algn="ctr" rtl="0">
                        <a:spcBef>
                          <a:spcPts val="0"/>
                        </a:spcBef>
                        <a:spcAft>
                          <a:spcPts val="0"/>
                        </a:spcAft>
                        <a:buNone/>
                      </a:pPr>
                      <a:r>
                        <a:rPr lang="en-US" sz="2800" b="1" u="none" strike="noStrike" cap="none"/>
                        <a:t>Response Inhibition</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dirty="0">
                          <a:sym typeface="Calibri"/>
                        </a:rPr>
                        <a:t>5-second rule</a:t>
                      </a:r>
                      <a:endParaRPr dirty="0"/>
                    </a:p>
                  </a:txBody>
                  <a:tcPr marL="91450" marR="91450" marT="45725" marB="45725" anchor="ctr"/>
                </a:tc>
                <a:extLst>
                  <a:ext uri="{0D108BD9-81ED-4DB2-BD59-A6C34878D82A}">
                    <a16:rowId xmlns:a16="http://schemas.microsoft.com/office/drawing/2014/main" val="10000"/>
                  </a:ext>
                </a:extLst>
              </a:tr>
              <a:tr h="889425">
                <a:tc>
                  <a:txBody>
                    <a:bodyPr/>
                    <a:lstStyle/>
                    <a:p>
                      <a:pPr marL="0" marR="0" lvl="0" indent="0" algn="ctr" rtl="0">
                        <a:spcBef>
                          <a:spcPts val="0"/>
                        </a:spcBef>
                        <a:spcAft>
                          <a:spcPts val="0"/>
                        </a:spcAft>
                        <a:buNone/>
                      </a:pPr>
                      <a:r>
                        <a:rPr lang="en-US" sz="2800" b="1" u="none" strike="noStrike" cap="none"/>
                        <a:t>Flexibility</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Create an if…then plan upfront</a:t>
                      </a:r>
                      <a:endParaRPr/>
                    </a:p>
                  </a:txBody>
                  <a:tcPr marL="91450" marR="91450" marT="45725" marB="45725" anchor="ctr"/>
                </a:tc>
                <a:extLst>
                  <a:ext uri="{0D108BD9-81ED-4DB2-BD59-A6C34878D82A}">
                    <a16:rowId xmlns:a16="http://schemas.microsoft.com/office/drawing/2014/main" val="10001"/>
                  </a:ext>
                </a:extLst>
              </a:tr>
              <a:tr h="877225">
                <a:tc>
                  <a:txBody>
                    <a:bodyPr/>
                    <a:lstStyle/>
                    <a:p>
                      <a:pPr marL="0" marR="0" lvl="0" indent="0" algn="ctr" rtl="0">
                        <a:spcBef>
                          <a:spcPts val="0"/>
                        </a:spcBef>
                        <a:spcAft>
                          <a:spcPts val="0"/>
                        </a:spcAft>
                        <a:buNone/>
                      </a:pPr>
                      <a:r>
                        <a:rPr lang="en-US" sz="2800" b="1" u="none" strike="noStrike" cap="none"/>
                        <a:t>Emotional Control</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Eliminate the activation</a:t>
                      </a:r>
                      <a:endParaRPr/>
                    </a:p>
                  </a:txBody>
                  <a:tcPr marL="91450" marR="91450" marT="45725" marB="45725" anchor="ctr"/>
                </a:tc>
                <a:extLst>
                  <a:ext uri="{0D108BD9-81ED-4DB2-BD59-A6C34878D82A}">
                    <a16:rowId xmlns:a16="http://schemas.microsoft.com/office/drawing/2014/main" val="10002"/>
                  </a:ext>
                </a:extLst>
              </a:tr>
              <a:tr h="877225">
                <a:tc>
                  <a:txBody>
                    <a:bodyPr/>
                    <a:lstStyle/>
                    <a:p>
                      <a:pPr marL="0" marR="0" lvl="0" indent="0" algn="ctr" rtl="0">
                        <a:spcBef>
                          <a:spcPts val="0"/>
                        </a:spcBef>
                        <a:spcAft>
                          <a:spcPts val="0"/>
                        </a:spcAft>
                        <a:buNone/>
                      </a:pPr>
                      <a:r>
                        <a:rPr lang="en-US" sz="2800" b="1" u="none" strike="noStrike" cap="none">
                          <a:sym typeface="Calibri"/>
                        </a:rPr>
                        <a:t>Stress Tolerance</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Repeat a mantra or prayer</a:t>
                      </a:r>
                      <a:endParaRPr/>
                    </a:p>
                  </a:txBody>
                  <a:tcPr marL="91450" marR="91450" marT="45725" marB="45725" anchor="ctr"/>
                </a:tc>
                <a:extLst>
                  <a:ext uri="{0D108BD9-81ED-4DB2-BD59-A6C34878D82A}">
                    <a16:rowId xmlns:a16="http://schemas.microsoft.com/office/drawing/2014/main" val="10003"/>
                  </a:ext>
                </a:extLst>
              </a:tr>
              <a:tr h="877225">
                <a:tc>
                  <a:txBody>
                    <a:bodyPr/>
                    <a:lstStyle/>
                    <a:p>
                      <a:pPr marL="0" marR="0" lvl="0" indent="0" algn="ctr" rtl="0">
                        <a:spcBef>
                          <a:spcPts val="0"/>
                        </a:spcBef>
                        <a:spcAft>
                          <a:spcPts val="0"/>
                        </a:spcAft>
                        <a:buNone/>
                      </a:pPr>
                      <a:r>
                        <a:rPr lang="en-US" sz="2800" b="1" u="none" strike="noStrike" cap="none" dirty="0">
                          <a:sym typeface="Calibri"/>
                        </a:rPr>
                        <a:t>Metacognition</a:t>
                      </a:r>
                      <a:endParaRPr dirty="0"/>
                    </a:p>
                  </a:txBody>
                  <a:tcPr marL="91450" marR="91450" marT="45725" marB="45725" anchor="ctr"/>
                </a:tc>
                <a:tc>
                  <a:txBody>
                    <a:bodyPr/>
                    <a:lstStyle/>
                    <a:p>
                      <a:pPr marL="0" marR="0" lvl="0" indent="0" algn="ctr" rtl="0">
                        <a:spcBef>
                          <a:spcPts val="0"/>
                        </a:spcBef>
                        <a:spcAft>
                          <a:spcPts val="0"/>
                        </a:spcAft>
                        <a:buNone/>
                      </a:pPr>
                      <a:r>
                        <a:rPr lang="en-US" sz="2600" u="none" strike="noStrike" cap="none" dirty="0">
                          <a:sym typeface="Calibri"/>
                        </a:rPr>
                        <a:t>Create a set routine for self-reflection (</a:t>
                      </a:r>
                      <a:r>
                        <a:rPr lang="en-US" sz="2600" u="none" strike="noStrike" cap="none" dirty="0" err="1">
                          <a:sym typeface="Calibri"/>
                        </a:rPr>
                        <a:t>ie</a:t>
                      </a:r>
                      <a:r>
                        <a:rPr lang="en-US" sz="2600" u="none" strike="noStrike" cap="none" dirty="0">
                          <a:sym typeface="Calibri"/>
                        </a:rPr>
                        <a:t>, Sunday journaling)</a:t>
                      </a:r>
                      <a:endParaRPr dirty="0"/>
                    </a:p>
                  </a:txBody>
                  <a:tcPr marL="91450" marR="91450" marT="45725" marB="45725" anchor="ctr"/>
                </a:tc>
                <a:extLst>
                  <a:ext uri="{0D108BD9-81ED-4DB2-BD59-A6C34878D82A}">
                    <a16:rowId xmlns:a16="http://schemas.microsoft.com/office/drawing/2014/main" val="10004"/>
                  </a:ext>
                </a:extLst>
              </a:tr>
            </a:tbl>
          </a:graphicData>
        </a:graphic>
      </p:graphicFrame>
      <p:sp>
        <p:nvSpPr>
          <p:cNvPr id="2" name="Google Shape;389;p29">
            <a:extLst>
              <a:ext uri="{FF2B5EF4-FFF2-40B4-BE49-F238E27FC236}">
                <a16:creationId xmlns:a16="http://schemas.microsoft.com/office/drawing/2014/main" id="{E6BE19CF-AB3C-796E-5FE0-68F8C8D3145C}"/>
              </a:ext>
            </a:extLst>
          </p:cNvPr>
          <p:cNvSpPr txBox="1"/>
          <p:nvPr/>
        </p:nvSpPr>
        <p:spPr>
          <a:xfrm>
            <a:off x="768350" y="472038"/>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endParaRPr dirty="0">
              <a:latin typeface="+mj-lt"/>
            </a:endParaRPr>
          </a:p>
          <a:p>
            <a:pPr marL="0" marR="0" lvl="0" indent="0" algn="ctr" rtl="0">
              <a:lnSpc>
                <a:spcPct val="85000"/>
              </a:lnSpc>
              <a:spcBef>
                <a:spcPts val="0"/>
              </a:spcBef>
              <a:spcAft>
                <a:spcPts val="0"/>
              </a:spcAft>
              <a:buClr>
                <a:srgbClr val="808082"/>
              </a:buClr>
              <a:buSzPts val="4800"/>
              <a:buFont typeface="Montserrat"/>
              <a:buNone/>
            </a:pPr>
            <a:r>
              <a:rPr lang="en-US" sz="3600" i="0" u="none" strike="noStrike" cap="none" dirty="0">
                <a:solidFill>
                  <a:schemeClr val="dk1"/>
                </a:solidFill>
                <a:latin typeface="+mj-lt"/>
                <a:ea typeface="Montserrat"/>
                <a:cs typeface="Montserrat"/>
                <a:sym typeface="Montserrat"/>
              </a:rPr>
              <a:t>Executive Skills-based </a:t>
            </a:r>
            <a:br>
              <a:rPr lang="en-US" sz="3600" i="0" u="none" strike="noStrike" cap="none" dirty="0">
                <a:solidFill>
                  <a:schemeClr val="dk1"/>
                </a:solidFill>
                <a:latin typeface="+mj-lt"/>
                <a:ea typeface="Montserrat"/>
                <a:cs typeface="Montserrat"/>
                <a:sym typeface="Montserrat"/>
              </a:rPr>
            </a:br>
            <a:r>
              <a:rPr lang="en-US" sz="3600" i="0" u="none" strike="noStrike" cap="none" dirty="0">
                <a:solidFill>
                  <a:schemeClr val="dk1"/>
                </a:solidFill>
                <a:latin typeface="+mj-lt"/>
                <a:ea typeface="Montserrat"/>
                <a:cs typeface="Montserrat"/>
                <a:sym typeface="Montserrat"/>
              </a:rPr>
              <a:t>“Environmental Modifications”</a:t>
            </a:r>
            <a:endParaRPr sz="4400" i="0" u="none" strike="noStrike" cap="none" dirty="0">
              <a:solidFill>
                <a:schemeClr val="dk1"/>
              </a:solidFill>
              <a:latin typeface="+mj-l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
          <p:cNvSpPr/>
          <p:nvPr/>
        </p:nvSpPr>
        <p:spPr>
          <a:xfrm>
            <a:off x="687976" y="442973"/>
            <a:ext cx="5985197" cy="7694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i="0" u="none" strike="noStrike" cap="none" dirty="0">
                <a:solidFill>
                  <a:schemeClr val="dk2"/>
                </a:solidFill>
                <a:latin typeface="+mj-lt"/>
                <a:ea typeface="Montserrat"/>
                <a:cs typeface="Montserrat"/>
                <a:sym typeface="Montserrat"/>
              </a:rPr>
              <a:t>Workshop Goals</a:t>
            </a:r>
            <a:endParaRPr sz="2400" dirty="0">
              <a:solidFill>
                <a:schemeClr val="dk1"/>
              </a:solidFill>
              <a:latin typeface="+mj-lt"/>
              <a:ea typeface="Montserrat"/>
              <a:cs typeface="Montserrat"/>
              <a:sym typeface="Montserrat"/>
            </a:endParaRPr>
          </a:p>
        </p:txBody>
      </p:sp>
      <p:sp>
        <p:nvSpPr>
          <p:cNvPr id="128" name="Google Shape;128;p2"/>
          <p:cNvSpPr txBox="1"/>
          <p:nvPr/>
        </p:nvSpPr>
        <p:spPr>
          <a:xfrm>
            <a:off x="687977" y="1588319"/>
            <a:ext cx="5772458" cy="1169551"/>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3000"/>
              <a:buFont typeface="Calibri"/>
              <a:buAutoNum type="arabicPeriod"/>
            </a:pPr>
            <a:r>
              <a:rPr lang="en-US" sz="3000" dirty="0">
                <a:solidFill>
                  <a:schemeClr val="dk1"/>
                </a:solidFill>
                <a:latin typeface="Arial"/>
                <a:ea typeface="Arial"/>
                <a:cs typeface="Arial"/>
                <a:sym typeface="Arial"/>
              </a:rPr>
              <a:t>Learn what Executive Skills are and why they matter.</a:t>
            </a:r>
            <a:endParaRPr dirty="0"/>
          </a:p>
          <a:p>
            <a:pPr marL="514350" marR="0" lvl="0" indent="-450850" algn="l" rtl="0">
              <a:spcBef>
                <a:spcPts val="0"/>
              </a:spcBef>
              <a:spcAft>
                <a:spcPts val="0"/>
              </a:spcAft>
              <a:buClr>
                <a:schemeClr val="dk1"/>
              </a:buClr>
              <a:buSzPts val="1000"/>
              <a:buFont typeface="Calibri"/>
              <a:buNone/>
            </a:pPr>
            <a:endParaRPr sz="1000" dirty="0">
              <a:solidFill>
                <a:schemeClr val="dk1"/>
              </a:solidFill>
              <a:latin typeface="Arial"/>
              <a:ea typeface="Arial"/>
              <a:cs typeface="Arial"/>
              <a:sym typeface="Arial"/>
            </a:endParaRPr>
          </a:p>
        </p:txBody>
      </p:sp>
      <p:pic>
        <p:nvPicPr>
          <p:cNvPr id="129" name="Google Shape;129;p2"/>
          <p:cNvPicPr preferRelativeResize="0"/>
          <p:nvPr/>
        </p:nvPicPr>
        <p:blipFill rotWithShape="1">
          <a:blip r:embed="rId3">
            <a:alphaModFix/>
          </a:blip>
          <a:srcRect l="24779" t="13638" r="23911" b="5076"/>
          <a:stretch/>
        </p:blipFill>
        <p:spPr>
          <a:xfrm>
            <a:off x="7381701" y="442973"/>
            <a:ext cx="4311825" cy="4579216"/>
          </a:xfrm>
          <a:prstGeom prst="rect">
            <a:avLst/>
          </a:prstGeom>
          <a:noFill/>
          <a:ln>
            <a:noFill/>
          </a:ln>
        </p:spPr>
      </p:pic>
      <p:sp>
        <p:nvSpPr>
          <p:cNvPr id="130" name="Google Shape;130;p2"/>
          <p:cNvSpPr txBox="1"/>
          <p:nvPr/>
        </p:nvSpPr>
        <p:spPr>
          <a:xfrm>
            <a:off x="687976" y="2757870"/>
            <a:ext cx="6480079"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3000"/>
              <a:buFont typeface="Arial"/>
              <a:buAutoNum type="arabicPeriod" startAt="2"/>
            </a:pPr>
            <a:r>
              <a:rPr lang="en-US" sz="3000" dirty="0">
                <a:solidFill>
                  <a:schemeClr val="dk1"/>
                </a:solidFill>
                <a:latin typeface="Arial"/>
                <a:ea typeface="Arial"/>
                <a:cs typeface="Arial"/>
                <a:sym typeface="Arial"/>
              </a:rPr>
              <a:t>Reflect on the impact of Executive Skills on your </a:t>
            </a:r>
            <a:r>
              <a:rPr lang="en-US" sz="3000" dirty="0">
                <a:solidFill>
                  <a:schemeClr val="dk1"/>
                </a:solidFill>
              </a:rPr>
              <a:t>work </a:t>
            </a:r>
            <a:r>
              <a:rPr lang="en-US" sz="3000" dirty="0">
                <a:solidFill>
                  <a:schemeClr val="dk1"/>
                </a:solidFill>
                <a:latin typeface="Arial"/>
                <a:ea typeface="Arial"/>
                <a:cs typeface="Arial"/>
                <a:sym typeface="Arial"/>
              </a:rPr>
              <a:t>and goals.</a:t>
            </a:r>
            <a:endParaRPr dirty="0"/>
          </a:p>
        </p:txBody>
      </p:sp>
      <p:sp>
        <p:nvSpPr>
          <p:cNvPr id="131" name="Google Shape;131;p2"/>
          <p:cNvSpPr txBox="1"/>
          <p:nvPr/>
        </p:nvSpPr>
        <p:spPr>
          <a:xfrm>
            <a:off x="687977" y="4244608"/>
            <a:ext cx="6160084" cy="2092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Calibri"/>
              <a:buNone/>
            </a:pPr>
            <a:endParaRPr sz="1000"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3000"/>
              <a:buFont typeface="Arial"/>
              <a:buAutoNum type="arabicPeriod" startAt="3"/>
            </a:pPr>
            <a:r>
              <a:rPr lang="en-US" sz="3000" dirty="0">
                <a:solidFill>
                  <a:schemeClr val="dk1"/>
                </a:solidFill>
                <a:latin typeface="Arial"/>
                <a:ea typeface="Arial"/>
                <a:cs typeface="Arial"/>
                <a:sym typeface="Arial"/>
              </a:rPr>
              <a:t>Begin to consider how ES could apply to your role, ESE environment, and work relationships.</a:t>
            </a:r>
            <a:endParaRPr dirty="0"/>
          </a:p>
        </p:txBody>
      </p:sp>
      <p:pic>
        <p:nvPicPr>
          <p:cNvPr id="3" name="Picture 2" descr="A yellow and white logo&#10;&#10;AI-generated content may be incorrect.">
            <a:extLst>
              <a:ext uri="{FF2B5EF4-FFF2-40B4-BE49-F238E27FC236}">
                <a16:creationId xmlns:a16="http://schemas.microsoft.com/office/drawing/2014/main" id="{D6256496-19E6-E918-6EB1-CA6210BC6DFE}"/>
              </a:ext>
            </a:extLst>
          </p:cNvPr>
          <p:cNvPicPr>
            <a:picLocks noChangeAspect="1"/>
          </p:cNvPicPr>
          <p:nvPr/>
        </p:nvPicPr>
        <p:blipFill>
          <a:blip r:embed="rId4"/>
          <a:stretch>
            <a:fillRect/>
          </a:stretch>
        </p:blipFill>
        <p:spPr>
          <a:xfrm>
            <a:off x="11122033" y="5869869"/>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500"/>
                                        <p:tgtEl>
                                          <p:spTgt spid="13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additive="base">
                                        <p:cTn id="17" dur="5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408" name="Google Shape;408;p31"/>
          <p:cNvGrpSpPr/>
          <p:nvPr/>
        </p:nvGrpSpPr>
        <p:grpSpPr>
          <a:xfrm>
            <a:off x="768349" y="1459831"/>
            <a:ext cx="2839752" cy="4643198"/>
            <a:chOff x="144368" y="2704"/>
            <a:chExt cx="2839752" cy="5533311"/>
          </a:xfrm>
          <a:solidFill>
            <a:schemeClr val="accent5"/>
          </a:solidFill>
        </p:grpSpPr>
        <p:sp>
          <p:nvSpPr>
            <p:cNvPr id="409" name="Google Shape;409;p31"/>
            <p:cNvSpPr/>
            <p:nvPr/>
          </p:nvSpPr>
          <p:spPr>
            <a:xfrm>
              <a:off x="144368" y="2704"/>
              <a:ext cx="2839752" cy="5533311"/>
            </a:xfrm>
            <a:prstGeom prst="roundRect">
              <a:avLst>
                <a:gd name="adj" fmla="val 16667"/>
              </a:avLst>
            </a:prstGeom>
            <a:grp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31"/>
            <p:cNvSpPr txBox="1"/>
            <p:nvPr/>
          </p:nvSpPr>
          <p:spPr>
            <a:xfrm>
              <a:off x="305408" y="141328"/>
              <a:ext cx="2420165" cy="5080031"/>
            </a:xfrm>
            <a:prstGeom prst="rect">
              <a:avLst/>
            </a:prstGeom>
            <a:grp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Get Things Done</a:t>
              </a:r>
              <a:endParaRPr/>
            </a:p>
          </p:txBody>
        </p:sp>
      </p:grpSp>
      <p:graphicFrame>
        <p:nvGraphicFramePr>
          <p:cNvPr id="411" name="Google Shape;411;p31"/>
          <p:cNvGraphicFramePr/>
          <p:nvPr>
            <p:extLst>
              <p:ext uri="{D42A27DB-BD31-4B8C-83A1-F6EECF244321}">
                <p14:modId xmlns:p14="http://schemas.microsoft.com/office/powerpoint/2010/main" val="1938514862"/>
              </p:ext>
            </p:extLst>
          </p:nvPr>
        </p:nvGraphicFramePr>
        <p:xfrm>
          <a:off x="3608101" y="1576156"/>
          <a:ext cx="8128000" cy="4410550"/>
        </p:xfrm>
        <a:graphic>
          <a:graphicData uri="http://schemas.openxmlformats.org/drawingml/2006/table">
            <a:tbl>
              <a:tblPr bandRow="1">
                <a:tableStyleId>{68D230F3-CF80-4859-8CE7-A43EE81993B5}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110250">
                <a:tc>
                  <a:txBody>
                    <a:bodyPr/>
                    <a:lstStyle/>
                    <a:p>
                      <a:pPr marL="0" marR="0" lvl="0" indent="0" algn="ctr" rtl="0">
                        <a:spcBef>
                          <a:spcPts val="0"/>
                        </a:spcBef>
                        <a:spcAft>
                          <a:spcPts val="0"/>
                        </a:spcAft>
                        <a:buNone/>
                      </a:pPr>
                      <a:r>
                        <a:rPr lang="en-US" sz="2800" b="1" u="none" strike="noStrike" cap="none" dirty="0"/>
                        <a:t>Task Initiation</a:t>
                      </a:r>
                      <a:endParaRPr sz="2800" b="1" u="none" strike="noStrike" cap="none" dirty="0">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u="none" strike="noStrike" cap="none">
                          <a:sym typeface="Calibri"/>
                        </a:rPr>
                        <a:t>Temptation Bundle</a:t>
                      </a:r>
                      <a:endParaRPr/>
                    </a:p>
                  </a:txBody>
                  <a:tcPr marL="91450" marR="91450" marT="45725" marB="45725" anchor="ctr"/>
                </a:tc>
                <a:extLst>
                  <a:ext uri="{0D108BD9-81ED-4DB2-BD59-A6C34878D82A}">
                    <a16:rowId xmlns:a16="http://schemas.microsoft.com/office/drawing/2014/main" val="10000"/>
                  </a:ext>
                </a:extLst>
              </a:tr>
              <a:tr h="1110250">
                <a:tc>
                  <a:txBody>
                    <a:bodyPr/>
                    <a:lstStyle/>
                    <a:p>
                      <a:pPr marL="0" marR="0" lvl="0" indent="0" algn="ctr" rtl="0">
                        <a:spcBef>
                          <a:spcPts val="0"/>
                        </a:spcBef>
                        <a:spcAft>
                          <a:spcPts val="0"/>
                        </a:spcAft>
                        <a:buNone/>
                      </a:pPr>
                      <a:r>
                        <a:rPr lang="en-US" sz="2800" b="1" u="none" strike="noStrike" cap="none"/>
                        <a:t>Sustained Attention</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u="none" strike="noStrike" cap="none">
                          <a:sym typeface="Arial"/>
                        </a:rPr>
                        <a:t>Set timer for 25 minutes on/5 mins off</a:t>
                      </a:r>
                      <a:endParaRPr/>
                    </a:p>
                  </a:txBody>
                  <a:tcPr marL="91450" marR="91450" marT="45725" marB="45725" anchor="ctr"/>
                </a:tc>
                <a:extLst>
                  <a:ext uri="{0D108BD9-81ED-4DB2-BD59-A6C34878D82A}">
                    <a16:rowId xmlns:a16="http://schemas.microsoft.com/office/drawing/2014/main" val="10001"/>
                  </a:ext>
                </a:extLst>
              </a:tr>
              <a:tr h="1095025">
                <a:tc>
                  <a:txBody>
                    <a:bodyPr/>
                    <a:lstStyle/>
                    <a:p>
                      <a:pPr marL="0" marR="0" lvl="0" indent="0" algn="ctr" rtl="0">
                        <a:spcBef>
                          <a:spcPts val="0"/>
                        </a:spcBef>
                        <a:spcAft>
                          <a:spcPts val="0"/>
                        </a:spcAft>
                        <a:buNone/>
                      </a:pPr>
                      <a:r>
                        <a:rPr lang="en-US" sz="2800" b="1" u="none" strike="noStrike" cap="none"/>
                        <a:t>Goal-Directed Persistence</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Tell someone else your deadline</a:t>
                      </a:r>
                      <a:endParaRPr/>
                    </a:p>
                  </a:txBody>
                  <a:tcPr marL="91450" marR="91450" marT="45725" marB="45725" anchor="ctr"/>
                </a:tc>
                <a:extLst>
                  <a:ext uri="{0D108BD9-81ED-4DB2-BD59-A6C34878D82A}">
                    <a16:rowId xmlns:a16="http://schemas.microsoft.com/office/drawing/2014/main" val="10002"/>
                  </a:ext>
                </a:extLst>
              </a:tr>
              <a:tr h="1095025">
                <a:tc>
                  <a:txBody>
                    <a:bodyPr/>
                    <a:lstStyle/>
                    <a:p>
                      <a:pPr marL="0" marR="0" lvl="0" indent="0" algn="ctr" rtl="0">
                        <a:spcBef>
                          <a:spcPts val="0"/>
                        </a:spcBef>
                        <a:spcAft>
                          <a:spcPts val="0"/>
                        </a:spcAft>
                        <a:buNone/>
                      </a:pPr>
                      <a:r>
                        <a:rPr lang="en-US" sz="2800" b="1" u="none" strike="noStrike" cap="none" dirty="0">
                          <a:sym typeface="Calibri"/>
                        </a:rPr>
                        <a:t>Working Memory</a:t>
                      </a:r>
                      <a:endParaRPr dirty="0"/>
                    </a:p>
                  </a:txBody>
                  <a:tcPr marL="91450" marR="91450" marT="45725" marB="45725" anchor="ctr"/>
                </a:tc>
                <a:tc>
                  <a:txBody>
                    <a:bodyPr/>
                    <a:lstStyle/>
                    <a:p>
                      <a:pPr marL="0" marR="0" lvl="0" indent="0" algn="ctr" rtl="0">
                        <a:spcBef>
                          <a:spcPts val="0"/>
                        </a:spcBef>
                        <a:spcAft>
                          <a:spcPts val="0"/>
                        </a:spcAft>
                        <a:buNone/>
                      </a:pPr>
                      <a:r>
                        <a:rPr lang="en-US" sz="2800" u="none" strike="noStrike" cap="none" dirty="0">
                          <a:sym typeface="Calibri"/>
                        </a:rPr>
                        <a:t>Set automatic reminders</a:t>
                      </a:r>
                      <a:endParaRPr dirty="0"/>
                    </a:p>
                  </a:txBody>
                  <a:tcPr marL="91450" marR="91450" marT="45725" marB="45725" anchor="ctr"/>
                </a:tc>
                <a:extLst>
                  <a:ext uri="{0D108BD9-81ED-4DB2-BD59-A6C34878D82A}">
                    <a16:rowId xmlns:a16="http://schemas.microsoft.com/office/drawing/2014/main" val="10003"/>
                  </a:ext>
                </a:extLst>
              </a:tr>
            </a:tbl>
          </a:graphicData>
        </a:graphic>
      </p:graphicFrame>
      <p:sp>
        <p:nvSpPr>
          <p:cNvPr id="2" name="Google Shape;389;p29">
            <a:extLst>
              <a:ext uri="{FF2B5EF4-FFF2-40B4-BE49-F238E27FC236}">
                <a16:creationId xmlns:a16="http://schemas.microsoft.com/office/drawing/2014/main" id="{A604E699-1FEA-4820-8037-D0FB759ED539}"/>
              </a:ext>
            </a:extLst>
          </p:cNvPr>
          <p:cNvSpPr txBox="1"/>
          <p:nvPr/>
        </p:nvSpPr>
        <p:spPr>
          <a:xfrm>
            <a:off x="768350" y="472038"/>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endParaRPr dirty="0">
              <a:latin typeface="+mj-lt"/>
            </a:endParaRPr>
          </a:p>
          <a:p>
            <a:pPr marL="0" marR="0" lvl="0" indent="0" algn="ctr" rtl="0">
              <a:lnSpc>
                <a:spcPct val="85000"/>
              </a:lnSpc>
              <a:spcBef>
                <a:spcPts val="0"/>
              </a:spcBef>
              <a:spcAft>
                <a:spcPts val="0"/>
              </a:spcAft>
              <a:buClr>
                <a:srgbClr val="808082"/>
              </a:buClr>
              <a:buSzPts val="4800"/>
              <a:buFont typeface="Montserrat"/>
              <a:buNone/>
            </a:pPr>
            <a:r>
              <a:rPr lang="en-US" sz="3600" i="0" u="none" strike="noStrike" cap="none" dirty="0">
                <a:solidFill>
                  <a:schemeClr val="dk1"/>
                </a:solidFill>
                <a:latin typeface="+mj-lt"/>
                <a:ea typeface="Montserrat"/>
                <a:cs typeface="Montserrat"/>
                <a:sym typeface="Montserrat"/>
              </a:rPr>
              <a:t>Executive Skills-based </a:t>
            </a:r>
            <a:br>
              <a:rPr lang="en-US" sz="3600" i="0" u="none" strike="noStrike" cap="none" dirty="0">
                <a:solidFill>
                  <a:schemeClr val="dk1"/>
                </a:solidFill>
                <a:latin typeface="+mj-lt"/>
                <a:ea typeface="Montserrat"/>
                <a:cs typeface="Montserrat"/>
                <a:sym typeface="Montserrat"/>
              </a:rPr>
            </a:br>
            <a:r>
              <a:rPr lang="en-US" sz="3600" i="0" u="none" strike="noStrike" cap="none" dirty="0">
                <a:solidFill>
                  <a:schemeClr val="dk1"/>
                </a:solidFill>
                <a:latin typeface="+mj-lt"/>
                <a:ea typeface="Montserrat"/>
                <a:cs typeface="Montserrat"/>
                <a:sym typeface="Montserrat"/>
              </a:rPr>
              <a:t>“Environmental Modifications”</a:t>
            </a:r>
            <a:endParaRPr sz="4400" i="0" u="none" strike="noStrike" cap="none" dirty="0">
              <a:solidFill>
                <a:schemeClr val="dk1"/>
              </a:solidFill>
              <a:latin typeface="+mj-l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32"/>
          <p:cNvSpPr/>
          <p:nvPr/>
        </p:nvSpPr>
        <p:spPr>
          <a:xfrm>
            <a:off x="502441" y="1764632"/>
            <a:ext cx="6446693" cy="406265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2"/>
                </a:solidFill>
                <a:latin typeface="Arial"/>
                <a:ea typeface="Arial"/>
                <a:cs typeface="Arial"/>
                <a:sym typeface="Arial"/>
              </a:rPr>
              <a:t>Identify 1-2 modifications from the list that you could use to reduce barriers to your goal</a:t>
            </a:r>
            <a:endParaRPr dirty="0"/>
          </a:p>
          <a:p>
            <a:pPr marL="0" marR="0" lvl="0" indent="0" algn="ctr" rtl="0">
              <a:spcBef>
                <a:spcPts val="0"/>
              </a:spcBef>
              <a:spcAft>
                <a:spcPts val="0"/>
              </a:spcAft>
              <a:buNone/>
            </a:pPr>
            <a:endParaRPr sz="1000" dirty="0">
              <a:solidFill>
                <a:schemeClr val="dk2"/>
              </a:solidFill>
              <a:latin typeface="Arial"/>
              <a:ea typeface="Arial"/>
              <a:cs typeface="Arial"/>
              <a:sym typeface="Arial"/>
            </a:endParaRPr>
          </a:p>
          <a:p>
            <a:pPr marL="1485900" marR="0" lvl="2" indent="-571500" algn="l" rtl="0">
              <a:spcBef>
                <a:spcPts val="0"/>
              </a:spcBef>
              <a:spcAft>
                <a:spcPts val="0"/>
              </a:spcAft>
              <a:buClr>
                <a:schemeClr val="dk2"/>
              </a:buClr>
              <a:buSzPts val="2800"/>
              <a:buFont typeface="Noto Sans Symbols"/>
              <a:buChar char="✔"/>
            </a:pPr>
            <a:r>
              <a:rPr lang="en-US" sz="2800" b="0" i="0" u="none" strike="noStrike" cap="none" dirty="0">
                <a:solidFill>
                  <a:schemeClr val="dk2"/>
                </a:solidFill>
                <a:latin typeface="Arial"/>
                <a:ea typeface="Arial"/>
                <a:cs typeface="Arial"/>
                <a:sym typeface="Arial"/>
              </a:rPr>
              <a:t>physical environment</a:t>
            </a:r>
            <a:endParaRPr dirty="0"/>
          </a:p>
          <a:p>
            <a:pPr marL="1485900" marR="0" lvl="2" indent="-571500" algn="l" rtl="0">
              <a:spcBef>
                <a:spcPts val="0"/>
              </a:spcBef>
              <a:spcAft>
                <a:spcPts val="0"/>
              </a:spcAft>
              <a:buClr>
                <a:schemeClr val="dk2"/>
              </a:buClr>
              <a:buSzPts val="2800"/>
              <a:buFont typeface="Noto Sans Symbols"/>
              <a:buChar char="✔"/>
            </a:pPr>
            <a:r>
              <a:rPr lang="en-US" sz="2800" b="0" i="0" u="none" strike="noStrike" cap="none" dirty="0">
                <a:solidFill>
                  <a:schemeClr val="dk2"/>
                </a:solidFill>
                <a:latin typeface="Arial"/>
                <a:ea typeface="Arial"/>
                <a:cs typeface="Arial"/>
                <a:sym typeface="Arial"/>
              </a:rPr>
              <a:t>process</a:t>
            </a:r>
            <a:endParaRPr dirty="0"/>
          </a:p>
          <a:p>
            <a:pPr marL="1485900" marR="0" lvl="2" indent="-571500" algn="l" rtl="0">
              <a:spcBef>
                <a:spcPts val="0"/>
              </a:spcBef>
              <a:spcAft>
                <a:spcPts val="0"/>
              </a:spcAft>
              <a:buClr>
                <a:schemeClr val="dk2"/>
              </a:buClr>
              <a:buSzPts val="2800"/>
              <a:buFont typeface="Noto Sans Symbols"/>
              <a:buChar char="✔"/>
            </a:pPr>
            <a:r>
              <a:rPr lang="en-US" sz="2800" b="0" i="0" u="none" strike="noStrike" cap="none" dirty="0">
                <a:solidFill>
                  <a:schemeClr val="dk2"/>
                </a:solidFill>
                <a:latin typeface="Arial"/>
                <a:ea typeface="Arial"/>
                <a:cs typeface="Arial"/>
                <a:sym typeface="Arial"/>
              </a:rPr>
              <a:t>people around you</a:t>
            </a:r>
            <a:endParaRPr dirty="0"/>
          </a:p>
          <a:p>
            <a:pPr marL="1485900" marR="0" lvl="2" indent="-571500" algn="l" rtl="0">
              <a:spcBef>
                <a:spcPts val="0"/>
              </a:spcBef>
              <a:spcAft>
                <a:spcPts val="0"/>
              </a:spcAft>
              <a:buClr>
                <a:schemeClr val="dk2"/>
              </a:buClr>
              <a:buSzPts val="2800"/>
              <a:buFont typeface="Noto Sans Symbols"/>
              <a:buChar char="✔"/>
            </a:pPr>
            <a:r>
              <a:rPr lang="en-US" sz="2800" b="0" i="0" u="none" strike="noStrike" cap="none" dirty="0">
                <a:solidFill>
                  <a:schemeClr val="dk2"/>
                </a:solidFill>
                <a:latin typeface="Arial"/>
                <a:ea typeface="Arial"/>
                <a:cs typeface="Arial"/>
                <a:sym typeface="Arial"/>
              </a:rPr>
              <a:t>tools or technology</a:t>
            </a:r>
            <a:endParaRPr dirty="0"/>
          </a:p>
          <a:p>
            <a:pPr marL="1485900" marR="0" lvl="2" indent="-571500" algn="l" rtl="0">
              <a:spcBef>
                <a:spcPts val="0"/>
              </a:spcBef>
              <a:spcAft>
                <a:spcPts val="0"/>
              </a:spcAft>
              <a:buClr>
                <a:schemeClr val="dk2"/>
              </a:buClr>
              <a:buSzPts val="2800"/>
              <a:buFont typeface="Noto Sans Symbols"/>
              <a:buChar char="✔"/>
            </a:pPr>
            <a:r>
              <a:rPr lang="en-US" sz="2800" b="0" i="0" u="none" strike="noStrike" cap="none" dirty="0">
                <a:solidFill>
                  <a:schemeClr val="dk2"/>
                </a:solidFill>
                <a:latin typeface="Arial"/>
                <a:ea typeface="Arial"/>
                <a:cs typeface="Arial"/>
                <a:sym typeface="Arial"/>
              </a:rPr>
              <a:t>the task itself</a:t>
            </a:r>
            <a:endParaRPr dirty="0"/>
          </a:p>
        </p:txBody>
      </p:sp>
      <p:sp>
        <p:nvSpPr>
          <p:cNvPr id="419" name="Google Shape;419;p32"/>
          <p:cNvSpPr txBox="1"/>
          <p:nvPr/>
        </p:nvSpPr>
        <p:spPr>
          <a:xfrm>
            <a:off x="790989" y="307629"/>
            <a:ext cx="106100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3600"/>
              <a:buFont typeface="Montserrat"/>
              <a:buNone/>
            </a:pPr>
            <a:r>
              <a:rPr lang="en-US" sz="3600" i="0" u="none" strike="noStrike" cap="none" dirty="0">
                <a:solidFill>
                  <a:schemeClr val="tx2"/>
                </a:solidFill>
                <a:latin typeface="+mj-lt"/>
                <a:ea typeface="Montserrat"/>
                <a:cs typeface="Montserrat"/>
                <a:sym typeface="Montserrat"/>
              </a:rPr>
              <a:t>Step 3:</a:t>
            </a:r>
            <a:endParaRPr dirty="0">
              <a:solidFill>
                <a:schemeClr val="tx2"/>
              </a:solidFill>
              <a:latin typeface="+mj-lt"/>
            </a:endParaRPr>
          </a:p>
          <a:p>
            <a:pPr marL="0" marR="0" lvl="0" indent="0" algn="ctr" rtl="0">
              <a:lnSpc>
                <a:spcPct val="100000"/>
              </a:lnSpc>
              <a:spcBef>
                <a:spcPts val="0"/>
              </a:spcBef>
              <a:spcAft>
                <a:spcPts val="0"/>
              </a:spcAft>
              <a:buClr>
                <a:srgbClr val="424143"/>
              </a:buClr>
              <a:buSzPts val="3600"/>
              <a:buFont typeface="Montserrat"/>
              <a:buNone/>
            </a:pPr>
            <a:r>
              <a:rPr lang="en-US" sz="3600" i="0" u="none" strike="noStrike" cap="none" dirty="0">
                <a:solidFill>
                  <a:schemeClr val="tx2"/>
                </a:solidFill>
                <a:latin typeface="+mj-lt"/>
                <a:ea typeface="Montserrat"/>
                <a:cs typeface="Montserrat"/>
                <a:sym typeface="Montserrat"/>
              </a:rPr>
              <a:t>Environmental Modifications</a:t>
            </a:r>
            <a:endParaRPr dirty="0">
              <a:solidFill>
                <a:schemeClr val="tx2"/>
              </a:solidFill>
              <a:latin typeface="+mj-lt"/>
            </a:endParaRPr>
          </a:p>
        </p:txBody>
      </p:sp>
      <p:pic>
        <p:nvPicPr>
          <p:cNvPr id="2" name="Picture 1" descr="A yellow and white logo&#10;&#10;AI-generated content may be incorrect.">
            <a:extLst>
              <a:ext uri="{FF2B5EF4-FFF2-40B4-BE49-F238E27FC236}">
                <a16:creationId xmlns:a16="http://schemas.microsoft.com/office/drawing/2014/main" id="{CE243B39-D074-6F67-489A-0A9C09016F52}"/>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3" name="Picture 2" descr="Striped Pedestrian Walkway ...">
            <a:extLst>
              <a:ext uri="{FF2B5EF4-FFF2-40B4-BE49-F238E27FC236}">
                <a16:creationId xmlns:a16="http://schemas.microsoft.com/office/drawing/2014/main" id="{58F7B81B-9187-EAF8-1CDA-F9CDE132E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111053"/>
            <a:ext cx="3519055" cy="2635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and white logo&#10;&#10;AI-generated content may be incorrect.">
            <a:extLst>
              <a:ext uri="{FF2B5EF4-FFF2-40B4-BE49-F238E27FC236}">
                <a16:creationId xmlns:a16="http://schemas.microsoft.com/office/drawing/2014/main" id="{677206CE-BACC-4EEF-3F58-CC41EB5E1AC0}"/>
              </a:ext>
            </a:extLst>
          </p:cNvPr>
          <p:cNvPicPr>
            <a:picLocks noChangeAspect="1"/>
          </p:cNvPicPr>
          <p:nvPr/>
        </p:nvPicPr>
        <p:blipFill>
          <a:blip r:embed="rId2"/>
          <a:stretch>
            <a:fillRect/>
          </a:stretch>
        </p:blipFill>
        <p:spPr>
          <a:xfrm>
            <a:off x="11278288" y="6002667"/>
            <a:ext cx="763980" cy="763980"/>
          </a:xfrm>
          <a:prstGeom prst="rect">
            <a:avLst/>
          </a:prstGeom>
        </p:spPr>
      </p:pic>
      <p:sp>
        <p:nvSpPr>
          <p:cNvPr id="3" name="Google Shape;419;p32">
            <a:extLst>
              <a:ext uri="{FF2B5EF4-FFF2-40B4-BE49-F238E27FC236}">
                <a16:creationId xmlns:a16="http://schemas.microsoft.com/office/drawing/2014/main" id="{6C541729-A1FA-6412-77CA-CDE7B05F0DBF}"/>
              </a:ext>
            </a:extLst>
          </p:cNvPr>
          <p:cNvSpPr txBox="1"/>
          <p:nvPr/>
        </p:nvSpPr>
        <p:spPr>
          <a:xfrm>
            <a:off x="790989" y="557199"/>
            <a:ext cx="1061002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3600"/>
              <a:buFont typeface="Montserrat"/>
              <a:buNone/>
            </a:pPr>
            <a:r>
              <a:rPr lang="en-US" sz="3600" i="0" u="none" strike="noStrike" cap="none" dirty="0">
                <a:solidFill>
                  <a:schemeClr val="tx2"/>
                </a:solidFill>
                <a:latin typeface="+mj-lt"/>
                <a:ea typeface="Montserrat"/>
                <a:cs typeface="Montserrat"/>
                <a:sym typeface="Montserrat"/>
              </a:rPr>
              <a:t>Put it all together</a:t>
            </a:r>
            <a:endParaRPr dirty="0">
              <a:solidFill>
                <a:schemeClr val="tx2"/>
              </a:solidFill>
              <a:latin typeface="+mj-lt"/>
            </a:endParaRPr>
          </a:p>
        </p:txBody>
      </p:sp>
      <p:graphicFrame>
        <p:nvGraphicFramePr>
          <p:cNvPr id="6" name="Diagram 5">
            <a:extLst>
              <a:ext uri="{FF2B5EF4-FFF2-40B4-BE49-F238E27FC236}">
                <a16:creationId xmlns:a16="http://schemas.microsoft.com/office/drawing/2014/main" id="{A9F24F53-CEFF-FEB4-2EF7-BDAE6928A4BE}"/>
              </a:ext>
            </a:extLst>
          </p:cNvPr>
          <p:cNvGraphicFramePr/>
          <p:nvPr>
            <p:extLst>
              <p:ext uri="{D42A27DB-BD31-4B8C-83A1-F6EECF244321}">
                <p14:modId xmlns:p14="http://schemas.microsoft.com/office/powerpoint/2010/main" val="1465298061"/>
              </p:ext>
            </p:extLst>
          </p:nvPr>
        </p:nvGraphicFramePr>
        <p:xfrm>
          <a:off x="433812" y="1623528"/>
          <a:ext cx="11324376" cy="2892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73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7" descr="5 Questions the Most Interesting People Will Always Ask in Conversations |  Inc.com"/>
          <p:cNvPicPr preferRelativeResize="0"/>
          <p:nvPr/>
        </p:nvPicPr>
        <p:blipFill rotWithShape="1">
          <a:blip r:embed="rId3">
            <a:alphaModFix/>
          </a:blip>
          <a:srcRect/>
          <a:stretch/>
        </p:blipFill>
        <p:spPr>
          <a:xfrm flipH="1">
            <a:off x="1557251" y="781396"/>
            <a:ext cx="9077497" cy="4904508"/>
          </a:xfrm>
          <a:prstGeom prst="rect">
            <a:avLst/>
          </a:prstGeom>
          <a:noFill/>
          <a:ln>
            <a:noFill/>
          </a:ln>
        </p:spPr>
      </p:pic>
      <p:sp>
        <p:nvSpPr>
          <p:cNvPr id="463" name="Google Shape;463;p37"/>
          <p:cNvSpPr txBox="1"/>
          <p:nvPr/>
        </p:nvSpPr>
        <p:spPr>
          <a:xfrm>
            <a:off x="4109257" y="1767006"/>
            <a:ext cx="102325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2"/>
                </a:solidFill>
                <a:latin typeface="Montserrat"/>
                <a:ea typeface="Montserrat"/>
                <a:cs typeface="Montserrat"/>
                <a:sym typeface="Montserrat"/>
              </a:rPr>
              <a:t>Q</a:t>
            </a:r>
            <a:endParaRPr dirty="0"/>
          </a:p>
        </p:txBody>
      </p:sp>
      <p:sp>
        <p:nvSpPr>
          <p:cNvPr id="464" name="Google Shape;464;p37"/>
          <p:cNvSpPr txBox="1"/>
          <p:nvPr/>
        </p:nvSpPr>
        <p:spPr>
          <a:xfrm>
            <a:off x="6937958" y="2875002"/>
            <a:ext cx="102325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2"/>
                </a:solidFill>
                <a:latin typeface="Montserrat"/>
                <a:ea typeface="Montserrat"/>
                <a:cs typeface="Montserrat"/>
                <a:sym typeface="Montserrat"/>
              </a:rPr>
              <a:t>A</a:t>
            </a:r>
            <a:endParaRPr dirty="0"/>
          </a:p>
        </p:txBody>
      </p:sp>
      <p:pic>
        <p:nvPicPr>
          <p:cNvPr id="2" name="Picture 1" descr="A yellow and white logo&#10;&#10;AI-generated content may be incorrect.">
            <a:extLst>
              <a:ext uri="{FF2B5EF4-FFF2-40B4-BE49-F238E27FC236}">
                <a16:creationId xmlns:a16="http://schemas.microsoft.com/office/drawing/2014/main" id="{64C97731-8D87-DB42-A9CA-997A96F41E20}"/>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57"/>
          <p:cNvSpPr txBox="1"/>
          <p:nvPr/>
        </p:nvSpPr>
        <p:spPr>
          <a:xfrm>
            <a:off x="995543" y="679531"/>
            <a:ext cx="10474037" cy="10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4400"/>
              <a:buFont typeface="Montserrat"/>
              <a:buNone/>
            </a:pPr>
            <a:r>
              <a:rPr lang="en-US" sz="4400" b="1" i="0" u="none" strike="noStrike" cap="none" dirty="0">
                <a:solidFill>
                  <a:srgbClr val="424143"/>
                </a:solidFill>
                <a:latin typeface="Montserrat"/>
                <a:ea typeface="Arial"/>
                <a:cs typeface="Arial"/>
                <a:sym typeface="Montserrat"/>
              </a:rPr>
              <a:t>Wrap Up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424143"/>
              </a:solidFill>
              <a:latin typeface="Montserrat"/>
              <a:ea typeface="Montserrat"/>
              <a:cs typeface="Montserrat"/>
              <a:sym typeface="Montserrat"/>
            </a:endParaRPr>
          </a:p>
        </p:txBody>
      </p:sp>
      <p:sp>
        <p:nvSpPr>
          <p:cNvPr id="1110" name="Google Shape;1110;p57"/>
          <p:cNvSpPr/>
          <p:nvPr/>
        </p:nvSpPr>
        <p:spPr>
          <a:xfrm>
            <a:off x="995549" y="2182020"/>
            <a:ext cx="10200908" cy="3970277"/>
          </a:xfrm>
          <a:prstGeom prst="rect">
            <a:avLst/>
          </a:prstGeom>
          <a:solidFill>
            <a:schemeClr val="lt1"/>
          </a:solid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2"/>
              </a:buClr>
              <a:buSzPts val="3600"/>
            </a:pPr>
            <a:r>
              <a:rPr lang="en-US" sz="3600" dirty="0">
                <a:solidFill>
                  <a:schemeClr val="dk2"/>
                </a:solidFill>
                <a:latin typeface="+mn-lt"/>
                <a:ea typeface="Calibri"/>
                <a:cs typeface="Calibri"/>
                <a:sym typeface="Calibri"/>
              </a:rPr>
              <a:t>Choose one from below, then share in the chat:</a:t>
            </a:r>
            <a:br>
              <a:rPr lang="en-US" sz="3600" dirty="0">
                <a:solidFill>
                  <a:schemeClr val="dk2"/>
                </a:solidFill>
                <a:latin typeface="+mn-lt"/>
                <a:ea typeface="Calibri"/>
                <a:cs typeface="Calibri"/>
                <a:sym typeface="Calibri"/>
              </a:rPr>
            </a:br>
            <a:br>
              <a:rPr lang="en-US" sz="3600" b="0" i="0" u="none" strike="noStrike" cap="none" dirty="0">
                <a:solidFill>
                  <a:schemeClr val="dk2"/>
                </a:solidFill>
                <a:latin typeface="+mn-lt"/>
                <a:ea typeface="Calibri"/>
                <a:cs typeface="Calibri"/>
                <a:sym typeface="Calibri"/>
              </a:rPr>
            </a:br>
            <a:r>
              <a:rPr lang="en-US" sz="3600" b="0" i="0" u="none" strike="noStrike" cap="none" dirty="0">
                <a:solidFill>
                  <a:schemeClr val="dk2"/>
                </a:solidFill>
                <a:latin typeface="+mn-lt"/>
                <a:ea typeface="Calibri"/>
                <a:cs typeface="Calibri"/>
                <a:sym typeface="Calibri"/>
              </a:rPr>
              <a:t>1. What one new concept resonated most with you and why?</a:t>
            </a:r>
            <a:br>
              <a:rPr lang="en-US" sz="3600" b="0" i="0" u="none" strike="noStrike" cap="none" dirty="0">
                <a:solidFill>
                  <a:schemeClr val="dk2"/>
                </a:solidFill>
                <a:latin typeface="+mn-lt"/>
                <a:ea typeface="Calibri"/>
                <a:cs typeface="Calibri"/>
                <a:sym typeface="Calibri"/>
              </a:rPr>
            </a:br>
            <a:br>
              <a:rPr lang="en-US" sz="3600" b="0" i="0" u="none" strike="noStrike" cap="none" dirty="0">
                <a:solidFill>
                  <a:schemeClr val="dk2"/>
                </a:solidFill>
                <a:latin typeface="+mn-lt"/>
                <a:ea typeface="Calibri"/>
                <a:cs typeface="Calibri"/>
                <a:sym typeface="Calibri"/>
              </a:rPr>
            </a:br>
            <a:r>
              <a:rPr lang="en-US" sz="3600" b="0" i="0" u="none" strike="noStrike" cap="none" dirty="0">
                <a:solidFill>
                  <a:schemeClr val="dk2"/>
                </a:solidFill>
                <a:latin typeface="+mn-lt"/>
                <a:ea typeface="Calibri"/>
                <a:cs typeface="Calibri"/>
                <a:sym typeface="Calibri"/>
              </a:rPr>
              <a:t>2. What one environmental modification may reduce friction in your ESE?</a:t>
            </a:r>
            <a:endParaRPr sz="3600" b="0" i="0" u="none" strike="noStrike" cap="none" dirty="0">
              <a:solidFill>
                <a:schemeClr val="dk2"/>
              </a:solidFill>
              <a:latin typeface="+mn-lt"/>
              <a:ea typeface="Calibri"/>
              <a:cs typeface="Calibri"/>
              <a:sym typeface="Calibri"/>
            </a:endParaRPr>
          </a:p>
        </p:txBody>
      </p:sp>
      <p:pic>
        <p:nvPicPr>
          <p:cNvPr id="5" name="Picture 4" descr="A yellow and white logo&#10;&#10;AI-generated content may be incorrect.">
            <a:extLst>
              <a:ext uri="{FF2B5EF4-FFF2-40B4-BE49-F238E27FC236}">
                <a16:creationId xmlns:a16="http://schemas.microsoft.com/office/drawing/2014/main" id="{50804CF1-02E5-E48C-BAD3-5E7FDB4162E9}"/>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3" name="Google Shape;289;p16" descr="Chat outline">
            <a:extLst>
              <a:ext uri="{FF2B5EF4-FFF2-40B4-BE49-F238E27FC236}">
                <a16:creationId xmlns:a16="http://schemas.microsoft.com/office/drawing/2014/main" id="{052E4F97-2E02-ED0B-A19C-223D0ECCF97C}"/>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995543" y="161228"/>
            <a:ext cx="2070268" cy="2083006"/>
          </a:xfrm>
          <a:prstGeom prst="rect">
            <a:avLst/>
          </a:prstGeom>
          <a:noFill/>
          <a:ln>
            <a:noFill/>
          </a:ln>
        </p:spPr>
      </p:pic>
    </p:spTree>
    <p:extLst>
      <p:ext uri="{BB962C8B-B14F-4D97-AF65-F5344CB8AC3E}">
        <p14:creationId xmlns:p14="http://schemas.microsoft.com/office/powerpoint/2010/main" val="255257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137B7-22B0-ED4C-3904-04BCB47103B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FA7B28C-0C1C-C3AC-CEFF-C78C1011BE3D}"/>
              </a:ext>
            </a:extLst>
          </p:cNvPr>
          <p:cNvSpPr/>
          <p:nvPr/>
        </p:nvSpPr>
        <p:spPr>
          <a:xfrm>
            <a:off x="352767" y="1775168"/>
            <a:ext cx="5562996" cy="4880397"/>
          </a:xfrm>
          <a:prstGeom prst="rect">
            <a:avLst/>
          </a:prstGeom>
          <a:solidFill>
            <a:schemeClr val="accent3">
              <a:lumMod val="9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a:buNone/>
              <a:tabLst/>
              <a:defRPr/>
            </a:pPr>
            <a:b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1" indent="0" algn="l" defTabSz="914400" rtl="0" eaLnBrk="1" fontAlgn="auto" latinLnBrk="0" hangingPunct="1">
              <a:lnSpc>
                <a:spcPct val="100000"/>
              </a:lnSpc>
              <a:spcBef>
                <a:spcPts val="0"/>
              </a:spcBef>
              <a:spcAft>
                <a:spcPts val="0"/>
              </a:spcAft>
              <a:buClrTx/>
              <a:buSzTx/>
              <a:buFont typeface="Arial"/>
              <a:buNone/>
              <a:tabLst/>
              <a:defRPr/>
            </a:pP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br>
              <a:rPr kumimoji="0" lang="en-US" sz="7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Wednesday 6/4</a:t>
            </a: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1a: </a:t>
            </a: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Lived Experience &amp; Career Readiness</a:t>
            </a:r>
          </a:p>
          <a:p>
            <a:pPr marL="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Explore the concepts of one’s lived experience in relation to career readiness and labor market dynamics. Understand how your personal identity impacts your role as a facilitator</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Post-Workshop Coaching</a:t>
            </a:r>
          </a:p>
          <a:p>
            <a:pPr marL="0" marR="0" lvl="0" indent="0" algn="l" defTabSz="914400" rtl="0" eaLnBrk="1" fontAlgn="auto" latinLnBrk="0" hangingPunct="1">
              <a:lnSpc>
                <a:spcPct val="100000"/>
              </a:lnSpc>
              <a:spcBef>
                <a:spcPts val="0"/>
              </a:spcBef>
              <a:spcAft>
                <a:spcPts val="0"/>
              </a:spcAft>
              <a:buClrTx/>
              <a:buSzTx/>
              <a:buFont typeface="Arial"/>
              <a:buNone/>
              <a:tabLst/>
              <a:defRPr/>
            </a:pP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Thursday 6/5</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1b: Curriculum Deep Dive</a:t>
            </a: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Walk through curriculum and its </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unique components; practice core lessons</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+Post-Workshop Coaching</a:t>
            </a:r>
          </a:p>
        </p:txBody>
      </p:sp>
      <p:sp>
        <p:nvSpPr>
          <p:cNvPr id="20" name="Rectangle 19">
            <a:extLst>
              <a:ext uri="{FF2B5EF4-FFF2-40B4-BE49-F238E27FC236}">
                <a16:creationId xmlns:a16="http://schemas.microsoft.com/office/drawing/2014/main" id="{963B7D80-B253-9120-E507-1FA3565CA721}"/>
              </a:ext>
            </a:extLst>
          </p:cNvPr>
          <p:cNvSpPr/>
          <p:nvPr/>
        </p:nvSpPr>
        <p:spPr>
          <a:xfrm>
            <a:off x="6105047" y="1775168"/>
            <a:ext cx="5782422" cy="4880397"/>
          </a:xfrm>
          <a:prstGeom prst="rect">
            <a:avLst/>
          </a:prstGeom>
          <a:solidFill>
            <a:schemeClr val="tx2">
              <a:lumMod val="20000"/>
              <a:lumOff val="8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b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Tuesday 6/17</a:t>
            </a: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2a: Executive Skills 201: Moving from knowledge into practice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Deepen your ability to use ES to enhance goal achievement for yourself, with your teams, and your ESE employees</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+Post-Workshop Coaching</a:t>
            </a: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Tuesday 7/1</a:t>
            </a: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2b: Designing Executive Skills-based practices for your ESE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Leverage implementation science to design and sustain Executive Skills-informed practices in your ESE</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+Post-Workshop Coaching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sym typeface="Arial"/>
            </a:endParaRPr>
          </a:p>
        </p:txBody>
      </p:sp>
      <p:sp>
        <p:nvSpPr>
          <p:cNvPr id="4" name="Rectangle 3">
            <a:extLst>
              <a:ext uri="{FF2B5EF4-FFF2-40B4-BE49-F238E27FC236}">
                <a16:creationId xmlns:a16="http://schemas.microsoft.com/office/drawing/2014/main" id="{51DF4154-D86C-E03E-2264-2D78753821EA}"/>
              </a:ext>
            </a:extLst>
          </p:cNvPr>
          <p:cNvSpPr/>
          <p:nvPr/>
        </p:nvSpPr>
        <p:spPr>
          <a:xfrm>
            <a:off x="1946777" y="202434"/>
            <a:ext cx="8093433" cy="115801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A: Executive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What are ES? Why do they matter? How do they show up in my job? </a:t>
            </a:r>
            <a:b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Set a foundation of Executive Skills knowledge for Pathway 1 or 2</a:t>
            </a:r>
          </a:p>
        </p:txBody>
      </p:sp>
      <p:sp>
        <p:nvSpPr>
          <p:cNvPr id="24" name="TextBox 23">
            <a:extLst>
              <a:ext uri="{FF2B5EF4-FFF2-40B4-BE49-F238E27FC236}">
                <a16:creationId xmlns:a16="http://schemas.microsoft.com/office/drawing/2014/main" id="{6E73EB11-7D8C-082C-EA99-0E5A25049D9F}"/>
              </a:ext>
            </a:extLst>
          </p:cNvPr>
          <p:cNvSpPr txBox="1"/>
          <p:nvPr/>
        </p:nvSpPr>
        <p:spPr>
          <a:xfrm>
            <a:off x="788688" y="1874026"/>
            <a:ext cx="503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Pathway 1: Career Readiness Curriculum </a:t>
            </a:r>
          </a:p>
        </p:txBody>
      </p:sp>
      <p:sp>
        <p:nvSpPr>
          <p:cNvPr id="25" name="TextBox 24">
            <a:extLst>
              <a:ext uri="{FF2B5EF4-FFF2-40B4-BE49-F238E27FC236}">
                <a16:creationId xmlns:a16="http://schemas.microsoft.com/office/drawing/2014/main" id="{092550ED-80E3-A5D5-7B55-F438B11972D8}"/>
              </a:ext>
            </a:extLst>
          </p:cNvPr>
          <p:cNvSpPr txBox="1"/>
          <p:nvPr/>
        </p:nvSpPr>
        <p:spPr>
          <a:xfrm>
            <a:off x="6515737" y="1854031"/>
            <a:ext cx="5228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Pathway 2: Executive Skills Implementation</a:t>
            </a:r>
          </a:p>
        </p:txBody>
      </p:sp>
      <p:sp>
        <p:nvSpPr>
          <p:cNvPr id="33" name="TextBox 32">
            <a:extLst>
              <a:ext uri="{FF2B5EF4-FFF2-40B4-BE49-F238E27FC236}">
                <a16:creationId xmlns:a16="http://schemas.microsoft.com/office/drawing/2014/main" id="{9191A139-CD42-4891-49CF-1CF11AFD4FEE}"/>
              </a:ext>
            </a:extLst>
          </p:cNvPr>
          <p:cNvSpPr txBox="1"/>
          <p:nvPr/>
        </p:nvSpPr>
        <p:spPr>
          <a:xfrm>
            <a:off x="1946777" y="2360710"/>
            <a:ext cx="35378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For ESEs that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do not have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 job readiness curriculum, are unhappy with what they currently have, or are looking for new material to enhance current offerings.</a:t>
            </a:r>
          </a:p>
        </p:txBody>
      </p:sp>
      <p:sp>
        <p:nvSpPr>
          <p:cNvPr id="34" name="TextBox 33">
            <a:extLst>
              <a:ext uri="{FF2B5EF4-FFF2-40B4-BE49-F238E27FC236}">
                <a16:creationId xmlns:a16="http://schemas.microsoft.com/office/drawing/2014/main" id="{DC59276C-DFD9-ACA1-71C3-CFC97311E09F}"/>
              </a:ext>
            </a:extLst>
          </p:cNvPr>
          <p:cNvSpPr txBox="1"/>
          <p:nvPr/>
        </p:nvSpPr>
        <p:spPr>
          <a:xfrm>
            <a:off x="6275405" y="2332930"/>
            <a:ext cx="34928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For ESEs that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have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 job readiness curriculum and are looking to shift their culture toward strengths-based, Executive Skills Coaching.</a:t>
            </a:r>
          </a:p>
        </p:txBody>
      </p:sp>
      <p:pic>
        <p:nvPicPr>
          <p:cNvPr id="37" name="Picture 36">
            <a:extLst>
              <a:ext uri="{FF2B5EF4-FFF2-40B4-BE49-F238E27FC236}">
                <a16:creationId xmlns:a16="http://schemas.microsoft.com/office/drawing/2014/main" id="{7ADCADE3-19CB-38CB-1B8C-A718725794C3}"/>
              </a:ext>
            </a:extLst>
          </p:cNvPr>
          <p:cNvPicPr>
            <a:picLocks noChangeAspect="1"/>
          </p:cNvPicPr>
          <p:nvPr/>
        </p:nvPicPr>
        <p:blipFill>
          <a:blip r:embed="rId3"/>
          <a:stretch>
            <a:fillRect/>
          </a:stretch>
        </p:blipFill>
        <p:spPr>
          <a:xfrm>
            <a:off x="609625" y="2461671"/>
            <a:ext cx="1139652" cy="738664"/>
          </a:xfrm>
          <a:prstGeom prst="rect">
            <a:avLst/>
          </a:prstGeom>
        </p:spPr>
      </p:pic>
      <p:pic>
        <p:nvPicPr>
          <p:cNvPr id="21" name="Picture 20" descr="A blue and yellow text&#10;&#10;AI-generated content may be incorrect.">
            <a:extLst>
              <a:ext uri="{FF2B5EF4-FFF2-40B4-BE49-F238E27FC236}">
                <a16:creationId xmlns:a16="http://schemas.microsoft.com/office/drawing/2014/main" id="{74F40A59-B24D-35C0-067B-3EB860F9A801}"/>
              </a:ext>
            </a:extLst>
          </p:cNvPr>
          <p:cNvPicPr>
            <a:picLocks noChangeAspect="1"/>
          </p:cNvPicPr>
          <p:nvPr/>
        </p:nvPicPr>
        <p:blipFill>
          <a:blip r:embed="rId4"/>
          <a:stretch>
            <a:fillRect/>
          </a:stretch>
        </p:blipFill>
        <p:spPr>
          <a:xfrm>
            <a:off x="9938609" y="2288004"/>
            <a:ext cx="1590180" cy="954108"/>
          </a:xfrm>
          <a:prstGeom prst="rect">
            <a:avLst/>
          </a:prstGeom>
        </p:spPr>
      </p:pic>
      <p:cxnSp>
        <p:nvCxnSpPr>
          <p:cNvPr id="23" name="Straight Arrow Connector 22">
            <a:extLst>
              <a:ext uri="{FF2B5EF4-FFF2-40B4-BE49-F238E27FC236}">
                <a16:creationId xmlns:a16="http://schemas.microsoft.com/office/drawing/2014/main" id="{12183C98-366D-4DAF-3834-9BB230818B7E}"/>
              </a:ext>
            </a:extLst>
          </p:cNvPr>
          <p:cNvCxnSpPr/>
          <p:nvPr/>
        </p:nvCxnSpPr>
        <p:spPr>
          <a:xfrm>
            <a:off x="4382429"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15318DF-3333-832F-A12E-E85B5B15DE35}"/>
              </a:ext>
            </a:extLst>
          </p:cNvPr>
          <p:cNvCxnSpPr/>
          <p:nvPr/>
        </p:nvCxnSpPr>
        <p:spPr>
          <a:xfrm>
            <a:off x="6898887"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742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cxnSp>
        <p:nvCxnSpPr>
          <p:cNvPr id="700" name="Google Shape;700;g3123ecc1864_0_23"/>
          <p:cNvCxnSpPr/>
          <p:nvPr/>
        </p:nvCxnSpPr>
        <p:spPr>
          <a:xfrm>
            <a:off x="0" y="1356477"/>
            <a:ext cx="12192000" cy="0"/>
          </a:xfrm>
          <a:prstGeom prst="straightConnector1">
            <a:avLst/>
          </a:prstGeom>
          <a:noFill/>
          <a:ln w="25400" cap="flat" cmpd="sng">
            <a:solidFill>
              <a:schemeClr val="lt1"/>
            </a:solidFill>
            <a:prstDash val="solid"/>
            <a:round/>
            <a:headEnd type="none" w="sm" len="sm"/>
            <a:tailEnd type="none" w="sm" len="sm"/>
          </a:ln>
        </p:spPr>
      </p:cxnSp>
      <p:sp>
        <p:nvSpPr>
          <p:cNvPr id="701" name="Google Shape;701;g3123ecc1864_0_23"/>
          <p:cNvSpPr txBox="1">
            <a:spLocks noGrp="1"/>
          </p:cNvSpPr>
          <p:nvPr>
            <p:ph type="ctrTitle"/>
          </p:nvPr>
        </p:nvSpPr>
        <p:spPr>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chemeClr val="lt1"/>
              </a:buClr>
              <a:buSzPts val="5200"/>
              <a:buFont typeface="Inter"/>
              <a:buNone/>
            </a:pPr>
            <a:br>
              <a:rPr lang="en-US" sz="4000" dirty="0"/>
            </a:br>
            <a:r>
              <a:rPr lang="en-US" sz="3200" dirty="0">
                <a:solidFill>
                  <a:schemeClr val="tx1"/>
                </a:solidFill>
                <a:latin typeface="Obviously Narw Bold" pitchFamily="82" charset="77"/>
                <a:ea typeface="Inter"/>
              </a:rPr>
              <a:t>Feedback Survey</a:t>
            </a:r>
            <a:endParaRPr sz="3200" dirty="0">
              <a:solidFill>
                <a:schemeClr val="tx1"/>
              </a:solidFill>
              <a:latin typeface="Obviously Narw Bold" pitchFamily="82" charset="77"/>
              <a:ea typeface="Inter"/>
            </a:endParaRPr>
          </a:p>
        </p:txBody>
      </p:sp>
      <p:pic>
        <p:nvPicPr>
          <p:cNvPr id="702" name="Google Shape;702;g3123ecc1864_0_23" descr="A logo with a bear and a star&#10;&#10;Description automatically generated"/>
          <p:cNvPicPr preferRelativeResize="0"/>
          <p:nvPr/>
        </p:nvPicPr>
        <p:blipFill rotWithShape="1">
          <a:blip r:embed="rId3">
            <a:alphaModFix/>
          </a:blip>
          <a:srcRect/>
          <a:stretch/>
        </p:blipFill>
        <p:spPr>
          <a:xfrm>
            <a:off x="11251070" y="5934456"/>
            <a:ext cx="949672" cy="951461"/>
          </a:xfrm>
          <a:prstGeom prst="rect">
            <a:avLst/>
          </a:prstGeom>
          <a:noFill/>
          <a:ln>
            <a:noFill/>
          </a:ln>
        </p:spPr>
      </p:pic>
      <p:sp>
        <p:nvSpPr>
          <p:cNvPr id="703" name="Google Shape;703;g3123ecc1864_0_23"/>
          <p:cNvSpPr txBox="1"/>
          <p:nvPr/>
        </p:nvSpPr>
        <p:spPr>
          <a:xfrm>
            <a:off x="962020" y="3232105"/>
            <a:ext cx="6744779" cy="1042180"/>
          </a:xfrm>
          <a:prstGeom prst="rect">
            <a:avLst/>
          </a:prstGeom>
          <a:noFill/>
          <a:ln>
            <a:noFill/>
          </a:ln>
        </p:spPr>
        <p:txBody>
          <a:bodyPr spcFirstLastPara="1" wrap="square" lIns="91425" tIns="45700" rIns="91425" bIns="45700" anchor="t" anchorCtr="0">
            <a:noAutofit/>
          </a:bodyPr>
          <a:lstStyle/>
          <a:p>
            <a:pPr marL="50800" marR="0" lvl="0" indent="0" algn="l" defTabSz="914400" rtl="0" eaLnBrk="1" fontAlgn="auto" latinLnBrk="0" hangingPunct="1">
              <a:lnSpc>
                <a:spcPct val="90000"/>
              </a:lnSpc>
              <a:spcBef>
                <a:spcPts val="1000"/>
              </a:spcBef>
              <a:spcAft>
                <a:spcPts val="0"/>
              </a:spcAft>
              <a:buClr>
                <a:srgbClr val="FFFFFF"/>
              </a:buClr>
              <a:buSzPts val="2000"/>
              <a:buFont typeface="Arial"/>
              <a:buNone/>
              <a:tabLst/>
              <a:defRPr/>
            </a:pPr>
            <a:r>
              <a:rPr kumimoji="0" lang="en-US" sz="3600" b="0" i="0" u="none" strike="noStrike" kern="0" cap="none" spc="0" normalizeH="0" baseline="0" noProof="0" dirty="0">
                <a:ln>
                  <a:noFill/>
                </a:ln>
                <a:solidFill>
                  <a:srgbClr val="000000"/>
                </a:solidFill>
                <a:effectLst/>
                <a:uLnTx/>
                <a:uFillTx/>
                <a:latin typeface="Slack-Lato"/>
                <a:cs typeface="Arial"/>
                <a:sym typeface="Arial"/>
                <a:hlinkClick r:id="rId4"/>
              </a:rPr>
              <a:t>https://bit.ly/OptionalWorkshops</a:t>
            </a:r>
            <a:endParaRPr kumimoji="0" sz="3600" b="0" i="0" u="none" strike="noStrike" kern="0" cap="none" spc="0" normalizeH="0" baseline="0" noProof="0" dirty="0">
              <a:ln>
                <a:noFill/>
              </a:ln>
              <a:solidFill>
                <a:srgbClr val="FFFFFF"/>
              </a:solidFill>
              <a:effectLst/>
              <a:uLnTx/>
              <a:uFillTx/>
              <a:latin typeface="Overpass Medium"/>
              <a:ea typeface="Overpass Medium"/>
              <a:cs typeface="Overpass Medium"/>
              <a:sym typeface="Overpass Medium"/>
            </a:endParaRPr>
          </a:p>
          <a:p>
            <a:pPr marL="50800" marR="0" lvl="0" indent="0" algn="l" defTabSz="914400" rtl="0" eaLnBrk="1" fontAlgn="auto" latinLnBrk="0" hangingPunct="1">
              <a:lnSpc>
                <a:spcPct val="90000"/>
              </a:lnSpc>
              <a:spcBef>
                <a:spcPts val="100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Overpass Medium"/>
                <a:ea typeface="Overpass Medium"/>
                <a:cs typeface="Overpass Medium"/>
                <a:sym typeface="Overpass Medium"/>
              </a:rPr>
              <a:t>This feedback helps us improve your experience and plan adjustments to make moving forward.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B1872954-2E8F-3CA4-F150-85C05BBBBD58}"/>
              </a:ext>
            </a:extLst>
          </p:cNvPr>
          <p:cNvPicPr>
            <a:picLocks noChangeAspect="1"/>
          </p:cNvPicPr>
          <p:nvPr/>
        </p:nvPicPr>
        <p:blipFill>
          <a:blip r:embed="rId5"/>
          <a:stretch>
            <a:fillRect/>
          </a:stretch>
        </p:blipFill>
        <p:spPr>
          <a:xfrm>
            <a:off x="7706799" y="1635913"/>
            <a:ext cx="4019107" cy="401910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68"/>
        <p:cNvGrpSpPr/>
        <p:nvPr/>
      </p:nvGrpSpPr>
      <p:grpSpPr>
        <a:xfrm>
          <a:off x="0" y="0"/>
          <a:ext cx="0" cy="0"/>
          <a:chOff x="0" y="0"/>
          <a:chExt cx="0" cy="0"/>
        </a:xfrm>
      </p:grpSpPr>
      <p:sp>
        <p:nvSpPr>
          <p:cNvPr id="469" name="Google Shape;469;p38"/>
          <p:cNvSpPr txBox="1"/>
          <p:nvPr/>
        </p:nvSpPr>
        <p:spPr>
          <a:xfrm>
            <a:off x="932688" y="391406"/>
            <a:ext cx="107533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424143"/>
                </a:solidFill>
                <a:latin typeface="Montserrat"/>
                <a:ea typeface="Montserrat"/>
                <a:cs typeface="Montserrat"/>
                <a:sym typeface="Montserrat"/>
              </a:rPr>
              <a:t>Bibliography/Additional Resources</a:t>
            </a:r>
            <a:endParaRPr sz="4000" dirty="0">
              <a:solidFill>
                <a:schemeClr val="dk1"/>
              </a:solidFill>
              <a:latin typeface="Calibri"/>
              <a:ea typeface="Calibri"/>
              <a:cs typeface="Calibri"/>
              <a:sym typeface="Calibri"/>
            </a:endParaRPr>
          </a:p>
        </p:txBody>
      </p:sp>
      <p:sp>
        <p:nvSpPr>
          <p:cNvPr id="470" name="Google Shape;470;p38"/>
          <p:cNvSpPr txBox="1"/>
          <p:nvPr/>
        </p:nvSpPr>
        <p:spPr>
          <a:xfrm>
            <a:off x="932688" y="1526092"/>
            <a:ext cx="10753344" cy="5016718"/>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3200"/>
              <a:buFont typeface="Arial"/>
              <a:buChar char="•"/>
            </a:pPr>
            <a:r>
              <a:rPr lang="en-US" sz="3200" dirty="0">
                <a:solidFill>
                  <a:schemeClr val="dk1"/>
                </a:solidFill>
                <a:latin typeface="Calibri"/>
                <a:ea typeface="Calibri"/>
                <a:cs typeface="Calibri"/>
                <a:sym typeface="Calibri"/>
              </a:rPr>
              <a:t>Positive Organizational Scholarship/High Quality Connections: </a:t>
            </a:r>
            <a:r>
              <a:rPr lang="en-US" sz="3200" u="sng" dirty="0">
                <a:solidFill>
                  <a:schemeClr val="dk1"/>
                </a:solidFill>
                <a:latin typeface="Calibri"/>
                <a:ea typeface="Calibri"/>
                <a:cs typeface="Calibri"/>
                <a:sym typeface="Calibri"/>
              </a:rPr>
              <a:t>https://positiveorgs.bus.umich.edu/an-introduction/ </a:t>
            </a: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Ascend at Aspen Institute: </a:t>
            </a:r>
            <a:r>
              <a:rPr lang="en-US" sz="3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https://ascend.aspeninstitute.org/</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err="1">
                <a:solidFill>
                  <a:schemeClr val="dk1"/>
                </a:solidFill>
                <a:latin typeface="Calibri"/>
                <a:ea typeface="Calibri"/>
                <a:cs typeface="Calibri"/>
                <a:sym typeface="Calibri"/>
              </a:rPr>
              <a:t>EFWorks</a:t>
            </a:r>
            <a:r>
              <a:rPr lang="en-US" sz="3200" dirty="0">
                <a:solidFill>
                  <a:schemeClr val="dk1"/>
                </a:solidFill>
                <a:latin typeface="Calibri"/>
                <a:ea typeface="Calibri"/>
                <a:cs typeface="Calibri"/>
                <a:sym typeface="Calibri"/>
              </a:rPr>
              <a:t> Library: </a:t>
            </a:r>
            <a:r>
              <a:rPr lang="en-US" sz="3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https://www.efworkslibrary.org/</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err="1">
                <a:solidFill>
                  <a:schemeClr val="dk1"/>
                </a:solidFill>
                <a:latin typeface="Calibri"/>
                <a:ea typeface="Calibri"/>
                <a:cs typeface="Calibri"/>
                <a:sym typeface="Calibri"/>
              </a:rPr>
              <a:t>EmPath</a:t>
            </a:r>
            <a:r>
              <a:rPr lang="en-US" sz="3200" dirty="0">
                <a:solidFill>
                  <a:schemeClr val="dk1"/>
                </a:solidFill>
                <a:latin typeface="Calibri"/>
                <a:ea typeface="Calibri"/>
                <a:cs typeface="Calibri"/>
                <a:sym typeface="Calibri"/>
              </a:rPr>
              <a:t>: </a:t>
            </a:r>
            <a:r>
              <a:rPr lang="en-US" sz="3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https://empathways.org/research-policy</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Harvard Center on the Developing Child: </a:t>
            </a:r>
            <a:r>
              <a:rPr lang="en-US" sz="3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https://developingchild.harvard.edu/</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UCLA Center on Adolescent Development: </a:t>
            </a:r>
            <a:r>
              <a:rPr lang="en-US" sz="32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https://developingadolescent.semel.ucla.edu/</a:t>
            </a:r>
            <a:r>
              <a:rPr lang="en-US" sz="32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pic>
        <p:nvPicPr>
          <p:cNvPr id="2" name="Picture 1" descr="A yellow and white logo&#10;&#10;AI-generated content may be incorrect.">
            <a:extLst>
              <a:ext uri="{FF2B5EF4-FFF2-40B4-BE49-F238E27FC236}">
                <a16:creationId xmlns:a16="http://schemas.microsoft.com/office/drawing/2014/main" id="{E3E04355-211F-3C90-4405-AEA4946DA8D0}"/>
              </a:ext>
            </a:extLst>
          </p:cNvPr>
          <p:cNvPicPr>
            <a:picLocks noChangeAspect="1"/>
          </p:cNvPicPr>
          <p:nvPr/>
        </p:nvPicPr>
        <p:blipFill>
          <a:blip r:embed="rId8"/>
          <a:stretch>
            <a:fillRect/>
          </a:stretch>
        </p:blipFill>
        <p:spPr>
          <a:xfrm>
            <a:off x="11278288" y="6002667"/>
            <a:ext cx="763980" cy="7639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pic>
        <p:nvPicPr>
          <p:cNvPr id="485" name="Google Shape;485;p40"/>
          <p:cNvPicPr preferRelativeResize="0"/>
          <p:nvPr/>
        </p:nvPicPr>
        <p:blipFill rotWithShape="1">
          <a:blip r:embed="rId3">
            <a:alphaModFix/>
          </a:blip>
          <a:srcRect/>
          <a:stretch/>
        </p:blipFill>
        <p:spPr>
          <a:xfrm>
            <a:off x="1" y="-706168"/>
            <a:ext cx="12191999" cy="7924212"/>
          </a:xfrm>
          <a:prstGeom prst="rect">
            <a:avLst/>
          </a:prstGeom>
          <a:noFill/>
          <a:ln>
            <a:noFill/>
          </a:ln>
        </p:spPr>
      </p:pic>
      <p:sp>
        <p:nvSpPr>
          <p:cNvPr id="486" name="Google Shape;486;p40"/>
          <p:cNvSpPr/>
          <p:nvPr/>
        </p:nvSpPr>
        <p:spPr>
          <a:xfrm>
            <a:off x="3565083" y="2375682"/>
            <a:ext cx="6044084"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lt1"/>
                </a:solidFill>
                <a:latin typeface="Montserrat"/>
                <a:ea typeface="Montserrat"/>
                <a:cs typeface="Montserrat"/>
                <a:sym typeface="Montserrat"/>
              </a:rPr>
              <a:t>You Matter</a:t>
            </a:r>
            <a:endParaRPr dirty="0"/>
          </a:p>
        </p:txBody>
      </p:sp>
      <p:pic>
        <p:nvPicPr>
          <p:cNvPr id="5" name="Picture 4" descr="A black background with white letters&#10;&#10;AI-generated content may be incorrect.">
            <a:extLst>
              <a:ext uri="{FF2B5EF4-FFF2-40B4-BE49-F238E27FC236}">
                <a16:creationId xmlns:a16="http://schemas.microsoft.com/office/drawing/2014/main" id="{79CA9945-D0FE-DF9B-E028-E73EC33D9651}"/>
              </a:ext>
            </a:extLst>
          </p:cNvPr>
          <p:cNvPicPr>
            <a:picLocks noChangeAspect="1"/>
          </p:cNvPicPr>
          <p:nvPr/>
        </p:nvPicPr>
        <p:blipFill>
          <a:blip r:embed="rId4"/>
          <a:stretch>
            <a:fillRect/>
          </a:stretch>
        </p:blipFill>
        <p:spPr>
          <a:xfrm>
            <a:off x="9171313" y="6109445"/>
            <a:ext cx="2898768" cy="7266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cxnSp>
        <p:nvCxnSpPr>
          <p:cNvPr id="137" name="Google Shape;137;p3"/>
          <p:cNvCxnSpPr/>
          <p:nvPr/>
        </p:nvCxnSpPr>
        <p:spPr>
          <a:xfrm>
            <a:off x="1028700" y="1524000"/>
            <a:ext cx="10134600" cy="0"/>
          </a:xfrm>
          <a:prstGeom prst="straightConnector1">
            <a:avLst/>
          </a:prstGeom>
          <a:noFill/>
          <a:ln w="12700" cap="flat" cmpd="sng">
            <a:solidFill>
              <a:schemeClr val="dk1"/>
            </a:solidFill>
            <a:prstDash val="solid"/>
            <a:round/>
            <a:headEnd type="none" w="sm" len="sm"/>
            <a:tailEnd type="none" w="sm" len="sm"/>
          </a:ln>
        </p:spPr>
      </p:cxnSp>
      <p:grpSp>
        <p:nvGrpSpPr>
          <p:cNvPr id="138" name="Google Shape;138;p3"/>
          <p:cNvGrpSpPr/>
          <p:nvPr/>
        </p:nvGrpSpPr>
        <p:grpSpPr>
          <a:xfrm>
            <a:off x="-5818081" y="190969"/>
            <a:ext cx="17129619" cy="6812309"/>
            <a:chOff x="-5721924" y="-875831"/>
            <a:chExt cx="16910452" cy="6812309"/>
          </a:xfrm>
        </p:grpSpPr>
        <p:sp>
          <p:nvSpPr>
            <p:cNvPr id="139" name="Google Shape;139;p3"/>
            <p:cNvSpPr/>
            <p:nvPr/>
          </p:nvSpPr>
          <p:spPr>
            <a:xfrm>
              <a:off x="-5721924" y="-875831"/>
              <a:ext cx="6812309" cy="6812309"/>
            </a:xfrm>
            <a:prstGeom prst="blockArc">
              <a:avLst>
                <a:gd name="adj1" fmla="val 18900000"/>
                <a:gd name="adj2" fmla="val 2700000"/>
                <a:gd name="adj3" fmla="val 317"/>
              </a:avLst>
            </a:prstGeom>
            <a:solidFill>
              <a:schemeClr val="accen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76634" y="316189"/>
              <a:ext cx="10711893"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76634" y="316189"/>
              <a:ext cx="10711893"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Set the Context</a:t>
              </a:r>
              <a:endParaRPr/>
            </a:p>
          </p:txBody>
        </p:sp>
        <p:sp>
          <p:nvSpPr>
            <p:cNvPr id="142" name="Google Shape;142;p3"/>
            <p:cNvSpPr/>
            <p:nvPr/>
          </p:nvSpPr>
          <p:spPr>
            <a:xfrm>
              <a:off x="81144" y="237091"/>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30068" y="1265060"/>
              <a:ext cx="10258460"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930068" y="1265060"/>
              <a:ext cx="10258460"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ea typeface="Calibri"/>
                  <a:cs typeface="Calibri"/>
                  <a:sym typeface="Calibri"/>
                </a:rPr>
                <a:t>Executive Skills &amp; Why they Matter</a:t>
              </a:r>
              <a:endParaRPr dirty="0"/>
            </a:p>
          </p:txBody>
        </p:sp>
        <p:sp>
          <p:nvSpPr>
            <p:cNvPr id="145" name="Google Shape;145;p3"/>
            <p:cNvSpPr/>
            <p:nvPr/>
          </p:nvSpPr>
          <p:spPr>
            <a:xfrm>
              <a:off x="534578" y="1185962"/>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069236" y="2213931"/>
              <a:ext cx="10119292"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1069236" y="2213931"/>
              <a:ext cx="10119292"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ea typeface="Calibri"/>
                  <a:cs typeface="Calibri"/>
                  <a:sym typeface="Calibri"/>
                </a:rPr>
                <a:t>Environmental Modifications</a:t>
              </a:r>
              <a:endParaRPr dirty="0"/>
            </a:p>
          </p:txBody>
        </p:sp>
        <p:sp>
          <p:nvSpPr>
            <p:cNvPr id="148" name="Google Shape;148;p3"/>
            <p:cNvSpPr/>
            <p:nvPr/>
          </p:nvSpPr>
          <p:spPr>
            <a:xfrm>
              <a:off x="673746" y="2134833"/>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30068" y="3162803"/>
              <a:ext cx="10258460"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930068" y="3162803"/>
              <a:ext cx="10258460"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ea typeface="Calibri"/>
                  <a:cs typeface="Calibri"/>
                  <a:sym typeface="Calibri"/>
                </a:rPr>
                <a:t>Executive Skills in Employment Social Enterprise Design</a:t>
              </a:r>
              <a:endParaRPr dirty="0"/>
            </a:p>
          </p:txBody>
        </p:sp>
        <p:sp>
          <p:nvSpPr>
            <p:cNvPr id="151" name="Google Shape;151;p3"/>
            <p:cNvSpPr/>
            <p:nvPr/>
          </p:nvSpPr>
          <p:spPr>
            <a:xfrm>
              <a:off x="534578" y="3083705"/>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76634" y="4111674"/>
              <a:ext cx="10711893"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476634" y="4111674"/>
              <a:ext cx="10711893"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ea typeface="Calibri"/>
                  <a:cs typeface="Calibri"/>
                  <a:sym typeface="Calibri"/>
                </a:rPr>
                <a:t>Wrap Up</a:t>
              </a:r>
              <a:endParaRPr dirty="0"/>
            </a:p>
          </p:txBody>
        </p:sp>
        <p:sp>
          <p:nvSpPr>
            <p:cNvPr id="154" name="Google Shape;154;p3"/>
            <p:cNvSpPr/>
            <p:nvPr/>
          </p:nvSpPr>
          <p:spPr>
            <a:xfrm>
              <a:off x="81144" y="4032576"/>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3"/>
          <p:cNvSpPr/>
          <p:nvPr/>
        </p:nvSpPr>
        <p:spPr>
          <a:xfrm>
            <a:off x="569686" y="345832"/>
            <a:ext cx="4963886" cy="7694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mj-lt"/>
                <a:ea typeface="Montserrat"/>
                <a:cs typeface="Montserrat"/>
                <a:sym typeface="Montserrat"/>
              </a:rPr>
              <a:t>Agenda</a:t>
            </a:r>
            <a:endParaRPr sz="2400" dirty="0">
              <a:solidFill>
                <a:schemeClr val="dk1"/>
              </a:solidFill>
              <a:latin typeface="+mj-lt"/>
              <a:ea typeface="Montserrat"/>
              <a:cs typeface="Montserrat"/>
              <a:sym typeface="Montserrat"/>
            </a:endParaRPr>
          </a:p>
        </p:txBody>
      </p:sp>
      <p:pic>
        <p:nvPicPr>
          <p:cNvPr id="2" name="Picture 1" descr="A yellow and white logo&#10;&#10;AI-generated content may be incorrect.">
            <a:extLst>
              <a:ext uri="{FF2B5EF4-FFF2-40B4-BE49-F238E27FC236}">
                <a16:creationId xmlns:a16="http://schemas.microsoft.com/office/drawing/2014/main" id="{855868AD-E2CB-F290-1356-E73DC4B72927}"/>
              </a:ext>
            </a:extLst>
          </p:cNvPr>
          <p:cNvPicPr>
            <a:picLocks noChangeAspect="1"/>
          </p:cNvPicPr>
          <p:nvPr/>
        </p:nvPicPr>
        <p:blipFill>
          <a:blip r:embed="rId3"/>
          <a:stretch>
            <a:fillRect/>
          </a:stretch>
        </p:blipFill>
        <p:spPr>
          <a:xfrm>
            <a:off x="11311537" y="5990965"/>
            <a:ext cx="763980" cy="763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4"/>
          <p:cNvSpPr txBox="1"/>
          <p:nvPr/>
        </p:nvSpPr>
        <p:spPr>
          <a:xfrm>
            <a:off x="818049" y="2143103"/>
            <a:ext cx="5944402" cy="39087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endParaRPr sz="3200" b="1" i="0" u="none" strike="noStrike" cap="none" dirty="0">
              <a:solidFill>
                <a:srgbClr val="575759"/>
              </a:solidFill>
              <a:latin typeface="Arial"/>
              <a:ea typeface="Arial"/>
              <a:cs typeface="Arial"/>
              <a:sym typeface="Arial"/>
            </a:endParaRPr>
          </a:p>
          <a:p>
            <a:pPr marL="0" marR="0" lvl="0" indent="0" algn="ctr" rtl="0">
              <a:lnSpc>
                <a:spcPct val="100000"/>
              </a:lnSpc>
              <a:spcBef>
                <a:spcPts val="0"/>
              </a:spcBef>
              <a:spcAft>
                <a:spcPts val="0"/>
              </a:spcAft>
              <a:buClr>
                <a:srgbClr val="575759"/>
              </a:buClr>
              <a:buSzPts val="3600"/>
              <a:buFont typeface="Arial"/>
              <a:buNone/>
            </a:pPr>
            <a:r>
              <a:rPr lang="en-US" sz="3600" dirty="0">
                <a:solidFill>
                  <a:srgbClr val="575759"/>
                </a:solidFill>
                <a:latin typeface="Arial"/>
                <a:ea typeface="Arial"/>
                <a:cs typeface="Arial"/>
                <a:sym typeface="Arial"/>
              </a:rPr>
              <a:t>We believe in </a:t>
            </a:r>
            <a:r>
              <a:rPr lang="en-US" sz="3600" b="1" dirty="0">
                <a:solidFill>
                  <a:srgbClr val="575759"/>
                </a:solidFill>
                <a:latin typeface="Arial"/>
                <a:ea typeface="Arial"/>
                <a:cs typeface="Arial"/>
                <a:sym typeface="Arial"/>
              </a:rPr>
              <a:t>the strength, skills, and potential</a:t>
            </a:r>
            <a:r>
              <a:rPr lang="en-US" sz="3600" dirty="0">
                <a:solidFill>
                  <a:srgbClr val="575759"/>
                </a:solidFill>
                <a:latin typeface="Arial"/>
                <a:ea typeface="Arial"/>
                <a:cs typeface="Arial"/>
                <a:sym typeface="Arial"/>
              </a:rPr>
              <a:t> of young families. </a:t>
            </a:r>
            <a:endParaRPr dirty="0"/>
          </a:p>
          <a:p>
            <a:pPr marL="0" marR="0" lvl="0" indent="0" algn="ctr" rtl="0">
              <a:lnSpc>
                <a:spcPct val="100000"/>
              </a:lnSpc>
              <a:spcBef>
                <a:spcPts val="0"/>
              </a:spcBef>
              <a:spcAft>
                <a:spcPts val="0"/>
              </a:spcAft>
              <a:buClr>
                <a:schemeClr val="dk1"/>
              </a:buClr>
              <a:buSzPts val="3600"/>
              <a:buFont typeface="Calibri"/>
              <a:buNone/>
            </a:pPr>
            <a:endParaRPr sz="3600" dirty="0">
              <a:solidFill>
                <a:srgbClr val="575759"/>
              </a:solidFill>
              <a:latin typeface="Arial"/>
              <a:ea typeface="Arial"/>
              <a:cs typeface="Arial"/>
              <a:sym typeface="Arial"/>
            </a:endParaRPr>
          </a:p>
          <a:p>
            <a:pPr marL="0" marR="0" lvl="0" indent="0" algn="ctr" rtl="0">
              <a:lnSpc>
                <a:spcPct val="100000"/>
              </a:lnSpc>
              <a:spcBef>
                <a:spcPts val="0"/>
              </a:spcBef>
              <a:spcAft>
                <a:spcPts val="0"/>
              </a:spcAft>
              <a:buClr>
                <a:srgbClr val="575759"/>
              </a:buClr>
              <a:buSzPts val="3600"/>
              <a:buFont typeface="Arial"/>
              <a:buNone/>
            </a:pPr>
            <a:r>
              <a:rPr lang="en-US" sz="3600" b="1" i="0" u="none" strike="noStrike" cap="none" dirty="0">
                <a:solidFill>
                  <a:srgbClr val="575759"/>
                </a:solidFill>
                <a:latin typeface="Arial"/>
                <a:ea typeface="Arial"/>
                <a:cs typeface="Arial"/>
                <a:sym typeface="Arial"/>
              </a:rPr>
              <a:t>Their goals </a:t>
            </a:r>
            <a:r>
              <a:rPr lang="en-US" sz="3600" b="0" i="0" u="none" strike="noStrike" cap="none" dirty="0">
                <a:solidFill>
                  <a:srgbClr val="575759"/>
                </a:solidFill>
                <a:latin typeface="Arial"/>
                <a:ea typeface="Arial"/>
                <a:cs typeface="Arial"/>
                <a:sym typeface="Arial"/>
              </a:rPr>
              <a:t>are at the center of our work together.</a:t>
            </a:r>
            <a:endParaRPr dirty="0"/>
          </a:p>
        </p:txBody>
      </p:sp>
      <p:pic>
        <p:nvPicPr>
          <p:cNvPr id="161" name="Google Shape;161;p4" descr="A person holding a baby&#10;&#10;Description automatically generated"/>
          <p:cNvPicPr preferRelativeResize="0"/>
          <p:nvPr/>
        </p:nvPicPr>
        <p:blipFill rotWithShape="1">
          <a:blip r:embed="rId3">
            <a:alphaModFix/>
          </a:blip>
          <a:srcRect/>
          <a:stretch/>
        </p:blipFill>
        <p:spPr>
          <a:xfrm>
            <a:off x="7533294" y="0"/>
            <a:ext cx="4658706" cy="6858000"/>
          </a:xfrm>
          <a:prstGeom prst="rect">
            <a:avLst/>
          </a:prstGeom>
          <a:noFill/>
          <a:ln>
            <a:noFill/>
          </a:ln>
        </p:spPr>
      </p:pic>
      <p:pic>
        <p:nvPicPr>
          <p:cNvPr id="162" name="Google Shape;162;p4" descr="A close up of a logo&#10;&#10;Description automatically generated with low confidence"/>
          <p:cNvPicPr preferRelativeResize="0"/>
          <p:nvPr/>
        </p:nvPicPr>
        <p:blipFill rotWithShape="1">
          <a:blip r:embed="rId4">
            <a:alphaModFix/>
          </a:blip>
          <a:srcRect/>
          <a:stretch/>
        </p:blipFill>
        <p:spPr>
          <a:xfrm>
            <a:off x="818049" y="522810"/>
            <a:ext cx="6275832" cy="1264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301020" y="4063020"/>
            <a:ext cx="2905851" cy="2905851"/>
          </a:xfrm>
          <a:custGeom>
            <a:avLst/>
            <a:gdLst/>
            <a:ahLst/>
            <a:cxnLst/>
            <a:rect l="l" t="t" r="r" b="b"/>
            <a:pathLst>
              <a:path w="4358776" h="4358776">
                <a:moveTo>
                  <a:pt x="0" y="0"/>
                </a:moveTo>
                <a:lnTo>
                  <a:pt x="4358776" y="0"/>
                </a:lnTo>
                <a:lnTo>
                  <a:pt x="4358776" y="4358776"/>
                </a:lnTo>
                <a:lnTo>
                  <a:pt x="0" y="43587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4" name="Group 4"/>
          <p:cNvGrpSpPr/>
          <p:nvPr/>
        </p:nvGrpSpPr>
        <p:grpSpPr>
          <a:xfrm>
            <a:off x="3411891" y="4173891"/>
            <a:ext cx="2684109" cy="268410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44358" t="-16151" r="-32205" b="-1594"/>
              </a:stretch>
            </a:blipFill>
          </p:spPr>
          <p:txBody>
            <a:bodyPr/>
            <a:lstStyle/>
            <a:p>
              <a:pPr defTabSz="609630"/>
              <a:endParaRPr lang="en-US" sz="1200">
                <a:solidFill>
                  <a:prstClr val="black"/>
                </a:solidFill>
                <a:latin typeface="Calibri"/>
              </a:endParaRPr>
            </a:p>
          </p:txBody>
        </p:sp>
      </p:grpSp>
      <p:sp>
        <p:nvSpPr>
          <p:cNvPr id="6" name="Freeform 6"/>
          <p:cNvSpPr/>
          <p:nvPr/>
        </p:nvSpPr>
        <p:spPr>
          <a:xfrm>
            <a:off x="4006571" y="1520712"/>
            <a:ext cx="3686600" cy="3686600"/>
          </a:xfrm>
          <a:custGeom>
            <a:avLst/>
            <a:gdLst/>
            <a:ahLst/>
            <a:cxnLst/>
            <a:rect l="l" t="t" r="r" b="b"/>
            <a:pathLst>
              <a:path w="5529900" h="5529900">
                <a:moveTo>
                  <a:pt x="0" y="0"/>
                </a:moveTo>
                <a:lnTo>
                  <a:pt x="5529900" y="0"/>
                </a:lnTo>
                <a:lnTo>
                  <a:pt x="5529900" y="5529900"/>
                </a:lnTo>
                <a:lnTo>
                  <a:pt x="0" y="55299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7" name="Group 7"/>
          <p:cNvGrpSpPr/>
          <p:nvPr/>
        </p:nvGrpSpPr>
        <p:grpSpPr>
          <a:xfrm>
            <a:off x="4101081" y="1615222"/>
            <a:ext cx="3497580" cy="34975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txBody>
            <a:bodyPr/>
            <a:lstStyle/>
            <a:p>
              <a:pPr defTabSz="609630"/>
              <a:endParaRPr lang="en-US" sz="1200">
                <a:solidFill>
                  <a:prstClr val="black"/>
                </a:solidFill>
                <a:latin typeface="Calibri"/>
              </a:endParaRPr>
            </a:p>
          </p:txBody>
        </p:sp>
      </p:grpSp>
      <p:sp>
        <p:nvSpPr>
          <p:cNvPr id="9" name="Freeform 9"/>
          <p:cNvSpPr/>
          <p:nvPr/>
        </p:nvSpPr>
        <p:spPr>
          <a:xfrm>
            <a:off x="7475964" y="-310091"/>
            <a:ext cx="7812189" cy="7812189"/>
          </a:xfrm>
          <a:custGeom>
            <a:avLst/>
            <a:gdLst/>
            <a:ahLst/>
            <a:cxnLst/>
            <a:rect l="l" t="t" r="r" b="b"/>
            <a:pathLst>
              <a:path w="11718284" h="11718284">
                <a:moveTo>
                  <a:pt x="0" y="0"/>
                </a:moveTo>
                <a:lnTo>
                  <a:pt x="11718284" y="0"/>
                </a:lnTo>
                <a:lnTo>
                  <a:pt x="11718284" y="11718284"/>
                </a:lnTo>
                <a:lnTo>
                  <a:pt x="0" y="11718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526056" y="1163356"/>
            <a:ext cx="5124781" cy="5124781"/>
          </a:xfrm>
          <a:custGeom>
            <a:avLst/>
            <a:gdLst/>
            <a:ahLst/>
            <a:cxnLst/>
            <a:rect l="l" t="t" r="r" b="b"/>
            <a:pathLst>
              <a:path w="7687171" h="7687171">
                <a:moveTo>
                  <a:pt x="0" y="0"/>
                </a:moveTo>
                <a:lnTo>
                  <a:pt x="7687171" y="0"/>
                </a:lnTo>
                <a:lnTo>
                  <a:pt x="7687171" y="7687171"/>
                </a:lnTo>
                <a:lnTo>
                  <a:pt x="0" y="76871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656027" y="119068"/>
            <a:ext cx="6701088" cy="1401644"/>
          </a:xfrm>
          <a:custGeom>
            <a:avLst/>
            <a:gdLst/>
            <a:ahLst/>
            <a:cxnLst/>
            <a:rect l="l" t="t" r="r" b="b"/>
            <a:pathLst>
              <a:path w="10051632" h="2102466">
                <a:moveTo>
                  <a:pt x="0" y="0"/>
                </a:moveTo>
                <a:lnTo>
                  <a:pt x="10051632" y="0"/>
                </a:lnTo>
                <a:lnTo>
                  <a:pt x="10051632" y="2102466"/>
                </a:lnTo>
                <a:lnTo>
                  <a:pt x="0" y="2102466"/>
                </a:lnTo>
                <a:lnTo>
                  <a:pt x="0" y="0"/>
                </a:lnTo>
                <a:close/>
              </a:path>
            </a:pathLst>
          </a:custGeom>
          <a:blipFill>
            <a:blip r:embed="rId13"/>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7810933" y="1438380"/>
            <a:ext cx="4215249" cy="4315246"/>
          </a:xfrm>
          <a:custGeom>
            <a:avLst/>
            <a:gdLst/>
            <a:ahLst/>
            <a:cxnLst/>
            <a:rect l="l" t="t" r="r" b="b"/>
            <a:pathLst>
              <a:path w="6322874" h="6472869">
                <a:moveTo>
                  <a:pt x="0" y="0"/>
                </a:moveTo>
                <a:lnTo>
                  <a:pt x="6322874" y="0"/>
                </a:lnTo>
                <a:lnTo>
                  <a:pt x="6322874" y="6472869"/>
                </a:lnTo>
                <a:lnTo>
                  <a:pt x="0" y="6472869"/>
                </a:lnTo>
                <a:lnTo>
                  <a:pt x="0" y="0"/>
                </a:lnTo>
                <a:close/>
              </a:path>
            </a:pathLst>
          </a:custGeom>
          <a:blipFill>
            <a:blip r:embed="rId14"/>
            <a:stretch>
              <a:fillRect/>
            </a:stretch>
          </a:blipFill>
        </p:spPr>
        <p:txBody>
          <a:bodyPr/>
          <a:lstStyle/>
          <a:p>
            <a:pPr defTabSz="609630"/>
            <a:endParaRPr lang="en-US" sz="1200">
              <a:solidFill>
                <a:prstClr val="black"/>
              </a:solidFill>
              <a:latin typeface="Calibri"/>
            </a:endParaRPr>
          </a:p>
        </p:txBody>
      </p:sp>
      <p:grpSp>
        <p:nvGrpSpPr>
          <p:cNvPr id="13" name="Group 13"/>
          <p:cNvGrpSpPr/>
          <p:nvPr/>
        </p:nvGrpSpPr>
        <p:grpSpPr>
          <a:xfrm>
            <a:off x="-410120" y="1279292"/>
            <a:ext cx="4892909" cy="48929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5"/>
              <a:stretch>
                <a:fillRect l="-25000" r="-25000"/>
              </a:stretch>
            </a:blipFill>
          </p:spPr>
          <p:txBody>
            <a:bodyPr/>
            <a:lstStyle/>
            <a:p>
              <a:pPr defTabSz="609630"/>
              <a:endParaRPr lang="en-US" sz="1200">
                <a:solidFill>
                  <a:prstClr val="black"/>
                </a:solidFill>
                <a:latin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sp>
        <p:nvSpPr>
          <p:cNvPr id="915" name="Google Shape;915;p2"/>
          <p:cNvSpPr txBox="1"/>
          <p:nvPr/>
        </p:nvSpPr>
        <p:spPr>
          <a:xfrm>
            <a:off x="1451970" y="611519"/>
            <a:ext cx="1002288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75759"/>
              </a:buClr>
              <a:buSzPts val="4400"/>
              <a:buFont typeface="Montserrat"/>
              <a:buNone/>
            </a:pPr>
            <a:r>
              <a:rPr lang="en-US" sz="4400" i="0" u="none" strike="noStrike" cap="none" dirty="0">
                <a:solidFill>
                  <a:srgbClr val="575759"/>
                </a:solidFill>
                <a:latin typeface="+mj-lt"/>
                <a:ea typeface="Montserrat"/>
                <a:cs typeface="Montserrat"/>
                <a:sym typeface="Montserrat"/>
              </a:rPr>
              <a:t>High-Quality Connection (HQC)</a:t>
            </a:r>
            <a:endParaRPr sz="1400" i="0" u="none" strike="noStrike" cap="none" dirty="0">
              <a:solidFill>
                <a:srgbClr val="000000"/>
              </a:solidFill>
              <a:latin typeface="+mj-lt"/>
              <a:ea typeface="Arial"/>
              <a:cs typeface="Arial"/>
              <a:sym typeface="Arial"/>
            </a:endParaRPr>
          </a:p>
        </p:txBody>
      </p:sp>
      <p:pic>
        <p:nvPicPr>
          <p:cNvPr id="916" name="Google Shape;916;p2" descr="Brain Story - Serve &amp; Return - American SPCC"/>
          <p:cNvPicPr preferRelativeResize="0"/>
          <p:nvPr/>
        </p:nvPicPr>
        <p:blipFill rotWithShape="1">
          <a:blip r:embed="rId3">
            <a:alphaModFix/>
          </a:blip>
          <a:srcRect/>
          <a:stretch/>
        </p:blipFill>
        <p:spPr>
          <a:xfrm>
            <a:off x="2013744" y="2188826"/>
            <a:ext cx="7799219" cy="3105171"/>
          </a:xfrm>
          <a:prstGeom prst="rect">
            <a:avLst/>
          </a:prstGeom>
          <a:noFill/>
          <a:ln>
            <a:noFill/>
          </a:ln>
        </p:spPr>
      </p:pic>
      <p:sp>
        <p:nvSpPr>
          <p:cNvPr id="917" name="Google Shape;917;p2"/>
          <p:cNvSpPr txBox="1"/>
          <p:nvPr/>
        </p:nvSpPr>
        <p:spPr>
          <a:xfrm>
            <a:off x="7233557" y="3804558"/>
            <a:ext cx="259215" cy="19418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575759"/>
              </a:solidFill>
              <a:latin typeface="Calibri"/>
              <a:ea typeface="Calibri"/>
              <a:cs typeface="Calibri"/>
              <a:sym typeface="Calibri"/>
            </a:endParaRPr>
          </a:p>
        </p:txBody>
      </p:sp>
      <p:pic>
        <p:nvPicPr>
          <p:cNvPr id="3" name="Picture 2" descr="A yellow and white logo&#10;&#10;AI-generated content may be incorrect.">
            <a:extLst>
              <a:ext uri="{FF2B5EF4-FFF2-40B4-BE49-F238E27FC236}">
                <a16:creationId xmlns:a16="http://schemas.microsoft.com/office/drawing/2014/main" id="{0A39098D-4451-3A03-11D6-7AC03D11A79A}"/>
              </a:ext>
            </a:extLst>
          </p:cNvPr>
          <p:cNvPicPr>
            <a:picLocks noChangeAspect="1"/>
          </p:cNvPicPr>
          <p:nvPr/>
        </p:nvPicPr>
        <p:blipFill>
          <a:blip r:embed="rId4"/>
          <a:stretch>
            <a:fillRect/>
          </a:stretch>
        </p:blipFill>
        <p:spPr>
          <a:xfrm>
            <a:off x="11287300" y="5912304"/>
            <a:ext cx="763980" cy="763980"/>
          </a:xfrm>
          <a:prstGeom prst="rect">
            <a:avLst/>
          </a:prstGeom>
        </p:spPr>
      </p:pic>
    </p:spTree>
    <p:extLst>
      <p:ext uri="{BB962C8B-B14F-4D97-AF65-F5344CB8AC3E}">
        <p14:creationId xmlns:p14="http://schemas.microsoft.com/office/powerpoint/2010/main" val="322877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31"/>
        <p:cNvGrpSpPr/>
        <p:nvPr/>
      </p:nvGrpSpPr>
      <p:grpSpPr>
        <a:xfrm>
          <a:off x="0" y="0"/>
          <a:ext cx="0" cy="0"/>
          <a:chOff x="0" y="0"/>
          <a:chExt cx="0" cy="0"/>
        </a:xfrm>
      </p:grpSpPr>
      <p:sp>
        <p:nvSpPr>
          <p:cNvPr id="932" name="Google Shape;932;p4"/>
          <p:cNvSpPr txBox="1"/>
          <p:nvPr/>
        </p:nvSpPr>
        <p:spPr>
          <a:xfrm>
            <a:off x="1147812" y="0"/>
            <a:ext cx="10058400" cy="1450757"/>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575759"/>
              </a:buClr>
              <a:buSzPts val="4800"/>
              <a:buFont typeface="Montserrat"/>
              <a:buNone/>
            </a:pPr>
            <a:r>
              <a:rPr lang="en-US" sz="4800" i="0" u="none" strike="noStrike" cap="none" dirty="0">
                <a:solidFill>
                  <a:srgbClr val="575759"/>
                </a:solidFill>
                <a:latin typeface="+mj-lt"/>
                <a:ea typeface="Montserrat"/>
                <a:cs typeface="Montserrat"/>
                <a:sym typeface="Montserrat"/>
              </a:rPr>
              <a:t>3 Defining Features of HQC</a:t>
            </a:r>
            <a:endParaRPr sz="1400" i="0" u="none" strike="noStrike" cap="none" dirty="0">
              <a:solidFill>
                <a:srgbClr val="000000"/>
              </a:solidFill>
              <a:latin typeface="+mj-lt"/>
              <a:ea typeface="Arial"/>
              <a:cs typeface="Arial"/>
              <a:sym typeface="Arial"/>
            </a:endParaRPr>
          </a:p>
        </p:txBody>
      </p:sp>
      <p:sp>
        <p:nvSpPr>
          <p:cNvPr id="933" name="Google Shape;933;p4"/>
          <p:cNvSpPr txBox="1"/>
          <p:nvPr/>
        </p:nvSpPr>
        <p:spPr>
          <a:xfrm>
            <a:off x="2895600" y="4641123"/>
            <a:ext cx="64008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DC5762"/>
              </a:buClr>
              <a:buSzPts val="2040"/>
              <a:buFont typeface="Arial"/>
              <a:buNone/>
            </a:pPr>
            <a:endParaRPr sz="2400" b="0" i="0" u="none" strike="noStrike" cap="none">
              <a:solidFill>
                <a:srgbClr val="575759"/>
              </a:solidFill>
              <a:latin typeface="Calibri"/>
              <a:ea typeface="Calibri"/>
              <a:cs typeface="Calibri"/>
              <a:sym typeface="Calibri"/>
            </a:endParaRPr>
          </a:p>
        </p:txBody>
      </p:sp>
      <p:grpSp>
        <p:nvGrpSpPr>
          <p:cNvPr id="934" name="Google Shape;934;p4"/>
          <p:cNvGrpSpPr/>
          <p:nvPr/>
        </p:nvGrpSpPr>
        <p:grpSpPr>
          <a:xfrm>
            <a:off x="1132569" y="2439054"/>
            <a:ext cx="9987187" cy="3105001"/>
            <a:chOff x="35606" y="340539"/>
            <a:chExt cx="9987187" cy="3105001"/>
          </a:xfrm>
        </p:grpSpPr>
        <p:sp>
          <p:nvSpPr>
            <p:cNvPr id="935" name="Google Shape;935;p4"/>
            <p:cNvSpPr/>
            <p:nvPr/>
          </p:nvSpPr>
          <p:spPr>
            <a:xfrm>
              <a:off x="616949" y="340539"/>
              <a:ext cx="1818562" cy="1818562"/>
            </a:xfrm>
            <a:prstGeom prst="round2DiagRect">
              <a:avLst>
                <a:gd name="adj1" fmla="val 29727"/>
                <a:gd name="adj2" fmla="val 0"/>
              </a:avLst>
            </a:prstGeom>
            <a:solidFill>
              <a:srgbClr val="EFA3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1004512" y="728102"/>
              <a:ext cx="1043437" cy="104343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35606" y="2725540"/>
              <a:ext cx="2981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
            <p:cNvSpPr txBox="1"/>
            <p:nvPr/>
          </p:nvSpPr>
          <p:spPr>
            <a:xfrm>
              <a:off x="35606" y="2725540"/>
              <a:ext cx="29812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VITALITY</a:t>
              </a: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4119918" y="340539"/>
              <a:ext cx="1818562" cy="1818562"/>
            </a:xfrm>
            <a:prstGeom prst="round2DiagRect">
              <a:avLst>
                <a:gd name="adj1" fmla="val 2972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4507481" y="728102"/>
              <a:ext cx="1043437" cy="104343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3538574" y="2725540"/>
              <a:ext cx="2981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
            <p:cNvSpPr txBox="1"/>
            <p:nvPr/>
          </p:nvSpPr>
          <p:spPr>
            <a:xfrm>
              <a:off x="3538574" y="2725540"/>
              <a:ext cx="29812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POSITIVE REGARD</a:t>
              </a: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7622887" y="340539"/>
              <a:ext cx="1818562" cy="1818562"/>
            </a:xfrm>
            <a:prstGeom prst="round2DiagRect">
              <a:avLst>
                <a:gd name="adj1" fmla="val 2972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8010450" y="728102"/>
              <a:ext cx="1043437" cy="104343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7041543" y="2725540"/>
              <a:ext cx="2981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
            <p:cNvSpPr txBox="1"/>
            <p:nvPr/>
          </p:nvSpPr>
          <p:spPr>
            <a:xfrm>
              <a:off x="7041543" y="2725540"/>
              <a:ext cx="29812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MUTUALITY</a:t>
              </a:r>
              <a:endParaRPr sz="1400" b="0" i="0" u="none" strike="noStrike" cap="none">
                <a:solidFill>
                  <a:srgbClr val="000000"/>
                </a:solidFill>
                <a:latin typeface="Arial"/>
                <a:ea typeface="Arial"/>
                <a:cs typeface="Arial"/>
                <a:sym typeface="Arial"/>
              </a:endParaRPr>
            </a:p>
          </p:txBody>
        </p:sp>
      </p:grpSp>
      <p:pic>
        <p:nvPicPr>
          <p:cNvPr id="4" name="Picture 3" descr="A yellow and white logo&#10;&#10;AI-generated content may be incorrect.">
            <a:extLst>
              <a:ext uri="{FF2B5EF4-FFF2-40B4-BE49-F238E27FC236}">
                <a16:creationId xmlns:a16="http://schemas.microsoft.com/office/drawing/2014/main" id="{6B00FE30-3CC1-52B2-F440-D1588B40E48C}"/>
              </a:ext>
            </a:extLst>
          </p:cNvPr>
          <p:cNvPicPr>
            <a:picLocks noChangeAspect="1"/>
          </p:cNvPicPr>
          <p:nvPr/>
        </p:nvPicPr>
        <p:blipFill>
          <a:blip r:embed="rId6"/>
          <a:stretch>
            <a:fillRect/>
          </a:stretch>
        </p:blipFill>
        <p:spPr>
          <a:xfrm>
            <a:off x="11206212" y="6011733"/>
            <a:ext cx="763980" cy="763980"/>
          </a:xfrm>
          <a:prstGeom prst="rect">
            <a:avLst/>
          </a:prstGeom>
        </p:spPr>
      </p:pic>
    </p:spTree>
    <p:extLst>
      <p:ext uri="{BB962C8B-B14F-4D97-AF65-F5344CB8AC3E}">
        <p14:creationId xmlns:p14="http://schemas.microsoft.com/office/powerpoint/2010/main" val="203349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1;p2">
            <a:extLst>
              <a:ext uri="{FF2B5EF4-FFF2-40B4-BE49-F238E27FC236}">
                <a16:creationId xmlns:a16="http://schemas.microsoft.com/office/drawing/2014/main" id="{5EC4D9B1-1696-EBBF-F474-D22CAC4DE5F1}"/>
              </a:ext>
            </a:extLst>
          </p:cNvPr>
          <p:cNvSpPr txBox="1"/>
          <p:nvPr/>
        </p:nvSpPr>
        <p:spPr>
          <a:xfrm>
            <a:off x="5981069" y="1459563"/>
            <a:ext cx="5225143" cy="34778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575759"/>
              </a:buClr>
              <a:buSzPts val="4400"/>
              <a:buFont typeface="Montserrat"/>
              <a:buNone/>
              <a:tabLst/>
              <a:defRPr/>
            </a:pPr>
            <a:r>
              <a:rPr kumimoji="0" lang="en-US" sz="4400" i="0" u="none" strike="noStrike" kern="0" cap="none" spc="0" normalizeH="0" baseline="0" noProof="0" dirty="0">
                <a:ln>
                  <a:noFill/>
                </a:ln>
                <a:solidFill>
                  <a:srgbClr val="575759"/>
                </a:solidFill>
                <a:effectLst/>
                <a:uLnTx/>
                <a:uFillTx/>
                <a:latin typeface="+mj-lt"/>
                <a:ea typeface="Montserrat"/>
                <a:cs typeface="Montserrat"/>
                <a:sym typeface="Montserrat"/>
              </a:rPr>
              <a:t>Mattering is a combination of </a:t>
            </a:r>
          </a:p>
          <a:p>
            <a:pPr marL="0" marR="0" lvl="0" indent="0" algn="ctr" defTabSz="914400" rtl="0" eaLnBrk="1" fontAlgn="auto" latinLnBrk="0" hangingPunct="1">
              <a:lnSpc>
                <a:spcPct val="100000"/>
              </a:lnSpc>
              <a:spcBef>
                <a:spcPts val="0"/>
              </a:spcBef>
              <a:spcAft>
                <a:spcPts val="0"/>
              </a:spcAft>
              <a:buClr>
                <a:srgbClr val="575759"/>
              </a:buClr>
              <a:buSzPts val="4400"/>
              <a:buFont typeface="Montserrat"/>
              <a:buNone/>
              <a:tabLst/>
              <a:defRPr/>
            </a:pPr>
            <a:r>
              <a:rPr kumimoji="0" lang="en-US" sz="4400" i="0" u="none" strike="noStrike" kern="0" cap="none" spc="0" normalizeH="0" baseline="0" noProof="0" dirty="0">
                <a:ln>
                  <a:noFill/>
                </a:ln>
                <a:solidFill>
                  <a:schemeClr val="accent1"/>
                </a:solidFill>
                <a:effectLst/>
                <a:uLnTx/>
                <a:uFillTx/>
                <a:latin typeface="+mj-lt"/>
                <a:ea typeface="Arial"/>
                <a:cs typeface="Arial"/>
                <a:sym typeface="Montserrat"/>
              </a:rPr>
              <a:t>Feeling Valued </a:t>
            </a:r>
            <a:r>
              <a:rPr kumimoji="0" lang="en-US" sz="4400" i="0" u="none" strike="noStrike" kern="0" cap="none" spc="0" normalizeH="0" baseline="0" noProof="0" dirty="0">
                <a:ln>
                  <a:noFill/>
                </a:ln>
                <a:solidFill>
                  <a:srgbClr val="575759"/>
                </a:solidFill>
                <a:effectLst/>
                <a:uLnTx/>
                <a:uFillTx/>
                <a:latin typeface="+mj-lt"/>
                <a:ea typeface="Arial"/>
                <a:cs typeface="Arial"/>
                <a:sym typeface="Montserrat"/>
              </a:rPr>
              <a:t>and </a:t>
            </a:r>
            <a:r>
              <a:rPr kumimoji="0" lang="en-US" sz="4400" i="0" u="none" strike="noStrike" kern="0" cap="none" spc="0" normalizeH="0" baseline="0" noProof="0" dirty="0">
                <a:ln>
                  <a:noFill/>
                </a:ln>
                <a:solidFill>
                  <a:srgbClr val="F0A31F"/>
                </a:solidFill>
                <a:effectLst/>
                <a:uLnTx/>
                <a:uFillTx/>
                <a:latin typeface="+mj-lt"/>
                <a:ea typeface="Arial"/>
                <a:cs typeface="Arial"/>
                <a:sym typeface="Montserrat"/>
              </a:rPr>
              <a:t>Adding Value</a:t>
            </a:r>
            <a:endParaRPr kumimoji="0" sz="1400" i="0" u="none" strike="noStrike" kern="0" cap="none" spc="0" normalizeH="0" baseline="0" noProof="0" dirty="0">
              <a:ln>
                <a:noFill/>
              </a:ln>
              <a:solidFill>
                <a:srgbClr val="F0A31F"/>
              </a:solidFill>
              <a:effectLst/>
              <a:uLnTx/>
              <a:uFillTx/>
              <a:latin typeface="+mj-lt"/>
              <a:ea typeface="Arial"/>
              <a:cs typeface="Arial"/>
              <a:sym typeface="Arial"/>
            </a:endParaRPr>
          </a:p>
        </p:txBody>
      </p:sp>
      <p:pic>
        <p:nvPicPr>
          <p:cNvPr id="4" name="Picture 3" descr="A person writing on a piece of paper&#10;&#10;AI-generated content may be incorrect.">
            <a:extLst>
              <a:ext uri="{FF2B5EF4-FFF2-40B4-BE49-F238E27FC236}">
                <a16:creationId xmlns:a16="http://schemas.microsoft.com/office/drawing/2014/main" id="{3900233F-9918-014E-91DF-485B35A48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93094" cy="8089640"/>
          </a:xfrm>
          <a:prstGeom prst="rect">
            <a:avLst/>
          </a:prstGeom>
        </p:spPr>
      </p:pic>
      <p:pic>
        <p:nvPicPr>
          <p:cNvPr id="3" name="Picture 2" descr="A yellow and white logo&#10;&#10;AI-generated content may be incorrect.">
            <a:extLst>
              <a:ext uri="{FF2B5EF4-FFF2-40B4-BE49-F238E27FC236}">
                <a16:creationId xmlns:a16="http://schemas.microsoft.com/office/drawing/2014/main" id="{5DADD489-2242-CC6D-DFDD-021B88C565D8}"/>
              </a:ext>
            </a:extLst>
          </p:cNvPr>
          <p:cNvPicPr>
            <a:picLocks noChangeAspect="1"/>
          </p:cNvPicPr>
          <p:nvPr/>
        </p:nvPicPr>
        <p:blipFill>
          <a:blip r:embed="rId4"/>
          <a:stretch>
            <a:fillRect/>
          </a:stretch>
        </p:blipFill>
        <p:spPr>
          <a:xfrm>
            <a:off x="11206212" y="6011733"/>
            <a:ext cx="763980" cy="763980"/>
          </a:xfrm>
          <a:prstGeom prst="rect">
            <a:avLst/>
          </a:prstGeom>
        </p:spPr>
      </p:pic>
    </p:spTree>
    <p:extLst>
      <p:ext uri="{BB962C8B-B14F-4D97-AF65-F5344CB8AC3E}">
        <p14:creationId xmlns:p14="http://schemas.microsoft.com/office/powerpoint/2010/main" val="183445211"/>
      </p:ext>
    </p:extLst>
  </p:cSld>
  <p:clrMapOvr>
    <a:masterClrMapping/>
  </p:clrMapOvr>
</p:sld>
</file>

<file path=ppt/theme/theme1.xml><?xml version="1.0" encoding="utf-8"?>
<a:theme xmlns:a="http://schemas.openxmlformats.org/drawingml/2006/main" name="Bright Path PPT Theme">
  <a:themeElements>
    <a:clrScheme name="Bright Path">
      <a:dk1>
        <a:srgbClr val="414142"/>
      </a:dk1>
      <a:lt1>
        <a:srgbClr val="FFFFFF"/>
      </a:lt1>
      <a:dk2>
        <a:srgbClr val="575759"/>
      </a:dk2>
      <a:lt2>
        <a:srgbClr val="E1E2E3"/>
      </a:lt2>
      <a:accent1>
        <a:srgbClr val="5382C2"/>
      </a:accent1>
      <a:accent2>
        <a:srgbClr val="F0A31F"/>
      </a:accent2>
      <a:accent3>
        <a:srgbClr val="3867A8"/>
      </a:accent3>
      <a:accent4>
        <a:srgbClr val="739DD2"/>
      </a:accent4>
      <a:accent5>
        <a:srgbClr val="E38633"/>
      </a:accent5>
      <a:accent6>
        <a:srgbClr val="F4B34E"/>
      </a:accent6>
      <a:hlink>
        <a:srgbClr val="5382C2"/>
      </a:hlink>
      <a:folHlink>
        <a:srgbClr val="B2B2B2"/>
      </a:folHlink>
    </a:clrScheme>
    <a:fontScheme name="Bright Path">
      <a:majorFont>
        <a:latin typeface="Gotham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ght Path PPT Theme" id="{3C0BE696-0EB3-4D9D-9FA7-851C500A3EBA}" vid="{F215BE85-89EC-45ED-95C4-8DC3E5E9A7BF}"/>
    </a:ext>
  </a:extLst>
</a:theme>
</file>

<file path=ppt/theme/theme2.xml><?xml version="1.0" encoding="utf-8"?>
<a:theme xmlns:a="http://schemas.openxmlformats.org/drawingml/2006/main" name="3_Office Theme">
  <a:themeElements>
    <a:clrScheme name="Custom 15">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ight Path1">
      <a:dk1>
        <a:srgbClr val="565759"/>
      </a:dk1>
      <a:lt1>
        <a:srgbClr val="FFFFFF"/>
      </a:lt1>
      <a:dk2>
        <a:srgbClr val="5382C2"/>
      </a:dk2>
      <a:lt2>
        <a:srgbClr val="E1E2E3"/>
      </a:lt2>
      <a:accent1>
        <a:srgbClr val="F0A31F"/>
      </a:accent1>
      <a:accent2>
        <a:srgbClr val="739DD2"/>
      </a:accent2>
      <a:accent3>
        <a:srgbClr val="FCECD2"/>
      </a:accent3>
      <a:accent4>
        <a:srgbClr val="E38633"/>
      </a:accent4>
      <a:accent5>
        <a:srgbClr val="BABBBD"/>
      </a:accent5>
      <a:accent6>
        <a:srgbClr val="2B2B2C"/>
      </a:accent6>
      <a:hlink>
        <a:srgbClr val="5382C2"/>
      </a:hlink>
      <a:folHlink>
        <a:srgbClr val="F0A31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3550</Words>
  <Application>Microsoft Office PowerPoint</Application>
  <PresentationFormat>Widescreen</PresentationFormat>
  <Paragraphs>371</Paragraphs>
  <Slides>38</Slides>
  <Notes>36</Notes>
  <HiddenSlides>1</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Calibri</vt:lpstr>
      <vt:lpstr>Overpass Medium</vt:lpstr>
      <vt:lpstr>Slack-Lato</vt:lpstr>
      <vt:lpstr>Overpass</vt:lpstr>
      <vt:lpstr>Obviously Narw Bold</vt:lpstr>
      <vt:lpstr>Gotham Bold</vt:lpstr>
      <vt:lpstr>Montserrat</vt:lpstr>
      <vt:lpstr>Aptos</vt:lpstr>
      <vt:lpstr>Inter</vt:lpstr>
      <vt:lpstr>Arial</vt:lpstr>
      <vt:lpstr>Noto Sans Symbols</vt:lpstr>
      <vt:lpstr>Aptos Display</vt:lpstr>
      <vt:lpstr>Overpass Black</vt:lpstr>
      <vt:lpstr>Bright Path PPT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Modifications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Feedback Survey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Emanuel</dc:creator>
  <cp:lastModifiedBy>Dana Emanuel</cp:lastModifiedBy>
  <cp:revision>28</cp:revision>
  <dcterms:created xsi:type="dcterms:W3CDTF">2019-08-12T19:11:53Z</dcterms:created>
  <dcterms:modified xsi:type="dcterms:W3CDTF">2025-05-31T02:10:23Z</dcterms:modified>
</cp:coreProperties>
</file>