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24.xml"/>
  <Override ContentType="application/vnd.openxmlformats-officedocument.presentationml.notesSlide+xml" PartName="/ppt/notesSlides/notesSlide5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34.xml"/>
  <Override ContentType="application/vnd.openxmlformats-officedocument.presentationml.notesSlide+xml" PartName="/ppt/notesSlides/notesSlide51.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43.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6.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47.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8.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48.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6.xml"/>
  <Override ContentType="application/vnd.openxmlformats-officedocument.presentationml.notesSlide+xml" PartName="/ppt/notesSlides/notesSlide49.xml"/>
  <Override ContentType="application/vnd.openxmlformats-officedocument.presentationml.notesSlide+xml" PartName="/ppt/notesSlides/notesSlide19.xml"/>
  <Override ContentType="application/vnd.openxmlformats-officedocument.presentationml.notesSlide+xml" PartName="/ppt/notesSlides/notesSlide40.xml"/>
  <Override ContentType="application/vnd.openxmlformats-officedocument.presentationml.notesSlide+xml" PartName="/ppt/notesSlides/notesSlide23.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5.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50.xml"/>
  <Override ContentType="application/vnd.openxmlformats-officedocument.presentationml.slide+xml" PartName="/ppt/slides/slide34.xml"/>
  <Override ContentType="application/vnd.openxmlformats-officedocument.presentationml.slide+xml" PartName="/ppt/slides/slide33.xml"/>
  <Override ContentType="application/vnd.openxmlformats-officedocument.presentationml.slide+xml" PartName="/ppt/slides/slide51.xml"/>
  <Override ContentType="application/vnd.openxmlformats-officedocument.presentationml.slide+xml" PartName="/ppt/slides/slide16.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7.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36.xml"/>
  <Override ContentType="application/vnd.openxmlformats-officedocument.presentationml.slide+xml" PartName="/ppt/slides/slide23.xml"/>
  <Override ContentType="application/vnd.openxmlformats-officedocument.presentationml.slide+xml" PartName="/ppt/slides/slide49.xml"/>
  <Override ContentType="application/vnd.openxmlformats-officedocument.presentationml.slide+xml" PartName="/ppt/slides/slide10.xml"/>
  <Override ContentType="application/vnd.openxmlformats-officedocument.presentationml.slide+xml" PartName="/ppt/slides/slide6.xml"/>
  <Override ContentType="application/vnd.openxmlformats-officedocument.presentationml.slide+xml" PartName="/ppt/slides/slide40.xml"/>
  <Override ContentType="application/vnd.openxmlformats-officedocument.presentationml.slide+xml" PartName="/ppt/slides/slide4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9.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12.xml"/>
  <Override ContentType="application/vnd.openxmlformats-officedocument.presentationml.slide+xml" PartName="/ppt/slides/slide4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8.xml"/>
  <Override ContentType="application/vnd.openxmlformats-officedocument.presentationml.slide+xml" PartName="/ppt/slides/slide4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32.xml"/>
  <Override ContentType="application/vnd.openxmlformats-officedocument.presentationml.slide+xml" PartName="/ppt/slides/slide1.xml"/>
  <Override ContentType="application/vnd.openxmlformats-officedocument.presentationml.slide+xml" PartName="/ppt/slides/slide45.xml"/>
  <Override ContentType="application/vnd.openxmlformats-officedocument.presentationml.slide+xml" PartName="/ppt/slides/slide28.xml"/>
  <Override ContentType="application/vnd.openxmlformats-officedocument.presentationml.slide+xml" PartName="/ppt/slides/slide15.xml"/>
  <Override ContentType="application/vnd.openxmlformats-officedocument.presentationml.slide+xml" PartName="/ppt/slides/slide31.xml"/>
  <Override ContentType="application/vnd.openxmlformats-officedocument.presentationml.slide+xml" PartName="/ppt/slides/slide27.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 id="283" r:id="rId34"/>
    <p:sldId id="284" r:id="rId35"/>
    <p:sldId id="285" r:id="rId36"/>
    <p:sldId id="286" r:id="rId37"/>
    <p:sldId id="287" r:id="rId38"/>
    <p:sldId id="288" r:id="rId39"/>
    <p:sldId id="289" r:id="rId40"/>
    <p:sldId id="290" r:id="rId41"/>
    <p:sldId id="291" r:id="rId42"/>
    <p:sldId id="292" r:id="rId43"/>
    <p:sldId id="293" r:id="rId44"/>
    <p:sldId id="294" r:id="rId45"/>
    <p:sldId id="295" r:id="rId46"/>
    <p:sldId id="296" r:id="rId47"/>
    <p:sldId id="297" r:id="rId48"/>
    <p:sldId id="298" r:id="rId49"/>
    <p:sldId id="299" r:id="rId50"/>
    <p:sldId id="300" r:id="rId51"/>
    <p:sldId id="301" r:id="rId52"/>
    <p:sldId id="302" r:id="rId53"/>
    <p:sldId id="303" r:id="rId54"/>
    <p:sldId id="304" r:id="rId55"/>
    <p:sldId id="305" r:id="rId56"/>
    <p:sldId id="306" r:id="rId57"/>
  </p:sldIdLst>
  <p:sldSz cy="5143500" cx="9144000"/>
  <p:notesSz cx="6858000" cy="9144000"/>
  <p:embeddedFontLst>
    <p:embeddedFont>
      <p:font typeface="Raleway"/>
      <p:regular r:id="rId58"/>
      <p:bold r:id="rId59"/>
      <p:italic r:id="rId60"/>
      <p:boldItalic r:id="rId61"/>
    </p:embeddedFont>
    <p:embeddedFont>
      <p:font typeface="Roboto"/>
      <p:regular r:id="rId62"/>
      <p:bold r:id="rId63"/>
      <p:italic r:id="rId64"/>
      <p:boldItalic r:id="rId65"/>
    </p:embeddedFont>
    <p:embeddedFont>
      <p:font typeface="Roboto Medium"/>
      <p:regular r:id="rId66"/>
      <p:bold r:id="rId67"/>
      <p:italic r:id="rId68"/>
      <p:boldItalic r:id="rId69"/>
    </p:embeddedFont>
    <p:embeddedFont>
      <p:font typeface="Poppins"/>
      <p:regular r:id="rId70"/>
      <p:bold r:id="rId71"/>
      <p:italic r:id="rId72"/>
      <p:boldItalic r:id="rId73"/>
    </p:embeddedFont>
    <p:embeddedFont>
      <p:font typeface="Raleway Medium"/>
      <p:regular r:id="rId74"/>
      <p:bold r:id="rId75"/>
      <p:italic r:id="rId76"/>
      <p:boldItalic r:id="rId7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3BC91F5A-8676-448F-95E0-45C37DFADA27}">
  <a:tblStyle styleId="{3BC91F5A-8676-448F-95E0-45C37DFADA27}"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slide" Target="slides/slide34.xml"/><Relationship Id="rId42" Type="http://schemas.openxmlformats.org/officeDocument/2006/relationships/slide" Target="slides/slide36.xml"/><Relationship Id="rId41" Type="http://schemas.openxmlformats.org/officeDocument/2006/relationships/slide" Target="slides/slide35.xml"/><Relationship Id="rId44" Type="http://schemas.openxmlformats.org/officeDocument/2006/relationships/slide" Target="slides/slide38.xml"/><Relationship Id="rId43" Type="http://schemas.openxmlformats.org/officeDocument/2006/relationships/slide" Target="slides/slide37.xml"/><Relationship Id="rId46" Type="http://schemas.openxmlformats.org/officeDocument/2006/relationships/slide" Target="slides/slide40.xml"/><Relationship Id="rId45" Type="http://schemas.openxmlformats.org/officeDocument/2006/relationships/slide" Target="slides/slide39.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48" Type="http://schemas.openxmlformats.org/officeDocument/2006/relationships/slide" Target="slides/slide42.xml"/><Relationship Id="rId47" Type="http://schemas.openxmlformats.org/officeDocument/2006/relationships/slide" Target="slides/slide41.xml"/><Relationship Id="rId49" Type="http://schemas.openxmlformats.org/officeDocument/2006/relationships/slide" Target="slides/slide43.xml"/><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73" Type="http://schemas.openxmlformats.org/officeDocument/2006/relationships/font" Target="fonts/Poppins-boldItalic.fntdata"/><Relationship Id="rId72" Type="http://schemas.openxmlformats.org/officeDocument/2006/relationships/font" Target="fonts/Poppins-italic.fntdata"/><Relationship Id="rId31" Type="http://schemas.openxmlformats.org/officeDocument/2006/relationships/slide" Target="slides/slide25.xml"/><Relationship Id="rId75" Type="http://schemas.openxmlformats.org/officeDocument/2006/relationships/font" Target="fonts/RalewayMedium-bold.fntdata"/><Relationship Id="rId30" Type="http://schemas.openxmlformats.org/officeDocument/2006/relationships/slide" Target="slides/slide24.xml"/><Relationship Id="rId74" Type="http://schemas.openxmlformats.org/officeDocument/2006/relationships/font" Target="fonts/RalewayMedium-regular.fntdata"/><Relationship Id="rId33" Type="http://schemas.openxmlformats.org/officeDocument/2006/relationships/slide" Target="slides/slide27.xml"/><Relationship Id="rId77" Type="http://schemas.openxmlformats.org/officeDocument/2006/relationships/font" Target="fonts/RalewayMedium-boldItalic.fntdata"/><Relationship Id="rId32" Type="http://schemas.openxmlformats.org/officeDocument/2006/relationships/slide" Target="slides/slide26.xml"/><Relationship Id="rId76" Type="http://schemas.openxmlformats.org/officeDocument/2006/relationships/font" Target="fonts/RalewayMedium-italic.fntdata"/><Relationship Id="rId35" Type="http://schemas.openxmlformats.org/officeDocument/2006/relationships/slide" Target="slides/slide29.xml"/><Relationship Id="rId34" Type="http://schemas.openxmlformats.org/officeDocument/2006/relationships/slide" Target="slides/slide28.xml"/><Relationship Id="rId71" Type="http://schemas.openxmlformats.org/officeDocument/2006/relationships/font" Target="fonts/Poppins-bold.fntdata"/><Relationship Id="rId70" Type="http://schemas.openxmlformats.org/officeDocument/2006/relationships/font" Target="fonts/Poppins-regular.fntdata"/><Relationship Id="rId37" Type="http://schemas.openxmlformats.org/officeDocument/2006/relationships/slide" Target="slides/slide31.xml"/><Relationship Id="rId36" Type="http://schemas.openxmlformats.org/officeDocument/2006/relationships/slide" Target="slides/slide30.xml"/><Relationship Id="rId39" Type="http://schemas.openxmlformats.org/officeDocument/2006/relationships/slide" Target="slides/slide33.xml"/><Relationship Id="rId38" Type="http://schemas.openxmlformats.org/officeDocument/2006/relationships/slide" Target="slides/slide32.xml"/><Relationship Id="rId62" Type="http://schemas.openxmlformats.org/officeDocument/2006/relationships/font" Target="fonts/Roboto-regular.fntdata"/><Relationship Id="rId61" Type="http://schemas.openxmlformats.org/officeDocument/2006/relationships/font" Target="fonts/Raleway-boldItalic.fntdata"/><Relationship Id="rId20" Type="http://schemas.openxmlformats.org/officeDocument/2006/relationships/slide" Target="slides/slide14.xml"/><Relationship Id="rId64" Type="http://schemas.openxmlformats.org/officeDocument/2006/relationships/font" Target="fonts/Roboto-italic.fntdata"/><Relationship Id="rId63" Type="http://schemas.openxmlformats.org/officeDocument/2006/relationships/font" Target="fonts/Roboto-bold.fntdata"/><Relationship Id="rId22" Type="http://schemas.openxmlformats.org/officeDocument/2006/relationships/slide" Target="slides/slide16.xml"/><Relationship Id="rId66" Type="http://schemas.openxmlformats.org/officeDocument/2006/relationships/font" Target="fonts/RobotoMedium-regular.fntdata"/><Relationship Id="rId21" Type="http://schemas.openxmlformats.org/officeDocument/2006/relationships/slide" Target="slides/slide15.xml"/><Relationship Id="rId65" Type="http://schemas.openxmlformats.org/officeDocument/2006/relationships/font" Target="fonts/Roboto-boldItalic.fntdata"/><Relationship Id="rId24" Type="http://schemas.openxmlformats.org/officeDocument/2006/relationships/slide" Target="slides/slide18.xml"/><Relationship Id="rId68" Type="http://schemas.openxmlformats.org/officeDocument/2006/relationships/font" Target="fonts/RobotoMedium-italic.fntdata"/><Relationship Id="rId23" Type="http://schemas.openxmlformats.org/officeDocument/2006/relationships/slide" Target="slides/slide17.xml"/><Relationship Id="rId67" Type="http://schemas.openxmlformats.org/officeDocument/2006/relationships/font" Target="fonts/RobotoMedium-bold.fntdata"/><Relationship Id="rId60" Type="http://schemas.openxmlformats.org/officeDocument/2006/relationships/font" Target="fonts/Raleway-italic.fntdata"/><Relationship Id="rId26" Type="http://schemas.openxmlformats.org/officeDocument/2006/relationships/slide" Target="slides/slide20.xml"/><Relationship Id="rId25" Type="http://schemas.openxmlformats.org/officeDocument/2006/relationships/slide" Target="slides/slide19.xml"/><Relationship Id="rId69" Type="http://schemas.openxmlformats.org/officeDocument/2006/relationships/font" Target="fonts/RobotoMedium-boldItalic.fntdata"/><Relationship Id="rId28" Type="http://schemas.openxmlformats.org/officeDocument/2006/relationships/slide" Target="slides/slide22.xml"/><Relationship Id="rId27" Type="http://schemas.openxmlformats.org/officeDocument/2006/relationships/slide" Target="slides/slide21.xml"/><Relationship Id="rId29" Type="http://schemas.openxmlformats.org/officeDocument/2006/relationships/slide" Target="slides/slide23.xml"/><Relationship Id="rId51" Type="http://schemas.openxmlformats.org/officeDocument/2006/relationships/slide" Target="slides/slide45.xml"/><Relationship Id="rId50" Type="http://schemas.openxmlformats.org/officeDocument/2006/relationships/slide" Target="slides/slide44.xml"/><Relationship Id="rId53" Type="http://schemas.openxmlformats.org/officeDocument/2006/relationships/slide" Target="slides/slide47.xml"/><Relationship Id="rId52" Type="http://schemas.openxmlformats.org/officeDocument/2006/relationships/slide" Target="slides/slide46.xml"/><Relationship Id="rId11" Type="http://schemas.openxmlformats.org/officeDocument/2006/relationships/slide" Target="slides/slide5.xml"/><Relationship Id="rId55" Type="http://schemas.openxmlformats.org/officeDocument/2006/relationships/slide" Target="slides/slide49.xml"/><Relationship Id="rId10" Type="http://schemas.openxmlformats.org/officeDocument/2006/relationships/slide" Target="slides/slide4.xml"/><Relationship Id="rId54" Type="http://schemas.openxmlformats.org/officeDocument/2006/relationships/slide" Target="slides/slide48.xml"/><Relationship Id="rId13" Type="http://schemas.openxmlformats.org/officeDocument/2006/relationships/slide" Target="slides/slide7.xml"/><Relationship Id="rId57" Type="http://schemas.openxmlformats.org/officeDocument/2006/relationships/slide" Target="slides/slide51.xml"/><Relationship Id="rId12" Type="http://schemas.openxmlformats.org/officeDocument/2006/relationships/slide" Target="slides/slide6.xml"/><Relationship Id="rId56" Type="http://schemas.openxmlformats.org/officeDocument/2006/relationships/slide" Target="slides/slide50.xml"/><Relationship Id="rId15" Type="http://schemas.openxmlformats.org/officeDocument/2006/relationships/slide" Target="slides/slide9.xml"/><Relationship Id="rId59" Type="http://schemas.openxmlformats.org/officeDocument/2006/relationships/font" Target="fonts/Raleway-bold.fntdata"/><Relationship Id="rId14" Type="http://schemas.openxmlformats.org/officeDocument/2006/relationships/slide" Target="slides/slide8.xml"/><Relationship Id="rId58" Type="http://schemas.openxmlformats.org/officeDocument/2006/relationships/font" Target="fonts/Raleway-regular.fntdata"/><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assets.nationbuilder.com/ufe/pages/4389/attachments/original/1651532224/Boosts_and_Blocks_Timeline_-_Handout_Size_%288.5x11%29_%281%29.pdf?1651532224" TargetMode="External"/><Relationship Id="rId3" Type="http://schemas.openxmlformats.org/officeDocument/2006/relationships/hyperlink" Target="https://express.adobe.com/page/0HFj7rvHvwJqs/?page-mode=pres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62" name="Google Shape;6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9" name="Shape 139"/>
        <p:cNvGrpSpPr/>
        <p:nvPr/>
      </p:nvGrpSpPr>
      <p:grpSpPr>
        <a:xfrm>
          <a:off x="0" y="0"/>
          <a:ext cx="0" cy="0"/>
          <a:chOff x="0" y="0"/>
          <a:chExt cx="0" cy="0"/>
        </a:xfrm>
      </p:grpSpPr>
      <p:sp>
        <p:nvSpPr>
          <p:cNvPr id="140" name="Google Shape;140;g2ffb4a77367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1" name="Google Shape;141;g2ffb4a77367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3634dcd7c3_0_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3634dcd7c3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200">
                <a:solidFill>
                  <a:schemeClr val="dk1"/>
                </a:solidFill>
                <a:highlight>
                  <a:srgbClr val="FFFFFF"/>
                </a:highlight>
                <a:latin typeface="Raleway"/>
                <a:ea typeface="Raleway"/>
                <a:cs typeface="Raleway"/>
                <a:sym typeface="Raleway"/>
              </a:rPr>
              <a:t>In the workplace, white supremacy culture explicitly and implicitly privileges whiteness and discriminates against non-Western and non-white professionalism standards related to dress code, speech, work style, and timeliness.</a:t>
            </a:r>
            <a:endParaRPr sz="1200">
              <a:solidFill>
                <a:schemeClr val="dk1"/>
              </a:solidFill>
              <a:highlight>
                <a:srgbClr val="FFFFFF"/>
              </a:highlight>
              <a:latin typeface="Raleway"/>
              <a:ea typeface="Raleway"/>
              <a:cs typeface="Raleway"/>
              <a:sym typeface="Raleway"/>
            </a:endParaRPr>
          </a:p>
          <a:p>
            <a:pPr indent="0" lvl="0" marL="0" rtl="0" algn="l">
              <a:lnSpc>
                <a:spcPct val="115000"/>
              </a:lnSpc>
              <a:spcBef>
                <a:spcPts val="1200"/>
              </a:spcBef>
              <a:spcAft>
                <a:spcPts val="0"/>
              </a:spcAft>
              <a:buClr>
                <a:schemeClr val="dk1"/>
              </a:buClr>
              <a:buSzPts val="1100"/>
              <a:buFont typeface="Arial"/>
              <a:buNone/>
            </a:pPr>
            <a:r>
              <a:t/>
            </a:r>
            <a:endParaRPr sz="1200">
              <a:solidFill>
                <a:schemeClr val="dk1"/>
              </a:solidFill>
              <a:highlight>
                <a:srgbClr val="FFFFFF"/>
              </a:highlight>
              <a:latin typeface="Raleway"/>
              <a:ea typeface="Raleway"/>
              <a:cs typeface="Raleway"/>
              <a:sym typeface="Raleway"/>
            </a:endParaRPr>
          </a:p>
          <a:p>
            <a:pPr indent="0" lvl="0" marL="0" rtl="0" algn="l">
              <a:spcBef>
                <a:spcPts val="120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g3364234607d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4" name="Google Shape;154;g3364234607d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This is not an exhaustive list</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g3364234607d_0_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0" name="Google Shape;160;g3364234607d_0_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3364234607d_0_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3364234607d_0_3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4" name="Shape 174"/>
        <p:cNvGrpSpPr/>
        <p:nvPr/>
      </p:nvGrpSpPr>
      <p:grpSpPr>
        <a:xfrm>
          <a:off x="0" y="0"/>
          <a:ext cx="0" cy="0"/>
          <a:chOff x="0" y="0"/>
          <a:chExt cx="0" cy="0"/>
        </a:xfrm>
      </p:grpSpPr>
      <p:sp>
        <p:nvSpPr>
          <p:cNvPr id="175" name="Google Shape;175;g3364234607d_0_47:notes"/>
          <p:cNvSpPr txBox="1"/>
          <p:nvPr>
            <p:ph idx="1" type="body"/>
          </p:nvPr>
        </p:nvSpPr>
        <p:spPr>
          <a:xfrm>
            <a:off x="701675" y="4416425"/>
            <a:ext cx="5607000" cy="41832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76" name="Google Shape;176;g3364234607d_0_47:notes"/>
          <p:cNvSpPr/>
          <p:nvPr>
            <p:ph idx="2" type="sldImg"/>
          </p:nvPr>
        </p:nvSpPr>
        <p:spPr>
          <a:xfrm>
            <a:off x="1181100" y="696912"/>
            <a:ext cx="4648200" cy="34863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364234607d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364234607d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364234607d_0_1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364234607d_0_1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364234607d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364234607d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3364234607d_0_15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3364234607d_0_1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g3364234607d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9" name="Google Shape;69;g3364234607d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9" name="Shape 209"/>
        <p:cNvGrpSpPr/>
        <p:nvPr/>
      </p:nvGrpSpPr>
      <p:grpSpPr>
        <a:xfrm>
          <a:off x="0" y="0"/>
          <a:ext cx="0" cy="0"/>
          <a:chOff x="0" y="0"/>
          <a:chExt cx="0" cy="0"/>
        </a:xfrm>
      </p:grpSpPr>
      <p:sp>
        <p:nvSpPr>
          <p:cNvPr id="210" name="Google Shape;210;g2ffbb14ee35_0_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1" name="Google Shape;211;g2ffbb14ee35_0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3364234607d_0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4" name="Google Shape;224;g3364234607d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2ffbb14ee35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2ffbb14ee35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35bd011065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35bd011065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2" name="Shape 242"/>
        <p:cNvGrpSpPr/>
        <p:nvPr/>
      </p:nvGrpSpPr>
      <p:grpSpPr>
        <a:xfrm>
          <a:off x="0" y="0"/>
          <a:ext cx="0" cy="0"/>
          <a:chOff x="0" y="0"/>
          <a:chExt cx="0" cy="0"/>
        </a:xfrm>
      </p:grpSpPr>
      <p:sp>
        <p:nvSpPr>
          <p:cNvPr id="243" name="Google Shape;243;g35bd0110656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4" name="Google Shape;244;g35bd0110656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9" name="Shape 249"/>
        <p:cNvGrpSpPr/>
        <p:nvPr/>
      </p:nvGrpSpPr>
      <p:grpSpPr>
        <a:xfrm>
          <a:off x="0" y="0"/>
          <a:ext cx="0" cy="0"/>
          <a:chOff x="0" y="0"/>
          <a:chExt cx="0" cy="0"/>
        </a:xfrm>
      </p:grpSpPr>
      <p:sp>
        <p:nvSpPr>
          <p:cNvPr id="250" name="Google Shape;250;g35bd0110656_0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51" name="Google Shape;251;g35bd0110656_0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g35bd0110656_0_2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60" name="Google Shape;260;g35bd0110656_0_2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261" name="Google Shape;261;g35bd0110656_0_2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7" name="Shape 267"/>
        <p:cNvGrpSpPr/>
        <p:nvPr/>
      </p:nvGrpSpPr>
      <p:grpSpPr>
        <a:xfrm>
          <a:off x="0" y="0"/>
          <a:ext cx="0" cy="0"/>
          <a:chOff x="0" y="0"/>
          <a:chExt cx="0" cy="0"/>
        </a:xfrm>
      </p:grpSpPr>
      <p:sp>
        <p:nvSpPr>
          <p:cNvPr id="268" name="Google Shape;268;g35bd0110656_0_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69" name="Google Shape;269;g35bd0110656_0_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4" name="Shape 274"/>
        <p:cNvGrpSpPr/>
        <p:nvPr/>
      </p:nvGrpSpPr>
      <p:grpSpPr>
        <a:xfrm>
          <a:off x="0" y="0"/>
          <a:ext cx="0" cy="0"/>
          <a:chOff x="0" y="0"/>
          <a:chExt cx="0" cy="0"/>
        </a:xfrm>
      </p:grpSpPr>
      <p:sp>
        <p:nvSpPr>
          <p:cNvPr id="275" name="Google Shape;275;g35bd0110656_0_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76" name="Google Shape;276;g35bd0110656_0_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35bd0110656_0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09" name="Google Shape;309;g35bd0110656_0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 name="Shape 72"/>
        <p:cNvGrpSpPr/>
        <p:nvPr/>
      </p:nvGrpSpPr>
      <p:grpSpPr>
        <a:xfrm>
          <a:off x="0" y="0"/>
          <a:ext cx="0" cy="0"/>
          <a:chOff x="0" y="0"/>
          <a:chExt cx="0" cy="0"/>
        </a:xfrm>
      </p:grpSpPr>
      <p:sp>
        <p:nvSpPr>
          <p:cNvPr id="73" name="Google Shape;73;g33634dcd7c3_0_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74" name="Google Shape;74;g33634dcd7c3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6" name="Shape 336"/>
        <p:cNvGrpSpPr/>
        <p:nvPr/>
      </p:nvGrpSpPr>
      <p:grpSpPr>
        <a:xfrm>
          <a:off x="0" y="0"/>
          <a:ext cx="0" cy="0"/>
          <a:chOff x="0" y="0"/>
          <a:chExt cx="0" cy="0"/>
        </a:xfrm>
      </p:grpSpPr>
      <p:sp>
        <p:nvSpPr>
          <p:cNvPr id="337" name="Google Shape;337;g35bd011065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8" name="Google Shape;338;g35bd011065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1" name="Shape 341"/>
        <p:cNvGrpSpPr/>
        <p:nvPr/>
      </p:nvGrpSpPr>
      <p:grpSpPr>
        <a:xfrm>
          <a:off x="0" y="0"/>
          <a:ext cx="0" cy="0"/>
          <a:chOff x="0" y="0"/>
          <a:chExt cx="0" cy="0"/>
        </a:xfrm>
      </p:grpSpPr>
      <p:sp>
        <p:nvSpPr>
          <p:cNvPr id="342" name="Google Shape;342;g35bd0110656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3" name="Google Shape;343;g35bd0110656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7" name="Shape 347"/>
        <p:cNvGrpSpPr/>
        <p:nvPr/>
      </p:nvGrpSpPr>
      <p:grpSpPr>
        <a:xfrm>
          <a:off x="0" y="0"/>
          <a:ext cx="0" cy="0"/>
          <a:chOff x="0" y="0"/>
          <a:chExt cx="0" cy="0"/>
        </a:xfrm>
      </p:grpSpPr>
      <p:sp>
        <p:nvSpPr>
          <p:cNvPr id="348" name="Google Shape;348;g35bd0110656_0_10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9" name="Google Shape;349;g35bd0110656_0_10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3" name="Shape 353"/>
        <p:cNvGrpSpPr/>
        <p:nvPr/>
      </p:nvGrpSpPr>
      <p:grpSpPr>
        <a:xfrm>
          <a:off x="0" y="0"/>
          <a:ext cx="0" cy="0"/>
          <a:chOff x="0" y="0"/>
          <a:chExt cx="0" cy="0"/>
        </a:xfrm>
      </p:grpSpPr>
      <p:sp>
        <p:nvSpPr>
          <p:cNvPr id="354" name="Google Shape;354;g35bd0110656_0_1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35bd0110656_0_1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g35fa6314c31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1" name="Google Shape;361;g35fa6314c31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5" name="Shape 365"/>
        <p:cNvGrpSpPr/>
        <p:nvPr/>
      </p:nvGrpSpPr>
      <p:grpSpPr>
        <a:xfrm>
          <a:off x="0" y="0"/>
          <a:ext cx="0" cy="0"/>
          <a:chOff x="0" y="0"/>
          <a:chExt cx="0" cy="0"/>
        </a:xfrm>
      </p:grpSpPr>
      <p:sp>
        <p:nvSpPr>
          <p:cNvPr id="366" name="Google Shape;366;g35bd0110656_0_1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67" name="Google Shape;367;g35bd0110656_0_1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35fa6314c31_0_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35fa6314c31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7" name="Shape 377"/>
        <p:cNvGrpSpPr/>
        <p:nvPr/>
      </p:nvGrpSpPr>
      <p:grpSpPr>
        <a:xfrm>
          <a:off x="0" y="0"/>
          <a:ext cx="0" cy="0"/>
          <a:chOff x="0" y="0"/>
          <a:chExt cx="0" cy="0"/>
        </a:xfrm>
      </p:grpSpPr>
      <p:sp>
        <p:nvSpPr>
          <p:cNvPr id="378" name="Google Shape;378;g35fa6314c31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79" name="Google Shape;379;g35fa6314c31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3" name="Shape 383"/>
        <p:cNvGrpSpPr/>
        <p:nvPr/>
      </p:nvGrpSpPr>
      <p:grpSpPr>
        <a:xfrm>
          <a:off x="0" y="0"/>
          <a:ext cx="0" cy="0"/>
          <a:chOff x="0" y="0"/>
          <a:chExt cx="0" cy="0"/>
        </a:xfrm>
      </p:grpSpPr>
      <p:sp>
        <p:nvSpPr>
          <p:cNvPr id="384" name="Google Shape;384;g35fa6314c31_0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85" name="Google Shape;385;g35fa6314c31_0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g35fa6314c31_0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1" name="Google Shape;391;g35fa6314c31_0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2ffb4a77367_0_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2ffb4a77367_0_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g35fa6314c31_0_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97" name="Google Shape;397;g35fa6314c31_0_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0" name="Shape 400"/>
        <p:cNvGrpSpPr/>
        <p:nvPr/>
      </p:nvGrpSpPr>
      <p:grpSpPr>
        <a:xfrm>
          <a:off x="0" y="0"/>
          <a:ext cx="0" cy="0"/>
          <a:chOff x="0" y="0"/>
          <a:chExt cx="0" cy="0"/>
        </a:xfrm>
      </p:grpSpPr>
      <p:sp>
        <p:nvSpPr>
          <p:cNvPr id="401" name="Google Shape;401;g35fa6314c31_0_44: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02" name="Google Shape;402;g35fa6314c31_0_44: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403" name="Google Shape;403;g35fa6314c31_0_44: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g35fa6314c31_0_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10" name="Google Shape;410;g35fa6314c31_0_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3" name="Shape 413"/>
        <p:cNvGrpSpPr/>
        <p:nvPr/>
      </p:nvGrpSpPr>
      <p:grpSpPr>
        <a:xfrm>
          <a:off x="0" y="0"/>
          <a:ext cx="0" cy="0"/>
          <a:chOff x="0" y="0"/>
          <a:chExt cx="0" cy="0"/>
        </a:xfrm>
      </p:grpSpPr>
      <p:sp>
        <p:nvSpPr>
          <p:cNvPr id="414" name="Google Shape;414;g35fa6314c31_0_55: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5" name="Google Shape;415;g35fa6314c31_0_55: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416" name="Google Shape;416;g35fa6314c31_0_55: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2" name="Shape 422"/>
        <p:cNvGrpSpPr/>
        <p:nvPr/>
      </p:nvGrpSpPr>
      <p:grpSpPr>
        <a:xfrm>
          <a:off x="0" y="0"/>
          <a:ext cx="0" cy="0"/>
          <a:chOff x="0" y="0"/>
          <a:chExt cx="0" cy="0"/>
        </a:xfrm>
      </p:grpSpPr>
      <p:sp>
        <p:nvSpPr>
          <p:cNvPr id="423" name="Google Shape;423;g35fa6314c31_0_10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4" name="Google Shape;424;g35fa6314c31_0_10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425" name="Google Shape;425;g35fa6314c31_0_107: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1" name="Shape 431"/>
        <p:cNvGrpSpPr/>
        <p:nvPr/>
      </p:nvGrpSpPr>
      <p:grpSpPr>
        <a:xfrm>
          <a:off x="0" y="0"/>
          <a:ext cx="0" cy="0"/>
          <a:chOff x="0" y="0"/>
          <a:chExt cx="0" cy="0"/>
        </a:xfrm>
      </p:grpSpPr>
      <p:sp>
        <p:nvSpPr>
          <p:cNvPr id="432" name="Google Shape;432;g35fa6314c31_0_7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33" name="Google Shape;433;g35fa6314c31_0_7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Tanvi</a:t>
            </a:r>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6" name="Shape 436"/>
        <p:cNvGrpSpPr/>
        <p:nvPr/>
      </p:nvGrpSpPr>
      <p:grpSpPr>
        <a:xfrm>
          <a:off x="0" y="0"/>
          <a:ext cx="0" cy="0"/>
          <a:chOff x="0" y="0"/>
          <a:chExt cx="0" cy="0"/>
        </a:xfrm>
      </p:grpSpPr>
      <p:sp>
        <p:nvSpPr>
          <p:cNvPr id="437" name="Google Shape;437;g35fa6314c31_0_67: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38" name="Google Shape;438;g35fa6314c31_0_67: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439" name="Google Shape;439;g35fa6314c31_0_67: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4" name="Shape 444"/>
        <p:cNvGrpSpPr/>
        <p:nvPr/>
      </p:nvGrpSpPr>
      <p:grpSpPr>
        <a:xfrm>
          <a:off x="0" y="0"/>
          <a:ext cx="0" cy="0"/>
          <a:chOff x="0" y="0"/>
          <a:chExt cx="0" cy="0"/>
        </a:xfrm>
      </p:grpSpPr>
      <p:sp>
        <p:nvSpPr>
          <p:cNvPr id="445" name="Google Shape;445;g35fc27e66a0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46" name="Google Shape;446;g35fc27e66a0_0_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spcBef>
                <a:spcPts val="0"/>
              </a:spcBef>
              <a:spcAft>
                <a:spcPts val="0"/>
              </a:spcAft>
              <a:buSzPts val="1100"/>
              <a:buNone/>
            </a:pPr>
            <a:r>
              <a:rPr lang="en"/>
              <a:t>Tanvi</a:t>
            </a:r>
            <a:endParaRPr/>
          </a:p>
          <a:p>
            <a:pPr indent="0" lvl="0" marL="0" rtl="0" algn="l">
              <a:spcBef>
                <a:spcPts val="1000"/>
              </a:spcBef>
              <a:spcAft>
                <a:spcPts val="0"/>
              </a:spcAft>
              <a:buSzPts val="1100"/>
              <a:buNone/>
            </a:pPr>
            <a:r>
              <a:t/>
            </a:r>
            <a:endParaRPr/>
          </a:p>
          <a:p>
            <a:pPr indent="0" lvl="0" marL="0" rtl="0" algn="l">
              <a:spcBef>
                <a:spcPts val="1000"/>
              </a:spcBef>
              <a:spcAft>
                <a:spcPts val="0"/>
              </a:spcAft>
              <a:buSzPts val="1100"/>
              <a:buNone/>
            </a:pPr>
            <a:r>
              <a:rPr lang="en" sz="1100"/>
              <a:t>The graphic outlines our theory of change. </a:t>
            </a:r>
            <a:endParaRPr sz="1100"/>
          </a:p>
          <a:p>
            <a:pPr indent="0" lvl="0" marL="0" rtl="0" algn="just">
              <a:spcBef>
                <a:spcPts val="1000"/>
              </a:spcBef>
              <a:spcAft>
                <a:spcPts val="0"/>
              </a:spcAft>
              <a:buSzPts val="1100"/>
              <a:buNone/>
            </a:pPr>
            <a:r>
              <a:rPr lang="en" sz="1100"/>
              <a:t>First, we center the job seeker. What all job seekers need in order to advance their careers is an understanding and mastery of their executive functioning, workplace navigation, and technical skills. These are the skills typically taught, to varying degrees, in job readiness programming across the workforce development system.</a:t>
            </a:r>
            <a:endParaRPr sz="1100"/>
          </a:p>
          <a:p>
            <a:pPr indent="0" lvl="0" marL="0" rtl="0" algn="just">
              <a:spcBef>
                <a:spcPts val="1000"/>
              </a:spcBef>
              <a:spcAft>
                <a:spcPts val="0"/>
              </a:spcAft>
              <a:buSzPts val="1100"/>
              <a:buNone/>
            </a:pPr>
            <a:r>
              <a:rPr lang="en" sz="1100"/>
              <a:t>The next layer, </a:t>
            </a:r>
            <a:r>
              <a:rPr i="1" lang="en" sz="1100"/>
              <a:t>how</a:t>
            </a:r>
            <a:r>
              <a:rPr lang="en" sz="1100"/>
              <a:t> these skills are developed, is where our intervention diverges from “business as usual.” Through coaching, the goal attainment process, and the establishment of a supportive environment, the assets job seekers already have can be strengthened, and new capabilities can emerge. Intentional program design that incorporates </a:t>
            </a:r>
            <a:r>
              <a:rPr i="1" lang="en" sz="1100"/>
              <a:t>all</a:t>
            </a:r>
            <a:r>
              <a:rPr lang="en" sz="1100"/>
              <a:t> of these elements takes a significant investment of time and resources. It requires more individualization, a move away from “one size fits all.” </a:t>
            </a:r>
            <a:endParaRPr sz="1100"/>
          </a:p>
          <a:p>
            <a:pPr indent="0" lvl="0" marL="0" rtl="0" algn="just">
              <a:spcBef>
                <a:spcPts val="1000"/>
              </a:spcBef>
              <a:spcAft>
                <a:spcPts val="0"/>
              </a:spcAft>
              <a:buSzPts val="1100"/>
              <a:buNone/>
            </a:pPr>
            <a:r>
              <a:rPr lang="en" sz="1100"/>
              <a:t>However, none of the programmatic shifts an organization might make will be successful unless the following have been woven into the fabric of the organizational culture:</a:t>
            </a:r>
            <a:endParaRPr sz="1100"/>
          </a:p>
          <a:p>
            <a:pPr indent="-285750" lvl="0" marL="444500" rtl="0" algn="just">
              <a:spcBef>
                <a:spcPts val="1000"/>
              </a:spcBef>
              <a:spcAft>
                <a:spcPts val="0"/>
              </a:spcAft>
              <a:buClr>
                <a:schemeClr val="dk1"/>
              </a:buClr>
              <a:buSzPts val="1100"/>
              <a:buFont typeface="Calibri"/>
              <a:buChar char="●"/>
            </a:pPr>
            <a:r>
              <a:rPr lang="en" sz="1100"/>
              <a:t>Knowledge and adoption of behavioral science research</a:t>
            </a:r>
            <a:endParaRPr sz="1100"/>
          </a:p>
          <a:p>
            <a:pPr indent="-285750" lvl="0" marL="444500" rtl="0" algn="just">
              <a:spcBef>
                <a:spcPts val="0"/>
              </a:spcBef>
              <a:spcAft>
                <a:spcPts val="0"/>
              </a:spcAft>
              <a:buClr>
                <a:schemeClr val="dk1"/>
              </a:buClr>
              <a:buSzPts val="1100"/>
              <a:buFont typeface="Calibri"/>
              <a:buChar char="●"/>
            </a:pPr>
            <a:r>
              <a:rPr lang="en" sz="1100"/>
              <a:t>Racial equity practices</a:t>
            </a:r>
            <a:endParaRPr sz="1100"/>
          </a:p>
          <a:p>
            <a:pPr indent="-285750" lvl="0" marL="444500" rtl="0" algn="just">
              <a:spcBef>
                <a:spcPts val="0"/>
              </a:spcBef>
              <a:spcAft>
                <a:spcPts val="0"/>
              </a:spcAft>
              <a:buClr>
                <a:schemeClr val="dk1"/>
              </a:buClr>
              <a:buSzPts val="1100"/>
              <a:buFont typeface="Calibri"/>
              <a:buChar char="●"/>
            </a:pPr>
            <a:r>
              <a:rPr lang="en" sz="1100"/>
              <a:t>Trauma-informed approach</a:t>
            </a:r>
            <a:endParaRPr sz="1100"/>
          </a:p>
          <a:p>
            <a:pPr indent="-285750" lvl="0" marL="444500" rtl="0" algn="just">
              <a:spcBef>
                <a:spcPts val="0"/>
              </a:spcBef>
              <a:spcAft>
                <a:spcPts val="0"/>
              </a:spcAft>
              <a:buClr>
                <a:schemeClr val="dk1"/>
              </a:buClr>
              <a:buSzPts val="1100"/>
              <a:buFont typeface="Calibri"/>
              <a:buChar char="●"/>
            </a:pPr>
            <a:r>
              <a:rPr lang="en" sz="1100"/>
              <a:t>Client-centered mindset</a:t>
            </a:r>
            <a:endParaRPr sz="1100"/>
          </a:p>
          <a:p>
            <a:pPr indent="0" lvl="0" marL="0" rtl="0" algn="just">
              <a:spcBef>
                <a:spcPts val="1000"/>
              </a:spcBef>
              <a:spcAft>
                <a:spcPts val="1000"/>
              </a:spcAft>
              <a:buClr>
                <a:schemeClr val="dk1"/>
              </a:buClr>
              <a:buSzPts val="1100"/>
              <a:buFont typeface="Arial"/>
              <a:buNone/>
            </a:pPr>
            <a:r>
              <a:rPr lang="en" sz="1100"/>
              <a:t>Depending on the organization, this cultural shift might be a massive undertaking or a smaller endeavor. Regardless, it depends on the willingness of executive leadership to push their organizations and staff towards this new way of thinking and doing business. This is not easy. In some cases, staff will be required to change their hearts, minds, and behavior. However, without all of these elements in place, the workforce field is in danger of doing the same old things and hoping for a different result. </a:t>
            </a:r>
            <a:endParaRPr sz="1100"/>
          </a:p>
        </p:txBody>
      </p:sp>
      <p:sp>
        <p:nvSpPr>
          <p:cNvPr id="447" name="Google Shape;447;g35fc27e66a0_0_0: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4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3" name="Shape 453"/>
        <p:cNvGrpSpPr/>
        <p:nvPr/>
      </p:nvGrpSpPr>
      <p:grpSpPr>
        <a:xfrm>
          <a:off x="0" y="0"/>
          <a:ext cx="0" cy="0"/>
          <a:chOff x="0" y="0"/>
          <a:chExt cx="0" cy="0"/>
        </a:xfrm>
      </p:grpSpPr>
      <p:sp>
        <p:nvSpPr>
          <p:cNvPr id="454" name="Google Shape;454;g35bd0110656_0_2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55" name="Google Shape;455;g35bd0110656_0_24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6" name="Shape 466"/>
        <p:cNvGrpSpPr/>
        <p:nvPr/>
      </p:nvGrpSpPr>
      <p:grpSpPr>
        <a:xfrm>
          <a:off x="0" y="0"/>
          <a:ext cx="0" cy="0"/>
          <a:chOff x="0" y="0"/>
          <a:chExt cx="0" cy="0"/>
        </a:xfrm>
      </p:grpSpPr>
      <p:sp>
        <p:nvSpPr>
          <p:cNvPr id="467" name="Google Shape;467;g35bd0110656_0_25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68" name="Google Shape;468;g35bd0110656_0_25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8294c1555b_0_0: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0" name="Google Shape;90;g28294c1555b_0_0: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just">
              <a:spcBef>
                <a:spcPts val="0"/>
              </a:spcBef>
              <a:spcAft>
                <a:spcPts val="0"/>
              </a:spcAft>
              <a:buClr>
                <a:schemeClr val="dk1"/>
              </a:buClr>
              <a:buSzPts val="1100"/>
              <a:buFont typeface="Arial"/>
              <a:buNone/>
            </a:pPr>
            <a:r>
              <a:rPr lang="en">
                <a:latin typeface="Raleway"/>
                <a:ea typeface="Raleway"/>
                <a:cs typeface="Raleway"/>
                <a:sym typeface="Raleway"/>
              </a:rPr>
              <a:t> </a:t>
            </a:r>
            <a:r>
              <a:rPr lang="en">
                <a:solidFill>
                  <a:srgbClr val="7F7F7F"/>
                </a:solidFill>
                <a:latin typeface="Raleway"/>
                <a:ea typeface="Raleway"/>
                <a:cs typeface="Raleway"/>
                <a:sym typeface="Raleway"/>
              </a:rPr>
              <a:t>What are the essential skills people need to succeed and thrive in life?</a:t>
            </a:r>
            <a:endParaRPr>
              <a:solidFill>
                <a:srgbClr val="7F7F7F"/>
              </a:solidFill>
              <a:latin typeface="Raleway"/>
              <a:ea typeface="Raleway"/>
              <a:cs typeface="Raleway"/>
              <a:sym typeface="Raleway"/>
            </a:endParaRPr>
          </a:p>
          <a:p>
            <a:pPr indent="-298450" lvl="0" marL="457200" rtl="0" algn="l">
              <a:spcBef>
                <a:spcPts val="0"/>
              </a:spcBef>
              <a:spcAft>
                <a:spcPts val="0"/>
              </a:spcAft>
              <a:buClr>
                <a:srgbClr val="7F7F7F"/>
              </a:buClr>
              <a:buSzPts val="1100"/>
              <a:buFont typeface="Raleway"/>
              <a:buAutoNum type="arabicPeriod"/>
            </a:pPr>
            <a:r>
              <a:rPr lang="en">
                <a:solidFill>
                  <a:srgbClr val="7F7F7F"/>
                </a:solidFill>
                <a:latin typeface="Raleway"/>
                <a:ea typeface="Raleway"/>
                <a:cs typeface="Raleway"/>
                <a:sym typeface="Raleway"/>
              </a:rPr>
              <a:t>What workplace navigation skills are valued by employers in today’s labor market?</a:t>
            </a:r>
            <a:endParaRPr>
              <a:solidFill>
                <a:srgbClr val="7F7F7F"/>
              </a:solidFill>
              <a:latin typeface="Raleway"/>
              <a:ea typeface="Raleway"/>
              <a:cs typeface="Raleway"/>
              <a:sym typeface="Raleway"/>
            </a:endParaRPr>
          </a:p>
          <a:p>
            <a:pPr indent="-298450" lvl="0" marL="457200" rtl="0" algn="l">
              <a:spcBef>
                <a:spcPts val="1000"/>
              </a:spcBef>
              <a:spcAft>
                <a:spcPts val="1000"/>
              </a:spcAft>
              <a:buClr>
                <a:srgbClr val="7F7F7F"/>
              </a:buClr>
              <a:buSzPts val="1100"/>
              <a:buFont typeface="Raleway"/>
              <a:buAutoNum type="arabicPeriod"/>
            </a:pPr>
            <a:r>
              <a:rPr lang="en">
                <a:solidFill>
                  <a:srgbClr val="7F7F7F"/>
                </a:solidFill>
                <a:latin typeface="Raleway"/>
                <a:ea typeface="Raleway"/>
                <a:cs typeface="Raleway"/>
                <a:sym typeface="Raleway"/>
              </a:rPr>
              <a:t>How can the workforce development field support that skill development?</a:t>
            </a:r>
            <a:endParaRPr>
              <a:latin typeface="Raleway"/>
              <a:ea typeface="Raleway"/>
              <a:cs typeface="Raleway"/>
              <a:sym typeface="Raleway"/>
            </a:endParaRPr>
          </a:p>
        </p:txBody>
      </p:sp>
      <p:sp>
        <p:nvSpPr>
          <p:cNvPr id="91" name="Google Shape;91;g28294c1555b_0_0: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5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3" name="Shape 473"/>
        <p:cNvGrpSpPr/>
        <p:nvPr/>
      </p:nvGrpSpPr>
      <p:grpSpPr>
        <a:xfrm>
          <a:off x="0" y="0"/>
          <a:ext cx="0" cy="0"/>
          <a:chOff x="0" y="0"/>
          <a:chExt cx="0" cy="0"/>
        </a:xfrm>
      </p:grpSpPr>
      <p:sp>
        <p:nvSpPr>
          <p:cNvPr id="474" name="Google Shape;474;g35fa6314c31_0_9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75" name="Google Shape;475;g35fa6314c31_0_9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9" name="Shape 479"/>
        <p:cNvGrpSpPr/>
        <p:nvPr/>
      </p:nvGrpSpPr>
      <p:grpSpPr>
        <a:xfrm>
          <a:off x="0" y="0"/>
          <a:ext cx="0" cy="0"/>
          <a:chOff x="0" y="0"/>
          <a:chExt cx="0" cy="0"/>
        </a:xfrm>
      </p:grpSpPr>
      <p:sp>
        <p:nvSpPr>
          <p:cNvPr id="480" name="Google Shape;480;g35bd0110656_0_26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481" name="Google Shape;481;g35bd0110656_0_26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g28294c1555b_0_32:notes"/>
          <p:cNvSpPr/>
          <p:nvPr>
            <p:ph idx="2" type="sldImg"/>
          </p:nvPr>
        </p:nvSpPr>
        <p:spPr>
          <a:xfrm>
            <a:off x="397565" y="685488"/>
            <a:ext cx="6063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9" name="Google Shape;99;g28294c1555b_0_32:notes"/>
          <p:cNvSpPr txBox="1"/>
          <p:nvPr>
            <p:ph idx="1" type="body"/>
          </p:nvPr>
        </p:nvSpPr>
        <p:spPr>
          <a:xfrm>
            <a:off x="685800" y="4343400"/>
            <a:ext cx="5486400" cy="4114800"/>
          </a:xfrm>
          <a:prstGeom prst="rect">
            <a:avLst/>
          </a:prstGeom>
          <a:noFill/>
          <a:ln>
            <a:noFill/>
          </a:ln>
        </p:spPr>
        <p:txBody>
          <a:bodyPr anchorCtr="0" anchor="t" bIns="45650" lIns="91325" spcFirstLastPara="1" rIns="91325" wrap="square" tIns="45650">
            <a:noAutofit/>
          </a:bodyPr>
          <a:lstStyle/>
          <a:p>
            <a:pPr indent="0" lvl="0" marL="0" rtl="0" algn="l">
              <a:lnSpc>
                <a:spcPct val="115000"/>
              </a:lnSpc>
              <a:spcBef>
                <a:spcPts val="0"/>
              </a:spcBef>
              <a:spcAft>
                <a:spcPts val="0"/>
              </a:spcAft>
              <a:buClr>
                <a:srgbClr val="611BB8"/>
              </a:buClr>
              <a:buSzPts val="2600"/>
              <a:buFont typeface="Arial"/>
              <a:buNone/>
            </a:pPr>
            <a:r>
              <a:rPr lang="en" sz="1200">
                <a:solidFill>
                  <a:srgbClr val="7F7F7F"/>
                </a:solidFill>
                <a:latin typeface="Source Sans Pro"/>
                <a:ea typeface="Source Sans Pro"/>
                <a:cs typeface="Source Sans Pro"/>
                <a:sym typeface="Source Sans Pro"/>
              </a:rPr>
              <a:t>Tanvi</a:t>
            </a:r>
            <a:endParaRPr sz="1200">
              <a:solidFill>
                <a:srgbClr val="7F7F7F"/>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611BB8"/>
              </a:buClr>
              <a:buSzPts val="2600"/>
              <a:buFont typeface="Arial"/>
              <a:buNone/>
            </a:pPr>
            <a:r>
              <a:t/>
            </a:r>
            <a:endParaRPr sz="1200">
              <a:solidFill>
                <a:srgbClr val="7F7F7F"/>
              </a:solidFill>
              <a:latin typeface="Source Sans Pro"/>
              <a:ea typeface="Source Sans Pro"/>
              <a:cs typeface="Source Sans Pro"/>
              <a:sym typeface="Source Sans Pro"/>
            </a:endParaRPr>
          </a:p>
          <a:p>
            <a:pPr indent="0" lvl="0" marL="0" rtl="0" algn="l">
              <a:lnSpc>
                <a:spcPct val="115000"/>
              </a:lnSpc>
              <a:spcBef>
                <a:spcPts val="0"/>
              </a:spcBef>
              <a:spcAft>
                <a:spcPts val="0"/>
              </a:spcAft>
              <a:buClr>
                <a:srgbClr val="611BB8"/>
              </a:buClr>
              <a:buSzPts val="2600"/>
              <a:buFont typeface="Arial"/>
              <a:buNone/>
            </a:pPr>
            <a:r>
              <a:rPr lang="en" sz="1200">
                <a:solidFill>
                  <a:srgbClr val="7F7F7F"/>
                </a:solidFill>
                <a:latin typeface="Source Sans Pro"/>
                <a:ea typeface="Source Sans Pro"/>
                <a:cs typeface="Source Sans Pro"/>
                <a:sym typeface="Source Sans Pro"/>
              </a:rPr>
              <a:t>In many ways, the </a:t>
            </a:r>
            <a:r>
              <a:rPr b="1" i="1" lang="en" sz="1200">
                <a:solidFill>
                  <a:srgbClr val="7F7F7F"/>
                </a:solidFill>
                <a:latin typeface="Source Sans Pro"/>
                <a:ea typeface="Source Sans Pro"/>
                <a:cs typeface="Source Sans Pro"/>
                <a:sym typeface="Source Sans Pro"/>
              </a:rPr>
              <a:t>how</a:t>
            </a:r>
            <a:r>
              <a:rPr lang="en" sz="1200">
                <a:solidFill>
                  <a:srgbClr val="7F7F7F"/>
                </a:solidFill>
                <a:latin typeface="Source Sans Pro"/>
                <a:ea typeface="Source Sans Pro"/>
                <a:cs typeface="Source Sans Pro"/>
                <a:sym typeface="Source Sans Pro"/>
              </a:rPr>
              <a:t> of job readiness training is more important than the </a:t>
            </a:r>
            <a:r>
              <a:rPr b="1" i="1" lang="en" sz="1200">
                <a:solidFill>
                  <a:srgbClr val="7F7F7F"/>
                </a:solidFill>
                <a:latin typeface="Source Sans Pro"/>
                <a:ea typeface="Source Sans Pro"/>
                <a:cs typeface="Source Sans Pro"/>
                <a:sym typeface="Source Sans Pro"/>
              </a:rPr>
              <a:t>what</a:t>
            </a:r>
            <a:endParaRPr sz="1200"/>
          </a:p>
          <a:p>
            <a:pPr indent="0" lvl="0" marL="0" rtl="0" algn="l">
              <a:spcBef>
                <a:spcPts val="0"/>
              </a:spcBef>
              <a:spcAft>
                <a:spcPts val="0"/>
              </a:spcAft>
              <a:buNone/>
            </a:pPr>
            <a:r>
              <a:t/>
            </a:r>
            <a:endParaRPr sz="1000"/>
          </a:p>
        </p:txBody>
      </p:sp>
      <p:sp>
        <p:nvSpPr>
          <p:cNvPr id="100" name="Google Shape;100;g28294c1555b_0_32:notes"/>
          <p:cNvSpPr txBox="1"/>
          <p:nvPr>
            <p:ph idx="12" type="sldNum"/>
          </p:nvPr>
        </p:nvSpPr>
        <p:spPr>
          <a:xfrm>
            <a:off x="3884613" y="8685214"/>
            <a:ext cx="2971800" cy="457200"/>
          </a:xfrm>
          <a:prstGeom prst="rect">
            <a:avLst/>
          </a:prstGeom>
          <a:noFill/>
          <a:ln>
            <a:noFill/>
          </a:ln>
        </p:spPr>
        <p:txBody>
          <a:bodyPr anchorCtr="0" anchor="b" bIns="45650" lIns="91325" spcFirstLastPara="1" rIns="91325" wrap="square" tIns="45650">
            <a:noAutofit/>
          </a:bodyPr>
          <a:lstStyle/>
          <a:p>
            <a:pPr indent="0" lvl="0" marL="0" rtl="0" algn="r">
              <a:spcBef>
                <a:spcPts val="0"/>
              </a:spcBef>
              <a:spcAft>
                <a:spcPts val="0"/>
              </a:spcAft>
              <a:buNone/>
            </a:pPr>
            <a:fld id="{00000000-1234-1234-1234-123412341234}" type="slidenum">
              <a:rPr lang="en" sz="1400"/>
              <a:t>‹#›</a:t>
            </a:fld>
            <a:endParaRPr sz="1400"/>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ffbb14ee35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ffbb14ee35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8294c1555b_0_28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8294c1555b_0_28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Ellen</a:t>
            </a:r>
            <a:endParaRPr sz="10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298450" lvl="0" marL="457200" rtl="0" algn="l">
              <a:spcBef>
                <a:spcPts val="0"/>
              </a:spcBef>
              <a:spcAft>
                <a:spcPts val="0"/>
              </a:spcAft>
              <a:buClr>
                <a:srgbClr val="333333"/>
              </a:buClr>
              <a:buSzPts val="1100"/>
              <a:buFont typeface="Raleway"/>
              <a:buChar char="●"/>
            </a:pPr>
            <a:r>
              <a:rPr lang="en">
                <a:solidFill>
                  <a:srgbClr val="333333"/>
                </a:solidFill>
                <a:latin typeface="Raleway"/>
                <a:ea typeface="Raleway"/>
                <a:cs typeface="Raleway"/>
                <a:sym typeface="Raleway"/>
              </a:rPr>
              <a:t>We </a:t>
            </a:r>
            <a:r>
              <a:rPr b="1" lang="en">
                <a:solidFill>
                  <a:srgbClr val="009688"/>
                </a:solidFill>
                <a:latin typeface="Raleway"/>
                <a:ea typeface="Raleway"/>
                <a:cs typeface="Raleway"/>
                <a:sym typeface="Raleway"/>
              </a:rPr>
              <a:t>name and attribute disparities and inequities</a:t>
            </a:r>
            <a:r>
              <a:rPr lang="en">
                <a:solidFill>
                  <a:srgbClr val="333333"/>
                </a:solidFill>
                <a:latin typeface="Raleway"/>
                <a:ea typeface="Raleway"/>
                <a:cs typeface="Raleway"/>
                <a:sym typeface="Raleway"/>
              </a:rPr>
              <a:t> in the labor market to white supremacy culture</a:t>
            </a:r>
            <a:endParaRPr>
              <a:solidFill>
                <a:srgbClr val="333333"/>
              </a:solidFill>
              <a:latin typeface="Raleway"/>
              <a:ea typeface="Raleway"/>
              <a:cs typeface="Raleway"/>
              <a:sym typeface="Raleway"/>
            </a:endParaRPr>
          </a:p>
          <a:p>
            <a:pPr indent="-298450" lvl="0" marL="457200" rtl="0" algn="l">
              <a:spcBef>
                <a:spcPts val="1000"/>
              </a:spcBef>
              <a:spcAft>
                <a:spcPts val="0"/>
              </a:spcAft>
              <a:buClr>
                <a:srgbClr val="333333"/>
              </a:buClr>
              <a:buSzPts val="1100"/>
              <a:buFont typeface="Raleway"/>
              <a:buChar char="●"/>
            </a:pPr>
            <a:r>
              <a:rPr lang="en">
                <a:solidFill>
                  <a:srgbClr val="333333"/>
                </a:solidFill>
                <a:latin typeface="Raleway"/>
                <a:ea typeface="Raleway"/>
                <a:cs typeface="Raleway"/>
                <a:sym typeface="Raleway"/>
              </a:rPr>
              <a:t>We recognize we are all swimming in the waters of white supremacy culture and </a:t>
            </a:r>
            <a:r>
              <a:rPr b="1" lang="en">
                <a:solidFill>
                  <a:srgbClr val="009688"/>
                </a:solidFill>
                <a:latin typeface="Raleway"/>
                <a:ea typeface="Raleway"/>
                <a:cs typeface="Raleway"/>
                <a:sym typeface="Raleway"/>
              </a:rPr>
              <a:t>push job seekers towards empowerment</a:t>
            </a:r>
            <a:endParaRPr b="1">
              <a:solidFill>
                <a:srgbClr val="009688"/>
              </a:solidFill>
              <a:latin typeface="Raleway"/>
              <a:ea typeface="Raleway"/>
              <a:cs typeface="Raleway"/>
              <a:sym typeface="Raleway"/>
            </a:endParaRPr>
          </a:p>
          <a:p>
            <a:pPr indent="-298450" lvl="0" marL="457200" rtl="0" algn="l">
              <a:spcBef>
                <a:spcPts val="1000"/>
              </a:spcBef>
              <a:spcAft>
                <a:spcPts val="0"/>
              </a:spcAft>
              <a:buClr>
                <a:srgbClr val="333333"/>
              </a:buClr>
              <a:buSzPts val="1100"/>
              <a:buFont typeface="Raleway"/>
              <a:buChar char="●"/>
            </a:pPr>
            <a:r>
              <a:rPr lang="en">
                <a:solidFill>
                  <a:srgbClr val="333333"/>
                </a:solidFill>
                <a:latin typeface="Raleway"/>
                <a:ea typeface="Raleway"/>
                <a:cs typeface="Raleway"/>
                <a:sym typeface="Raleway"/>
              </a:rPr>
              <a:t>We move away from individualistic narratives of failure to understand the job search process in a more nuanced way</a:t>
            </a:r>
            <a:endParaRPr>
              <a:solidFill>
                <a:schemeClr val="dk1"/>
              </a:solidFill>
              <a:latin typeface="Poppins"/>
              <a:ea typeface="Poppins"/>
              <a:cs typeface="Poppins"/>
              <a:sym typeface="Poppins"/>
            </a:endParaRPr>
          </a:p>
          <a:p>
            <a:pPr indent="0" lvl="0" marL="0" rtl="0" algn="l">
              <a:lnSpc>
                <a:spcPct val="115000"/>
              </a:lnSpc>
              <a:spcBef>
                <a:spcPts val="1000"/>
              </a:spcBef>
              <a:spcAft>
                <a:spcPts val="0"/>
              </a:spcAft>
              <a:buClr>
                <a:schemeClr val="dk1"/>
              </a:buClr>
              <a:buSzPts val="1100"/>
              <a:buFont typeface="Arial"/>
              <a:buNone/>
            </a:pPr>
            <a:r>
              <a:t/>
            </a:r>
            <a:endParaRPr sz="1000">
              <a:solidFill>
                <a:schemeClr val="dk1"/>
              </a:solidFill>
              <a:latin typeface="Poppins"/>
              <a:ea typeface="Poppins"/>
              <a:cs typeface="Poppins"/>
              <a:sym typeface="Poppins"/>
            </a:endParaRPr>
          </a:p>
          <a:p>
            <a:pPr indent="0" lvl="0" marL="0" rtl="0" algn="l">
              <a:lnSpc>
                <a:spcPct val="115000"/>
              </a:lnSpc>
              <a:spcBef>
                <a:spcPts val="0"/>
              </a:spcBef>
              <a:spcAft>
                <a:spcPts val="0"/>
              </a:spcAft>
              <a:buClr>
                <a:schemeClr val="dk1"/>
              </a:buClr>
              <a:buSzPts val="1100"/>
              <a:buFont typeface="Arial"/>
              <a:buNone/>
            </a:pPr>
            <a:r>
              <a:rPr lang="en" sz="1000">
                <a:solidFill>
                  <a:schemeClr val="dk1"/>
                </a:solidFill>
                <a:latin typeface="Poppins"/>
                <a:ea typeface="Poppins"/>
                <a:cs typeface="Poppins"/>
                <a:sym typeface="Poppins"/>
              </a:rPr>
              <a:t>The history of labor in America is rooted in racism. Overtly </a:t>
            </a:r>
            <a:r>
              <a:rPr lang="en" sz="1000" u="sng">
                <a:solidFill>
                  <a:schemeClr val="dk1"/>
                </a:solidFill>
                <a:latin typeface="Poppins"/>
                <a:ea typeface="Poppins"/>
                <a:cs typeface="Poppins"/>
                <a:sym typeface="Poppins"/>
                <a:hlinkClick r:id="rId2">
                  <a:extLst>
                    <a:ext uri="{A12FA001-AC4F-418D-AE19-62706E023703}">
                      <ahyp:hlinkClr val="tx"/>
                    </a:ext>
                  </a:extLst>
                </a:hlinkClick>
              </a:rPr>
              <a:t>exploitative practices and policies</a:t>
            </a:r>
            <a:r>
              <a:rPr lang="en" sz="1000">
                <a:solidFill>
                  <a:schemeClr val="dk1"/>
                </a:solidFill>
                <a:latin typeface="Poppins"/>
                <a:ea typeface="Poppins"/>
                <a:cs typeface="Poppins"/>
                <a:sym typeface="Poppins"/>
              </a:rPr>
              <a:t> like slavery, sharecropping, and indentured servitude have given way to more insidious ones like occupational segregation, tipped minimum wage, and criminal history bans for certain industries and roles. Throughout history, while </a:t>
            </a:r>
            <a:r>
              <a:rPr lang="en" sz="1000" u="sng">
                <a:solidFill>
                  <a:schemeClr val="dk1"/>
                </a:solidFill>
                <a:latin typeface="Poppins"/>
                <a:ea typeface="Poppins"/>
                <a:cs typeface="Poppins"/>
                <a:sym typeface="Poppins"/>
                <a:hlinkClick r:id="rId3">
                  <a:extLst>
                    <a:ext uri="{A12FA001-AC4F-418D-AE19-62706E023703}">
                      <ahyp:hlinkClr val="tx"/>
                    </a:ext>
                  </a:extLst>
                </a:hlinkClick>
              </a:rPr>
              <a:t>workers have pushed back</a:t>
            </a:r>
            <a:r>
              <a:rPr lang="en" sz="1000">
                <a:solidFill>
                  <a:schemeClr val="dk1"/>
                </a:solidFill>
                <a:latin typeface="Poppins"/>
                <a:ea typeface="Poppins"/>
                <a:cs typeface="Poppins"/>
                <a:sym typeface="Poppins"/>
              </a:rPr>
              <a:t> and fought for more equality in their work, their victories have continued to be undermined by systemic inequities, individual and institutional discrimination, structural racism, implicit bias, and stereotyping in the workplace. Workers of color continue to be disproportionately impacted, pushed into low-wage work that reinforces the cycle of poverty. And it is within these racist labor market realities that the field of workforce development also operates. </a:t>
            </a:r>
            <a:endParaRPr sz="1000">
              <a:solidFill>
                <a:schemeClr val="dk1"/>
              </a:solidFill>
              <a:latin typeface="Poppins"/>
              <a:ea typeface="Poppins"/>
              <a:cs typeface="Poppins"/>
              <a:sym typeface="Poppins"/>
            </a:endParaRPr>
          </a:p>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2ffb4a77367_0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2ffb4a77367_0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Ellen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p:nvPr/>
        </p:nvSpPr>
        <p:spPr>
          <a:xfrm>
            <a:off x="80700" y="2651100"/>
            <a:ext cx="8982600" cy="241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lvl1pPr lvl="0">
              <a:spcBef>
                <a:spcPts val="0"/>
              </a:spcBef>
              <a:spcAft>
                <a:spcPts val="0"/>
              </a:spcAft>
              <a:buSzPts val="4200"/>
              <a:buNone/>
              <a:defRPr sz="4200"/>
            </a:lvl1pPr>
            <a:lvl2pPr lvl="1">
              <a:spcBef>
                <a:spcPts val="0"/>
              </a:spcBef>
              <a:spcAft>
                <a:spcPts val="0"/>
              </a:spcAft>
              <a:buSzPts val="4200"/>
              <a:buNone/>
              <a:defRPr sz="4200"/>
            </a:lvl2pPr>
            <a:lvl3pPr lvl="2">
              <a:spcBef>
                <a:spcPts val="0"/>
              </a:spcBef>
              <a:spcAft>
                <a:spcPts val="0"/>
              </a:spcAft>
              <a:buSzPts val="4200"/>
              <a:buNone/>
              <a:defRPr sz="4200"/>
            </a:lvl3pPr>
            <a:lvl4pPr lvl="3">
              <a:spcBef>
                <a:spcPts val="0"/>
              </a:spcBef>
              <a:spcAft>
                <a:spcPts val="0"/>
              </a:spcAft>
              <a:buSzPts val="4200"/>
              <a:buNone/>
              <a:defRPr sz="4200"/>
            </a:lvl4pPr>
            <a:lvl5pPr lvl="4">
              <a:spcBef>
                <a:spcPts val="0"/>
              </a:spcBef>
              <a:spcAft>
                <a:spcPts val="0"/>
              </a:spcAft>
              <a:buSzPts val="4200"/>
              <a:buNone/>
              <a:defRPr sz="4200"/>
            </a:lvl5pPr>
            <a:lvl6pPr lvl="5">
              <a:spcBef>
                <a:spcPts val="0"/>
              </a:spcBef>
              <a:spcAft>
                <a:spcPts val="0"/>
              </a:spcAft>
              <a:buSzPts val="4200"/>
              <a:buNone/>
              <a:defRPr sz="4200"/>
            </a:lvl6pPr>
            <a:lvl7pPr lvl="6">
              <a:spcBef>
                <a:spcPts val="0"/>
              </a:spcBef>
              <a:spcAft>
                <a:spcPts val="0"/>
              </a:spcAft>
              <a:buSzPts val="4200"/>
              <a:buNone/>
              <a:defRPr sz="4200"/>
            </a:lvl7pPr>
            <a:lvl8pPr lvl="7">
              <a:spcBef>
                <a:spcPts val="0"/>
              </a:spcBef>
              <a:spcAft>
                <a:spcPts val="0"/>
              </a:spcAft>
              <a:buSzPts val="4200"/>
              <a:buNone/>
              <a:defRPr sz="4200"/>
            </a:lvl8pPr>
            <a:lvl9pPr lvl="8">
              <a:spcBef>
                <a:spcPts val="0"/>
              </a:spcBef>
              <a:spcAft>
                <a:spcPts val="0"/>
              </a:spcAft>
              <a:buSzPts val="4200"/>
              <a:buNone/>
              <a:defRPr sz="4200"/>
            </a:lvl9pPr>
          </a:lstStyle>
          <a:p/>
        </p:txBody>
      </p:sp>
      <p:sp>
        <p:nvSpPr>
          <p:cNvPr id="12" name="Google Shape;12;p2"/>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SzPts val="2400"/>
              <a:buNone/>
              <a:defRPr sz="2400"/>
            </a:lvl1pPr>
            <a:lvl2pPr lvl="1">
              <a:lnSpc>
                <a:spcPct val="100000"/>
              </a:lnSpc>
              <a:spcBef>
                <a:spcPts val="0"/>
              </a:spcBef>
              <a:spcAft>
                <a:spcPts val="0"/>
              </a:spcAft>
              <a:buSzPts val="2400"/>
              <a:buNone/>
              <a:defRPr sz="2400"/>
            </a:lvl2pPr>
            <a:lvl3pPr lvl="2">
              <a:lnSpc>
                <a:spcPct val="100000"/>
              </a:lnSpc>
              <a:spcBef>
                <a:spcPts val="0"/>
              </a:spcBef>
              <a:spcAft>
                <a:spcPts val="0"/>
              </a:spcAft>
              <a:buSzPts val="2400"/>
              <a:buNone/>
              <a:defRPr sz="2400"/>
            </a:lvl3pPr>
            <a:lvl4pPr lvl="3">
              <a:lnSpc>
                <a:spcPct val="100000"/>
              </a:lnSpc>
              <a:spcBef>
                <a:spcPts val="0"/>
              </a:spcBef>
              <a:spcAft>
                <a:spcPts val="0"/>
              </a:spcAft>
              <a:buSzPts val="2400"/>
              <a:buNone/>
              <a:defRPr sz="2400"/>
            </a:lvl4pPr>
            <a:lvl5pPr lvl="4">
              <a:lnSpc>
                <a:spcPct val="100000"/>
              </a:lnSpc>
              <a:spcBef>
                <a:spcPts val="0"/>
              </a:spcBef>
              <a:spcAft>
                <a:spcPts val="0"/>
              </a:spcAft>
              <a:buSzPts val="2400"/>
              <a:buNone/>
              <a:defRPr sz="2400"/>
            </a:lvl5pPr>
            <a:lvl6pPr lvl="5">
              <a:lnSpc>
                <a:spcPct val="100000"/>
              </a:lnSpc>
              <a:spcBef>
                <a:spcPts val="0"/>
              </a:spcBef>
              <a:spcAft>
                <a:spcPts val="0"/>
              </a:spcAft>
              <a:buSzPts val="2400"/>
              <a:buNone/>
              <a:defRPr sz="2400"/>
            </a:lvl6pPr>
            <a:lvl7pPr lvl="6">
              <a:lnSpc>
                <a:spcPct val="100000"/>
              </a:lnSpc>
              <a:spcBef>
                <a:spcPts val="0"/>
              </a:spcBef>
              <a:spcAft>
                <a:spcPts val="0"/>
              </a:spcAft>
              <a:buSzPts val="2400"/>
              <a:buNone/>
              <a:defRPr sz="2400"/>
            </a:lvl7pPr>
            <a:lvl8pPr lvl="7">
              <a:lnSpc>
                <a:spcPct val="100000"/>
              </a:lnSpc>
              <a:spcBef>
                <a:spcPts val="0"/>
              </a:spcBef>
              <a:spcAft>
                <a:spcPts val="0"/>
              </a:spcAft>
              <a:buSzPts val="2400"/>
              <a:buNone/>
              <a:defRPr sz="2400"/>
            </a:lvl8pPr>
            <a:lvl9pPr lvl="8">
              <a:lnSpc>
                <a:spcPct val="100000"/>
              </a:lnSpc>
              <a:spcBef>
                <a:spcPts val="0"/>
              </a:spcBef>
              <a:spcAft>
                <a:spcPts val="0"/>
              </a:spcAft>
              <a:buSzPts val="2400"/>
              <a:buNone/>
              <a:defRPr sz="2400"/>
            </a:lvl9pPr>
          </a:lstStyle>
          <a:p/>
        </p:txBody>
      </p:sp>
      <p:sp>
        <p:nvSpPr>
          <p:cNvPr id="13" name="Google Shape;13;p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7" name="Shape 47"/>
        <p:cNvGrpSpPr/>
        <p:nvPr/>
      </p:nvGrpSpPr>
      <p:grpSpPr>
        <a:xfrm>
          <a:off x="0" y="0"/>
          <a:ext cx="0" cy="0"/>
          <a:chOff x="0" y="0"/>
          <a:chExt cx="0" cy="0"/>
        </a:xfrm>
      </p:grpSpPr>
      <p:sp>
        <p:nvSpPr>
          <p:cNvPr id="48" name="Google Shape;48;p11"/>
          <p:cNvSpPr/>
          <p:nvPr/>
        </p:nvSpPr>
        <p:spPr>
          <a:xfrm>
            <a:off x="80700" y="2651100"/>
            <a:ext cx="8982600" cy="241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9" name="Google Shape;49;p11"/>
          <p:cNvSpPr txBox="1"/>
          <p:nvPr>
            <p:ph hasCustomPrompt="1" type="title"/>
          </p:nvPr>
        </p:nvSpPr>
        <p:spPr>
          <a:xfrm>
            <a:off x="311700" y="743001"/>
            <a:ext cx="8520600" cy="20064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Font typeface="Source Sans Pro"/>
              <a:buNone/>
              <a:defRPr sz="12000">
                <a:latin typeface="Source Sans Pro"/>
                <a:ea typeface="Source Sans Pro"/>
                <a:cs typeface="Source Sans Pro"/>
                <a:sym typeface="Source Sans Pro"/>
              </a:defRPr>
            </a:lvl1pPr>
            <a:lvl2pPr lvl="1" algn="ctr">
              <a:spcBef>
                <a:spcPts val="0"/>
              </a:spcBef>
              <a:spcAft>
                <a:spcPts val="0"/>
              </a:spcAft>
              <a:buSzPts val="12000"/>
              <a:buFont typeface="Source Sans Pro"/>
              <a:buNone/>
              <a:defRPr sz="12000">
                <a:latin typeface="Source Sans Pro"/>
                <a:ea typeface="Source Sans Pro"/>
                <a:cs typeface="Source Sans Pro"/>
                <a:sym typeface="Source Sans Pro"/>
              </a:defRPr>
            </a:lvl2pPr>
            <a:lvl3pPr lvl="2" algn="ctr">
              <a:spcBef>
                <a:spcPts val="0"/>
              </a:spcBef>
              <a:spcAft>
                <a:spcPts val="0"/>
              </a:spcAft>
              <a:buSzPts val="12000"/>
              <a:buFont typeface="Source Sans Pro"/>
              <a:buNone/>
              <a:defRPr sz="12000">
                <a:latin typeface="Source Sans Pro"/>
                <a:ea typeface="Source Sans Pro"/>
                <a:cs typeface="Source Sans Pro"/>
                <a:sym typeface="Source Sans Pro"/>
              </a:defRPr>
            </a:lvl3pPr>
            <a:lvl4pPr lvl="3" algn="ctr">
              <a:spcBef>
                <a:spcPts val="0"/>
              </a:spcBef>
              <a:spcAft>
                <a:spcPts val="0"/>
              </a:spcAft>
              <a:buSzPts val="12000"/>
              <a:buFont typeface="Source Sans Pro"/>
              <a:buNone/>
              <a:defRPr sz="12000">
                <a:latin typeface="Source Sans Pro"/>
                <a:ea typeface="Source Sans Pro"/>
                <a:cs typeface="Source Sans Pro"/>
                <a:sym typeface="Source Sans Pro"/>
              </a:defRPr>
            </a:lvl4pPr>
            <a:lvl5pPr lvl="4" algn="ctr">
              <a:spcBef>
                <a:spcPts val="0"/>
              </a:spcBef>
              <a:spcAft>
                <a:spcPts val="0"/>
              </a:spcAft>
              <a:buSzPts val="12000"/>
              <a:buFont typeface="Source Sans Pro"/>
              <a:buNone/>
              <a:defRPr sz="12000">
                <a:latin typeface="Source Sans Pro"/>
                <a:ea typeface="Source Sans Pro"/>
                <a:cs typeface="Source Sans Pro"/>
                <a:sym typeface="Source Sans Pro"/>
              </a:defRPr>
            </a:lvl5pPr>
            <a:lvl6pPr lvl="5" algn="ctr">
              <a:spcBef>
                <a:spcPts val="0"/>
              </a:spcBef>
              <a:spcAft>
                <a:spcPts val="0"/>
              </a:spcAft>
              <a:buSzPts val="12000"/>
              <a:buFont typeface="Source Sans Pro"/>
              <a:buNone/>
              <a:defRPr sz="12000">
                <a:latin typeface="Source Sans Pro"/>
                <a:ea typeface="Source Sans Pro"/>
                <a:cs typeface="Source Sans Pro"/>
                <a:sym typeface="Source Sans Pro"/>
              </a:defRPr>
            </a:lvl6pPr>
            <a:lvl7pPr lvl="6" algn="ctr">
              <a:spcBef>
                <a:spcPts val="0"/>
              </a:spcBef>
              <a:spcAft>
                <a:spcPts val="0"/>
              </a:spcAft>
              <a:buSzPts val="12000"/>
              <a:buFont typeface="Source Sans Pro"/>
              <a:buNone/>
              <a:defRPr sz="12000">
                <a:latin typeface="Source Sans Pro"/>
                <a:ea typeface="Source Sans Pro"/>
                <a:cs typeface="Source Sans Pro"/>
                <a:sym typeface="Source Sans Pro"/>
              </a:defRPr>
            </a:lvl7pPr>
            <a:lvl8pPr lvl="7" algn="ctr">
              <a:spcBef>
                <a:spcPts val="0"/>
              </a:spcBef>
              <a:spcAft>
                <a:spcPts val="0"/>
              </a:spcAft>
              <a:buSzPts val="12000"/>
              <a:buFont typeface="Source Sans Pro"/>
              <a:buNone/>
              <a:defRPr sz="12000">
                <a:latin typeface="Source Sans Pro"/>
                <a:ea typeface="Source Sans Pro"/>
                <a:cs typeface="Source Sans Pro"/>
                <a:sym typeface="Source Sans Pro"/>
              </a:defRPr>
            </a:lvl8pPr>
            <a:lvl9pPr lvl="8" algn="ctr">
              <a:spcBef>
                <a:spcPts val="0"/>
              </a:spcBef>
              <a:spcAft>
                <a:spcPts val="0"/>
              </a:spcAft>
              <a:buSzPts val="12000"/>
              <a:buFont typeface="Source Sans Pro"/>
              <a:buNone/>
              <a:defRPr sz="12000">
                <a:latin typeface="Source Sans Pro"/>
                <a:ea typeface="Source Sans Pro"/>
                <a:cs typeface="Source Sans Pro"/>
                <a:sym typeface="Source Sans Pro"/>
              </a:defRPr>
            </a:lvl9pPr>
          </a:lstStyle>
          <a:p>
            <a:r>
              <a:t>xx%</a:t>
            </a:r>
          </a:p>
        </p:txBody>
      </p:sp>
      <p:sp>
        <p:nvSpPr>
          <p:cNvPr id="50" name="Google Shape;50;p11"/>
          <p:cNvSpPr txBox="1"/>
          <p:nvPr>
            <p:ph idx="1" type="body"/>
          </p:nvPr>
        </p:nvSpPr>
        <p:spPr>
          <a:xfrm>
            <a:off x="311700" y="2845182"/>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Clr>
                <a:schemeClr val="lt1"/>
              </a:buClr>
              <a:buSzPts val="1800"/>
              <a:buChar char="●"/>
              <a:defRPr>
                <a:solidFill>
                  <a:schemeClr val="lt1"/>
                </a:solidFill>
              </a:defRPr>
            </a:lvl1pPr>
            <a:lvl2pPr indent="-317500" lvl="1" marL="914400" algn="ctr">
              <a:spcBef>
                <a:spcPts val="0"/>
              </a:spcBef>
              <a:spcAft>
                <a:spcPts val="0"/>
              </a:spcAft>
              <a:buClr>
                <a:schemeClr val="lt1"/>
              </a:buClr>
              <a:buSzPts val="1400"/>
              <a:buChar char="○"/>
              <a:defRPr>
                <a:solidFill>
                  <a:schemeClr val="lt1"/>
                </a:solidFill>
              </a:defRPr>
            </a:lvl2pPr>
            <a:lvl3pPr indent="-317500" lvl="2" marL="1371600" algn="ctr">
              <a:spcBef>
                <a:spcPts val="0"/>
              </a:spcBef>
              <a:spcAft>
                <a:spcPts val="0"/>
              </a:spcAft>
              <a:buClr>
                <a:schemeClr val="lt1"/>
              </a:buClr>
              <a:buSzPts val="1400"/>
              <a:buChar char="■"/>
              <a:defRPr>
                <a:solidFill>
                  <a:schemeClr val="lt1"/>
                </a:solidFill>
              </a:defRPr>
            </a:lvl3pPr>
            <a:lvl4pPr indent="-317500" lvl="3" marL="1828800" algn="ctr">
              <a:spcBef>
                <a:spcPts val="0"/>
              </a:spcBef>
              <a:spcAft>
                <a:spcPts val="0"/>
              </a:spcAft>
              <a:buClr>
                <a:schemeClr val="lt1"/>
              </a:buClr>
              <a:buSzPts val="1400"/>
              <a:buChar char="●"/>
              <a:defRPr>
                <a:solidFill>
                  <a:schemeClr val="lt1"/>
                </a:solidFill>
              </a:defRPr>
            </a:lvl4pPr>
            <a:lvl5pPr indent="-317500" lvl="4" marL="2286000" algn="ctr">
              <a:spcBef>
                <a:spcPts val="0"/>
              </a:spcBef>
              <a:spcAft>
                <a:spcPts val="0"/>
              </a:spcAft>
              <a:buClr>
                <a:schemeClr val="lt1"/>
              </a:buClr>
              <a:buSzPts val="1400"/>
              <a:buChar char="○"/>
              <a:defRPr>
                <a:solidFill>
                  <a:schemeClr val="lt1"/>
                </a:solidFill>
              </a:defRPr>
            </a:lvl5pPr>
            <a:lvl6pPr indent="-317500" lvl="5" marL="2743200" algn="ctr">
              <a:spcBef>
                <a:spcPts val="0"/>
              </a:spcBef>
              <a:spcAft>
                <a:spcPts val="0"/>
              </a:spcAft>
              <a:buClr>
                <a:schemeClr val="lt1"/>
              </a:buClr>
              <a:buSzPts val="1400"/>
              <a:buChar char="■"/>
              <a:defRPr>
                <a:solidFill>
                  <a:schemeClr val="lt1"/>
                </a:solidFill>
              </a:defRPr>
            </a:lvl6pPr>
            <a:lvl7pPr indent="-317500" lvl="6" marL="3200400" algn="ctr">
              <a:spcBef>
                <a:spcPts val="0"/>
              </a:spcBef>
              <a:spcAft>
                <a:spcPts val="0"/>
              </a:spcAft>
              <a:buClr>
                <a:schemeClr val="lt1"/>
              </a:buClr>
              <a:buSzPts val="1400"/>
              <a:buChar char="●"/>
              <a:defRPr>
                <a:solidFill>
                  <a:schemeClr val="lt1"/>
                </a:solidFill>
              </a:defRPr>
            </a:lvl7pPr>
            <a:lvl8pPr indent="-317500" lvl="7" marL="3657600" algn="ctr">
              <a:spcBef>
                <a:spcPts val="0"/>
              </a:spcBef>
              <a:spcAft>
                <a:spcPts val="0"/>
              </a:spcAft>
              <a:buClr>
                <a:schemeClr val="lt1"/>
              </a:buClr>
              <a:buSzPts val="1400"/>
              <a:buChar char="○"/>
              <a:defRPr>
                <a:solidFill>
                  <a:schemeClr val="lt1"/>
                </a:solidFill>
              </a:defRPr>
            </a:lvl8pPr>
            <a:lvl9pPr indent="-317500" lvl="8" marL="4114800" algn="ctr">
              <a:spcBef>
                <a:spcPts val="0"/>
              </a:spcBef>
              <a:spcAft>
                <a:spcPts val="0"/>
              </a:spcAft>
              <a:buClr>
                <a:schemeClr val="lt1"/>
              </a:buClr>
              <a:buSzPts val="1400"/>
              <a:buChar char="■"/>
              <a:defRPr>
                <a:solidFill>
                  <a:schemeClr val="lt1"/>
                </a:solidFill>
              </a:defRPr>
            </a:lvl9pPr>
          </a:lstStyle>
          <a:p/>
        </p:txBody>
      </p:sp>
      <p:sp>
        <p:nvSpPr>
          <p:cNvPr id="51" name="Google Shape;51;p11"/>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12"/>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54" name="Shape 54"/>
        <p:cNvGrpSpPr/>
        <p:nvPr/>
      </p:nvGrpSpPr>
      <p:grpSpPr>
        <a:xfrm>
          <a:off x="0" y="0"/>
          <a:ext cx="0" cy="0"/>
          <a:chOff x="0" y="0"/>
          <a:chExt cx="0" cy="0"/>
        </a:xfrm>
      </p:grpSpPr>
      <p:sp>
        <p:nvSpPr>
          <p:cNvPr id="55" name="Google Shape;55;p13"/>
          <p:cNvSpPr txBox="1"/>
          <p:nvPr>
            <p:ph type="title"/>
          </p:nvPr>
        </p:nvSpPr>
        <p:spPr>
          <a:xfrm>
            <a:off x="457200" y="205978"/>
            <a:ext cx="8229600" cy="857400"/>
          </a:xfrm>
          <a:prstGeom prst="rect">
            <a:avLst/>
          </a:prstGeom>
          <a:noFill/>
          <a:ln>
            <a:noFill/>
          </a:ln>
        </p:spPr>
        <p:txBody>
          <a:bodyPr anchorCtr="0" anchor="ctr" bIns="45700" lIns="91425" spcFirstLastPara="1" rIns="91425" wrap="square" tIns="45700">
            <a:normAutofit/>
          </a:bodyPr>
          <a:lstStyle>
            <a:lvl1pPr lvl="0" rtl="0" algn="ctr">
              <a:spcBef>
                <a:spcPts val="0"/>
              </a:spcBef>
              <a:spcAft>
                <a:spcPts val="0"/>
              </a:spcAft>
              <a:buClr>
                <a:schemeClr val="dk1"/>
              </a:buClr>
              <a:buSzPts val="18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p:txBody>
      </p:sp>
      <p:sp>
        <p:nvSpPr>
          <p:cNvPr id="56" name="Google Shape;56;p13"/>
          <p:cNvSpPr txBox="1"/>
          <p:nvPr>
            <p:ph idx="1" type="body"/>
          </p:nvPr>
        </p:nvSpPr>
        <p:spPr>
          <a:xfrm>
            <a:off x="457200" y="1200150"/>
            <a:ext cx="8229600" cy="3394500"/>
          </a:xfrm>
          <a:prstGeom prst="rect">
            <a:avLst/>
          </a:prstGeom>
          <a:noFill/>
          <a:ln>
            <a:noFill/>
          </a:ln>
        </p:spPr>
        <p:txBody>
          <a:bodyPr anchorCtr="0" anchor="t" bIns="45700" lIns="91425" spcFirstLastPara="1" rIns="91425" wrap="square" tIns="45700">
            <a:norm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1200"/>
              </a:spcBef>
              <a:spcAft>
                <a:spcPts val="0"/>
              </a:spcAft>
              <a:buClr>
                <a:schemeClr val="dk1"/>
              </a:buClr>
              <a:buSzPts val="1800"/>
              <a:buChar char="○"/>
              <a:defRPr/>
            </a:lvl2pPr>
            <a:lvl3pPr indent="-342900" lvl="2" marL="1371600" rtl="0" algn="l">
              <a:spcBef>
                <a:spcPts val="1200"/>
              </a:spcBef>
              <a:spcAft>
                <a:spcPts val="0"/>
              </a:spcAft>
              <a:buClr>
                <a:schemeClr val="dk1"/>
              </a:buClr>
              <a:buSzPts val="1800"/>
              <a:buChar char="■"/>
              <a:defRPr/>
            </a:lvl3pPr>
            <a:lvl4pPr indent="-342900" lvl="3" marL="1828800" rtl="0" algn="l">
              <a:spcBef>
                <a:spcPts val="1200"/>
              </a:spcBef>
              <a:spcAft>
                <a:spcPts val="0"/>
              </a:spcAft>
              <a:buClr>
                <a:schemeClr val="dk1"/>
              </a:buClr>
              <a:buSzPts val="1800"/>
              <a:buChar char="●"/>
              <a:defRPr/>
            </a:lvl4pPr>
            <a:lvl5pPr indent="-342900" lvl="4" marL="2286000" rtl="0" algn="l">
              <a:spcBef>
                <a:spcPts val="1200"/>
              </a:spcBef>
              <a:spcAft>
                <a:spcPts val="0"/>
              </a:spcAft>
              <a:buClr>
                <a:schemeClr val="dk1"/>
              </a:buClr>
              <a:buSzPts val="1800"/>
              <a:buChar char="○"/>
              <a:defRPr/>
            </a:lvl5pPr>
            <a:lvl6pPr indent="-342900" lvl="5" marL="2743200" rtl="0" algn="l">
              <a:spcBef>
                <a:spcPts val="1200"/>
              </a:spcBef>
              <a:spcAft>
                <a:spcPts val="0"/>
              </a:spcAft>
              <a:buClr>
                <a:schemeClr val="dk1"/>
              </a:buClr>
              <a:buSzPts val="1800"/>
              <a:buChar char="■"/>
              <a:defRPr/>
            </a:lvl6pPr>
            <a:lvl7pPr indent="-342900" lvl="6" marL="3200400" rtl="0" algn="l">
              <a:spcBef>
                <a:spcPts val="1200"/>
              </a:spcBef>
              <a:spcAft>
                <a:spcPts val="0"/>
              </a:spcAft>
              <a:buClr>
                <a:schemeClr val="dk1"/>
              </a:buClr>
              <a:buSzPts val="1800"/>
              <a:buChar char="●"/>
              <a:defRPr/>
            </a:lvl7pPr>
            <a:lvl8pPr indent="-342900" lvl="7" marL="3657600" rtl="0" algn="l">
              <a:spcBef>
                <a:spcPts val="1200"/>
              </a:spcBef>
              <a:spcAft>
                <a:spcPts val="0"/>
              </a:spcAft>
              <a:buClr>
                <a:schemeClr val="dk1"/>
              </a:buClr>
              <a:buSzPts val="1800"/>
              <a:buChar char="○"/>
              <a:defRPr/>
            </a:lvl8pPr>
            <a:lvl9pPr indent="-342900" lvl="8" marL="4114800" rtl="0" algn="l">
              <a:spcBef>
                <a:spcPts val="1200"/>
              </a:spcBef>
              <a:spcAft>
                <a:spcPts val="1200"/>
              </a:spcAft>
              <a:buClr>
                <a:schemeClr val="dk1"/>
              </a:buClr>
              <a:buSzPts val="1800"/>
              <a:buChar char="■"/>
              <a:defRPr/>
            </a:lvl9pPr>
          </a:lstStyle>
          <a:p/>
        </p:txBody>
      </p:sp>
      <p:sp>
        <p:nvSpPr>
          <p:cNvPr id="57" name="Google Shape;57;p13"/>
          <p:cNvSpPr txBox="1"/>
          <p:nvPr>
            <p:ph idx="10" type="dt"/>
          </p:nvPr>
        </p:nvSpPr>
        <p:spPr>
          <a:xfrm>
            <a:off x="457200" y="4767263"/>
            <a:ext cx="2133600" cy="273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8" name="Google Shape;58;p13"/>
          <p:cNvSpPr txBox="1"/>
          <p:nvPr>
            <p:ph idx="11" type="ftr"/>
          </p:nvPr>
        </p:nvSpPr>
        <p:spPr>
          <a:xfrm>
            <a:off x="3124200" y="4767263"/>
            <a:ext cx="2895600" cy="2739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59" name="Google Shape;59;p13"/>
          <p:cNvSpPr txBox="1"/>
          <p:nvPr>
            <p:ph idx="12" type="sldNum"/>
          </p:nvPr>
        </p:nvSpPr>
        <p:spPr>
          <a:xfrm>
            <a:off x="6553200" y="4767263"/>
            <a:ext cx="2133600" cy="273900"/>
          </a:xfrm>
          <a:prstGeom prst="rect">
            <a:avLst/>
          </a:prstGeom>
          <a:noFill/>
          <a:ln>
            <a:noFill/>
          </a:ln>
        </p:spPr>
        <p:txBody>
          <a:bodyPr anchorCtr="0" anchor="ctr" bIns="45700" lIns="91425" spcFirstLastPara="1" rIns="91425" wrap="square" tIns="45700">
            <a:normAutofit/>
          </a:bodyPr>
          <a:lstStyle>
            <a:lvl1pPr indent="0" lvl="0" marL="0" rtl="0" algn="r">
              <a:spcBef>
                <a:spcPts val="0"/>
              </a:spcBef>
              <a:buNone/>
              <a:defRPr/>
            </a:lvl1pPr>
            <a:lvl2pPr indent="0" lvl="1" marL="0" rtl="0" algn="r">
              <a:spcBef>
                <a:spcPts val="0"/>
              </a:spcBef>
              <a:buNone/>
              <a:defRPr/>
            </a:lvl2pPr>
            <a:lvl3pPr indent="0" lvl="2" marL="0" rtl="0" algn="r">
              <a:spcBef>
                <a:spcPts val="0"/>
              </a:spcBef>
              <a:buNone/>
              <a:defRPr/>
            </a:lvl3pPr>
            <a:lvl4pPr indent="0" lvl="3" marL="0" rtl="0" algn="r">
              <a:spcBef>
                <a:spcPts val="0"/>
              </a:spcBef>
              <a:buNone/>
              <a:defRPr/>
            </a:lvl4pPr>
            <a:lvl5pPr indent="0" lvl="4" marL="0" rtl="0" algn="r">
              <a:spcBef>
                <a:spcPts val="0"/>
              </a:spcBef>
              <a:buNone/>
              <a:defRPr/>
            </a:lvl5pPr>
            <a:lvl6pPr indent="0" lvl="5" marL="0" rtl="0" algn="r">
              <a:spcBef>
                <a:spcPts val="0"/>
              </a:spcBef>
              <a:buNone/>
              <a:defRPr/>
            </a:lvl6pPr>
            <a:lvl7pPr indent="0" lvl="6" marL="0" rtl="0" algn="r">
              <a:spcBef>
                <a:spcPts val="0"/>
              </a:spcBef>
              <a:buNone/>
              <a:defRPr/>
            </a:lvl7pPr>
            <a:lvl8pPr indent="0" lvl="7" marL="0" rtl="0" algn="r">
              <a:spcBef>
                <a:spcPts val="0"/>
              </a:spcBef>
              <a:buNone/>
              <a:defRPr/>
            </a:lvl8pPr>
            <a:lvl9pPr indent="0" lvl="8" marL="0" rtl="0" algn="r">
              <a:spcBef>
                <a:spcPts val="0"/>
              </a:spcBef>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p:nvPr/>
        </p:nvSpPr>
        <p:spPr>
          <a:xfrm>
            <a:off x="80700" y="2651100"/>
            <a:ext cx="8982600" cy="24117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7" name="Google Shape;17;p3"/>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0" name="Google Shape;20;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1" name="Google Shape;21;p4"/>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2" name="Shape 22"/>
        <p:cNvGrpSpPr/>
        <p:nvPr/>
      </p:nvGrpSpPr>
      <p:grpSpPr>
        <a:xfrm>
          <a:off x="0" y="0"/>
          <a:ext cx="0" cy="0"/>
          <a:chOff x="0" y="0"/>
          <a:chExt cx="0" cy="0"/>
        </a:xfrm>
      </p:grpSpPr>
      <p:sp>
        <p:nvSpPr>
          <p:cNvPr id="23" name="Google Shape;23;p5"/>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4" name="Google Shape;24;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5" name="Google Shape;25;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6" name="Google Shape;26;p5"/>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7" name="Shape 27"/>
        <p:cNvGrpSpPr/>
        <p:nvPr/>
      </p:nvGrpSpPr>
      <p:grpSpPr>
        <a:xfrm>
          <a:off x="0" y="0"/>
          <a:ext cx="0" cy="0"/>
          <a:chOff x="0" y="0"/>
          <a:chExt cx="0" cy="0"/>
        </a:xfrm>
      </p:grpSpPr>
      <p:sp>
        <p:nvSpPr>
          <p:cNvPr id="28" name="Google Shape;28;p6"/>
          <p:cNvSpPr txBox="1"/>
          <p:nvPr>
            <p:ph type="title"/>
          </p:nvPr>
        </p:nvSpPr>
        <p:spPr>
          <a:xfrm>
            <a:off x="311700" y="445025"/>
            <a:ext cx="8520600" cy="6234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9" name="Google Shape;29;p6"/>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0" name="Shape 30"/>
        <p:cNvGrpSpPr/>
        <p:nvPr/>
      </p:nvGrpSpPr>
      <p:grpSpPr>
        <a:xfrm>
          <a:off x="0" y="0"/>
          <a:ext cx="0" cy="0"/>
          <a:chOff x="0" y="0"/>
          <a:chExt cx="0" cy="0"/>
        </a:xfrm>
      </p:grpSpPr>
      <p:sp>
        <p:nvSpPr>
          <p:cNvPr id="31" name="Google Shape;31;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2" name="Google Shape;32;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7"/>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34" name="Shape 34"/>
        <p:cNvGrpSpPr/>
        <p:nvPr/>
      </p:nvGrpSpPr>
      <p:grpSpPr>
        <a:xfrm>
          <a:off x="0" y="0"/>
          <a:ext cx="0" cy="0"/>
          <a:chOff x="0" y="0"/>
          <a:chExt cx="0" cy="0"/>
        </a:xfrm>
      </p:grpSpPr>
      <p:sp>
        <p:nvSpPr>
          <p:cNvPr id="35" name="Google Shape;35;p8"/>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36" name="Google Shape;36;p8"/>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7" name="Shape 37"/>
        <p:cNvGrpSpPr/>
        <p:nvPr/>
      </p:nvGrpSpPr>
      <p:grpSpPr>
        <a:xfrm>
          <a:off x="0" y="0"/>
          <a:ext cx="0" cy="0"/>
          <a:chOff x="0" y="0"/>
          <a:chExt cx="0" cy="0"/>
        </a:xfrm>
      </p:grpSpPr>
      <p:sp>
        <p:nvSpPr>
          <p:cNvPr id="38" name="Google Shape;38;p9"/>
          <p:cNvSpPr/>
          <p:nvPr/>
        </p:nvSpPr>
        <p:spPr>
          <a:xfrm>
            <a:off x="4636800" y="80700"/>
            <a:ext cx="4426500" cy="49821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39" name="Google Shape;39;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0" name="Google Shape;40;p9"/>
          <p:cNvSpPr txBox="1"/>
          <p:nvPr>
            <p:ph type="title"/>
          </p:nvPr>
        </p:nvSpPr>
        <p:spPr>
          <a:xfrm>
            <a:off x="265500" y="1181700"/>
            <a:ext cx="4045200" cy="1533600"/>
          </a:xfrm>
          <a:prstGeom prst="rect">
            <a:avLst/>
          </a:prstGeom>
        </p:spPr>
        <p:txBody>
          <a:bodyPr anchorCtr="0" anchor="b"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41" name="Google Shape;41;p9"/>
          <p:cNvSpPr txBox="1"/>
          <p:nvPr>
            <p:ph idx="1" type="subTitle"/>
          </p:nvPr>
        </p:nvSpPr>
        <p:spPr>
          <a:xfrm>
            <a:off x="265500" y="2769001"/>
            <a:ext cx="4045200" cy="13455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42" name="Google Shape;42;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43" name="Google Shape;43;p9"/>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4" name="Shape 44"/>
        <p:cNvGrpSpPr/>
        <p:nvPr/>
      </p:nvGrpSpPr>
      <p:grpSpPr>
        <a:xfrm>
          <a:off x="0" y="0"/>
          <a:ext cx="0" cy="0"/>
          <a:chOff x="0" y="0"/>
          <a:chExt cx="0" cy="0"/>
        </a:xfrm>
      </p:grpSpPr>
      <p:sp>
        <p:nvSpPr>
          <p:cNvPr id="45" name="Google Shape;45;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100"/>
              <a:buNone/>
              <a:defRPr sz="2100"/>
            </a:lvl1pPr>
          </a:lstStyle>
          <a:p/>
        </p:txBody>
      </p:sp>
      <p:sp>
        <p:nvSpPr>
          <p:cNvPr id="46" name="Google Shape;46;p10"/>
          <p:cNvSpPr txBox="1"/>
          <p:nvPr>
            <p:ph idx="12" type="sldNum"/>
          </p:nvPr>
        </p:nvSpPr>
        <p:spPr>
          <a:xfrm>
            <a:off x="8497999" y="4688759"/>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lu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623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Font typeface="Source Sans Pro"/>
              <a:buChar char="●"/>
              <a:defRPr sz="1800">
                <a:solidFill>
                  <a:schemeClr val="lt2"/>
                </a:solidFill>
                <a:latin typeface="Source Sans Pro"/>
                <a:ea typeface="Source Sans Pro"/>
                <a:cs typeface="Source Sans Pro"/>
                <a:sym typeface="Source Sans Pro"/>
              </a:defRPr>
            </a:lvl1pPr>
            <a:lvl2pPr indent="-317500" lvl="1" marL="914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2pPr>
            <a:lvl3pPr indent="-317500" lvl="2" marL="1371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3pPr>
            <a:lvl4pPr indent="-317500" lvl="3" marL="1828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4pPr>
            <a:lvl5pPr indent="-317500" lvl="4" marL="22860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5pPr>
            <a:lvl6pPr indent="-317500" lvl="5" marL="27432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6pPr>
            <a:lvl7pPr indent="-317500" lvl="6" marL="32004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7pPr>
            <a:lvl8pPr indent="-317500" lvl="7" marL="36576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8pPr>
            <a:lvl9pPr indent="-317500" lvl="8" marL="4114800">
              <a:lnSpc>
                <a:spcPct val="115000"/>
              </a:lnSpc>
              <a:spcBef>
                <a:spcPts val="0"/>
              </a:spcBef>
              <a:spcAft>
                <a:spcPts val="0"/>
              </a:spcAft>
              <a:buClr>
                <a:schemeClr val="lt2"/>
              </a:buClr>
              <a:buSzPts val="1400"/>
              <a:buFont typeface="Source Sans Pro"/>
              <a:buChar char="■"/>
              <a:defRPr>
                <a:solidFill>
                  <a:schemeClr val="lt2"/>
                </a:solidFill>
                <a:latin typeface="Source Sans Pro"/>
                <a:ea typeface="Source Sans Pro"/>
                <a:cs typeface="Source Sans Pro"/>
                <a:sym typeface="Source Sans Pr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latin typeface="Source Sans Pro"/>
                <a:ea typeface="Source Sans Pro"/>
                <a:cs typeface="Source Sans Pro"/>
                <a:sym typeface="Source Sans Pro"/>
              </a:defRPr>
            </a:lvl1pPr>
            <a:lvl2pPr lvl="1" algn="r">
              <a:buNone/>
              <a:defRPr sz="1000">
                <a:solidFill>
                  <a:schemeClr val="lt2"/>
                </a:solidFill>
                <a:latin typeface="Source Sans Pro"/>
                <a:ea typeface="Source Sans Pro"/>
                <a:cs typeface="Source Sans Pro"/>
                <a:sym typeface="Source Sans Pro"/>
              </a:defRPr>
            </a:lvl2pPr>
            <a:lvl3pPr lvl="2" algn="r">
              <a:buNone/>
              <a:defRPr sz="1000">
                <a:solidFill>
                  <a:schemeClr val="lt2"/>
                </a:solidFill>
                <a:latin typeface="Source Sans Pro"/>
                <a:ea typeface="Source Sans Pro"/>
                <a:cs typeface="Source Sans Pro"/>
                <a:sym typeface="Source Sans Pro"/>
              </a:defRPr>
            </a:lvl3pPr>
            <a:lvl4pPr lvl="3" algn="r">
              <a:buNone/>
              <a:defRPr sz="1000">
                <a:solidFill>
                  <a:schemeClr val="lt2"/>
                </a:solidFill>
                <a:latin typeface="Source Sans Pro"/>
                <a:ea typeface="Source Sans Pro"/>
                <a:cs typeface="Source Sans Pro"/>
                <a:sym typeface="Source Sans Pro"/>
              </a:defRPr>
            </a:lvl4pPr>
            <a:lvl5pPr lvl="4" algn="r">
              <a:buNone/>
              <a:defRPr sz="1000">
                <a:solidFill>
                  <a:schemeClr val="lt2"/>
                </a:solidFill>
                <a:latin typeface="Source Sans Pro"/>
                <a:ea typeface="Source Sans Pro"/>
                <a:cs typeface="Source Sans Pro"/>
                <a:sym typeface="Source Sans Pro"/>
              </a:defRPr>
            </a:lvl5pPr>
            <a:lvl6pPr lvl="5" algn="r">
              <a:buNone/>
              <a:defRPr sz="1000">
                <a:solidFill>
                  <a:schemeClr val="lt2"/>
                </a:solidFill>
                <a:latin typeface="Source Sans Pro"/>
                <a:ea typeface="Source Sans Pro"/>
                <a:cs typeface="Source Sans Pro"/>
                <a:sym typeface="Source Sans Pro"/>
              </a:defRPr>
            </a:lvl6pPr>
            <a:lvl7pPr lvl="6" algn="r">
              <a:buNone/>
              <a:defRPr sz="1000">
                <a:solidFill>
                  <a:schemeClr val="lt2"/>
                </a:solidFill>
                <a:latin typeface="Source Sans Pro"/>
                <a:ea typeface="Source Sans Pro"/>
                <a:cs typeface="Source Sans Pro"/>
                <a:sym typeface="Source Sans Pro"/>
              </a:defRPr>
            </a:lvl7pPr>
            <a:lvl8pPr lvl="7" algn="r">
              <a:buNone/>
              <a:defRPr sz="1000">
                <a:solidFill>
                  <a:schemeClr val="lt2"/>
                </a:solidFill>
                <a:latin typeface="Source Sans Pro"/>
                <a:ea typeface="Source Sans Pro"/>
                <a:cs typeface="Source Sans Pro"/>
                <a:sym typeface="Source Sans Pro"/>
              </a:defRPr>
            </a:lvl8pPr>
            <a:lvl9pPr lvl="8" algn="r">
              <a:buNone/>
              <a:defRPr sz="1000">
                <a:solidFill>
                  <a:schemeClr val="lt2"/>
                </a:solidFill>
                <a:latin typeface="Source Sans Pro"/>
                <a:ea typeface="Source Sans Pro"/>
                <a:cs typeface="Source Sans Pro"/>
                <a:sym typeface="Source Sans Pr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29.png"/><Relationship Id="rId4" Type="http://schemas.openxmlformats.org/officeDocument/2006/relationships/hyperlink" Target="https://scholarworks.smith.edu/cgi/viewcontent.cgi?article=2775&amp;context=theses" TargetMode="External"/><Relationship Id="rId5" Type="http://schemas.openxmlformats.org/officeDocument/2006/relationships/hyperlink" Target="https://collectiveliberation.org/wp-content/uploads/2013/01/White_Supremacy_Culture_Okun.pdf"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15.xml"/><Relationship Id="rId3" Type="http://schemas.openxmlformats.org/officeDocument/2006/relationships/image" Target="../media/image3.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 Id="rId3" Type="http://schemas.openxmlformats.org/officeDocument/2006/relationships/hyperlink" Target="https://acrobat.adobe.com/id/urn:aaid:sc:VA6C2:c831c77b-c572-4e8d-82f7-0d045ddb0cc8"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hyperlink" Target="https://acrobat.adobe.com/id/urn:aaid:sc:VA6C2:c831c77b-c572-4e8d-82f7-0d045ddb0cc8"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hyperlink" Target="https://acrobat.adobe.com/id/urn:aaid:sc:VA6C2:c831c77b-c572-4e8d-82f7-0d045ddb0cc8"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0.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11.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1.xml"/><Relationship Id="rId3" Type="http://schemas.openxmlformats.org/officeDocument/2006/relationships/image" Target="../media/image4.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 Id="rId3" Type="http://schemas.openxmlformats.org/officeDocument/2006/relationships/hyperlink" Target="mailto:tanvi.shah@illinois.gov" TargetMode="External"/><Relationship Id="rId4" Type="http://schemas.openxmlformats.org/officeDocument/2006/relationships/hyperlink" Target="mailto:ejohnson@aftonpartners.com"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2.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2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7.xml"/><Relationship Id="rId3" Type="http://schemas.openxmlformats.org/officeDocument/2006/relationships/image" Target="../media/image23.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2.xml"/><Relationship Id="rId3" Type="http://schemas.openxmlformats.org/officeDocument/2006/relationships/image" Target="../media/image22.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3.xml"/><Relationship Id="rId3" Type="http://schemas.openxmlformats.org/officeDocument/2006/relationships/image" Target="../media/image28.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4.xml"/><Relationship Id="rId3" Type="http://schemas.openxmlformats.org/officeDocument/2006/relationships/image" Target="../media/image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5.xml"/><Relationship Id="rId3" Type="http://schemas.openxmlformats.org/officeDocument/2006/relationships/image" Target="../media/image2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6.xml"/><Relationship Id="rId3" Type="http://schemas.openxmlformats.org/officeDocument/2006/relationships/image" Target="../media/image8.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7.xml"/><Relationship Id="rId3" Type="http://schemas.openxmlformats.org/officeDocument/2006/relationships/image" Target="../media/image9.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8.xml"/><Relationship Id="rId3" Type="http://schemas.openxmlformats.org/officeDocument/2006/relationships/image" Target="../media/image14.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39.xml"/><Relationship Id="rId3"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2.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1.xml"/><Relationship Id="rId3" Type="http://schemas.openxmlformats.org/officeDocument/2006/relationships/hyperlink" Target="http://www.youtube.com/watch?v=SmHoxJA4n1I" TargetMode="External"/><Relationship Id="rId4" Type="http://schemas.openxmlformats.org/officeDocument/2006/relationships/image" Target="../media/image12.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3.xml"/><Relationship Id="rId3" Type="http://schemas.openxmlformats.org/officeDocument/2006/relationships/image" Target="../media/image2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4.xml"/><Relationship Id="rId3" Type="http://schemas.openxmlformats.org/officeDocument/2006/relationships/image" Target="../media/image18.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6.xml"/><Relationship Id="rId3" Type="http://schemas.openxmlformats.org/officeDocument/2006/relationships/image" Target="../media/image16.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7.xml"/><Relationship Id="rId3" Type="http://schemas.openxmlformats.org/officeDocument/2006/relationships/image" Target="../media/image17.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 Id="rId3" Type="http://schemas.openxmlformats.org/officeDocument/2006/relationships/image" Target="../media/image26.png"/><Relationship Id="rId4" Type="http://schemas.openxmlformats.org/officeDocument/2006/relationships/image" Target="../media/image5.png"/><Relationship Id="rId5" Type="http://schemas.openxmlformats.org/officeDocument/2006/relationships/image" Target="../media/image11.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49.xml"/><Relationship Id="rId3" Type="http://schemas.openxmlformats.org/officeDocument/2006/relationships/hyperlink" Target="https://www.cjc.net/resources-library" TargetMode="Externa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4.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1.xml"/><Relationship Id="rId3" Type="http://schemas.openxmlformats.org/officeDocument/2006/relationships/hyperlink" Target="mailto:tanvi.shah@illinois.gov" TargetMode="External"/><Relationship Id="rId4" Type="http://schemas.openxmlformats.org/officeDocument/2006/relationships/hyperlink" Target="mailto:ejohnson@aftonpartners.com"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14"/>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Career Readiness </a:t>
            </a:r>
            <a:r>
              <a:rPr lang="en" sz="2800"/>
              <a:t>Pathway</a:t>
            </a:r>
            <a:endParaRPr sz="2800"/>
          </a:p>
        </p:txBody>
      </p:sp>
      <p:sp>
        <p:nvSpPr>
          <p:cNvPr id="65" name="Google Shape;65;p14"/>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latin typeface="Raleway"/>
                <a:ea typeface="Raleway"/>
                <a:cs typeface="Raleway"/>
                <a:sym typeface="Raleway"/>
              </a:rPr>
              <a:t>A Comprehensive </a:t>
            </a:r>
            <a:r>
              <a:rPr lang="en" sz="2200">
                <a:latin typeface="Raleway"/>
                <a:ea typeface="Raleway"/>
                <a:cs typeface="Raleway"/>
                <a:sym typeface="Raleway"/>
              </a:rPr>
              <a:t>Career Readiness Framework</a:t>
            </a:r>
            <a:endParaRPr sz="2200">
              <a:latin typeface="Raleway"/>
              <a:ea typeface="Raleway"/>
              <a:cs typeface="Raleway"/>
              <a:sym typeface="Raleway"/>
            </a:endParaRPr>
          </a:p>
        </p:txBody>
      </p:sp>
      <p:sp>
        <p:nvSpPr>
          <p:cNvPr id="66" name="Google Shape;66;p14"/>
          <p:cNvSpPr txBox="1"/>
          <p:nvPr/>
        </p:nvSpPr>
        <p:spPr>
          <a:xfrm>
            <a:off x="631975" y="2818100"/>
            <a:ext cx="7712100" cy="14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Source Sans Pro"/>
                <a:ea typeface="Source Sans Pro"/>
                <a:cs typeface="Source Sans Pro"/>
                <a:sym typeface="Source Sans Pro"/>
              </a:rPr>
              <a:t>Presenters</a:t>
            </a: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800">
                <a:latin typeface="Source Sans Pro"/>
                <a:ea typeface="Source Sans Pro"/>
                <a:cs typeface="Source Sans Pro"/>
                <a:sym typeface="Source Sans Pro"/>
              </a:rPr>
              <a:t>Tanvi Shah, </a:t>
            </a:r>
            <a:r>
              <a:rPr i="1" lang="en" sz="1800">
                <a:latin typeface="Source Sans Pro"/>
                <a:ea typeface="Source Sans Pro"/>
                <a:cs typeface="Source Sans Pro"/>
                <a:sym typeface="Source Sans Pro"/>
              </a:rPr>
              <a:t>Chief Diversity, Equity, and Inclusion Officer</a:t>
            </a:r>
            <a:r>
              <a:rPr lang="en" sz="1800">
                <a:latin typeface="Source Sans Pro"/>
                <a:ea typeface="Source Sans Pro"/>
                <a:cs typeface="Source Sans Pro"/>
                <a:sym typeface="Source Sans Pro"/>
              </a:rPr>
              <a:t>, Illinois Power Agency</a:t>
            </a:r>
            <a:endParaRPr sz="1800">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800">
                <a:latin typeface="Source Sans Pro"/>
                <a:ea typeface="Source Sans Pro"/>
                <a:cs typeface="Source Sans Pro"/>
                <a:sym typeface="Source Sans Pro"/>
              </a:rPr>
              <a:t>Ellen Johnson, </a:t>
            </a:r>
            <a:r>
              <a:rPr i="1" lang="en" sz="1800">
                <a:latin typeface="Source Sans Pro"/>
                <a:ea typeface="Source Sans Pro"/>
                <a:cs typeface="Source Sans Pro"/>
                <a:sym typeface="Source Sans Pro"/>
              </a:rPr>
              <a:t>Senior Director</a:t>
            </a:r>
            <a:r>
              <a:rPr lang="en" sz="1800">
                <a:latin typeface="Source Sans Pro"/>
                <a:ea typeface="Source Sans Pro"/>
                <a:cs typeface="Source Sans Pro"/>
                <a:sym typeface="Source Sans Pro"/>
              </a:rPr>
              <a:t>, Afton Partners</a:t>
            </a:r>
            <a:endParaRPr sz="1800">
              <a:latin typeface="Source Sans Pro"/>
              <a:ea typeface="Source Sans Pro"/>
              <a:cs typeface="Source Sans Pro"/>
              <a:sym typeface="Source Sans Pro"/>
            </a:endParaRPr>
          </a:p>
          <a:p>
            <a:pPr indent="0" lvl="0" marL="0" rtl="0" algn="l">
              <a:lnSpc>
                <a:spcPct val="150000"/>
              </a:lnSpc>
              <a:spcBef>
                <a:spcPts val="0"/>
              </a:spcBef>
              <a:spcAft>
                <a:spcPts val="0"/>
              </a:spcAft>
              <a:buNone/>
            </a:pPr>
            <a:r>
              <a:t/>
            </a:r>
            <a:endParaRPr sz="1100">
              <a:latin typeface="Source Sans Pro"/>
              <a:ea typeface="Source Sans Pro"/>
              <a:cs typeface="Source Sans Pro"/>
              <a:sym typeface="Source Sans Pro"/>
            </a:endParaRPr>
          </a:p>
          <a:p>
            <a:pPr indent="0" lvl="0" marL="0" rtl="0" algn="r">
              <a:lnSpc>
                <a:spcPct val="100000"/>
              </a:lnSpc>
              <a:spcBef>
                <a:spcPts val="0"/>
              </a:spcBef>
              <a:spcAft>
                <a:spcPts val="0"/>
              </a:spcAft>
              <a:buNone/>
            </a:pPr>
            <a:r>
              <a:rPr b="1" lang="en" sz="1500">
                <a:latin typeface="Source Sans Pro"/>
                <a:ea typeface="Source Sans Pro"/>
                <a:cs typeface="Source Sans Pro"/>
                <a:sym typeface="Source Sans Pro"/>
              </a:rPr>
              <a:t>CA RISE Virtual Training Series - Career Readiness Pathway</a:t>
            </a:r>
            <a:endParaRPr b="1" sz="1500">
              <a:latin typeface="Source Sans Pro"/>
              <a:ea typeface="Source Sans Pro"/>
              <a:cs typeface="Source Sans Pro"/>
              <a:sym typeface="Source Sans Pro"/>
            </a:endParaRPr>
          </a:p>
          <a:p>
            <a:pPr indent="0" lvl="0" marL="0" rtl="0" algn="r">
              <a:lnSpc>
                <a:spcPct val="100000"/>
              </a:lnSpc>
              <a:spcBef>
                <a:spcPts val="0"/>
              </a:spcBef>
              <a:spcAft>
                <a:spcPts val="0"/>
              </a:spcAft>
              <a:buNone/>
            </a:pPr>
            <a:r>
              <a:rPr b="1" lang="en" sz="1500">
                <a:latin typeface="Source Sans Pro"/>
                <a:ea typeface="Source Sans Pro"/>
                <a:cs typeface="Source Sans Pro"/>
                <a:sym typeface="Source Sans Pro"/>
              </a:rPr>
              <a:t>June 3-5, 2025</a:t>
            </a:r>
            <a:endParaRPr b="1" sz="1500">
              <a:latin typeface="Source Sans Pro"/>
              <a:ea typeface="Source Sans Pro"/>
              <a:cs typeface="Source Sans Pro"/>
              <a:sym typeface="Source Sans Pro"/>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2" name="Shape 142"/>
        <p:cNvGrpSpPr/>
        <p:nvPr/>
      </p:nvGrpSpPr>
      <p:grpSpPr>
        <a:xfrm>
          <a:off x="0" y="0"/>
          <a:ext cx="0" cy="0"/>
          <a:chOff x="0" y="0"/>
          <a:chExt cx="0" cy="0"/>
        </a:xfrm>
      </p:grpSpPr>
      <p:sp>
        <p:nvSpPr>
          <p:cNvPr id="143" name="Google Shape;143;p23"/>
          <p:cNvSpPr txBox="1"/>
          <p:nvPr>
            <p:ph type="title"/>
          </p:nvPr>
        </p:nvSpPr>
        <p:spPr>
          <a:xfrm>
            <a:off x="485875" y="1714500"/>
            <a:ext cx="8183700" cy="785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t>“The Bias of Professionalism Standards”</a:t>
            </a:r>
            <a:endParaRPr b="0"/>
          </a:p>
        </p:txBody>
      </p:sp>
      <p:sp>
        <p:nvSpPr>
          <p:cNvPr id="144" name="Google Shape;144;p23"/>
          <p:cNvSpPr txBox="1"/>
          <p:nvPr>
            <p:ph type="title"/>
          </p:nvPr>
        </p:nvSpPr>
        <p:spPr>
          <a:xfrm>
            <a:off x="608575" y="2727450"/>
            <a:ext cx="8183700" cy="14385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SzPts val="990"/>
              <a:buNone/>
            </a:pPr>
            <a:r>
              <a:rPr lang="en" sz="2640">
                <a:solidFill>
                  <a:srgbClr val="4C4D4C"/>
                </a:solidFill>
              </a:rPr>
              <a:t>By Aysa Gray</a:t>
            </a:r>
            <a:endParaRPr sz="2640">
              <a:solidFill>
                <a:srgbClr val="4C4D4C"/>
              </a:solidFill>
            </a:endParaRPr>
          </a:p>
          <a:p>
            <a:pPr indent="0" lvl="0" marL="0" rtl="0" algn="ctr">
              <a:spcBef>
                <a:spcPts val="600"/>
              </a:spcBef>
              <a:spcAft>
                <a:spcPts val="0"/>
              </a:spcAft>
              <a:buSzPts val="990"/>
              <a:buNone/>
            </a:pPr>
            <a:r>
              <a:rPr b="0" lang="en" sz="1840">
                <a:solidFill>
                  <a:srgbClr val="4C4D4C"/>
                </a:solidFill>
              </a:rPr>
              <a:t>June 4, 2019 | </a:t>
            </a:r>
            <a:r>
              <a:rPr b="0" i="1" lang="en" sz="1840">
                <a:solidFill>
                  <a:srgbClr val="4C4D4C"/>
                </a:solidFill>
              </a:rPr>
              <a:t>Stanford</a:t>
            </a:r>
            <a:r>
              <a:rPr b="0" i="1" lang="en" sz="1840">
                <a:solidFill>
                  <a:srgbClr val="4C4D4C"/>
                </a:solidFill>
              </a:rPr>
              <a:t> Social Innovation Review</a:t>
            </a:r>
            <a:endParaRPr b="0" i="1" sz="1840">
              <a:solidFill>
                <a:srgbClr val="4C4D4C"/>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Business group icon, team leader (Provided by Getty Images)" id="149" name="Google Shape;149;p24"/>
          <p:cNvPicPr preferRelativeResize="0"/>
          <p:nvPr/>
        </p:nvPicPr>
        <p:blipFill rotWithShape="1">
          <a:blip r:embed="rId3">
            <a:alphaModFix/>
          </a:blip>
          <a:srcRect b="17465" l="6429" r="5371" t="19299"/>
          <a:stretch/>
        </p:blipFill>
        <p:spPr>
          <a:xfrm>
            <a:off x="6463175" y="3221600"/>
            <a:ext cx="2680827" cy="1921900"/>
          </a:xfrm>
          <a:prstGeom prst="rect">
            <a:avLst/>
          </a:prstGeom>
          <a:noFill/>
          <a:ln>
            <a:noFill/>
          </a:ln>
        </p:spPr>
      </p:pic>
      <p:sp>
        <p:nvSpPr>
          <p:cNvPr id="150" name="Google Shape;150;p24"/>
          <p:cNvSpPr txBox="1"/>
          <p:nvPr>
            <p:ph type="title"/>
          </p:nvPr>
        </p:nvSpPr>
        <p:spPr>
          <a:xfrm>
            <a:off x="311700" y="36607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Professionalism &amp; White Supremacy Culture</a:t>
            </a:r>
            <a:endParaRPr/>
          </a:p>
        </p:txBody>
      </p:sp>
      <p:sp>
        <p:nvSpPr>
          <p:cNvPr id="151" name="Google Shape;151;p2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1700">
                <a:solidFill>
                  <a:schemeClr val="dk2"/>
                </a:solidFill>
                <a:highlight>
                  <a:srgbClr val="FFFFFF"/>
                </a:highlight>
                <a:latin typeface="Raleway"/>
                <a:ea typeface="Raleway"/>
                <a:cs typeface="Raleway"/>
                <a:sym typeface="Raleway"/>
              </a:rPr>
              <a:t>The standards of </a:t>
            </a:r>
            <a:r>
              <a:rPr b="1" lang="en" sz="1700">
                <a:solidFill>
                  <a:schemeClr val="dk2"/>
                </a:solidFill>
                <a:highlight>
                  <a:srgbClr val="FFFFFF"/>
                </a:highlight>
                <a:uFill>
                  <a:noFill/>
                </a:uFill>
                <a:latin typeface="Raleway"/>
                <a:ea typeface="Raleway"/>
                <a:cs typeface="Raleway"/>
                <a:sym typeface="Raleway"/>
                <a:hlinkClick r:id="rId4">
                  <a:extLst>
                    <a:ext uri="{A12FA001-AC4F-418D-AE19-62706E023703}">
                      <ahyp:hlinkClr val="tx"/>
                    </a:ext>
                  </a:extLst>
                </a:hlinkClick>
              </a:rPr>
              <a:t>professionalism</a:t>
            </a:r>
            <a:r>
              <a:rPr b="1" lang="en" sz="1700">
                <a:solidFill>
                  <a:schemeClr val="dk2"/>
                </a:solidFill>
                <a:highlight>
                  <a:srgbClr val="FFFFFF"/>
                </a:highlight>
                <a:latin typeface="Raleway"/>
                <a:ea typeface="Raleway"/>
                <a:cs typeface="Raleway"/>
                <a:sym typeface="Raleway"/>
              </a:rPr>
              <a:t> </a:t>
            </a:r>
            <a:r>
              <a:rPr lang="en" sz="1700">
                <a:solidFill>
                  <a:schemeClr val="dk2"/>
                </a:solidFill>
                <a:highlight>
                  <a:srgbClr val="FFFFFF"/>
                </a:highlight>
                <a:latin typeface="Raleway"/>
                <a:ea typeface="Raleway"/>
                <a:cs typeface="Raleway"/>
                <a:sym typeface="Raleway"/>
              </a:rPr>
              <a:t>are heavily defined by </a:t>
            </a:r>
            <a:r>
              <a:rPr b="1" lang="en" sz="1700">
                <a:solidFill>
                  <a:schemeClr val="dk2"/>
                </a:solidFill>
                <a:highlight>
                  <a:srgbClr val="FFFFFF"/>
                </a:highlight>
                <a:uFill>
                  <a:noFill/>
                </a:uFill>
                <a:latin typeface="Raleway"/>
                <a:ea typeface="Raleway"/>
                <a:cs typeface="Raleway"/>
                <a:sym typeface="Raleway"/>
                <a:hlinkClick r:id="rId5">
                  <a:extLst>
                    <a:ext uri="{A12FA001-AC4F-418D-AE19-62706E023703}">
                      <ahyp:hlinkClr val="tx"/>
                    </a:ext>
                  </a:extLst>
                </a:hlinkClick>
              </a:rPr>
              <a:t>white supremacy culture</a:t>
            </a:r>
            <a:r>
              <a:rPr lang="en" sz="1700">
                <a:solidFill>
                  <a:schemeClr val="dk2"/>
                </a:solidFill>
                <a:highlight>
                  <a:srgbClr val="FFFFFF"/>
                </a:highlight>
                <a:latin typeface="Raleway"/>
                <a:ea typeface="Raleway"/>
                <a:cs typeface="Raleway"/>
                <a:sym typeface="Raleway"/>
              </a:rPr>
              <a:t>.</a:t>
            </a:r>
            <a:endParaRPr sz="1700">
              <a:solidFill>
                <a:schemeClr val="dk2"/>
              </a:solidFill>
              <a:highlight>
                <a:srgbClr val="FFFFFF"/>
              </a:highlight>
              <a:latin typeface="Raleway"/>
              <a:ea typeface="Raleway"/>
              <a:cs typeface="Raleway"/>
              <a:sym typeface="Raleway"/>
            </a:endParaRPr>
          </a:p>
          <a:p>
            <a:pPr indent="0" lvl="0" marL="0" rtl="0" algn="l">
              <a:spcBef>
                <a:spcPts val="1200"/>
              </a:spcBef>
              <a:spcAft>
                <a:spcPts val="0"/>
              </a:spcAft>
              <a:buNone/>
            </a:pPr>
            <a:r>
              <a:t/>
            </a:r>
            <a:endParaRPr b="1" sz="900">
              <a:solidFill>
                <a:schemeClr val="dk2"/>
              </a:solidFill>
              <a:highlight>
                <a:srgbClr val="FFFFFF"/>
              </a:highlight>
              <a:latin typeface="Raleway"/>
              <a:ea typeface="Raleway"/>
              <a:cs typeface="Raleway"/>
              <a:sym typeface="Raleway"/>
            </a:endParaRPr>
          </a:p>
          <a:p>
            <a:pPr indent="0" lvl="0" marL="0" rtl="0" algn="l">
              <a:spcBef>
                <a:spcPts val="1200"/>
              </a:spcBef>
              <a:spcAft>
                <a:spcPts val="0"/>
              </a:spcAft>
              <a:buNone/>
            </a:pPr>
            <a:r>
              <a:rPr b="1" lang="en">
                <a:solidFill>
                  <a:schemeClr val="dk2"/>
                </a:solidFill>
                <a:highlight>
                  <a:srgbClr val="FFFFFF"/>
                </a:highlight>
                <a:latin typeface="Raleway"/>
                <a:ea typeface="Raleway"/>
                <a:cs typeface="Raleway"/>
                <a:sym typeface="Raleway"/>
              </a:rPr>
              <a:t>Influence of white supremacy culture on organizations:</a:t>
            </a:r>
            <a:endParaRPr b="1">
              <a:solidFill>
                <a:schemeClr val="dk2"/>
              </a:solidFill>
              <a:highlight>
                <a:srgbClr val="FFFFFF"/>
              </a:highlight>
              <a:latin typeface="Raleway"/>
              <a:ea typeface="Raleway"/>
              <a:cs typeface="Raleway"/>
              <a:sym typeface="Raleway"/>
            </a:endParaRPr>
          </a:p>
          <a:p>
            <a:pPr indent="-342900" lvl="0" marL="457200" rtl="0" algn="l">
              <a:spcBef>
                <a:spcPts val="1200"/>
              </a:spcBef>
              <a:spcAft>
                <a:spcPts val="0"/>
              </a:spcAft>
              <a:buClr>
                <a:schemeClr val="dk2"/>
              </a:buClr>
              <a:buSzPts val="1800"/>
              <a:buFont typeface="Raleway"/>
              <a:buChar char="●"/>
            </a:pPr>
            <a:r>
              <a:rPr lang="en">
                <a:solidFill>
                  <a:schemeClr val="dk2"/>
                </a:solidFill>
                <a:highlight>
                  <a:srgbClr val="FFFFFF"/>
                </a:highlight>
                <a:latin typeface="Raleway"/>
                <a:ea typeface="Raleway"/>
                <a:cs typeface="Raleway"/>
                <a:sym typeface="Raleway"/>
              </a:rPr>
              <a:t>The belief that traditional standards and values are objective and unbiased; </a:t>
            </a:r>
            <a:endParaRPr>
              <a:solidFill>
                <a:schemeClr val="dk2"/>
              </a:solidFill>
              <a:highlight>
                <a:srgbClr val="FFFFFF"/>
              </a:highlight>
              <a:latin typeface="Raleway"/>
              <a:ea typeface="Raleway"/>
              <a:cs typeface="Raleway"/>
              <a:sym typeface="Raleway"/>
            </a:endParaRPr>
          </a:p>
          <a:p>
            <a:pPr indent="-342900" lvl="0" marL="457200" rtl="0" algn="l">
              <a:spcBef>
                <a:spcPts val="0"/>
              </a:spcBef>
              <a:spcAft>
                <a:spcPts val="0"/>
              </a:spcAft>
              <a:buClr>
                <a:schemeClr val="dk2"/>
              </a:buClr>
              <a:buSzPts val="1800"/>
              <a:buFont typeface="Raleway"/>
              <a:buChar char="●"/>
            </a:pPr>
            <a:r>
              <a:rPr lang="en">
                <a:solidFill>
                  <a:schemeClr val="dk2"/>
                </a:solidFill>
                <a:highlight>
                  <a:srgbClr val="FFFFFF"/>
                </a:highlight>
                <a:latin typeface="Raleway"/>
                <a:ea typeface="Raleway"/>
                <a:cs typeface="Raleway"/>
                <a:sym typeface="Raleway"/>
              </a:rPr>
              <a:t>The emphasis on a sense of urgency and quantity                                      over quality;</a:t>
            </a:r>
            <a:endParaRPr>
              <a:solidFill>
                <a:schemeClr val="dk2"/>
              </a:solidFill>
              <a:highlight>
                <a:srgbClr val="FFFFFF"/>
              </a:highlight>
              <a:latin typeface="Raleway"/>
              <a:ea typeface="Raleway"/>
              <a:cs typeface="Raleway"/>
              <a:sym typeface="Raleway"/>
            </a:endParaRPr>
          </a:p>
          <a:p>
            <a:pPr indent="-342900" lvl="0" marL="457200" rtl="0" algn="l">
              <a:spcBef>
                <a:spcPts val="0"/>
              </a:spcBef>
              <a:spcAft>
                <a:spcPts val="0"/>
              </a:spcAft>
              <a:buClr>
                <a:schemeClr val="dk2"/>
              </a:buClr>
              <a:buSzPts val="1800"/>
              <a:buFont typeface="Raleway"/>
              <a:buChar char="●"/>
            </a:pPr>
            <a:r>
              <a:rPr lang="en">
                <a:solidFill>
                  <a:schemeClr val="dk2"/>
                </a:solidFill>
                <a:highlight>
                  <a:srgbClr val="FFFFFF"/>
                </a:highlight>
                <a:latin typeface="Raleway"/>
                <a:ea typeface="Raleway"/>
                <a:cs typeface="Raleway"/>
                <a:sym typeface="Raleway"/>
              </a:rPr>
              <a:t>Perfectionism that leaves little room for mistakes; and </a:t>
            </a:r>
            <a:endParaRPr>
              <a:solidFill>
                <a:schemeClr val="dk2"/>
              </a:solidFill>
              <a:highlight>
                <a:srgbClr val="FFFFFF"/>
              </a:highlight>
              <a:latin typeface="Raleway"/>
              <a:ea typeface="Raleway"/>
              <a:cs typeface="Raleway"/>
              <a:sym typeface="Raleway"/>
            </a:endParaRPr>
          </a:p>
          <a:p>
            <a:pPr indent="-342900" lvl="0" marL="457200" rtl="0" algn="l">
              <a:spcBef>
                <a:spcPts val="0"/>
              </a:spcBef>
              <a:spcAft>
                <a:spcPts val="0"/>
              </a:spcAft>
              <a:buClr>
                <a:schemeClr val="dk2"/>
              </a:buClr>
              <a:buSzPts val="1800"/>
              <a:buFont typeface="Raleway"/>
              <a:buChar char="●"/>
            </a:pPr>
            <a:r>
              <a:rPr lang="en">
                <a:solidFill>
                  <a:schemeClr val="dk2"/>
                </a:solidFill>
                <a:highlight>
                  <a:srgbClr val="FFFFFF"/>
                </a:highlight>
                <a:latin typeface="Raleway"/>
                <a:ea typeface="Raleway"/>
                <a:cs typeface="Raleway"/>
                <a:sym typeface="Raleway"/>
              </a:rPr>
              <a:t>Binary thinking </a:t>
            </a:r>
            <a:endParaRPr>
              <a:solidFill>
                <a:schemeClr val="dk2"/>
              </a:solidFill>
              <a:highlight>
                <a:srgbClr val="FFFFFF"/>
              </a:highlight>
              <a:latin typeface="Raleway"/>
              <a:ea typeface="Raleway"/>
              <a:cs typeface="Raleway"/>
              <a:sym typeface="Raleway"/>
            </a:endParaRPr>
          </a:p>
          <a:p>
            <a:pPr indent="0" lvl="0" marL="457200" rtl="0" algn="l">
              <a:spcBef>
                <a:spcPts val="1200"/>
              </a:spcBef>
              <a:spcAft>
                <a:spcPts val="1200"/>
              </a:spcAft>
              <a:buNone/>
            </a:pPr>
            <a:r>
              <a:t/>
            </a:r>
            <a:endParaRPr>
              <a:solidFill>
                <a:schemeClr val="dk2"/>
              </a:solidFill>
              <a:highlight>
                <a:srgbClr val="FFFFFF"/>
              </a:highlight>
              <a:latin typeface="Raleway"/>
              <a:ea typeface="Raleway"/>
              <a:cs typeface="Raleway"/>
              <a:sym typeface="Raleway"/>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5"/>
          <p:cNvSpPr txBox="1"/>
          <p:nvPr>
            <p:ph type="title"/>
          </p:nvPr>
        </p:nvSpPr>
        <p:spPr>
          <a:xfrm>
            <a:off x="311700" y="191550"/>
            <a:ext cx="8520600" cy="623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000"/>
              <a:t>How does White ‘Professionalism’ Influence Hiring and Retention?</a:t>
            </a:r>
            <a:endParaRPr sz="2000"/>
          </a:p>
        </p:txBody>
      </p:sp>
      <p:graphicFrame>
        <p:nvGraphicFramePr>
          <p:cNvPr id="157" name="Google Shape;157;p25"/>
          <p:cNvGraphicFramePr/>
          <p:nvPr/>
        </p:nvGraphicFramePr>
        <p:xfrm>
          <a:off x="390875" y="747275"/>
          <a:ext cx="3000000" cy="3000000"/>
        </p:xfrm>
        <a:graphic>
          <a:graphicData uri="http://schemas.openxmlformats.org/drawingml/2006/table">
            <a:tbl>
              <a:tblPr>
                <a:noFill/>
                <a:tableStyleId>{3BC91F5A-8676-448F-95E0-45C37DFADA27}</a:tableStyleId>
              </a:tblPr>
              <a:tblGrid>
                <a:gridCol w="1170325"/>
                <a:gridCol w="7369350"/>
              </a:tblGrid>
              <a:tr h="381000">
                <a:tc>
                  <a:txBody>
                    <a:bodyPr/>
                    <a:lstStyle/>
                    <a:p>
                      <a:pPr indent="0" lvl="0" marL="0" rtl="0" algn="ctr">
                        <a:spcBef>
                          <a:spcPts val="0"/>
                        </a:spcBef>
                        <a:spcAft>
                          <a:spcPts val="0"/>
                        </a:spcAft>
                        <a:buNone/>
                      </a:pPr>
                      <a:r>
                        <a:rPr b="1" lang="en">
                          <a:latin typeface="Raleway"/>
                          <a:ea typeface="Raleway"/>
                          <a:cs typeface="Raleway"/>
                          <a:sym typeface="Raleway"/>
                        </a:rPr>
                        <a:t>Category</a:t>
                      </a:r>
                      <a:endParaRPr b="1">
                        <a:latin typeface="Raleway"/>
                        <a:ea typeface="Raleway"/>
                        <a:cs typeface="Raleway"/>
                        <a:sym typeface="Raleway"/>
                      </a:endParaRPr>
                    </a:p>
                  </a:txBody>
                  <a:tcPr marT="91425" marB="91425" marR="91425" marL="91425" anchor="ctr">
                    <a:solidFill>
                      <a:schemeClr val="accent5"/>
                    </a:solidFill>
                  </a:tcPr>
                </a:tc>
                <a:tc>
                  <a:txBody>
                    <a:bodyPr/>
                    <a:lstStyle/>
                    <a:p>
                      <a:pPr indent="0" lvl="0" marL="0" rtl="0" algn="ctr">
                        <a:spcBef>
                          <a:spcPts val="0"/>
                        </a:spcBef>
                        <a:spcAft>
                          <a:spcPts val="0"/>
                        </a:spcAft>
                        <a:buNone/>
                      </a:pPr>
                      <a:r>
                        <a:rPr b="1" lang="en"/>
                        <a:t>Example(s)</a:t>
                      </a:r>
                      <a:endParaRPr b="1"/>
                    </a:p>
                  </a:txBody>
                  <a:tcPr marT="91425" marB="91425" marR="91425" marL="91425" anchor="ctr">
                    <a:solidFill>
                      <a:schemeClr val="accent5"/>
                    </a:solidFill>
                  </a:tcPr>
                </a:tc>
              </a:tr>
              <a:tr h="381000">
                <a:tc>
                  <a:txBody>
                    <a:bodyPr/>
                    <a:lstStyle/>
                    <a:p>
                      <a:pPr indent="0" lvl="0" marL="0" rtl="0" algn="l">
                        <a:spcBef>
                          <a:spcPts val="0"/>
                        </a:spcBef>
                        <a:spcAft>
                          <a:spcPts val="0"/>
                        </a:spcAft>
                        <a:buNone/>
                      </a:pPr>
                      <a:r>
                        <a:rPr lang="en" sz="1200">
                          <a:latin typeface="Raleway"/>
                          <a:ea typeface="Raleway"/>
                          <a:cs typeface="Raleway"/>
                          <a:sym typeface="Raleway"/>
                        </a:rPr>
                        <a:t>Implicit Bias</a:t>
                      </a:r>
                      <a:endParaRPr sz="1200">
                        <a:latin typeface="Raleway"/>
                        <a:ea typeface="Raleway"/>
                        <a:cs typeface="Raleway"/>
                        <a:sym typeface="Raleway"/>
                      </a:endParaRPr>
                    </a:p>
                  </a:txBody>
                  <a:tcPr marT="91425" marB="91425" marR="91425" marL="91425"/>
                </a:tc>
                <a:tc>
                  <a:txBody>
                    <a:bodyPr/>
                    <a:lstStyle/>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People with non-white sounding names getting fewer responses to their job applications</a:t>
                      </a:r>
                      <a:endParaRPr sz="1200">
                        <a:latin typeface="Raleway"/>
                        <a:ea typeface="Raleway"/>
                        <a:cs typeface="Raleway"/>
                        <a:sym typeface="Raleway"/>
                      </a:endParaRPr>
                    </a:p>
                    <a:p>
                      <a:pPr indent="-304800" lvl="0" marL="457200" rtl="0" algn="l">
                        <a:lnSpc>
                          <a:spcPct val="100000"/>
                        </a:lnSpc>
                        <a:spcBef>
                          <a:spcPts val="300"/>
                        </a:spcBef>
                        <a:spcAft>
                          <a:spcPts val="0"/>
                        </a:spcAft>
                        <a:buSzPts val="1200"/>
                        <a:buFont typeface="Raleway"/>
                        <a:buChar char="●"/>
                      </a:pPr>
                      <a:r>
                        <a:rPr lang="en" sz="1200">
                          <a:latin typeface="Raleway"/>
                          <a:ea typeface="Raleway"/>
                          <a:cs typeface="Raleway"/>
                          <a:sym typeface="Raleway"/>
                        </a:rPr>
                        <a:t>Over-monitoring workers of color based on perceptions of incompetence</a:t>
                      </a:r>
                      <a:endParaRPr sz="1200">
                        <a:latin typeface="Raleway"/>
                        <a:ea typeface="Raleway"/>
                        <a:cs typeface="Raleway"/>
                        <a:sym typeface="Raleway"/>
                      </a:endParaRPr>
                    </a:p>
                    <a:p>
                      <a:pPr indent="-304800" lvl="0" marL="457200" rtl="0" algn="l">
                        <a:lnSpc>
                          <a:spcPct val="100000"/>
                        </a:lnSpc>
                        <a:spcBef>
                          <a:spcPts val="300"/>
                        </a:spcBef>
                        <a:spcAft>
                          <a:spcPts val="300"/>
                        </a:spcAft>
                        <a:buSzPts val="1200"/>
                        <a:buFont typeface="Raleway"/>
                        <a:buChar char="●"/>
                      </a:pPr>
                      <a:r>
                        <a:rPr lang="en" sz="1200">
                          <a:solidFill>
                            <a:schemeClr val="dk2"/>
                          </a:solidFill>
                          <a:highlight>
                            <a:srgbClr val="FFFFFF"/>
                          </a:highlight>
                          <a:latin typeface="Raleway"/>
                          <a:ea typeface="Raleway"/>
                          <a:cs typeface="Raleway"/>
                          <a:sym typeface="Raleway"/>
                        </a:rPr>
                        <a:t>Preferring w</a:t>
                      </a:r>
                      <a:r>
                        <a:rPr lang="en" sz="1200">
                          <a:solidFill>
                            <a:schemeClr val="dk2"/>
                          </a:solidFill>
                          <a:highlight>
                            <a:srgbClr val="FFFFFF"/>
                          </a:highlight>
                          <a:latin typeface="Raleway"/>
                          <a:ea typeface="Raleway"/>
                          <a:cs typeface="Raleway"/>
                          <a:sym typeface="Raleway"/>
                        </a:rPr>
                        <a:t>hite and Western standards of dress and hairstyle (e.g., straightened hair, suits but not saris, etc.) </a:t>
                      </a:r>
                      <a:endParaRPr sz="1200">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sz="1200">
                          <a:latin typeface="Raleway"/>
                          <a:ea typeface="Raleway"/>
                          <a:cs typeface="Raleway"/>
                          <a:sym typeface="Raleway"/>
                        </a:rPr>
                        <a:t>Media</a:t>
                      </a:r>
                      <a:endParaRPr sz="1200">
                        <a:latin typeface="Raleway"/>
                        <a:ea typeface="Raleway"/>
                        <a:cs typeface="Raleway"/>
                        <a:sym typeface="Raleway"/>
                      </a:endParaRPr>
                    </a:p>
                  </a:txBody>
                  <a:tcPr marT="91425" marB="91425" marR="91425" marL="91425"/>
                </a:tc>
                <a:tc>
                  <a:txBody>
                    <a:bodyPr/>
                    <a:lstStyle/>
                    <a:p>
                      <a:pPr indent="-304800" lvl="0" marL="457200" rtl="0" algn="l">
                        <a:lnSpc>
                          <a:spcPct val="100000"/>
                        </a:lnSpc>
                        <a:spcBef>
                          <a:spcPts val="0"/>
                        </a:spcBef>
                        <a:spcAft>
                          <a:spcPts val="300"/>
                        </a:spcAft>
                        <a:buSzPts val="1200"/>
                        <a:buFont typeface="Raleway"/>
                        <a:buChar char="●"/>
                      </a:pPr>
                      <a:r>
                        <a:rPr lang="en" sz="1200">
                          <a:latin typeface="Raleway"/>
                          <a:ea typeface="Raleway"/>
                          <a:cs typeface="Raleway"/>
                          <a:sym typeface="Raleway"/>
                        </a:rPr>
                        <a:t>R</a:t>
                      </a:r>
                      <a:r>
                        <a:rPr lang="en" sz="1200">
                          <a:latin typeface="Raleway"/>
                          <a:ea typeface="Raleway"/>
                          <a:cs typeface="Raleway"/>
                          <a:sym typeface="Raleway"/>
                        </a:rPr>
                        <a:t>einforces stereotypes about who is deserving and equipped for leadership roles by f</a:t>
                      </a:r>
                      <a:r>
                        <a:rPr lang="en" sz="1200">
                          <a:latin typeface="Raleway"/>
                          <a:ea typeface="Raleway"/>
                          <a:cs typeface="Raleway"/>
                          <a:sym typeface="Raleway"/>
                        </a:rPr>
                        <a:t>eaturing white, Western men as company leaders </a:t>
                      </a:r>
                      <a:endParaRPr sz="1200">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sz="1200">
                          <a:latin typeface="Raleway"/>
                          <a:ea typeface="Raleway"/>
                          <a:cs typeface="Raleway"/>
                          <a:sym typeface="Raleway"/>
                        </a:rPr>
                        <a:t>“Coded” Requirements</a:t>
                      </a:r>
                      <a:endParaRPr sz="1200">
                        <a:latin typeface="Raleway"/>
                        <a:ea typeface="Raleway"/>
                        <a:cs typeface="Raleway"/>
                        <a:sym typeface="Raleway"/>
                      </a:endParaRPr>
                    </a:p>
                  </a:txBody>
                  <a:tcPr marT="91425" marB="91425" marR="91425" marL="91425"/>
                </a:tc>
                <a:tc>
                  <a:txBody>
                    <a:bodyPr/>
                    <a:lstStyle/>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Requiring high levels of education unnecessary to actual job requirements </a:t>
                      </a:r>
                      <a:endParaRPr sz="1200">
                        <a:latin typeface="Raleway"/>
                        <a:ea typeface="Raleway"/>
                        <a:cs typeface="Raleway"/>
                        <a:sym typeface="Raleway"/>
                      </a:endParaRPr>
                    </a:p>
                    <a:p>
                      <a:pPr indent="-304800" lvl="0" marL="457200" rtl="0" algn="l">
                        <a:lnSpc>
                          <a:spcPct val="100000"/>
                        </a:lnSpc>
                        <a:spcBef>
                          <a:spcPts val="300"/>
                        </a:spcBef>
                        <a:spcAft>
                          <a:spcPts val="0"/>
                        </a:spcAft>
                        <a:buSzPts val="1200"/>
                        <a:buFont typeface="Raleway"/>
                        <a:buChar char="●"/>
                      </a:pPr>
                      <a:r>
                        <a:rPr lang="en" sz="1200">
                          <a:latin typeface="Raleway"/>
                          <a:ea typeface="Raleway"/>
                          <a:cs typeface="Raleway"/>
                          <a:sym typeface="Raleway"/>
                        </a:rPr>
                        <a:t>Screening applicants for “cultural fit” </a:t>
                      </a:r>
                      <a:endParaRPr sz="1200">
                        <a:latin typeface="Raleway"/>
                        <a:ea typeface="Raleway"/>
                        <a:cs typeface="Raleway"/>
                        <a:sym typeface="Raleway"/>
                      </a:endParaRPr>
                    </a:p>
                    <a:p>
                      <a:pPr indent="-304800" lvl="0" marL="457200" rtl="0" algn="l">
                        <a:lnSpc>
                          <a:spcPct val="100000"/>
                        </a:lnSpc>
                        <a:spcBef>
                          <a:spcPts val="300"/>
                        </a:spcBef>
                        <a:spcAft>
                          <a:spcPts val="300"/>
                        </a:spcAft>
                        <a:buSzPts val="1200"/>
                        <a:buFont typeface="Raleway"/>
                        <a:buChar char="●"/>
                      </a:pPr>
                      <a:r>
                        <a:rPr lang="en" sz="1200">
                          <a:latin typeface="Raleway"/>
                          <a:ea typeface="Raleway"/>
                          <a:cs typeface="Raleway"/>
                          <a:sym typeface="Raleway"/>
                        </a:rPr>
                        <a:t>Dismissing applicants based on resumes that don’t “look polished”</a:t>
                      </a:r>
                      <a:endParaRPr sz="1200">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sz="1200">
                          <a:latin typeface="Raleway"/>
                          <a:ea typeface="Raleway"/>
                          <a:cs typeface="Raleway"/>
                          <a:sym typeface="Raleway"/>
                        </a:rPr>
                        <a:t>Language</a:t>
                      </a:r>
                      <a:endParaRPr sz="1200">
                        <a:latin typeface="Raleway"/>
                        <a:ea typeface="Raleway"/>
                        <a:cs typeface="Raleway"/>
                        <a:sym typeface="Raleway"/>
                      </a:endParaRPr>
                    </a:p>
                  </a:txBody>
                  <a:tcPr marT="91425" marB="91425" marR="91425" marL="91425"/>
                </a:tc>
                <a:tc>
                  <a:txBody>
                    <a:bodyPr/>
                    <a:lstStyle/>
                    <a:p>
                      <a:pPr indent="-304800" lvl="0" marL="457200" rtl="0" algn="l">
                        <a:lnSpc>
                          <a:spcPct val="100000"/>
                        </a:lnSpc>
                        <a:spcBef>
                          <a:spcPts val="0"/>
                        </a:spcBef>
                        <a:spcAft>
                          <a:spcPts val="0"/>
                        </a:spcAft>
                        <a:buSzPts val="1200"/>
                        <a:buFont typeface="Raleway"/>
                        <a:buChar char="●"/>
                      </a:pPr>
                      <a:r>
                        <a:rPr lang="en" sz="1200">
                          <a:solidFill>
                            <a:schemeClr val="dk2"/>
                          </a:solidFill>
                          <a:highlight>
                            <a:srgbClr val="FFFFFF"/>
                          </a:highlight>
                          <a:latin typeface="Raleway"/>
                          <a:ea typeface="Raleway"/>
                          <a:cs typeface="Raleway"/>
                          <a:sym typeface="Raleway"/>
                        </a:rPr>
                        <a:t>Showing</a:t>
                      </a:r>
                      <a:r>
                        <a:rPr lang="en" sz="1200">
                          <a:solidFill>
                            <a:schemeClr val="dk2"/>
                          </a:solidFill>
                          <a:highlight>
                            <a:srgbClr val="FFFFFF"/>
                          </a:highlight>
                          <a:latin typeface="Raleway"/>
                          <a:ea typeface="Raleway"/>
                          <a:cs typeface="Raleway"/>
                          <a:sym typeface="Raleway"/>
                        </a:rPr>
                        <a:t> emotion is frowned upon</a:t>
                      </a:r>
                      <a:endParaRPr sz="1200">
                        <a:latin typeface="Raleway"/>
                        <a:ea typeface="Raleway"/>
                        <a:cs typeface="Raleway"/>
                        <a:sym typeface="Raleway"/>
                      </a:endParaRPr>
                    </a:p>
                    <a:p>
                      <a:pPr indent="-304800" lvl="0" marL="457200" rtl="0" algn="l">
                        <a:lnSpc>
                          <a:spcPct val="100000"/>
                        </a:lnSpc>
                        <a:spcBef>
                          <a:spcPts val="300"/>
                        </a:spcBef>
                        <a:spcAft>
                          <a:spcPts val="0"/>
                        </a:spcAft>
                        <a:buSzPts val="1200"/>
                        <a:buFont typeface="Raleway"/>
                        <a:buChar char="●"/>
                      </a:pPr>
                      <a:r>
                        <a:rPr lang="en" sz="1200">
                          <a:latin typeface="Raleway"/>
                          <a:ea typeface="Raleway"/>
                          <a:cs typeface="Raleway"/>
                          <a:sym typeface="Raleway"/>
                        </a:rPr>
                        <a:t>Privileging workers who use “insider” vocabulary and syntax or who speak without an accent</a:t>
                      </a:r>
                      <a:endParaRPr sz="1200">
                        <a:latin typeface="Raleway"/>
                        <a:ea typeface="Raleway"/>
                        <a:cs typeface="Raleway"/>
                        <a:sym typeface="Raleway"/>
                      </a:endParaRPr>
                    </a:p>
                    <a:p>
                      <a:pPr indent="-304800" lvl="0" marL="457200" rtl="0" algn="l">
                        <a:lnSpc>
                          <a:spcPct val="100000"/>
                        </a:lnSpc>
                        <a:spcBef>
                          <a:spcPts val="300"/>
                        </a:spcBef>
                        <a:spcAft>
                          <a:spcPts val="300"/>
                        </a:spcAft>
                        <a:buSzPts val="1200"/>
                        <a:buFont typeface="Raleway"/>
                        <a:buChar char="●"/>
                      </a:pPr>
                      <a:r>
                        <a:rPr lang="en" sz="1200">
                          <a:latin typeface="Raleway"/>
                          <a:ea typeface="Raleway"/>
                          <a:cs typeface="Raleway"/>
                          <a:sym typeface="Raleway"/>
                        </a:rPr>
                        <a:t>Influences who is promoted into leadership roles</a:t>
                      </a:r>
                      <a:endParaRPr sz="1200">
                        <a:latin typeface="Raleway"/>
                        <a:ea typeface="Raleway"/>
                        <a:cs typeface="Raleway"/>
                        <a:sym typeface="Raleway"/>
                      </a:endParaRPr>
                    </a:p>
                  </a:txBody>
                  <a:tcPr marT="91425" marB="91425" marR="91425" marL="91425"/>
                </a:tc>
              </a:tr>
              <a:tr h="381000">
                <a:tc>
                  <a:txBody>
                    <a:bodyPr/>
                    <a:lstStyle/>
                    <a:p>
                      <a:pPr indent="0" lvl="0" marL="0" rtl="0" algn="l">
                        <a:spcBef>
                          <a:spcPts val="0"/>
                        </a:spcBef>
                        <a:spcAft>
                          <a:spcPts val="0"/>
                        </a:spcAft>
                        <a:buNone/>
                      </a:pPr>
                      <a:r>
                        <a:rPr lang="en" sz="1200">
                          <a:latin typeface="Raleway"/>
                          <a:ea typeface="Raleway"/>
                          <a:cs typeface="Raleway"/>
                          <a:sym typeface="Raleway"/>
                        </a:rPr>
                        <a:t>Timeliness</a:t>
                      </a:r>
                      <a:endParaRPr sz="1200">
                        <a:latin typeface="Raleway"/>
                        <a:ea typeface="Raleway"/>
                        <a:cs typeface="Raleway"/>
                        <a:sym typeface="Raleway"/>
                      </a:endParaRPr>
                    </a:p>
                  </a:txBody>
                  <a:tcPr marT="91425" marB="91425" marR="91425" marL="91425"/>
                </a:tc>
                <a:tc>
                  <a:txBody>
                    <a:bodyPr/>
                    <a:lstStyle/>
                    <a:p>
                      <a:pPr indent="-304800" lvl="0" marL="457200" rtl="0" algn="l">
                        <a:lnSpc>
                          <a:spcPct val="100000"/>
                        </a:lnSpc>
                        <a:spcBef>
                          <a:spcPts val="0"/>
                        </a:spcBef>
                        <a:spcAft>
                          <a:spcPts val="0"/>
                        </a:spcAft>
                        <a:buSzPts val="1200"/>
                        <a:buFont typeface="Raleway"/>
                        <a:buChar char="●"/>
                      </a:pPr>
                      <a:r>
                        <a:rPr lang="en" sz="1200">
                          <a:latin typeface="Raleway"/>
                          <a:ea typeface="Raleway"/>
                          <a:cs typeface="Raleway"/>
                          <a:sym typeface="Raleway"/>
                        </a:rPr>
                        <a:t>Centers productivity over people</a:t>
                      </a:r>
                      <a:endParaRPr sz="1200">
                        <a:latin typeface="Raleway"/>
                        <a:ea typeface="Raleway"/>
                        <a:cs typeface="Raleway"/>
                        <a:sym typeface="Raleway"/>
                      </a:endParaRPr>
                    </a:p>
                    <a:p>
                      <a:pPr indent="-304800" lvl="0" marL="457200" rtl="0" algn="l">
                        <a:lnSpc>
                          <a:spcPct val="100000"/>
                        </a:lnSpc>
                        <a:spcBef>
                          <a:spcPts val="300"/>
                        </a:spcBef>
                        <a:spcAft>
                          <a:spcPts val="300"/>
                        </a:spcAft>
                        <a:buSzPts val="1200"/>
                        <a:buFont typeface="Raleway"/>
                        <a:buChar char="●"/>
                      </a:pPr>
                      <a:r>
                        <a:rPr lang="en" sz="1200">
                          <a:latin typeface="Raleway"/>
                          <a:ea typeface="Raleway"/>
                          <a:cs typeface="Raleway"/>
                          <a:sym typeface="Raleway"/>
                        </a:rPr>
                        <a:t>Equates a lack of  timeliness with laziness </a:t>
                      </a:r>
                      <a:endParaRPr sz="1200">
                        <a:latin typeface="Raleway"/>
                        <a:ea typeface="Raleway"/>
                        <a:cs typeface="Raleway"/>
                        <a:sym typeface="Raleway"/>
                      </a:endParaRPr>
                    </a:p>
                  </a:txBody>
                  <a:tcPr marT="91425" marB="91425" marR="91425" marL="91425"/>
                </a:tc>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6"/>
          <p:cNvSpPr txBox="1"/>
          <p:nvPr>
            <p:ph type="title"/>
          </p:nvPr>
        </p:nvSpPr>
        <p:spPr>
          <a:xfrm>
            <a:off x="3895175" y="628400"/>
            <a:ext cx="47889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Reflection Questions</a:t>
            </a:r>
            <a:endParaRPr/>
          </a:p>
        </p:txBody>
      </p:sp>
      <p:sp>
        <p:nvSpPr>
          <p:cNvPr id="163" name="Google Shape;163;p26"/>
          <p:cNvSpPr txBox="1"/>
          <p:nvPr>
            <p:ph idx="1" type="body"/>
          </p:nvPr>
        </p:nvSpPr>
        <p:spPr>
          <a:xfrm>
            <a:off x="3954300" y="1251800"/>
            <a:ext cx="4878000" cy="3641400"/>
          </a:xfrm>
          <a:prstGeom prst="rect">
            <a:avLst/>
          </a:prstGeom>
          <a:solidFill>
            <a:schemeClr val="accent6"/>
          </a:solidFill>
        </p:spPr>
        <p:txBody>
          <a:bodyPr anchorCtr="0" anchor="ctr" bIns="91425" lIns="91425" spcFirstLastPara="1" rIns="91425" wrap="square" tIns="91425">
            <a:noAutofit/>
          </a:bodyPr>
          <a:lstStyle/>
          <a:p>
            <a:pPr indent="-342900" lvl="0" marL="457200" rtl="0" algn="l">
              <a:lnSpc>
                <a:spcPct val="100000"/>
              </a:lnSpc>
              <a:spcBef>
                <a:spcPts val="0"/>
              </a:spcBef>
              <a:spcAft>
                <a:spcPts val="0"/>
              </a:spcAft>
              <a:buClr>
                <a:srgbClr val="222222"/>
              </a:buClr>
              <a:buSzPts val="1800"/>
              <a:buFont typeface="Raleway"/>
              <a:buChar char="●"/>
            </a:pPr>
            <a:r>
              <a:rPr lang="en">
                <a:solidFill>
                  <a:srgbClr val="222222"/>
                </a:solidFill>
                <a:latin typeface="Raleway"/>
                <a:ea typeface="Raleway"/>
                <a:cs typeface="Raleway"/>
                <a:sym typeface="Raleway"/>
              </a:rPr>
              <a:t>What is your personal relationship with the standards of professionalism discussed in this article?</a:t>
            </a:r>
            <a:endParaRPr>
              <a:solidFill>
                <a:srgbClr val="222222"/>
              </a:solidFill>
              <a:latin typeface="Raleway"/>
              <a:ea typeface="Raleway"/>
              <a:cs typeface="Raleway"/>
              <a:sym typeface="Raleway"/>
            </a:endParaRPr>
          </a:p>
          <a:p>
            <a:pPr indent="-342900" lvl="0" marL="457200" rtl="0" algn="l">
              <a:lnSpc>
                <a:spcPct val="100000"/>
              </a:lnSpc>
              <a:spcBef>
                <a:spcPts val="1000"/>
              </a:spcBef>
              <a:spcAft>
                <a:spcPts val="0"/>
              </a:spcAft>
              <a:buClr>
                <a:srgbClr val="222222"/>
              </a:buClr>
              <a:buSzPts val="1800"/>
              <a:buFont typeface="Raleway"/>
              <a:buChar char="●"/>
            </a:pPr>
            <a:r>
              <a:rPr lang="en">
                <a:solidFill>
                  <a:srgbClr val="222222"/>
                </a:solidFill>
                <a:latin typeface="Raleway"/>
                <a:ea typeface="Raleway"/>
                <a:cs typeface="Raleway"/>
                <a:sym typeface="Raleway"/>
              </a:rPr>
              <a:t>How have you seen these standards of professionalism play out in your workplace? How have you contributed?</a:t>
            </a:r>
            <a:endParaRPr>
              <a:solidFill>
                <a:srgbClr val="222222"/>
              </a:solidFill>
              <a:latin typeface="Raleway"/>
              <a:ea typeface="Raleway"/>
              <a:cs typeface="Raleway"/>
              <a:sym typeface="Raleway"/>
            </a:endParaRPr>
          </a:p>
          <a:p>
            <a:pPr indent="-342900" lvl="0" marL="457200" rtl="0" algn="l">
              <a:lnSpc>
                <a:spcPct val="100000"/>
              </a:lnSpc>
              <a:spcBef>
                <a:spcPts val="1000"/>
              </a:spcBef>
              <a:spcAft>
                <a:spcPts val="1000"/>
              </a:spcAft>
              <a:buClr>
                <a:srgbClr val="222222"/>
              </a:buClr>
              <a:buSzPts val="1800"/>
              <a:buFont typeface="Raleway"/>
              <a:buChar char="●"/>
            </a:pPr>
            <a:r>
              <a:rPr lang="en">
                <a:solidFill>
                  <a:srgbClr val="222222"/>
                </a:solidFill>
                <a:latin typeface="Raleway"/>
                <a:ea typeface="Raleway"/>
                <a:cs typeface="Raleway"/>
                <a:sym typeface="Raleway"/>
              </a:rPr>
              <a:t>What are some ways you have seen others challenge professionalism standards at an organizational or individual level?</a:t>
            </a:r>
            <a:endParaRPr sz="1900"/>
          </a:p>
        </p:txBody>
      </p:sp>
      <p:pic>
        <p:nvPicPr>
          <p:cNvPr descr="Black Human head with question mark icon isolated on white background. Set icons colorful. Vector Illustration (Provided by Getty Images)" id="164" name="Google Shape;164;p26"/>
          <p:cNvPicPr preferRelativeResize="0"/>
          <p:nvPr/>
        </p:nvPicPr>
        <p:blipFill rotWithShape="1">
          <a:blip r:embed="rId3">
            <a:alphaModFix/>
          </a:blip>
          <a:srcRect b="0" l="0" r="55217" t="0"/>
          <a:stretch/>
        </p:blipFill>
        <p:spPr>
          <a:xfrm>
            <a:off x="7974725" y="250300"/>
            <a:ext cx="896998" cy="1001500"/>
          </a:xfrm>
          <a:prstGeom prst="rect">
            <a:avLst/>
          </a:prstGeom>
          <a:noFill/>
          <a:ln>
            <a:noFill/>
          </a:ln>
        </p:spPr>
      </p:pic>
      <p:sp>
        <p:nvSpPr>
          <p:cNvPr id="165" name="Google Shape;165;p26"/>
          <p:cNvSpPr txBox="1"/>
          <p:nvPr/>
        </p:nvSpPr>
        <p:spPr>
          <a:xfrm>
            <a:off x="183425" y="1995250"/>
            <a:ext cx="3548700" cy="2898000"/>
          </a:xfrm>
          <a:prstGeom prst="rect">
            <a:avLst/>
          </a:prstGeom>
          <a:noFill/>
          <a:ln cap="flat" cmpd="sng" w="38100">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374650" lvl="0" marL="457200" rtl="0" algn="l">
              <a:spcBef>
                <a:spcPts val="0"/>
              </a:spcBef>
              <a:spcAft>
                <a:spcPts val="0"/>
              </a:spcAft>
              <a:buClr>
                <a:srgbClr val="4C4D4C"/>
              </a:buClr>
              <a:buSzPts val="2300"/>
              <a:buFont typeface="Source Sans Pro"/>
              <a:buAutoNum type="arabicPeriod"/>
            </a:pPr>
            <a:r>
              <a:rPr lang="en" sz="2300">
                <a:solidFill>
                  <a:srgbClr val="4C4D4C"/>
                </a:solidFill>
                <a:latin typeface="Source Sans Pro"/>
                <a:ea typeface="Source Sans Pro"/>
                <a:cs typeface="Source Sans Pro"/>
                <a:sym typeface="Source Sans Pro"/>
              </a:rPr>
              <a:t>Reflect individually   </a:t>
            </a:r>
            <a:r>
              <a:rPr lang="en" sz="2000">
                <a:solidFill>
                  <a:srgbClr val="4C4D4C"/>
                </a:solidFill>
                <a:latin typeface="Source Sans Pro"/>
                <a:ea typeface="Source Sans Pro"/>
                <a:cs typeface="Source Sans Pro"/>
                <a:sym typeface="Source Sans Pro"/>
              </a:rPr>
              <a:t>(3-5 mins)</a:t>
            </a:r>
            <a:endParaRPr sz="2000">
              <a:solidFill>
                <a:srgbClr val="4C4D4C"/>
              </a:solidFill>
              <a:latin typeface="Source Sans Pro"/>
              <a:ea typeface="Source Sans Pro"/>
              <a:cs typeface="Source Sans Pro"/>
              <a:sym typeface="Source Sans Pro"/>
            </a:endParaRPr>
          </a:p>
          <a:p>
            <a:pPr indent="-374650" lvl="0" marL="457200" rtl="0" algn="l">
              <a:spcBef>
                <a:spcPts val="1000"/>
              </a:spcBef>
              <a:spcAft>
                <a:spcPts val="0"/>
              </a:spcAft>
              <a:buClr>
                <a:srgbClr val="4C4D4C"/>
              </a:buClr>
              <a:buSzPts val="2300"/>
              <a:buFont typeface="Source Sans Pro"/>
              <a:buAutoNum type="arabicPeriod"/>
            </a:pPr>
            <a:r>
              <a:rPr lang="en" sz="2300">
                <a:solidFill>
                  <a:srgbClr val="4C4D4C"/>
                </a:solidFill>
                <a:latin typeface="Source Sans Pro"/>
                <a:ea typeface="Source Sans Pro"/>
                <a:cs typeface="Source Sans Pro"/>
                <a:sym typeface="Source Sans Pro"/>
              </a:rPr>
              <a:t>In groups of 3, share your reflections            </a:t>
            </a:r>
            <a:r>
              <a:rPr lang="en" sz="2000">
                <a:solidFill>
                  <a:srgbClr val="4C4D4C"/>
                </a:solidFill>
                <a:latin typeface="Source Sans Pro"/>
                <a:ea typeface="Source Sans Pro"/>
                <a:cs typeface="Source Sans Pro"/>
                <a:sym typeface="Source Sans Pro"/>
              </a:rPr>
              <a:t>(10 mins)</a:t>
            </a:r>
            <a:endParaRPr sz="2000">
              <a:solidFill>
                <a:srgbClr val="4C4D4C"/>
              </a:solidFill>
              <a:latin typeface="Source Sans Pro"/>
              <a:ea typeface="Source Sans Pro"/>
              <a:cs typeface="Source Sans Pro"/>
              <a:sym typeface="Source Sans Pro"/>
            </a:endParaRPr>
          </a:p>
          <a:p>
            <a:pPr indent="-374650" lvl="0" marL="457200" rtl="0" algn="l">
              <a:spcBef>
                <a:spcPts val="1000"/>
              </a:spcBef>
              <a:spcAft>
                <a:spcPts val="1000"/>
              </a:spcAft>
              <a:buClr>
                <a:srgbClr val="4C4D4C"/>
              </a:buClr>
              <a:buSzPts val="2300"/>
              <a:buFont typeface="Source Sans Pro"/>
              <a:buAutoNum type="arabicPeriod"/>
            </a:pPr>
            <a:r>
              <a:rPr lang="en" sz="2300">
                <a:solidFill>
                  <a:srgbClr val="4C4D4C"/>
                </a:solidFill>
                <a:latin typeface="Source Sans Pro"/>
                <a:ea typeface="Source Sans Pro"/>
                <a:cs typeface="Source Sans Pro"/>
                <a:sym typeface="Source Sans Pro"/>
              </a:rPr>
              <a:t>Large group debrief    </a:t>
            </a:r>
            <a:r>
              <a:rPr lang="en" sz="2000">
                <a:solidFill>
                  <a:srgbClr val="4C4D4C"/>
                </a:solidFill>
                <a:latin typeface="Source Sans Pro"/>
                <a:ea typeface="Source Sans Pro"/>
                <a:cs typeface="Source Sans Pro"/>
                <a:sym typeface="Source Sans Pro"/>
              </a:rPr>
              <a:t>(10 mins)</a:t>
            </a:r>
            <a:endParaRPr sz="2000">
              <a:solidFill>
                <a:srgbClr val="4C4D4C"/>
              </a:solidFill>
              <a:latin typeface="Source Sans Pro"/>
              <a:ea typeface="Source Sans Pro"/>
              <a:cs typeface="Source Sans Pro"/>
              <a:sym typeface="Source Sans Pro"/>
            </a:endParaRPr>
          </a:p>
        </p:txBody>
      </p:sp>
      <p:sp>
        <p:nvSpPr>
          <p:cNvPr id="166" name="Google Shape;166;p26"/>
          <p:cNvSpPr txBox="1"/>
          <p:nvPr>
            <p:ph type="title"/>
          </p:nvPr>
        </p:nvSpPr>
        <p:spPr>
          <a:xfrm>
            <a:off x="127275" y="1311825"/>
            <a:ext cx="47889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Instructions</a:t>
            </a:r>
            <a:endParaRPr/>
          </a:p>
        </p:txBody>
      </p:sp>
      <p:sp>
        <p:nvSpPr>
          <p:cNvPr id="167" name="Google Shape;167;p26"/>
          <p:cNvSpPr txBox="1"/>
          <p:nvPr/>
        </p:nvSpPr>
        <p:spPr>
          <a:xfrm>
            <a:off x="71125" y="123200"/>
            <a:ext cx="3824100" cy="50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2200">
                <a:solidFill>
                  <a:schemeClr val="accent5"/>
                </a:solidFill>
                <a:latin typeface="Source Sans Pro"/>
                <a:ea typeface="Source Sans Pro"/>
                <a:cs typeface="Source Sans Pro"/>
                <a:sym typeface="Source Sans Pro"/>
              </a:rPr>
              <a:t>Professionalism: </a:t>
            </a:r>
            <a:endParaRPr b="1" sz="2200">
              <a:solidFill>
                <a:schemeClr val="accent5"/>
              </a:solidFill>
              <a:latin typeface="Source Sans Pro"/>
              <a:ea typeface="Source Sans Pro"/>
              <a:cs typeface="Source Sans Pro"/>
              <a:sym typeface="Source Sans Pro"/>
            </a:endParaRPr>
          </a:p>
          <a:p>
            <a:pPr indent="0" lvl="0" marL="0" rtl="0" algn="l">
              <a:spcBef>
                <a:spcPts val="0"/>
              </a:spcBef>
              <a:spcAft>
                <a:spcPts val="0"/>
              </a:spcAft>
              <a:buNone/>
            </a:pPr>
            <a:r>
              <a:rPr b="1" lang="en" sz="2200">
                <a:solidFill>
                  <a:schemeClr val="accent5"/>
                </a:solidFill>
                <a:latin typeface="Source Sans Pro"/>
                <a:ea typeface="Source Sans Pro"/>
                <a:cs typeface="Source Sans Pro"/>
                <a:sym typeface="Source Sans Pro"/>
              </a:rPr>
              <a:t>Think, Share, Discuss</a:t>
            </a:r>
            <a:endParaRPr b="1" sz="2200">
              <a:solidFill>
                <a:schemeClr val="accent5"/>
              </a:solidFill>
              <a:latin typeface="Source Sans Pro"/>
              <a:ea typeface="Source Sans Pro"/>
              <a:cs typeface="Source Sans Pro"/>
              <a:sym typeface="Source Sans Pr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7"/>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Social Identity Wheel</a:t>
            </a:r>
            <a:endParaRPr b="0"/>
          </a:p>
        </p:txBody>
      </p:sp>
      <p:sp>
        <p:nvSpPr>
          <p:cNvPr id="173" name="Google Shape;173;p27"/>
          <p:cNvSpPr txBox="1"/>
          <p:nvPr>
            <p:ph type="title"/>
          </p:nvPr>
        </p:nvSpPr>
        <p:spPr>
          <a:xfrm>
            <a:off x="608575" y="2727450"/>
            <a:ext cx="8183700" cy="1438500"/>
          </a:xfrm>
          <a:prstGeom prst="rect">
            <a:avLst/>
          </a:prstGeom>
        </p:spPr>
        <p:txBody>
          <a:bodyPr anchorCtr="0" anchor="ctr" bIns="91425" lIns="91425" spcFirstLastPara="1" rIns="91425" wrap="square" tIns="91425">
            <a:normAutofit/>
          </a:bodyPr>
          <a:lstStyle/>
          <a:p>
            <a:pPr indent="0" lvl="0" marL="0" rtl="0" algn="ctr">
              <a:spcBef>
                <a:spcPts val="600"/>
              </a:spcBef>
              <a:spcAft>
                <a:spcPts val="0"/>
              </a:spcAft>
              <a:buSzPts val="990"/>
              <a:buNone/>
            </a:pPr>
            <a:r>
              <a:t/>
            </a:r>
            <a:endParaRPr b="0" i="1" sz="1840">
              <a:solidFill>
                <a:srgbClr val="4C4D4C"/>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7" name="Shape 177"/>
        <p:cNvGrpSpPr/>
        <p:nvPr/>
      </p:nvGrpSpPr>
      <p:grpSpPr>
        <a:xfrm>
          <a:off x="0" y="0"/>
          <a:ext cx="0" cy="0"/>
          <a:chOff x="0" y="0"/>
          <a:chExt cx="0" cy="0"/>
        </a:xfrm>
      </p:grpSpPr>
      <p:sp>
        <p:nvSpPr>
          <p:cNvPr descr="https://mail.google.com/mail/u/0/?ui=2&amp;ik=ca129aafb6&amp;view=fimg&amp;th=1636442febfeb037&amp;attid=0.1&amp;disp=emb&amp;realattid=ii_jh7sexr70_1636441f7b55507f&amp;attbid=ANGjdJ_Zw8BoUGUTaGIIp7WRavSQbcLhB8yeR4DJ7wITPs_dszrGTiwfizR0_SOr2v_awWPpoBB6Bp7npc5T1hAcrzduhiQS02FqajDaFHbQdUcFL6yNHHHk-sbRprU&amp;sz=w976-h1088&amp;ats=1526395746963&amp;rm=1636442febfeb037&amp;zw&amp;atsh=1" id="178" name="Google Shape;178;p28"/>
          <p:cNvSpPr txBox="1"/>
          <p:nvPr/>
        </p:nvSpPr>
        <p:spPr>
          <a:xfrm>
            <a:off x="1259681" y="-108346"/>
            <a:ext cx="228600" cy="228600"/>
          </a:xfrm>
          <a:prstGeom prst="rect">
            <a:avLst/>
          </a:prstGeom>
          <a:noFill/>
          <a:ln>
            <a:noFill/>
          </a:ln>
        </p:spPr>
        <p:txBody>
          <a:bodyPr anchorCtr="0" anchor="t" bIns="34275" lIns="68575" spcFirstLastPara="1" rIns="68575" wrap="square" tIns="3427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chemeClr val="dk1"/>
              </a:solidFill>
              <a:latin typeface="Arial"/>
              <a:ea typeface="Arial"/>
              <a:cs typeface="Arial"/>
              <a:sym typeface="Arial"/>
            </a:endParaRPr>
          </a:p>
        </p:txBody>
      </p:sp>
      <p:sp>
        <p:nvSpPr>
          <p:cNvPr id="179" name="Google Shape;179;p28"/>
          <p:cNvSpPr txBox="1"/>
          <p:nvPr/>
        </p:nvSpPr>
        <p:spPr>
          <a:xfrm>
            <a:off x="4995100" y="4585850"/>
            <a:ext cx="3816300" cy="377100"/>
          </a:xfrm>
          <a:prstGeom prst="rect">
            <a:avLst/>
          </a:prstGeom>
          <a:noFill/>
          <a:ln>
            <a:noFill/>
          </a:ln>
        </p:spPr>
        <p:txBody>
          <a:bodyPr anchorCtr="0" anchor="t" bIns="34275" lIns="68575" spcFirstLastPara="1" rIns="68575" wrap="square" tIns="34275">
            <a:spAutoFit/>
          </a:bodyPr>
          <a:lstStyle/>
          <a:p>
            <a:pPr indent="0" lvl="0" marL="0" marR="0" rtl="0" algn="l">
              <a:lnSpc>
                <a:spcPct val="100000"/>
              </a:lnSpc>
              <a:spcBef>
                <a:spcPts val="0"/>
              </a:spcBef>
              <a:spcAft>
                <a:spcPts val="0"/>
              </a:spcAft>
              <a:buClr>
                <a:srgbClr val="000000"/>
              </a:buClr>
              <a:buSzPts val="800"/>
              <a:buFont typeface="Arial"/>
              <a:buNone/>
            </a:pPr>
            <a:r>
              <a:rPr i="0" lang="en" sz="1000" u="none" cap="none" strike="noStrike">
                <a:solidFill>
                  <a:schemeClr val="accent5"/>
                </a:solidFill>
                <a:latin typeface="Raleway"/>
                <a:ea typeface="Raleway"/>
                <a:cs typeface="Raleway"/>
                <a:sym typeface="Raleway"/>
              </a:rPr>
              <a:t>Adapted for use by the Program on Intergroup Relations and the Spectrum Center, University of Michigan.</a:t>
            </a:r>
            <a:endParaRPr i="0" sz="1000" u="none" cap="none" strike="noStrike">
              <a:solidFill>
                <a:schemeClr val="accent5"/>
              </a:solidFill>
              <a:latin typeface="Raleway"/>
              <a:ea typeface="Raleway"/>
              <a:cs typeface="Raleway"/>
              <a:sym typeface="Raleway"/>
            </a:endParaRPr>
          </a:p>
        </p:txBody>
      </p:sp>
      <p:sp>
        <p:nvSpPr>
          <p:cNvPr id="180" name="Google Shape;180;p28"/>
          <p:cNvSpPr txBox="1"/>
          <p:nvPr>
            <p:ph type="title"/>
          </p:nvPr>
        </p:nvSpPr>
        <p:spPr>
          <a:xfrm>
            <a:off x="5857050" y="987000"/>
            <a:ext cx="3023700" cy="1533600"/>
          </a:xfrm>
          <a:prstGeom prst="rect">
            <a:avLst/>
          </a:prstGeom>
          <a:noFill/>
          <a:ln>
            <a:noFill/>
          </a:ln>
        </p:spPr>
        <p:txBody>
          <a:bodyPr anchorCtr="0" anchor="ctr" bIns="34275" lIns="68575" spcFirstLastPara="1" rIns="68575" wrap="square" tIns="34275">
            <a:noAutofit/>
          </a:bodyPr>
          <a:lstStyle/>
          <a:p>
            <a:pPr indent="0" lvl="0" marL="0" rtl="0" algn="r">
              <a:lnSpc>
                <a:spcPct val="100000"/>
              </a:lnSpc>
              <a:spcBef>
                <a:spcPts val="0"/>
              </a:spcBef>
              <a:spcAft>
                <a:spcPts val="0"/>
              </a:spcAft>
              <a:buClr>
                <a:srgbClr val="558ED5"/>
              </a:buClr>
              <a:buSzPts val="3300"/>
              <a:buFont typeface="Calibri"/>
              <a:buNone/>
            </a:pPr>
            <a:r>
              <a:rPr b="1" lang="en">
                <a:solidFill>
                  <a:schemeClr val="accent1"/>
                </a:solidFill>
                <a:latin typeface="Calibri"/>
                <a:ea typeface="Calibri"/>
                <a:cs typeface="Calibri"/>
                <a:sym typeface="Calibri"/>
              </a:rPr>
              <a:t>Social Identity Wheel</a:t>
            </a:r>
            <a:endParaRPr>
              <a:solidFill>
                <a:schemeClr val="accent1"/>
              </a:solidFill>
            </a:endParaRPr>
          </a:p>
        </p:txBody>
      </p:sp>
      <p:pic>
        <p:nvPicPr>
          <p:cNvPr id="181" name="Google Shape;181;p28"/>
          <p:cNvPicPr preferRelativeResize="0"/>
          <p:nvPr/>
        </p:nvPicPr>
        <p:blipFill rotWithShape="1">
          <a:blip r:embed="rId3">
            <a:alphaModFix/>
          </a:blip>
          <a:srcRect b="-2827" l="-2827" r="0" t="0"/>
          <a:stretch/>
        </p:blipFill>
        <p:spPr>
          <a:xfrm>
            <a:off x="0" y="260938"/>
            <a:ext cx="4557075" cy="4621624"/>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29"/>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a:t>Facilitation Strategies </a:t>
            </a:r>
            <a:endParaRPr b="0"/>
          </a:p>
        </p:txBody>
      </p:sp>
      <p:sp>
        <p:nvSpPr>
          <p:cNvPr id="187" name="Google Shape;187;p29"/>
          <p:cNvSpPr txBox="1"/>
          <p:nvPr>
            <p:ph type="title"/>
          </p:nvPr>
        </p:nvSpPr>
        <p:spPr>
          <a:xfrm>
            <a:off x="445975" y="2727450"/>
            <a:ext cx="8346300" cy="1438500"/>
          </a:xfrm>
          <a:prstGeom prst="rect">
            <a:avLst/>
          </a:prstGeom>
        </p:spPr>
        <p:txBody>
          <a:bodyPr anchorCtr="0" anchor="ctr" bIns="91425" lIns="91425" spcFirstLastPara="1" rIns="91425" wrap="square" tIns="91425">
            <a:normAutofit/>
          </a:bodyPr>
          <a:lstStyle/>
          <a:p>
            <a:pPr indent="0" lvl="0" marL="0" rtl="0" algn="ctr">
              <a:spcBef>
                <a:spcPts val="600"/>
              </a:spcBef>
              <a:spcAft>
                <a:spcPts val="0"/>
              </a:spcAft>
              <a:buSzPts val="990"/>
              <a:buNone/>
            </a:pPr>
            <a:r>
              <a:rPr b="0" i="1" lang="en" sz="1840">
                <a:solidFill>
                  <a:srgbClr val="4C4D4C"/>
                </a:solidFill>
              </a:rPr>
              <a:t>Creating Safe, Accountable, and Brave Spaces</a:t>
            </a:r>
            <a:endParaRPr b="0" i="1" sz="1840">
              <a:solidFill>
                <a:srgbClr val="4C4D4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Conversation Comfort Level Self-Reflection</a:t>
            </a:r>
            <a:endParaRPr/>
          </a:p>
        </p:txBody>
      </p:sp>
      <p:sp>
        <p:nvSpPr>
          <p:cNvPr id="193" name="Google Shape;193;p30"/>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4C4D4C"/>
              </a:buClr>
              <a:buSzPts val="1600"/>
              <a:buAutoNum type="arabicPeriod"/>
            </a:pPr>
            <a:r>
              <a:rPr lang="en" sz="1600">
                <a:solidFill>
                  <a:srgbClr val="4C4D4C"/>
                </a:solidFill>
              </a:rPr>
              <a:t>Do you feel ill-prepared to talk about inequities, race, and/or racism? </a:t>
            </a:r>
            <a:r>
              <a:rPr b="1" lang="en" sz="1600">
                <a:solidFill>
                  <a:srgbClr val="4C4D4C"/>
                </a:solidFill>
              </a:rPr>
              <a:t>What additional learning will help you facilitate equity-focused conversations</a:t>
            </a:r>
            <a:r>
              <a:rPr lang="en" sz="1600">
                <a:solidFill>
                  <a:srgbClr val="4C4D4C"/>
                </a:solidFill>
              </a:rPr>
              <a:t> (e.g., literature, podcasts, films, workshops, events, conferences, training, community of practice)? </a:t>
            </a:r>
            <a:endParaRPr sz="1600">
              <a:solidFill>
                <a:srgbClr val="4C4D4C"/>
              </a:solidFill>
            </a:endParaRPr>
          </a:p>
          <a:p>
            <a:pPr indent="-330200" lvl="0" marL="457200" rtl="0" algn="l">
              <a:lnSpc>
                <a:spcPct val="105000"/>
              </a:lnSpc>
              <a:spcBef>
                <a:spcPts val="1000"/>
              </a:spcBef>
              <a:spcAft>
                <a:spcPts val="0"/>
              </a:spcAft>
              <a:buClr>
                <a:srgbClr val="4C4D4C"/>
              </a:buClr>
              <a:buSzPts val="1600"/>
              <a:buAutoNum type="arabicPeriod"/>
            </a:pPr>
            <a:r>
              <a:rPr lang="en" sz="1600">
                <a:solidFill>
                  <a:srgbClr val="4C4D4C"/>
                </a:solidFill>
              </a:rPr>
              <a:t>Do you divert conversation when you sense discomfort about inequities, race, and/or racism? </a:t>
            </a:r>
            <a:r>
              <a:rPr b="1" lang="en" sz="1600">
                <a:solidFill>
                  <a:srgbClr val="4C4D4C"/>
                </a:solidFill>
              </a:rPr>
              <a:t>What facilitation skills and methods can support you and the group to stay with discomfort?</a:t>
            </a:r>
            <a:r>
              <a:rPr lang="en" sz="1600">
                <a:solidFill>
                  <a:srgbClr val="4C4D4C"/>
                </a:solidFill>
              </a:rPr>
              <a:t> </a:t>
            </a:r>
            <a:endParaRPr sz="1600">
              <a:solidFill>
                <a:srgbClr val="4C4D4C"/>
              </a:solidFill>
            </a:endParaRPr>
          </a:p>
          <a:p>
            <a:pPr indent="-330200" lvl="0" marL="457200" rtl="0" algn="l">
              <a:lnSpc>
                <a:spcPct val="105000"/>
              </a:lnSpc>
              <a:spcBef>
                <a:spcPts val="1000"/>
              </a:spcBef>
              <a:spcAft>
                <a:spcPts val="0"/>
              </a:spcAft>
              <a:buClr>
                <a:srgbClr val="4C4D4C"/>
              </a:buClr>
              <a:buSzPts val="1600"/>
              <a:buAutoNum type="arabicPeriod"/>
            </a:pPr>
            <a:r>
              <a:rPr lang="en" sz="1600">
                <a:solidFill>
                  <a:srgbClr val="4C4D4C"/>
                </a:solidFill>
              </a:rPr>
              <a:t>Do you feel isolated in facilitating on topics of inequities, race, and/or racism? </a:t>
            </a:r>
            <a:r>
              <a:rPr b="1" lang="en" sz="1600">
                <a:solidFill>
                  <a:srgbClr val="4C4D4C"/>
                </a:solidFill>
              </a:rPr>
              <a:t>Who can you co-plan, co-facilitate, or debrief with?</a:t>
            </a:r>
            <a:r>
              <a:rPr lang="en" sz="1600">
                <a:solidFill>
                  <a:srgbClr val="4C4D4C"/>
                </a:solidFill>
              </a:rPr>
              <a:t> </a:t>
            </a:r>
            <a:endParaRPr sz="1600">
              <a:solidFill>
                <a:srgbClr val="4C4D4C"/>
              </a:solidFill>
            </a:endParaRPr>
          </a:p>
          <a:p>
            <a:pPr indent="-330200" lvl="0" marL="457200" rtl="0" algn="l">
              <a:lnSpc>
                <a:spcPct val="105000"/>
              </a:lnSpc>
              <a:spcBef>
                <a:spcPts val="1000"/>
              </a:spcBef>
              <a:spcAft>
                <a:spcPts val="1000"/>
              </a:spcAft>
              <a:buClr>
                <a:srgbClr val="4C4D4C"/>
              </a:buClr>
              <a:buSzPts val="1600"/>
              <a:buAutoNum type="arabicPeriod"/>
            </a:pPr>
            <a:r>
              <a:rPr lang="en" sz="1600">
                <a:solidFill>
                  <a:srgbClr val="4C4D4C"/>
                </a:solidFill>
              </a:rPr>
              <a:t>Do you feel concerned about your ability to answer participant questions about inequities, race, and/or racism? </a:t>
            </a:r>
            <a:r>
              <a:rPr b="1" lang="en" sz="1600">
                <a:solidFill>
                  <a:srgbClr val="4C4D4C"/>
                </a:solidFill>
              </a:rPr>
              <a:t>How can you respond to support shared and collective learning</a:t>
            </a:r>
            <a:r>
              <a:rPr lang="en" sz="1600">
                <a:solidFill>
                  <a:srgbClr val="4C4D4C"/>
                </a:solidFill>
              </a:rPr>
              <a:t> (e.g., accepting we do not have all the answers and embracing an opportunity to learn and evolve together)?</a:t>
            </a:r>
            <a:endParaRPr sz="1600">
              <a:solidFill>
                <a:srgbClr val="4C4D4C"/>
              </a:solidFill>
            </a:endParaRPr>
          </a:p>
        </p:txBody>
      </p:sp>
      <p:sp>
        <p:nvSpPr>
          <p:cNvPr id="194" name="Google Shape;194;p30"/>
          <p:cNvSpPr txBox="1"/>
          <p:nvPr/>
        </p:nvSpPr>
        <p:spPr>
          <a:xfrm>
            <a:off x="2239750" y="4806550"/>
            <a:ext cx="6838200" cy="2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2"/>
                </a:solidFill>
                <a:latin typeface="Source Sans Pro"/>
                <a:ea typeface="Source Sans Pro"/>
                <a:cs typeface="Source Sans Pro"/>
                <a:sym typeface="Source Sans Pro"/>
              </a:rPr>
              <a:t>Pulled from: </a:t>
            </a:r>
            <a:r>
              <a:rPr i="1" lang="en" sz="1100" u="sng">
                <a:solidFill>
                  <a:schemeClr val="hlink"/>
                </a:solidFill>
                <a:latin typeface="Source Sans Pro"/>
                <a:ea typeface="Source Sans Pro"/>
                <a:cs typeface="Source Sans Pro"/>
                <a:sym typeface="Source Sans Pro"/>
                <a:hlinkClick r:id="rId3"/>
              </a:rPr>
              <a:t>Facilitating Effective Community System Development Meetings: A Handbook for Collaboration Leaders</a:t>
            </a:r>
            <a:endParaRPr i="1" sz="1100">
              <a:solidFill>
                <a:schemeClr val="lt2"/>
              </a:solidFill>
              <a:latin typeface="Source Sans Pro"/>
              <a:ea typeface="Source Sans Pro"/>
              <a:cs typeface="Source Sans Pro"/>
              <a:sym typeface="Source Sans Pro"/>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Self-Care Strategies </a:t>
            </a:r>
            <a:endParaRPr/>
          </a:p>
        </p:txBody>
      </p:sp>
      <p:sp>
        <p:nvSpPr>
          <p:cNvPr id="200" name="Google Shape;200;p31"/>
          <p:cNvSpPr txBox="1"/>
          <p:nvPr>
            <p:ph idx="1" type="body"/>
          </p:nvPr>
        </p:nvSpPr>
        <p:spPr>
          <a:xfrm>
            <a:off x="311700" y="1068425"/>
            <a:ext cx="8520600" cy="3416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Trust your own inner readiness, willingness, and ability</a:t>
            </a:r>
            <a:r>
              <a:rPr lang="en" sz="1300">
                <a:solidFill>
                  <a:srgbClr val="4C4D4C"/>
                </a:solidFill>
                <a:latin typeface="Raleway"/>
                <a:ea typeface="Raleway"/>
                <a:cs typeface="Raleway"/>
                <a:sym typeface="Raleway"/>
              </a:rPr>
              <a:t> when it comes to facilitating equity-focused conversations. Meet yourself where you are and consider what added reflection, learning, or skill-building might be needed.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Clarify your own </a:t>
            </a:r>
            <a:r>
              <a:rPr b="1" lang="en" sz="1300">
                <a:solidFill>
                  <a:srgbClr val="4C4D4C"/>
                </a:solidFill>
                <a:latin typeface="Raleway"/>
                <a:ea typeface="Raleway"/>
                <a:cs typeface="Raleway"/>
                <a:sym typeface="Raleway"/>
              </a:rPr>
              <a:t>experiences, motivations, and commitments</a:t>
            </a:r>
            <a:r>
              <a:rPr lang="en" sz="1300">
                <a:solidFill>
                  <a:srgbClr val="4C4D4C"/>
                </a:solidFill>
                <a:latin typeface="Raleway"/>
                <a:ea typeface="Raleway"/>
                <a:cs typeface="Raleway"/>
                <a:sym typeface="Raleway"/>
              </a:rPr>
              <a:t> before the conversation.</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Show up as your </a:t>
            </a:r>
            <a:r>
              <a:rPr b="1" lang="en" sz="1300">
                <a:solidFill>
                  <a:srgbClr val="4C4D4C"/>
                </a:solidFill>
                <a:latin typeface="Raleway"/>
                <a:ea typeface="Raleway"/>
                <a:cs typeface="Raleway"/>
                <a:sym typeface="Raleway"/>
              </a:rPr>
              <a:t>authentic self</a:t>
            </a:r>
            <a:r>
              <a:rPr lang="en" sz="1300">
                <a:solidFill>
                  <a:srgbClr val="4C4D4C"/>
                </a:solidFill>
                <a:latin typeface="Raleway"/>
                <a:ea typeface="Raleway"/>
                <a:cs typeface="Raleway"/>
                <a:sym typeface="Raleway"/>
              </a:rPr>
              <a:t> and be willing to reflect your own humanity and truth if it feels helpful to you and the group.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Check-in with yourself on what </a:t>
            </a:r>
            <a:r>
              <a:rPr b="1" lang="en" sz="1300">
                <a:solidFill>
                  <a:srgbClr val="4C4D4C"/>
                </a:solidFill>
                <a:latin typeface="Raleway"/>
                <a:ea typeface="Raleway"/>
                <a:cs typeface="Raleway"/>
                <a:sym typeface="Raleway"/>
              </a:rPr>
              <a:t>thoughts, feelings, and body sensations</a:t>
            </a:r>
            <a:r>
              <a:rPr lang="en" sz="1300">
                <a:solidFill>
                  <a:srgbClr val="4C4D4C"/>
                </a:solidFill>
                <a:latin typeface="Raleway"/>
                <a:ea typeface="Raleway"/>
                <a:cs typeface="Raleway"/>
                <a:sym typeface="Raleway"/>
              </a:rPr>
              <a:t> are coming up before, during, and after the conversation.</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Consider your own needs and </a:t>
            </a:r>
            <a:r>
              <a:rPr b="1" lang="en" sz="1300">
                <a:solidFill>
                  <a:srgbClr val="4C4D4C"/>
                </a:solidFill>
                <a:latin typeface="Raleway"/>
                <a:ea typeface="Raleway"/>
                <a:cs typeface="Raleway"/>
                <a:sym typeface="Raleway"/>
              </a:rPr>
              <a:t>what you need to facilitate </a:t>
            </a:r>
            <a:r>
              <a:rPr lang="en" sz="1300">
                <a:solidFill>
                  <a:srgbClr val="4C4D4C"/>
                </a:solidFill>
                <a:latin typeface="Raleway"/>
                <a:ea typeface="Raleway"/>
                <a:cs typeface="Raleway"/>
                <a:sym typeface="Raleway"/>
              </a:rPr>
              <a:t>difficult conversations (e.g., space for inner work, historical learning, additional skills, and/or practice facilitating and being with discomfort)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Invite a </a:t>
            </a:r>
            <a:r>
              <a:rPr b="1" lang="en" sz="1300">
                <a:solidFill>
                  <a:srgbClr val="4C4D4C"/>
                </a:solidFill>
                <a:latin typeface="Raleway"/>
                <a:ea typeface="Raleway"/>
                <a:cs typeface="Raleway"/>
                <a:sym typeface="Raleway"/>
              </a:rPr>
              <a:t>co-planner and co-facilitator</a:t>
            </a:r>
            <a:r>
              <a:rPr lang="en" sz="1300">
                <a:solidFill>
                  <a:srgbClr val="4C4D4C"/>
                </a:solidFill>
                <a:latin typeface="Raleway"/>
                <a:ea typeface="Raleway"/>
                <a:cs typeface="Raleway"/>
                <a:sym typeface="Raleway"/>
              </a:rPr>
              <a:t> for the conversation</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Practice with peers</a:t>
            </a:r>
            <a:r>
              <a:rPr lang="en" sz="1300">
                <a:solidFill>
                  <a:srgbClr val="4C4D4C"/>
                </a:solidFill>
                <a:latin typeface="Raleway"/>
                <a:ea typeface="Raleway"/>
                <a:cs typeface="Raleway"/>
                <a:sym typeface="Raleway"/>
              </a:rPr>
              <a:t> or others to be able to stay present with discomfort as it surfaces.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Create space to </a:t>
            </a:r>
            <a:r>
              <a:rPr b="1" lang="en" sz="1300">
                <a:solidFill>
                  <a:srgbClr val="4C4D4C"/>
                </a:solidFill>
                <a:latin typeface="Raleway"/>
                <a:ea typeface="Raleway"/>
                <a:cs typeface="Raleway"/>
                <a:sym typeface="Raleway"/>
              </a:rPr>
              <a:t>reflect on the conversation</a:t>
            </a:r>
            <a:r>
              <a:rPr lang="en" sz="1300">
                <a:solidFill>
                  <a:srgbClr val="4C4D4C"/>
                </a:solidFill>
                <a:latin typeface="Raleway"/>
                <a:ea typeface="Raleway"/>
                <a:cs typeface="Raleway"/>
                <a:sym typeface="Raleway"/>
              </a:rPr>
              <a:t> and consider what worked well, how to improve, and how to support the group forward</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500"/>
              </a:spcAft>
              <a:buClr>
                <a:srgbClr val="4C4D4C"/>
              </a:buClr>
              <a:buSzPts val="1300"/>
              <a:buFont typeface="Raleway"/>
              <a:buChar char="●"/>
            </a:pPr>
            <a:r>
              <a:rPr b="1" lang="en" sz="1300">
                <a:solidFill>
                  <a:srgbClr val="4C4D4C"/>
                </a:solidFill>
                <a:latin typeface="Raleway"/>
                <a:ea typeface="Raleway"/>
                <a:cs typeface="Raleway"/>
                <a:sym typeface="Raleway"/>
              </a:rPr>
              <a:t>Give grace and self-compassion</a:t>
            </a:r>
            <a:r>
              <a:rPr lang="en" sz="1300">
                <a:solidFill>
                  <a:srgbClr val="4C4D4C"/>
                </a:solidFill>
                <a:latin typeface="Raleway"/>
                <a:ea typeface="Raleway"/>
                <a:cs typeface="Raleway"/>
                <a:sym typeface="Raleway"/>
              </a:rPr>
              <a:t> to yourself on your inner journey and facilitation journey. </a:t>
            </a:r>
            <a:endParaRPr b="1" sz="1300">
              <a:solidFill>
                <a:srgbClr val="4C4D4C"/>
              </a:solidFill>
              <a:latin typeface="Raleway"/>
              <a:ea typeface="Raleway"/>
              <a:cs typeface="Raleway"/>
              <a:sym typeface="Raleway"/>
            </a:endParaRPr>
          </a:p>
        </p:txBody>
      </p:sp>
      <p:sp>
        <p:nvSpPr>
          <p:cNvPr id="201" name="Google Shape;201;p31"/>
          <p:cNvSpPr txBox="1"/>
          <p:nvPr/>
        </p:nvSpPr>
        <p:spPr>
          <a:xfrm>
            <a:off x="2239750" y="4806550"/>
            <a:ext cx="6838200" cy="2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2"/>
                </a:solidFill>
                <a:latin typeface="Source Sans Pro"/>
                <a:ea typeface="Source Sans Pro"/>
                <a:cs typeface="Source Sans Pro"/>
                <a:sym typeface="Source Sans Pro"/>
              </a:rPr>
              <a:t>Pulled from: </a:t>
            </a:r>
            <a:r>
              <a:rPr i="1" lang="en" sz="1100" u="sng">
                <a:solidFill>
                  <a:schemeClr val="hlink"/>
                </a:solidFill>
                <a:latin typeface="Source Sans Pro"/>
                <a:ea typeface="Source Sans Pro"/>
                <a:cs typeface="Source Sans Pro"/>
                <a:sym typeface="Source Sans Pro"/>
                <a:hlinkClick r:id="rId3"/>
              </a:rPr>
              <a:t>Facilitating Effective Community System Development Meetings: A Handbook for Collaboration Leaders</a:t>
            </a:r>
            <a:endParaRPr i="1" sz="1100">
              <a:solidFill>
                <a:schemeClr val="lt2"/>
              </a:solidFill>
              <a:latin typeface="Source Sans Pro"/>
              <a:ea typeface="Source Sans Pro"/>
              <a:cs typeface="Source Sans Pro"/>
              <a:sym typeface="Source Sans Pro"/>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Taking Care of Others</a:t>
            </a:r>
            <a:endParaRPr/>
          </a:p>
        </p:txBody>
      </p:sp>
      <p:sp>
        <p:nvSpPr>
          <p:cNvPr id="207" name="Google Shape;207;p32"/>
          <p:cNvSpPr txBox="1"/>
          <p:nvPr>
            <p:ph idx="1" type="body"/>
          </p:nvPr>
        </p:nvSpPr>
        <p:spPr>
          <a:xfrm>
            <a:off x="212600" y="1068425"/>
            <a:ext cx="8832300" cy="3416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Provide preparation</a:t>
            </a:r>
            <a:r>
              <a:rPr lang="en" sz="1300">
                <a:solidFill>
                  <a:srgbClr val="4C4D4C"/>
                </a:solidFill>
                <a:latin typeface="Raleway"/>
                <a:ea typeface="Raleway"/>
                <a:cs typeface="Raleway"/>
                <a:sym typeface="Raleway"/>
              </a:rPr>
              <a:t> for the conversation, when it feels appropriate</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Agree on </a:t>
            </a:r>
            <a:r>
              <a:rPr b="1" lang="en" sz="1300">
                <a:solidFill>
                  <a:srgbClr val="4C4D4C"/>
                </a:solidFill>
                <a:latin typeface="Raleway"/>
                <a:ea typeface="Raleway"/>
                <a:cs typeface="Raleway"/>
                <a:sym typeface="Raleway"/>
              </a:rPr>
              <a:t>shared goals and agreements</a:t>
            </a:r>
            <a:r>
              <a:rPr lang="en" sz="1300">
                <a:solidFill>
                  <a:srgbClr val="4C4D4C"/>
                </a:solidFill>
                <a:latin typeface="Raleway"/>
                <a:ea typeface="Raleway"/>
                <a:cs typeface="Raleway"/>
                <a:sym typeface="Raleway"/>
              </a:rPr>
              <a:t> for the conversation.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Meet people where they are</a:t>
            </a:r>
            <a:r>
              <a:rPr lang="en" sz="1300">
                <a:solidFill>
                  <a:srgbClr val="4C4D4C"/>
                </a:solidFill>
                <a:latin typeface="Raleway"/>
                <a:ea typeface="Raleway"/>
                <a:cs typeface="Raleway"/>
                <a:sym typeface="Raleway"/>
              </a:rPr>
              <a:t> on their equity journeys.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Space out or </a:t>
            </a:r>
            <a:r>
              <a:rPr b="1" lang="en" sz="1300">
                <a:solidFill>
                  <a:srgbClr val="4C4D4C"/>
                </a:solidFill>
                <a:latin typeface="Raleway"/>
                <a:ea typeface="Raleway"/>
                <a:cs typeface="Raleway"/>
                <a:sym typeface="Raleway"/>
              </a:rPr>
              <a:t>pace the conversation</a:t>
            </a:r>
            <a:r>
              <a:rPr lang="en" sz="1300">
                <a:solidFill>
                  <a:srgbClr val="4C4D4C"/>
                </a:solidFill>
                <a:latin typeface="Raleway"/>
                <a:ea typeface="Raleway"/>
                <a:cs typeface="Raleway"/>
                <a:sym typeface="Raleway"/>
              </a:rPr>
              <a:t> to support participants and their diverse perspectives, emotions, and awareness.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Take breaks </a:t>
            </a:r>
            <a:r>
              <a:rPr lang="en" sz="1300">
                <a:solidFill>
                  <a:srgbClr val="4C4D4C"/>
                </a:solidFill>
                <a:latin typeface="Raleway"/>
                <a:ea typeface="Raleway"/>
                <a:cs typeface="Raleway"/>
                <a:sym typeface="Raleway"/>
              </a:rPr>
              <a:t>during the conversation to give people time to slow down and take care of their own needs.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Check-in</a:t>
            </a:r>
            <a:r>
              <a:rPr lang="en" sz="1300">
                <a:solidFill>
                  <a:srgbClr val="4C4D4C"/>
                </a:solidFill>
                <a:latin typeface="Raleway"/>
                <a:ea typeface="Raleway"/>
                <a:cs typeface="Raleway"/>
                <a:sym typeface="Raleway"/>
              </a:rPr>
              <a:t> with each other if emotions come up or if the conversation gets heated.</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Consider the benefit of a </a:t>
            </a:r>
            <a:r>
              <a:rPr b="1" lang="en" sz="1300">
                <a:solidFill>
                  <a:srgbClr val="4C4D4C"/>
                </a:solidFill>
                <a:latin typeface="Raleway"/>
                <a:ea typeface="Raleway"/>
                <a:cs typeface="Raleway"/>
                <a:sym typeface="Raleway"/>
              </a:rPr>
              <a:t>co-facilitator</a:t>
            </a:r>
            <a:r>
              <a:rPr lang="en" sz="1300">
                <a:solidFill>
                  <a:srgbClr val="4C4D4C"/>
                </a:solidFill>
                <a:latin typeface="Raleway"/>
                <a:ea typeface="Raleway"/>
                <a:cs typeface="Raleway"/>
                <a:sym typeface="Raleway"/>
              </a:rPr>
              <a:t> or third-party facilitator.</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Create a </a:t>
            </a:r>
            <a:r>
              <a:rPr b="1" lang="en" sz="1300">
                <a:solidFill>
                  <a:srgbClr val="4C4D4C"/>
                </a:solidFill>
                <a:latin typeface="Raleway"/>
                <a:ea typeface="Raleway"/>
                <a:cs typeface="Raleway"/>
                <a:sym typeface="Raleway"/>
              </a:rPr>
              <a:t>sense of closing </a:t>
            </a:r>
            <a:r>
              <a:rPr lang="en" sz="1300">
                <a:solidFill>
                  <a:srgbClr val="4C4D4C"/>
                </a:solidFill>
                <a:latin typeface="Raleway"/>
                <a:ea typeface="Raleway"/>
                <a:cs typeface="Raleway"/>
                <a:sym typeface="Raleway"/>
              </a:rPr>
              <a:t>by doing a check-out.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Follow up with participants</a:t>
            </a:r>
            <a:r>
              <a:rPr lang="en" sz="1300">
                <a:solidFill>
                  <a:srgbClr val="4C4D4C"/>
                </a:solidFill>
                <a:latin typeface="Raleway"/>
                <a:ea typeface="Raleway"/>
                <a:cs typeface="Raleway"/>
                <a:sym typeface="Raleway"/>
              </a:rPr>
              <a:t> and ask how they are doing, what they need to feel supported, what their experience was like, and for any feedback.</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0"/>
              </a:spcAft>
              <a:buClr>
                <a:srgbClr val="4C4D4C"/>
              </a:buClr>
              <a:buSzPts val="1300"/>
              <a:buFont typeface="Raleway"/>
              <a:buChar char="●"/>
            </a:pPr>
            <a:r>
              <a:rPr b="1" lang="en" sz="1300">
                <a:solidFill>
                  <a:srgbClr val="4C4D4C"/>
                </a:solidFill>
                <a:latin typeface="Raleway"/>
                <a:ea typeface="Raleway"/>
                <a:cs typeface="Raleway"/>
                <a:sym typeface="Raleway"/>
              </a:rPr>
              <a:t>Offer compassion and empathy</a:t>
            </a:r>
            <a:r>
              <a:rPr lang="en" sz="1300">
                <a:solidFill>
                  <a:srgbClr val="4C4D4C"/>
                </a:solidFill>
                <a:latin typeface="Raleway"/>
                <a:ea typeface="Raleway"/>
                <a:cs typeface="Raleway"/>
                <a:sym typeface="Raleway"/>
              </a:rPr>
              <a:t> to individuals and the group for sharing their experiences and perspectives. </a:t>
            </a:r>
            <a:endParaRPr sz="1300">
              <a:solidFill>
                <a:srgbClr val="4C4D4C"/>
              </a:solidFill>
              <a:latin typeface="Raleway"/>
              <a:ea typeface="Raleway"/>
              <a:cs typeface="Raleway"/>
              <a:sym typeface="Raleway"/>
            </a:endParaRPr>
          </a:p>
          <a:p>
            <a:pPr indent="-311150" lvl="0" marL="457200" rtl="0" algn="l">
              <a:lnSpc>
                <a:spcPct val="100000"/>
              </a:lnSpc>
              <a:spcBef>
                <a:spcPts val="500"/>
              </a:spcBef>
              <a:spcAft>
                <a:spcPts val="500"/>
              </a:spcAft>
              <a:buClr>
                <a:srgbClr val="4C4D4C"/>
              </a:buClr>
              <a:buSzPts val="1300"/>
              <a:buFont typeface="Raleway"/>
              <a:buChar char="●"/>
            </a:pPr>
            <a:r>
              <a:rPr b="1" lang="en" sz="1300">
                <a:solidFill>
                  <a:srgbClr val="4C4D4C"/>
                </a:solidFill>
                <a:latin typeface="Raleway"/>
                <a:ea typeface="Raleway"/>
                <a:cs typeface="Raleway"/>
                <a:sym typeface="Raleway"/>
              </a:rPr>
              <a:t>Provide additional tools and resources</a:t>
            </a:r>
            <a:r>
              <a:rPr lang="en" sz="1300">
                <a:solidFill>
                  <a:srgbClr val="4C4D4C"/>
                </a:solidFill>
                <a:latin typeface="Raleway"/>
                <a:ea typeface="Raleway"/>
                <a:cs typeface="Raleway"/>
                <a:sym typeface="Raleway"/>
              </a:rPr>
              <a:t> to support individuals and the collective in reflecting, learning, and healing.</a:t>
            </a:r>
            <a:endParaRPr sz="1300">
              <a:solidFill>
                <a:srgbClr val="4C4D4C"/>
              </a:solidFill>
              <a:latin typeface="Raleway"/>
              <a:ea typeface="Raleway"/>
              <a:cs typeface="Raleway"/>
              <a:sym typeface="Raleway"/>
            </a:endParaRPr>
          </a:p>
        </p:txBody>
      </p:sp>
      <p:sp>
        <p:nvSpPr>
          <p:cNvPr id="208" name="Google Shape;208;p32"/>
          <p:cNvSpPr txBox="1"/>
          <p:nvPr/>
        </p:nvSpPr>
        <p:spPr>
          <a:xfrm>
            <a:off x="2239750" y="4806550"/>
            <a:ext cx="6838200" cy="267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100">
                <a:solidFill>
                  <a:schemeClr val="lt2"/>
                </a:solidFill>
                <a:latin typeface="Source Sans Pro"/>
                <a:ea typeface="Source Sans Pro"/>
                <a:cs typeface="Source Sans Pro"/>
                <a:sym typeface="Source Sans Pro"/>
              </a:rPr>
              <a:t>Pulled from: </a:t>
            </a:r>
            <a:r>
              <a:rPr i="1" lang="en" sz="1100" u="sng">
                <a:solidFill>
                  <a:schemeClr val="hlink"/>
                </a:solidFill>
                <a:latin typeface="Source Sans Pro"/>
                <a:ea typeface="Source Sans Pro"/>
                <a:cs typeface="Source Sans Pro"/>
                <a:sym typeface="Source Sans Pro"/>
                <a:hlinkClick r:id="rId3"/>
              </a:rPr>
              <a:t>Facilitating Effective Community System Development Meetings: A Handbook for Collaboration Leaders</a:t>
            </a:r>
            <a:endParaRPr i="1" sz="1100">
              <a:solidFill>
                <a:schemeClr val="lt2"/>
              </a:solidFill>
              <a:latin typeface="Source Sans Pro"/>
              <a:ea typeface="Source Sans Pro"/>
              <a:cs typeface="Source Sans Pro"/>
              <a:sym typeface="Source Sans Pro"/>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pic>
        <p:nvPicPr>
          <p:cNvPr id="71" name="Google Shape;71;p15"/>
          <p:cNvPicPr preferRelativeResize="0"/>
          <p:nvPr/>
        </p:nvPicPr>
        <p:blipFill>
          <a:blip r:embed="rId3">
            <a:alphaModFix/>
          </a:blip>
          <a:stretch>
            <a:fillRect/>
          </a:stretch>
        </p:blipFill>
        <p:spPr>
          <a:xfrm>
            <a:off x="357175" y="76550"/>
            <a:ext cx="8750976" cy="4922424"/>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2" name="Shape 212"/>
        <p:cNvGrpSpPr/>
        <p:nvPr/>
      </p:nvGrpSpPr>
      <p:grpSpPr>
        <a:xfrm>
          <a:off x="0" y="0"/>
          <a:ext cx="0" cy="0"/>
          <a:chOff x="0" y="0"/>
          <a:chExt cx="0" cy="0"/>
        </a:xfrm>
      </p:grpSpPr>
      <p:sp>
        <p:nvSpPr>
          <p:cNvPr id="213" name="Google Shape;213;p33"/>
          <p:cNvSpPr txBox="1"/>
          <p:nvPr>
            <p:ph type="title"/>
          </p:nvPr>
        </p:nvSpPr>
        <p:spPr>
          <a:xfrm>
            <a:off x="490250" y="386100"/>
            <a:ext cx="5403300" cy="573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Final Reflection</a:t>
            </a:r>
            <a:endParaRPr>
              <a:solidFill>
                <a:schemeClr val="dk2"/>
              </a:solidFill>
            </a:endParaRPr>
          </a:p>
        </p:txBody>
      </p:sp>
      <p:sp>
        <p:nvSpPr>
          <p:cNvPr id="214" name="Google Shape;214;p33"/>
          <p:cNvSpPr txBox="1"/>
          <p:nvPr/>
        </p:nvSpPr>
        <p:spPr>
          <a:xfrm>
            <a:off x="1190525" y="2558700"/>
            <a:ext cx="1383900" cy="11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215" name="Google Shape;215;p33"/>
          <p:cNvSpPr txBox="1"/>
          <p:nvPr/>
        </p:nvSpPr>
        <p:spPr>
          <a:xfrm>
            <a:off x="3471850" y="2156650"/>
            <a:ext cx="1580100" cy="15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216" name="Google Shape;216;p33"/>
          <p:cNvSpPr txBox="1"/>
          <p:nvPr/>
        </p:nvSpPr>
        <p:spPr>
          <a:xfrm>
            <a:off x="311700" y="1547100"/>
            <a:ext cx="26643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surprised you</a:t>
            </a:r>
            <a:endParaRPr b="1" sz="1800">
              <a:solidFill>
                <a:srgbClr val="4C4D4C"/>
              </a:solidFill>
              <a:latin typeface="Raleway"/>
              <a:ea typeface="Raleway"/>
              <a:cs typeface="Raleway"/>
              <a:sym typeface="Raleway"/>
            </a:endParaRPr>
          </a:p>
        </p:txBody>
      </p:sp>
      <p:sp>
        <p:nvSpPr>
          <p:cNvPr id="217" name="Google Shape;217;p33"/>
          <p:cNvSpPr txBox="1"/>
          <p:nvPr/>
        </p:nvSpPr>
        <p:spPr>
          <a:xfrm>
            <a:off x="3463675" y="1547100"/>
            <a:ext cx="23628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you learned or (re)learned</a:t>
            </a:r>
            <a:endParaRPr b="1" sz="1800">
              <a:solidFill>
                <a:srgbClr val="4C4D4C"/>
              </a:solidFill>
              <a:latin typeface="Raleway"/>
              <a:ea typeface="Raleway"/>
              <a:cs typeface="Raleway"/>
              <a:sym typeface="Raleway"/>
            </a:endParaRPr>
          </a:p>
        </p:txBody>
      </p:sp>
      <p:sp>
        <p:nvSpPr>
          <p:cNvPr id="218" name="Google Shape;218;p33"/>
          <p:cNvSpPr txBox="1"/>
          <p:nvPr/>
        </p:nvSpPr>
        <p:spPr>
          <a:xfrm>
            <a:off x="6463750" y="1558075"/>
            <a:ext cx="23163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you hope to take with you</a:t>
            </a:r>
            <a:endParaRPr b="1" sz="1800">
              <a:solidFill>
                <a:srgbClr val="4C4D4C"/>
              </a:solidFill>
              <a:latin typeface="Raleway"/>
              <a:ea typeface="Raleway"/>
              <a:cs typeface="Raleway"/>
              <a:sym typeface="Raleway"/>
            </a:endParaRPr>
          </a:p>
        </p:txBody>
      </p:sp>
      <p:pic>
        <p:nvPicPr>
          <p:cNvPr id="219" name="Google Shape;219;p33"/>
          <p:cNvPicPr preferRelativeResize="0"/>
          <p:nvPr/>
        </p:nvPicPr>
        <p:blipFill>
          <a:blip r:embed="rId3">
            <a:alphaModFix/>
          </a:blip>
          <a:stretch>
            <a:fillRect/>
          </a:stretch>
        </p:blipFill>
        <p:spPr>
          <a:xfrm>
            <a:off x="771050" y="2647607"/>
            <a:ext cx="1580100" cy="1746419"/>
          </a:xfrm>
          <a:prstGeom prst="rect">
            <a:avLst/>
          </a:prstGeom>
          <a:noFill/>
          <a:ln>
            <a:noFill/>
          </a:ln>
        </p:spPr>
      </p:pic>
      <p:pic>
        <p:nvPicPr>
          <p:cNvPr id="220" name="Google Shape;220;p33"/>
          <p:cNvPicPr preferRelativeResize="0"/>
          <p:nvPr/>
        </p:nvPicPr>
        <p:blipFill>
          <a:blip r:embed="rId4">
            <a:alphaModFix/>
          </a:blip>
          <a:stretch>
            <a:fillRect/>
          </a:stretch>
        </p:blipFill>
        <p:spPr>
          <a:xfrm>
            <a:off x="3698788" y="2647600"/>
            <a:ext cx="1746425" cy="1746425"/>
          </a:xfrm>
          <a:prstGeom prst="rect">
            <a:avLst/>
          </a:prstGeom>
          <a:noFill/>
          <a:ln>
            <a:noFill/>
          </a:ln>
        </p:spPr>
      </p:pic>
      <p:pic>
        <p:nvPicPr>
          <p:cNvPr id="221" name="Google Shape;221;p33"/>
          <p:cNvPicPr preferRelativeResize="0"/>
          <p:nvPr/>
        </p:nvPicPr>
        <p:blipFill>
          <a:blip r:embed="rId5">
            <a:alphaModFix/>
          </a:blip>
          <a:stretch>
            <a:fillRect/>
          </a:stretch>
        </p:blipFill>
        <p:spPr>
          <a:xfrm>
            <a:off x="6064025" y="2738712"/>
            <a:ext cx="2902025" cy="1564199"/>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4"/>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227" name="Google Shape;227;p34"/>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1" name="Shape 231"/>
        <p:cNvGrpSpPr/>
        <p:nvPr/>
      </p:nvGrpSpPr>
      <p:grpSpPr>
        <a:xfrm>
          <a:off x="0" y="0"/>
          <a:ext cx="0" cy="0"/>
          <a:chOff x="0" y="0"/>
          <a:chExt cx="0" cy="0"/>
        </a:xfrm>
      </p:grpSpPr>
      <p:sp>
        <p:nvSpPr>
          <p:cNvPr id="232" name="Google Shape;232;p35"/>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Information </a:t>
            </a:r>
            <a:endParaRPr/>
          </a:p>
        </p:txBody>
      </p:sp>
      <p:sp>
        <p:nvSpPr>
          <p:cNvPr id="233" name="Google Shape;233;p35"/>
          <p:cNvSpPr txBox="1"/>
          <p:nvPr>
            <p:ph idx="1" type="body"/>
          </p:nvPr>
        </p:nvSpPr>
        <p:spPr>
          <a:xfrm>
            <a:off x="4539450" y="2515700"/>
            <a:ext cx="4695300" cy="2727600"/>
          </a:xfrm>
          <a:prstGeom prst="rect">
            <a:avLst/>
          </a:prstGeom>
          <a:solidFill>
            <a:schemeClr val="accent6"/>
          </a:solidFill>
        </p:spPr>
        <p:txBody>
          <a:bodyPr anchorCtr="0" anchor="t" bIns="91425" lIns="91425" spcFirstLastPara="1" rIns="91425" wrap="square" tIns="91425">
            <a:normAutofit/>
          </a:bodyPr>
          <a:lstStyle/>
          <a:p>
            <a:pPr indent="45720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rPr b="1" lang="en">
                <a:solidFill>
                  <a:schemeClr val="dk2"/>
                </a:solidFill>
              </a:rPr>
              <a:t>Tanvi Shah</a:t>
            </a:r>
            <a:endParaRPr b="1">
              <a:solidFill>
                <a:schemeClr val="dk2"/>
              </a:solidFill>
            </a:endParaRPr>
          </a:p>
          <a:p>
            <a:pPr indent="0" lvl="0" marL="0" marR="0" rtl="0" algn="l">
              <a:lnSpc>
                <a:spcPct val="100000"/>
              </a:lnSpc>
              <a:spcBef>
                <a:spcPts val="0"/>
              </a:spcBef>
              <a:spcAft>
                <a:spcPts val="0"/>
              </a:spcAft>
              <a:buNone/>
            </a:pPr>
            <a:r>
              <a:rPr lang="en"/>
              <a:t>Chief Diversity, Equity &amp; Inclusion Officer </a:t>
            </a:r>
            <a:endParaRPr/>
          </a:p>
          <a:p>
            <a:pPr indent="0" lvl="0" marL="0" marR="0" rtl="0" algn="l">
              <a:lnSpc>
                <a:spcPct val="100000"/>
              </a:lnSpc>
              <a:spcBef>
                <a:spcPts val="0"/>
              </a:spcBef>
              <a:spcAft>
                <a:spcPts val="0"/>
              </a:spcAft>
              <a:buNone/>
            </a:pPr>
            <a:r>
              <a:rPr lang="en"/>
              <a:t>Illinois Power Agency</a:t>
            </a:r>
            <a:endParaRPr b="1"/>
          </a:p>
          <a:p>
            <a:pPr indent="0" lvl="0" marL="0" rtl="0" algn="l">
              <a:spcBef>
                <a:spcPts val="0"/>
              </a:spcBef>
              <a:spcAft>
                <a:spcPts val="0"/>
              </a:spcAft>
              <a:buNone/>
            </a:pPr>
            <a:r>
              <a:rPr lang="en" u="sng">
                <a:solidFill>
                  <a:schemeClr val="hlink"/>
                </a:solidFill>
                <a:hlinkClick r:id="rId3"/>
              </a:rPr>
              <a:t>tanvi.shah@illinois.gov</a:t>
            </a:r>
            <a:r>
              <a:rPr lang="en" u="sng">
                <a:solidFill>
                  <a:schemeClr val="hlink"/>
                </a:solidFill>
              </a:rPr>
              <a:t> </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234" name="Google Shape;234;p35"/>
          <p:cNvSpPr txBox="1"/>
          <p:nvPr/>
        </p:nvSpPr>
        <p:spPr>
          <a:xfrm>
            <a:off x="-80950" y="2515700"/>
            <a:ext cx="4653000" cy="27276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Ellen Johnson</a:t>
            </a:r>
            <a:endParaRPr b="1" sz="1800">
              <a:solidFill>
                <a:schemeClr val="dk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Senior Director</a:t>
            </a:r>
            <a:endParaRPr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Afton Partners</a:t>
            </a:r>
            <a:endParaRPr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u="sng">
                <a:solidFill>
                  <a:schemeClr val="hlink"/>
                </a:solidFill>
                <a:latin typeface="Source Sans Pro"/>
                <a:ea typeface="Source Sans Pro"/>
                <a:cs typeface="Source Sans Pro"/>
                <a:sym typeface="Source Sans Pro"/>
                <a:hlinkClick r:id="rId4"/>
              </a:rPr>
              <a:t>ejohnson@aftonpartners.com</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ctrTitle"/>
          </p:nvPr>
        </p:nvSpPr>
        <p:spPr>
          <a:xfrm>
            <a:off x="485875" y="264475"/>
            <a:ext cx="8183700" cy="14736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sz="2800"/>
              <a:t>Career Readiness </a:t>
            </a:r>
            <a:r>
              <a:rPr lang="en" sz="2800"/>
              <a:t>Pathway</a:t>
            </a:r>
            <a:endParaRPr sz="2800"/>
          </a:p>
        </p:txBody>
      </p:sp>
      <p:sp>
        <p:nvSpPr>
          <p:cNvPr id="240" name="Google Shape;240;p36"/>
          <p:cNvSpPr txBox="1"/>
          <p:nvPr>
            <p:ph idx="1" type="subTitle"/>
          </p:nvPr>
        </p:nvSpPr>
        <p:spPr>
          <a:xfrm>
            <a:off x="485875" y="1738075"/>
            <a:ext cx="8183700" cy="8610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200">
                <a:latin typeface="Raleway"/>
                <a:ea typeface="Raleway"/>
                <a:cs typeface="Raleway"/>
                <a:sym typeface="Raleway"/>
              </a:rPr>
              <a:t>A Comprehensive Career Readiness Framework</a:t>
            </a:r>
            <a:endParaRPr sz="2200">
              <a:latin typeface="Raleway"/>
              <a:ea typeface="Raleway"/>
              <a:cs typeface="Raleway"/>
              <a:sym typeface="Raleway"/>
            </a:endParaRPr>
          </a:p>
        </p:txBody>
      </p:sp>
      <p:sp>
        <p:nvSpPr>
          <p:cNvPr id="241" name="Google Shape;241;p36"/>
          <p:cNvSpPr txBox="1"/>
          <p:nvPr/>
        </p:nvSpPr>
        <p:spPr>
          <a:xfrm>
            <a:off x="631975" y="2818100"/>
            <a:ext cx="7712100" cy="147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latin typeface="Source Sans Pro"/>
                <a:ea typeface="Source Sans Pro"/>
                <a:cs typeface="Source Sans Pro"/>
                <a:sym typeface="Source Sans Pro"/>
              </a:rPr>
              <a:t>Presenters</a:t>
            </a:r>
            <a:r>
              <a:rPr lang="en">
                <a:latin typeface="Source Sans Pro"/>
                <a:ea typeface="Source Sans Pro"/>
                <a:cs typeface="Source Sans Pro"/>
                <a:sym typeface="Source Sans Pro"/>
              </a:rPr>
              <a:t>:</a:t>
            </a:r>
            <a:endParaRPr>
              <a:latin typeface="Source Sans Pro"/>
              <a:ea typeface="Source Sans Pro"/>
              <a:cs typeface="Source Sans Pro"/>
              <a:sym typeface="Source Sans Pro"/>
            </a:endParaRPr>
          </a:p>
          <a:p>
            <a:pPr indent="0" lvl="0" marL="0" rtl="0" algn="l">
              <a:spcBef>
                <a:spcPts val="0"/>
              </a:spcBef>
              <a:spcAft>
                <a:spcPts val="0"/>
              </a:spcAft>
              <a:buNone/>
            </a:pPr>
            <a:r>
              <a:t/>
            </a:r>
            <a:endParaRPr>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800">
                <a:latin typeface="Source Sans Pro"/>
                <a:ea typeface="Source Sans Pro"/>
                <a:cs typeface="Source Sans Pro"/>
                <a:sym typeface="Source Sans Pro"/>
              </a:rPr>
              <a:t>Tanvi Shah, </a:t>
            </a:r>
            <a:r>
              <a:rPr i="1" lang="en" sz="1800">
                <a:latin typeface="Source Sans Pro"/>
                <a:ea typeface="Source Sans Pro"/>
                <a:cs typeface="Source Sans Pro"/>
                <a:sym typeface="Source Sans Pro"/>
              </a:rPr>
              <a:t>Chief Diversity, Equity, and Inclusion Officer</a:t>
            </a:r>
            <a:r>
              <a:rPr lang="en" sz="1800">
                <a:latin typeface="Source Sans Pro"/>
                <a:ea typeface="Source Sans Pro"/>
                <a:cs typeface="Source Sans Pro"/>
                <a:sym typeface="Source Sans Pro"/>
              </a:rPr>
              <a:t>, Illinois Power Agency</a:t>
            </a:r>
            <a:endParaRPr sz="1800">
              <a:latin typeface="Source Sans Pro"/>
              <a:ea typeface="Source Sans Pro"/>
              <a:cs typeface="Source Sans Pro"/>
              <a:sym typeface="Source Sans Pro"/>
            </a:endParaRPr>
          </a:p>
          <a:p>
            <a:pPr indent="0" lvl="0" marL="0" rtl="0" algn="l">
              <a:lnSpc>
                <a:spcPct val="100000"/>
              </a:lnSpc>
              <a:spcBef>
                <a:spcPts val="0"/>
              </a:spcBef>
              <a:spcAft>
                <a:spcPts val="0"/>
              </a:spcAft>
              <a:buNone/>
            </a:pPr>
            <a:r>
              <a:rPr lang="en" sz="1800">
                <a:latin typeface="Source Sans Pro"/>
                <a:ea typeface="Source Sans Pro"/>
                <a:cs typeface="Source Sans Pro"/>
                <a:sym typeface="Source Sans Pro"/>
              </a:rPr>
              <a:t>Ellen Johnson, </a:t>
            </a:r>
            <a:r>
              <a:rPr i="1" lang="en" sz="1800">
                <a:latin typeface="Source Sans Pro"/>
                <a:ea typeface="Source Sans Pro"/>
                <a:cs typeface="Source Sans Pro"/>
                <a:sym typeface="Source Sans Pro"/>
              </a:rPr>
              <a:t>Senior Director</a:t>
            </a:r>
            <a:r>
              <a:rPr lang="en" sz="1800">
                <a:latin typeface="Source Sans Pro"/>
                <a:ea typeface="Source Sans Pro"/>
                <a:cs typeface="Source Sans Pro"/>
                <a:sym typeface="Source Sans Pro"/>
              </a:rPr>
              <a:t>, Afton Partners</a:t>
            </a:r>
            <a:endParaRPr sz="1800">
              <a:latin typeface="Source Sans Pro"/>
              <a:ea typeface="Source Sans Pro"/>
              <a:cs typeface="Source Sans Pro"/>
              <a:sym typeface="Source Sans Pro"/>
            </a:endParaRPr>
          </a:p>
          <a:p>
            <a:pPr indent="0" lvl="0" marL="0" rtl="0" algn="l">
              <a:lnSpc>
                <a:spcPct val="150000"/>
              </a:lnSpc>
              <a:spcBef>
                <a:spcPts val="0"/>
              </a:spcBef>
              <a:spcAft>
                <a:spcPts val="0"/>
              </a:spcAft>
              <a:buNone/>
            </a:pPr>
            <a:r>
              <a:t/>
            </a:r>
            <a:endParaRPr sz="1100">
              <a:latin typeface="Source Sans Pro"/>
              <a:ea typeface="Source Sans Pro"/>
              <a:cs typeface="Source Sans Pro"/>
              <a:sym typeface="Source Sans Pro"/>
            </a:endParaRPr>
          </a:p>
          <a:p>
            <a:pPr indent="0" lvl="0" marL="0" rtl="0" algn="r">
              <a:lnSpc>
                <a:spcPct val="100000"/>
              </a:lnSpc>
              <a:spcBef>
                <a:spcPts val="0"/>
              </a:spcBef>
              <a:spcAft>
                <a:spcPts val="0"/>
              </a:spcAft>
              <a:buNone/>
            </a:pPr>
            <a:r>
              <a:rPr b="1" lang="en" sz="1500">
                <a:latin typeface="Source Sans Pro"/>
                <a:ea typeface="Source Sans Pro"/>
                <a:cs typeface="Source Sans Pro"/>
                <a:sym typeface="Source Sans Pro"/>
              </a:rPr>
              <a:t>CA RISE Virtual Training Series - Career Readiness Pathway</a:t>
            </a:r>
            <a:endParaRPr b="1" sz="1500">
              <a:latin typeface="Source Sans Pro"/>
              <a:ea typeface="Source Sans Pro"/>
              <a:cs typeface="Source Sans Pro"/>
              <a:sym typeface="Source Sans Pro"/>
            </a:endParaRPr>
          </a:p>
          <a:p>
            <a:pPr indent="0" lvl="0" marL="0" rtl="0" algn="r">
              <a:lnSpc>
                <a:spcPct val="100000"/>
              </a:lnSpc>
              <a:spcBef>
                <a:spcPts val="0"/>
              </a:spcBef>
              <a:spcAft>
                <a:spcPts val="0"/>
              </a:spcAft>
              <a:buNone/>
            </a:pPr>
            <a:r>
              <a:rPr b="1" lang="en" sz="1500">
                <a:latin typeface="Source Sans Pro"/>
                <a:ea typeface="Source Sans Pro"/>
                <a:cs typeface="Source Sans Pro"/>
                <a:sym typeface="Source Sans Pro"/>
              </a:rPr>
              <a:t>June 3-5, 2025</a:t>
            </a:r>
            <a:endParaRPr b="1" sz="1500">
              <a:latin typeface="Source Sans Pro"/>
              <a:ea typeface="Source Sans Pro"/>
              <a:cs typeface="Source Sans Pro"/>
              <a:sym typeface="Source Sans Pro"/>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5" name="Shape 245"/>
        <p:cNvGrpSpPr/>
        <p:nvPr/>
      </p:nvGrpSpPr>
      <p:grpSpPr>
        <a:xfrm>
          <a:off x="0" y="0"/>
          <a:ext cx="0" cy="0"/>
          <a:chOff x="0" y="0"/>
          <a:chExt cx="0" cy="0"/>
        </a:xfrm>
      </p:grpSpPr>
      <p:sp>
        <p:nvSpPr>
          <p:cNvPr id="246" name="Google Shape;246;p37"/>
          <p:cNvSpPr txBox="1"/>
          <p:nvPr>
            <p:ph idx="1" type="subTitle"/>
          </p:nvPr>
        </p:nvSpPr>
        <p:spPr>
          <a:xfrm>
            <a:off x="265500" y="2492626"/>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June 4th, 2025</a:t>
            </a:r>
            <a:endParaRPr/>
          </a:p>
        </p:txBody>
      </p:sp>
      <p:sp>
        <p:nvSpPr>
          <p:cNvPr id="247" name="Google Shape;247;p37"/>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2"/>
              </a:buClr>
              <a:buSzPts val="990"/>
              <a:buFont typeface="Arial"/>
              <a:buNone/>
            </a:pPr>
            <a:r>
              <a:rPr b="1" lang="en" sz="3020">
                <a:solidFill>
                  <a:srgbClr val="4C4D4C"/>
                </a:solidFill>
                <a:latin typeface="Raleway"/>
                <a:ea typeface="Raleway"/>
                <a:cs typeface="Raleway"/>
                <a:sym typeface="Raleway"/>
              </a:rPr>
              <a:t>C</a:t>
            </a:r>
            <a:r>
              <a:rPr b="1" lang="en" sz="3020">
                <a:solidFill>
                  <a:srgbClr val="4C4D4C"/>
                </a:solidFill>
                <a:latin typeface="Raleway"/>
                <a:ea typeface="Raleway"/>
                <a:cs typeface="Raleway"/>
                <a:sym typeface="Raleway"/>
              </a:rPr>
              <a:t>areer Readiness Framework Deep Dive</a:t>
            </a:r>
            <a:endParaRPr sz="2700">
              <a:solidFill>
                <a:srgbClr val="4C4D4C"/>
              </a:solidFill>
            </a:endParaRPr>
          </a:p>
        </p:txBody>
      </p:sp>
      <p:sp>
        <p:nvSpPr>
          <p:cNvPr id="248" name="Google Shape;248;p37"/>
          <p:cNvSpPr txBox="1"/>
          <p:nvPr/>
        </p:nvSpPr>
        <p:spPr>
          <a:xfrm>
            <a:off x="112050" y="1829900"/>
            <a:ext cx="4352100" cy="4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900">
                <a:solidFill>
                  <a:schemeClr val="dk2"/>
                </a:solidFill>
                <a:latin typeface="Source Sans Pro"/>
                <a:ea typeface="Source Sans Pro"/>
                <a:cs typeface="Source Sans Pro"/>
                <a:sym typeface="Source Sans Pro"/>
              </a:rPr>
              <a:t>Career Readiness Pathway</a:t>
            </a:r>
            <a:endParaRPr sz="1800">
              <a:solidFill>
                <a:schemeClr val="dk2"/>
              </a:solidFill>
              <a:latin typeface="Source Sans Pro"/>
              <a:ea typeface="Source Sans Pro"/>
              <a:cs typeface="Source Sans Pro"/>
              <a:sym typeface="Source Sans Pr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252" name="Shape 252"/>
        <p:cNvGrpSpPr/>
        <p:nvPr/>
      </p:nvGrpSpPr>
      <p:grpSpPr>
        <a:xfrm>
          <a:off x="0" y="0"/>
          <a:ext cx="0" cy="0"/>
          <a:chOff x="0" y="0"/>
          <a:chExt cx="0" cy="0"/>
        </a:xfrm>
      </p:grpSpPr>
      <p:sp>
        <p:nvSpPr>
          <p:cNvPr id="253" name="Google Shape;253;p38"/>
          <p:cNvSpPr txBox="1"/>
          <p:nvPr>
            <p:ph type="title"/>
          </p:nvPr>
        </p:nvSpPr>
        <p:spPr>
          <a:xfrm>
            <a:off x="311700" y="217525"/>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t>Agenda </a:t>
            </a:r>
            <a:endParaRPr sz="2400"/>
          </a:p>
        </p:txBody>
      </p:sp>
      <p:sp>
        <p:nvSpPr>
          <p:cNvPr id="254" name="Google Shape;254;p38"/>
          <p:cNvSpPr txBox="1"/>
          <p:nvPr>
            <p:ph idx="1" type="body"/>
          </p:nvPr>
        </p:nvSpPr>
        <p:spPr>
          <a:xfrm>
            <a:off x="311700" y="761775"/>
            <a:ext cx="8520600" cy="19287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Welcome </a:t>
            </a:r>
            <a:r>
              <a:rPr lang="en" sz="1400">
                <a:solidFill>
                  <a:srgbClr val="4C4D4C"/>
                </a:solidFill>
                <a:latin typeface="Raleway"/>
                <a:ea typeface="Raleway"/>
                <a:cs typeface="Raleway"/>
                <a:sym typeface="Raleway"/>
              </a:rPr>
              <a:t>&amp; Introduction</a:t>
            </a:r>
            <a:r>
              <a:rPr lang="en" sz="1400">
                <a:solidFill>
                  <a:srgbClr val="4C4D4C"/>
                </a:solidFill>
                <a:latin typeface="Raleway"/>
                <a:ea typeface="Raleway"/>
                <a:cs typeface="Raleway"/>
                <a:sym typeface="Raleway"/>
              </a:rPr>
              <a:t>s</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Curriculum Overview &amp; Walkthrough</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Code Switching Activity</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Coaching Practice</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Workplace Navigation Skills Checklist</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600"/>
              </a:spcAft>
              <a:buClr>
                <a:srgbClr val="4C4D4C"/>
              </a:buClr>
              <a:buSzPts val="1400"/>
              <a:buFont typeface="Raleway"/>
              <a:buChar char="●"/>
            </a:pPr>
            <a:r>
              <a:rPr lang="en" sz="1400">
                <a:solidFill>
                  <a:srgbClr val="4C4D4C"/>
                </a:solidFill>
                <a:latin typeface="Raleway"/>
                <a:ea typeface="Raleway"/>
                <a:cs typeface="Raleway"/>
                <a:sym typeface="Raleway"/>
              </a:rPr>
              <a:t>Final Reflection &amp; Wrap-up</a:t>
            </a:r>
            <a:endParaRPr sz="1400">
              <a:solidFill>
                <a:srgbClr val="4C4D4C"/>
              </a:solidFill>
              <a:latin typeface="Raleway"/>
              <a:ea typeface="Raleway"/>
              <a:cs typeface="Raleway"/>
              <a:sym typeface="Raleway"/>
            </a:endParaRPr>
          </a:p>
        </p:txBody>
      </p:sp>
      <p:pic>
        <p:nvPicPr>
          <p:cNvPr id="255" name="Google Shape;255;p38"/>
          <p:cNvPicPr preferRelativeResize="0"/>
          <p:nvPr/>
        </p:nvPicPr>
        <p:blipFill rotWithShape="1">
          <a:blip r:embed="rId3">
            <a:alphaModFix/>
          </a:blip>
          <a:srcRect b="0" l="16655" r="23345" t="0"/>
          <a:stretch/>
        </p:blipFill>
        <p:spPr>
          <a:xfrm flipH="1" rot="5400000">
            <a:off x="4015438" y="98226"/>
            <a:ext cx="5485972" cy="4947051"/>
          </a:xfrm>
          <a:prstGeom prst="rect">
            <a:avLst/>
          </a:prstGeom>
          <a:noFill/>
          <a:ln>
            <a:noFill/>
          </a:ln>
        </p:spPr>
      </p:pic>
      <p:sp>
        <p:nvSpPr>
          <p:cNvPr id="256" name="Google Shape;256;p38"/>
          <p:cNvSpPr txBox="1"/>
          <p:nvPr>
            <p:ph type="title"/>
          </p:nvPr>
        </p:nvSpPr>
        <p:spPr>
          <a:xfrm>
            <a:off x="311700" y="2690475"/>
            <a:ext cx="7172100" cy="4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Objectives</a:t>
            </a:r>
            <a:endParaRPr sz="2400"/>
          </a:p>
        </p:txBody>
      </p:sp>
      <p:sp>
        <p:nvSpPr>
          <p:cNvPr id="257" name="Google Shape;257;p38"/>
          <p:cNvSpPr txBox="1"/>
          <p:nvPr>
            <p:ph idx="1" type="body"/>
          </p:nvPr>
        </p:nvSpPr>
        <p:spPr>
          <a:xfrm>
            <a:off x="311700" y="3193700"/>
            <a:ext cx="6117600" cy="1523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Elevate and address equity and social justice topics with participants</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Establish the enabling conditions of safety and trust to be built among participants. </a:t>
            </a:r>
            <a:endParaRPr sz="11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Value the voices and experiences of all participants </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Show up responsibly as your authentic self</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600"/>
              </a:spcAft>
              <a:buClr>
                <a:srgbClr val="4C4D4C"/>
              </a:buClr>
              <a:buSzPts val="1300"/>
              <a:buFont typeface="Raleway"/>
              <a:buChar char="●"/>
            </a:pPr>
            <a:r>
              <a:rPr lang="en" sz="1300">
                <a:solidFill>
                  <a:srgbClr val="4C4D4C"/>
                </a:solidFill>
                <a:latin typeface="Raleway"/>
                <a:ea typeface="Raleway"/>
                <a:cs typeface="Raleway"/>
                <a:sym typeface="Raleway"/>
              </a:rPr>
              <a:t>Increase your own comfort and ability to lead difficult conversations</a:t>
            </a:r>
            <a:endParaRPr b="1" sz="1600">
              <a:solidFill>
                <a:srgbClr val="4C4D4C"/>
              </a:solidFill>
              <a:latin typeface="Raleway"/>
              <a:ea typeface="Raleway"/>
              <a:cs typeface="Raleway"/>
              <a:sym typeface="Raleway"/>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pic>
        <p:nvPicPr>
          <p:cNvPr id="263" name="Google Shape;263;p39"/>
          <p:cNvPicPr preferRelativeResize="0"/>
          <p:nvPr/>
        </p:nvPicPr>
        <p:blipFill>
          <a:blip r:embed="rId3">
            <a:alphaModFix/>
          </a:blip>
          <a:stretch>
            <a:fillRect/>
          </a:stretch>
        </p:blipFill>
        <p:spPr>
          <a:xfrm>
            <a:off x="3497500" y="272800"/>
            <a:ext cx="5268953" cy="4870699"/>
          </a:xfrm>
          <a:prstGeom prst="rect">
            <a:avLst/>
          </a:prstGeom>
          <a:noFill/>
          <a:ln>
            <a:noFill/>
          </a:ln>
        </p:spPr>
      </p:pic>
      <p:sp>
        <p:nvSpPr>
          <p:cNvPr id="264" name="Google Shape;264;p39"/>
          <p:cNvSpPr txBox="1"/>
          <p:nvPr>
            <p:ph type="title"/>
          </p:nvPr>
        </p:nvSpPr>
        <p:spPr>
          <a:xfrm>
            <a:off x="311700" y="272800"/>
            <a:ext cx="2237400" cy="2083800"/>
          </a:xfrm>
          <a:prstGeom prst="rect">
            <a:avLst/>
          </a:prstGeom>
          <a:noFill/>
          <a:ln>
            <a:noFill/>
          </a:ln>
        </p:spPr>
        <p:txBody>
          <a:bodyPr anchorCtr="0" anchor="ctr" bIns="45700" lIns="91425" spcFirstLastPara="1" rIns="91425" wrap="square" tIns="45700">
            <a:normAutofit/>
          </a:bodyPr>
          <a:lstStyle/>
          <a:p>
            <a:pPr indent="0" lvl="0" marL="0" rtl="0" algn="l">
              <a:spcBef>
                <a:spcPts val="0"/>
              </a:spcBef>
              <a:spcAft>
                <a:spcPts val="0"/>
              </a:spcAft>
              <a:buClr>
                <a:srgbClr val="0066FF"/>
              </a:buClr>
              <a:buSzPts val="4400"/>
              <a:buFont typeface="Calibri"/>
              <a:buNone/>
            </a:pPr>
            <a:r>
              <a:rPr lang="en" sz="2850">
                <a:solidFill>
                  <a:schemeClr val="accent1"/>
                </a:solidFill>
              </a:rPr>
              <a:t>Career Readiness Framework</a:t>
            </a:r>
            <a:endParaRPr b="1" sz="2850">
              <a:solidFill>
                <a:schemeClr val="accent1"/>
              </a:solidFill>
            </a:endParaRPr>
          </a:p>
        </p:txBody>
      </p:sp>
      <p:sp>
        <p:nvSpPr>
          <p:cNvPr id="265" name="Google Shape;265;p39"/>
          <p:cNvSpPr txBox="1"/>
          <p:nvPr>
            <p:ph type="title"/>
          </p:nvPr>
        </p:nvSpPr>
        <p:spPr>
          <a:xfrm>
            <a:off x="311700" y="2130225"/>
            <a:ext cx="2984700" cy="480900"/>
          </a:xfrm>
          <a:prstGeom prst="rect">
            <a:avLst/>
          </a:prstGeom>
          <a:noFill/>
          <a:ln>
            <a:noFill/>
          </a:ln>
        </p:spPr>
        <p:txBody>
          <a:bodyPr anchorCtr="0" anchor="t" bIns="45700" lIns="91425" spcFirstLastPara="1" rIns="91425" wrap="square" tIns="45700">
            <a:normAutofit/>
          </a:bodyPr>
          <a:lstStyle/>
          <a:p>
            <a:pPr indent="0" lvl="0" marL="0" rtl="0" algn="l">
              <a:spcBef>
                <a:spcPts val="0"/>
              </a:spcBef>
              <a:spcAft>
                <a:spcPts val="0"/>
              </a:spcAft>
              <a:buClr>
                <a:srgbClr val="0066FF"/>
              </a:buClr>
              <a:buSzPts val="4400"/>
              <a:buFont typeface="Calibri"/>
              <a:buNone/>
            </a:pPr>
            <a:r>
              <a:rPr lang="en" sz="2150">
                <a:solidFill>
                  <a:schemeClr val="lt2"/>
                </a:solidFill>
              </a:rPr>
              <a:t>Theory of Change</a:t>
            </a:r>
            <a:endParaRPr b="1" sz="2150">
              <a:solidFill>
                <a:schemeClr val="lt2"/>
              </a:solidFill>
            </a:endParaRPr>
          </a:p>
        </p:txBody>
      </p:sp>
      <p:cxnSp>
        <p:nvCxnSpPr>
          <p:cNvPr id="266" name="Google Shape;266;p39"/>
          <p:cNvCxnSpPr/>
          <p:nvPr/>
        </p:nvCxnSpPr>
        <p:spPr>
          <a:xfrm>
            <a:off x="452675" y="2051175"/>
            <a:ext cx="2070900" cy="0"/>
          </a:xfrm>
          <a:prstGeom prst="straightConnector1">
            <a:avLst/>
          </a:prstGeom>
          <a:noFill/>
          <a:ln cap="flat" cmpd="sng" w="9525">
            <a:solidFill>
              <a:schemeClr val="dk2"/>
            </a:solidFill>
            <a:prstDash val="solid"/>
            <a:round/>
            <a:headEnd len="med" w="med" type="none"/>
            <a:tailEnd len="med" w="med" type="non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0" name="Shape 270"/>
        <p:cNvGrpSpPr/>
        <p:nvPr/>
      </p:nvGrpSpPr>
      <p:grpSpPr>
        <a:xfrm>
          <a:off x="0" y="0"/>
          <a:ext cx="0" cy="0"/>
          <a:chOff x="0" y="0"/>
          <a:chExt cx="0" cy="0"/>
        </a:xfrm>
      </p:grpSpPr>
      <p:pic>
        <p:nvPicPr>
          <p:cNvPr id="271" name="Google Shape;271;p40"/>
          <p:cNvPicPr preferRelativeResize="0"/>
          <p:nvPr/>
        </p:nvPicPr>
        <p:blipFill rotWithShape="1">
          <a:blip r:embed="rId3">
            <a:alphaModFix/>
          </a:blip>
          <a:srcRect b="6079" l="5500" r="-5500" t="-6080"/>
          <a:stretch/>
        </p:blipFill>
        <p:spPr>
          <a:xfrm>
            <a:off x="7066200" y="-318925"/>
            <a:ext cx="2151299" cy="2151299"/>
          </a:xfrm>
          <a:prstGeom prst="rect">
            <a:avLst/>
          </a:prstGeom>
          <a:noFill/>
          <a:ln>
            <a:noFill/>
          </a:ln>
        </p:spPr>
      </p:pic>
      <p:sp>
        <p:nvSpPr>
          <p:cNvPr id="272" name="Google Shape;272;p40"/>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Curriculum Goals and Objectives		</a:t>
            </a:r>
            <a:endParaRPr/>
          </a:p>
        </p:txBody>
      </p:sp>
      <p:sp>
        <p:nvSpPr>
          <p:cNvPr id="273" name="Google Shape;273;p40"/>
          <p:cNvSpPr txBox="1"/>
          <p:nvPr>
            <p:ph idx="1" type="body"/>
          </p:nvPr>
        </p:nvSpPr>
        <p:spPr>
          <a:xfrm>
            <a:off x="311700" y="1068425"/>
            <a:ext cx="8520600" cy="3416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1600">
                <a:solidFill>
                  <a:schemeClr val="dk2"/>
                </a:solidFill>
                <a:latin typeface="Raleway"/>
                <a:ea typeface="Raleway"/>
                <a:cs typeface="Raleway"/>
                <a:sym typeface="Raleway"/>
              </a:rPr>
              <a:t>The curriculum will build </a:t>
            </a:r>
            <a:r>
              <a:rPr b="1" lang="en" sz="1600">
                <a:solidFill>
                  <a:schemeClr val="accent5"/>
                </a:solidFill>
                <a:latin typeface="Raleway"/>
                <a:ea typeface="Raleway"/>
                <a:cs typeface="Raleway"/>
                <a:sym typeface="Raleway"/>
              </a:rPr>
              <a:t>confidence</a:t>
            </a:r>
            <a:r>
              <a:rPr lang="en" sz="1600">
                <a:solidFill>
                  <a:schemeClr val="dk2"/>
                </a:solidFill>
                <a:latin typeface="Raleway"/>
                <a:ea typeface="Raleway"/>
                <a:cs typeface="Raleway"/>
                <a:sym typeface="Raleway"/>
              </a:rPr>
              <a:t> and </a:t>
            </a:r>
            <a:r>
              <a:rPr b="1" lang="en" sz="1600">
                <a:solidFill>
                  <a:schemeClr val="accent5"/>
                </a:solidFill>
                <a:latin typeface="Raleway"/>
                <a:ea typeface="Raleway"/>
                <a:cs typeface="Raleway"/>
                <a:sym typeface="Raleway"/>
              </a:rPr>
              <a:t>empower</a:t>
            </a:r>
            <a:r>
              <a:rPr lang="en" sz="1600">
                <a:solidFill>
                  <a:schemeClr val="dk2"/>
                </a:solidFill>
                <a:latin typeface="Raleway"/>
                <a:ea typeface="Raleway"/>
                <a:cs typeface="Raleway"/>
                <a:sym typeface="Raleway"/>
              </a:rPr>
              <a:t> job seekers to: </a:t>
            </a:r>
            <a:endParaRPr sz="1600">
              <a:solidFill>
                <a:schemeClr val="dk2"/>
              </a:solidFill>
              <a:latin typeface="Raleway"/>
              <a:ea typeface="Raleway"/>
              <a:cs typeface="Raleway"/>
              <a:sym typeface="Raleway"/>
            </a:endParaRPr>
          </a:p>
          <a:p>
            <a:pPr indent="-330200" lvl="0" marL="457200" rtl="0" algn="l">
              <a:spcBef>
                <a:spcPts val="100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Recognize and speak to their executive function, workplace navigation, and technical skills</a:t>
            </a:r>
            <a:endParaRPr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Advocate for themselves, particularly in situations where they have traditionally felt power</a:t>
            </a:r>
            <a:r>
              <a:rPr i="1" lang="en" sz="1600">
                <a:solidFill>
                  <a:schemeClr val="dk2"/>
                </a:solidFill>
                <a:latin typeface="Raleway"/>
                <a:ea typeface="Raleway"/>
                <a:cs typeface="Raleway"/>
                <a:sym typeface="Raleway"/>
              </a:rPr>
              <a:t>less</a:t>
            </a:r>
            <a:endParaRPr i="1"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Make career decisions/choices that allow them to show up as their authentic selves </a:t>
            </a:r>
            <a:endParaRPr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Value one’s full range of skills brings to the labor market, particularly the skills that are not recognized in a labor market rooted in white supremacy</a:t>
            </a:r>
            <a:endParaRPr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Identify and center their own career goals and overcome obstacles to achieving those goals </a:t>
            </a:r>
            <a:endParaRPr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Recognize they have assets and networks that can be used in pursuit of their career goals</a:t>
            </a:r>
            <a:endParaRPr sz="1600">
              <a:solidFill>
                <a:schemeClr val="dk2"/>
              </a:solidFill>
              <a:latin typeface="Raleway"/>
              <a:ea typeface="Raleway"/>
              <a:cs typeface="Raleway"/>
              <a:sym typeface="Raleway"/>
            </a:endParaRPr>
          </a:p>
          <a:p>
            <a:pPr indent="-330200" lvl="0" marL="457200" rtl="0" algn="l">
              <a:spcBef>
                <a:spcPts val="0"/>
              </a:spcBef>
              <a:spcAft>
                <a:spcPts val="0"/>
              </a:spcAft>
              <a:buClr>
                <a:schemeClr val="dk2"/>
              </a:buClr>
              <a:buSzPts val="1600"/>
              <a:buFont typeface="Raleway"/>
              <a:buChar char="●"/>
            </a:pPr>
            <a:r>
              <a:rPr lang="en" sz="1600">
                <a:solidFill>
                  <a:schemeClr val="dk2"/>
                </a:solidFill>
                <a:latin typeface="Raleway"/>
                <a:ea typeface="Raleway"/>
                <a:cs typeface="Raleway"/>
                <a:sym typeface="Raleway"/>
              </a:rPr>
              <a:t>Navigate the job search process</a:t>
            </a:r>
            <a:endParaRPr sz="2400">
              <a:latin typeface="Raleway"/>
              <a:ea typeface="Raleway"/>
              <a:cs typeface="Raleway"/>
              <a:sym typeface="Raleway"/>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7" name="Shape 277"/>
        <p:cNvGrpSpPr/>
        <p:nvPr/>
      </p:nvGrpSpPr>
      <p:grpSpPr>
        <a:xfrm>
          <a:off x="0" y="0"/>
          <a:ext cx="0" cy="0"/>
          <a:chOff x="0" y="0"/>
          <a:chExt cx="0" cy="0"/>
        </a:xfrm>
      </p:grpSpPr>
      <p:sp>
        <p:nvSpPr>
          <p:cNvPr id="278" name="Google Shape;278;p41"/>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Curriculum Overview	</a:t>
            </a:r>
            <a:endParaRPr/>
          </a:p>
        </p:txBody>
      </p:sp>
      <p:grpSp>
        <p:nvGrpSpPr>
          <p:cNvPr id="279" name="Google Shape;279;p41"/>
          <p:cNvGrpSpPr/>
          <p:nvPr/>
        </p:nvGrpSpPr>
        <p:grpSpPr>
          <a:xfrm>
            <a:off x="6254516" y="1318143"/>
            <a:ext cx="3116635" cy="2460300"/>
            <a:chOff x="6254516" y="1318143"/>
            <a:chExt cx="3116635" cy="2460300"/>
          </a:xfrm>
        </p:grpSpPr>
        <p:sp>
          <p:nvSpPr>
            <p:cNvPr id="280" name="Google Shape;280;p41"/>
            <p:cNvSpPr/>
            <p:nvPr/>
          </p:nvSpPr>
          <p:spPr>
            <a:xfrm rot="2700000">
              <a:off x="7239866" y="1053398"/>
              <a:ext cx="489601" cy="2989789"/>
            </a:xfrm>
            <a:prstGeom prst="roundRect">
              <a:avLst>
                <a:gd fmla="val 50000" name="adj"/>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1" name="Google Shape;281;p41"/>
            <p:cNvSpPr/>
            <p:nvPr/>
          </p:nvSpPr>
          <p:spPr>
            <a:xfrm>
              <a:off x="644396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307BF3"/>
                  </a:solidFill>
                  <a:latin typeface="Roboto"/>
                  <a:ea typeface="Roboto"/>
                  <a:cs typeface="Roboto"/>
                  <a:sym typeface="Roboto"/>
                </a:rPr>
                <a:t>5</a:t>
              </a:r>
              <a:endParaRPr b="1" sz="900">
                <a:solidFill>
                  <a:srgbClr val="307BF3"/>
                </a:solidFill>
                <a:latin typeface="Roboto"/>
                <a:ea typeface="Roboto"/>
                <a:cs typeface="Roboto"/>
                <a:sym typeface="Roboto"/>
              </a:endParaRPr>
            </a:p>
          </p:txBody>
        </p:sp>
        <p:sp>
          <p:nvSpPr>
            <p:cNvPr id="282" name="Google Shape;282;p41"/>
            <p:cNvSpPr txBox="1"/>
            <p:nvPr/>
          </p:nvSpPr>
          <p:spPr>
            <a:xfrm rot="-2700000">
              <a:off x="6375763" y="2297099"/>
              <a:ext cx="2378424"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2"/>
                  </a:solidFill>
                  <a:latin typeface="Raleway"/>
                  <a:ea typeface="Raleway"/>
                  <a:cs typeface="Raleway"/>
                  <a:sym typeface="Raleway"/>
                </a:rPr>
                <a:t>Get the Job</a:t>
              </a:r>
              <a:endParaRPr b="1" sz="1500">
                <a:solidFill>
                  <a:schemeClr val="lt2"/>
                </a:solidFill>
                <a:latin typeface="Raleway"/>
                <a:ea typeface="Raleway"/>
                <a:cs typeface="Raleway"/>
                <a:sym typeface="Raleway"/>
              </a:endParaRPr>
            </a:p>
          </p:txBody>
        </p:sp>
        <p:sp>
          <p:nvSpPr>
            <p:cNvPr id="283" name="Google Shape;283;p41"/>
            <p:cNvSpPr txBox="1"/>
            <p:nvPr/>
          </p:nvSpPr>
          <p:spPr>
            <a:xfrm rot="-2700000">
              <a:off x="6682311" y="2315019"/>
              <a:ext cx="2966879" cy="44250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dk2"/>
                  </a:solidFill>
                  <a:latin typeface="Raleway"/>
                  <a:ea typeface="Raleway"/>
                  <a:cs typeface="Raleway"/>
                  <a:sym typeface="Raleway"/>
                </a:rPr>
                <a:t>Mastering the art of the interview to land the job. </a:t>
              </a:r>
              <a:endParaRPr sz="1000">
                <a:solidFill>
                  <a:schemeClr val="dk2"/>
                </a:solidFill>
                <a:latin typeface="Raleway"/>
                <a:ea typeface="Raleway"/>
                <a:cs typeface="Raleway"/>
                <a:sym typeface="Raleway"/>
              </a:endParaRPr>
            </a:p>
            <a:p>
              <a:pPr indent="0" lvl="0" marL="0" rtl="0" algn="l">
                <a:spcBef>
                  <a:spcPts val="0"/>
                </a:spcBef>
                <a:spcAft>
                  <a:spcPts val="1600"/>
                </a:spcAft>
                <a:buNone/>
              </a:pPr>
              <a:r>
                <a:t/>
              </a:r>
              <a:endParaRPr sz="800">
                <a:latin typeface="Roboto"/>
                <a:ea typeface="Roboto"/>
                <a:cs typeface="Roboto"/>
                <a:sym typeface="Roboto"/>
              </a:endParaRPr>
            </a:p>
          </p:txBody>
        </p:sp>
      </p:grpSp>
      <p:grpSp>
        <p:nvGrpSpPr>
          <p:cNvPr id="284" name="Google Shape;284;p41"/>
          <p:cNvGrpSpPr/>
          <p:nvPr/>
        </p:nvGrpSpPr>
        <p:grpSpPr>
          <a:xfrm>
            <a:off x="4761418" y="963975"/>
            <a:ext cx="3483532" cy="2814468"/>
            <a:chOff x="4761418" y="963975"/>
            <a:chExt cx="3483532" cy="2814468"/>
          </a:xfrm>
        </p:grpSpPr>
        <p:sp>
          <p:nvSpPr>
            <p:cNvPr id="285" name="Google Shape;285;p41"/>
            <p:cNvSpPr/>
            <p:nvPr/>
          </p:nvSpPr>
          <p:spPr>
            <a:xfrm rot="2700000">
              <a:off x="5746767" y="1053398"/>
              <a:ext cx="489601" cy="2989789"/>
            </a:xfrm>
            <a:prstGeom prst="roundRect">
              <a:avLst>
                <a:gd fmla="val 50000" name="adj"/>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41"/>
            <p:cNvSpPr/>
            <p:nvPr/>
          </p:nvSpPr>
          <p:spPr>
            <a:xfrm>
              <a:off x="4950863"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E65F0"/>
                  </a:solidFill>
                  <a:latin typeface="Roboto"/>
                  <a:ea typeface="Roboto"/>
                  <a:cs typeface="Roboto"/>
                  <a:sym typeface="Roboto"/>
                </a:rPr>
                <a:t>4</a:t>
              </a:r>
              <a:endParaRPr b="1" sz="900">
                <a:solidFill>
                  <a:srgbClr val="0E65F0"/>
                </a:solidFill>
                <a:latin typeface="Roboto"/>
                <a:ea typeface="Roboto"/>
                <a:cs typeface="Roboto"/>
                <a:sym typeface="Roboto"/>
              </a:endParaRPr>
            </a:p>
          </p:txBody>
        </p:sp>
        <p:sp>
          <p:nvSpPr>
            <p:cNvPr id="287" name="Google Shape;287;p41"/>
            <p:cNvSpPr txBox="1"/>
            <p:nvPr/>
          </p:nvSpPr>
          <p:spPr>
            <a:xfrm rot="-2700000">
              <a:off x="48964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2"/>
                  </a:solidFill>
                  <a:latin typeface="Raleway"/>
                  <a:ea typeface="Raleway"/>
                  <a:cs typeface="Raleway"/>
                  <a:sym typeface="Raleway"/>
                </a:rPr>
                <a:t>The Search</a:t>
              </a:r>
              <a:endParaRPr b="1" sz="1500">
                <a:solidFill>
                  <a:schemeClr val="lt2"/>
                </a:solidFill>
                <a:latin typeface="Raleway"/>
                <a:ea typeface="Raleway"/>
                <a:cs typeface="Raleway"/>
                <a:sym typeface="Raleway"/>
              </a:endParaRPr>
            </a:p>
          </p:txBody>
        </p:sp>
        <p:sp>
          <p:nvSpPr>
            <p:cNvPr id="288" name="Google Shape;288;p41"/>
            <p:cNvSpPr txBox="1"/>
            <p:nvPr/>
          </p:nvSpPr>
          <p:spPr>
            <a:xfrm rot="-2700000">
              <a:off x="5113223" y="2131571"/>
              <a:ext cx="3485754" cy="44250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dk2"/>
                  </a:solidFill>
                  <a:latin typeface="Raleway"/>
                  <a:ea typeface="Raleway"/>
                  <a:cs typeface="Raleway"/>
                  <a:sym typeface="Raleway"/>
                </a:rPr>
                <a:t>Beginning the process of searching and applying for jobs.</a:t>
              </a:r>
              <a:endParaRPr b="1" sz="800">
                <a:latin typeface="Raleway"/>
                <a:ea typeface="Raleway"/>
                <a:cs typeface="Raleway"/>
                <a:sym typeface="Raleway"/>
              </a:endParaRPr>
            </a:p>
          </p:txBody>
        </p:sp>
      </p:grpSp>
      <p:grpSp>
        <p:nvGrpSpPr>
          <p:cNvPr id="289" name="Google Shape;289;p41"/>
          <p:cNvGrpSpPr/>
          <p:nvPr/>
        </p:nvGrpSpPr>
        <p:grpSpPr>
          <a:xfrm>
            <a:off x="3269751" y="1118176"/>
            <a:ext cx="3329322" cy="2660266"/>
            <a:chOff x="3269751" y="1118176"/>
            <a:chExt cx="3329322" cy="2660266"/>
          </a:xfrm>
        </p:grpSpPr>
        <p:sp>
          <p:nvSpPr>
            <p:cNvPr id="290" name="Google Shape;290;p41"/>
            <p:cNvSpPr/>
            <p:nvPr/>
          </p:nvSpPr>
          <p:spPr>
            <a:xfrm rot="2700000">
              <a:off x="4255100" y="1053398"/>
              <a:ext cx="489601" cy="2989789"/>
            </a:xfrm>
            <a:prstGeom prst="roundRect">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1" name="Google Shape;291;p41"/>
            <p:cNvSpPr/>
            <p:nvPr/>
          </p:nvSpPr>
          <p:spPr>
            <a:xfrm>
              <a:off x="3459197"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D5DDF"/>
                  </a:solidFill>
                  <a:latin typeface="Roboto"/>
                  <a:ea typeface="Roboto"/>
                  <a:cs typeface="Roboto"/>
                  <a:sym typeface="Roboto"/>
                </a:rPr>
                <a:t>3</a:t>
              </a:r>
              <a:endParaRPr b="1" sz="900">
                <a:solidFill>
                  <a:srgbClr val="0D5DDF"/>
                </a:solidFill>
                <a:latin typeface="Roboto"/>
                <a:ea typeface="Roboto"/>
                <a:cs typeface="Roboto"/>
                <a:sym typeface="Roboto"/>
              </a:endParaRPr>
            </a:p>
          </p:txBody>
        </p:sp>
        <p:sp>
          <p:nvSpPr>
            <p:cNvPr id="292" name="Google Shape;292;p41"/>
            <p:cNvSpPr txBox="1"/>
            <p:nvPr/>
          </p:nvSpPr>
          <p:spPr>
            <a:xfrm rot="-2700000">
              <a:off x="3404724" y="2302799"/>
              <a:ext cx="2362302"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chemeClr val="lt2"/>
                  </a:solidFill>
                  <a:latin typeface="Raleway"/>
                  <a:ea typeface="Raleway"/>
                  <a:cs typeface="Raleway"/>
                  <a:sym typeface="Raleway"/>
                </a:rPr>
                <a:t>Get Ready</a:t>
              </a:r>
              <a:endParaRPr b="1" sz="1500">
                <a:solidFill>
                  <a:schemeClr val="lt2"/>
                </a:solidFill>
                <a:latin typeface="Raleway"/>
                <a:ea typeface="Raleway"/>
                <a:cs typeface="Raleway"/>
                <a:sym typeface="Raleway"/>
              </a:endParaRPr>
            </a:p>
          </p:txBody>
        </p:sp>
        <p:sp>
          <p:nvSpPr>
            <p:cNvPr id="293" name="Google Shape;293;p41"/>
            <p:cNvSpPr txBox="1"/>
            <p:nvPr/>
          </p:nvSpPr>
          <p:spPr>
            <a:xfrm rot="-2700000">
              <a:off x="3653482" y="2208673"/>
              <a:ext cx="3267682" cy="44250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dk2"/>
                  </a:solidFill>
                  <a:latin typeface="Raleway"/>
                  <a:ea typeface="Raleway"/>
                  <a:cs typeface="Raleway"/>
                  <a:sym typeface="Raleway"/>
                </a:rPr>
                <a:t>Learning to craft resumes, cover letters, personal pitches and networking.</a:t>
              </a:r>
              <a:endParaRPr b="1" sz="800">
                <a:latin typeface="Raleway"/>
                <a:ea typeface="Raleway"/>
                <a:cs typeface="Raleway"/>
                <a:sym typeface="Raleway"/>
              </a:endParaRPr>
            </a:p>
          </p:txBody>
        </p:sp>
      </p:grpSp>
      <p:grpSp>
        <p:nvGrpSpPr>
          <p:cNvPr id="294" name="Google Shape;294;p41"/>
          <p:cNvGrpSpPr/>
          <p:nvPr/>
        </p:nvGrpSpPr>
        <p:grpSpPr>
          <a:xfrm>
            <a:off x="1776626" y="1149373"/>
            <a:ext cx="3298124" cy="2629069"/>
            <a:chOff x="1776626" y="1149373"/>
            <a:chExt cx="3298124" cy="2629069"/>
          </a:xfrm>
        </p:grpSpPr>
        <p:grpSp>
          <p:nvGrpSpPr>
            <p:cNvPr id="295" name="Google Shape;295;p41"/>
            <p:cNvGrpSpPr/>
            <p:nvPr/>
          </p:nvGrpSpPr>
          <p:grpSpPr>
            <a:xfrm>
              <a:off x="1776626" y="1149373"/>
              <a:ext cx="3298124" cy="2629069"/>
              <a:chOff x="1776626" y="1149373"/>
              <a:chExt cx="3298124" cy="2629069"/>
            </a:xfrm>
          </p:grpSpPr>
          <p:sp>
            <p:nvSpPr>
              <p:cNvPr id="296" name="Google Shape;296;p41"/>
              <p:cNvSpPr/>
              <p:nvPr/>
            </p:nvSpPr>
            <p:spPr>
              <a:xfrm rot="2700000">
                <a:off x="2761975" y="1053398"/>
                <a:ext cx="489601" cy="2989789"/>
              </a:xfrm>
              <a:prstGeom prst="roundRect">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7" name="Google Shape;297;p41"/>
              <p:cNvSpPr txBox="1"/>
              <p:nvPr/>
            </p:nvSpPr>
            <p:spPr>
              <a:xfrm rot="-2700000">
                <a:off x="1899549" y="2297849"/>
                <a:ext cx="2376303"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aleway"/>
                    <a:ea typeface="Raleway"/>
                    <a:cs typeface="Raleway"/>
                    <a:sym typeface="Raleway"/>
                  </a:rPr>
                  <a:t>All About You</a:t>
                </a:r>
                <a:endParaRPr b="1" sz="1500">
                  <a:solidFill>
                    <a:srgbClr val="FFFFFF"/>
                  </a:solidFill>
                  <a:latin typeface="Raleway"/>
                  <a:ea typeface="Raleway"/>
                  <a:cs typeface="Raleway"/>
                  <a:sym typeface="Raleway"/>
                </a:endParaRPr>
              </a:p>
            </p:txBody>
          </p:sp>
          <p:sp>
            <p:nvSpPr>
              <p:cNvPr id="298" name="Google Shape;298;p41"/>
              <p:cNvSpPr txBox="1"/>
              <p:nvPr/>
            </p:nvSpPr>
            <p:spPr>
              <a:xfrm rot="-2700000">
                <a:off x="2166821" y="2224270"/>
                <a:ext cx="3223558" cy="442507"/>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 sz="1000">
                    <a:solidFill>
                      <a:schemeClr val="dk2"/>
                    </a:solidFill>
                    <a:latin typeface="Raleway"/>
                    <a:ea typeface="Raleway"/>
                    <a:cs typeface="Raleway"/>
                    <a:sym typeface="Raleway"/>
                  </a:rPr>
                  <a:t>Discovering personal interests, skills, and values.</a:t>
                </a:r>
                <a:endParaRPr b="1" sz="800">
                  <a:latin typeface="Raleway"/>
                  <a:ea typeface="Raleway"/>
                  <a:cs typeface="Raleway"/>
                  <a:sym typeface="Raleway"/>
                </a:endParaRPr>
              </a:p>
            </p:txBody>
          </p:sp>
        </p:grpSp>
        <p:sp>
          <p:nvSpPr>
            <p:cNvPr id="299" name="Google Shape;299;p41"/>
            <p:cNvSpPr/>
            <p:nvPr/>
          </p:nvSpPr>
          <p:spPr>
            <a:xfrm>
              <a:off x="1966072"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C58D3"/>
                  </a:solidFill>
                  <a:latin typeface="Roboto"/>
                  <a:ea typeface="Roboto"/>
                  <a:cs typeface="Roboto"/>
                  <a:sym typeface="Roboto"/>
                </a:rPr>
                <a:t>2</a:t>
              </a:r>
              <a:endParaRPr b="1" sz="900">
                <a:solidFill>
                  <a:srgbClr val="0C58D3"/>
                </a:solidFill>
                <a:latin typeface="Roboto"/>
                <a:ea typeface="Roboto"/>
                <a:cs typeface="Roboto"/>
                <a:sym typeface="Roboto"/>
              </a:endParaRPr>
            </a:p>
          </p:txBody>
        </p:sp>
      </p:grpSp>
      <p:grpSp>
        <p:nvGrpSpPr>
          <p:cNvPr id="300" name="Google Shape;300;p41"/>
          <p:cNvGrpSpPr/>
          <p:nvPr/>
        </p:nvGrpSpPr>
        <p:grpSpPr>
          <a:xfrm>
            <a:off x="284959" y="1236075"/>
            <a:ext cx="3211413" cy="2542367"/>
            <a:chOff x="284959" y="1236075"/>
            <a:chExt cx="3211413" cy="2542367"/>
          </a:xfrm>
        </p:grpSpPr>
        <p:sp>
          <p:nvSpPr>
            <p:cNvPr id="301" name="Google Shape;301;p41"/>
            <p:cNvSpPr/>
            <p:nvPr/>
          </p:nvSpPr>
          <p:spPr>
            <a:xfrm rot="2700000">
              <a:off x="1270309" y="1053398"/>
              <a:ext cx="489601" cy="2989789"/>
            </a:xfrm>
            <a:prstGeom prst="roundRect">
              <a:avLst>
                <a:gd fmla="val 50000" name="adj"/>
              </a:avLst>
            </a:prstGeom>
            <a:solidFill>
              <a:srgbClr val="BF9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2" name="Google Shape;302;p41"/>
            <p:cNvSpPr/>
            <p:nvPr/>
          </p:nvSpPr>
          <p:spPr>
            <a:xfrm>
              <a:off x="472955" y="3255512"/>
              <a:ext cx="326100" cy="326100"/>
            </a:xfrm>
            <a:prstGeom prst="ellipse">
              <a:avLst/>
            </a:prstGeom>
            <a:solidFill>
              <a:srgbClr val="FFFFFF"/>
            </a:solidFill>
            <a:ln>
              <a:noFill/>
            </a:ln>
            <a:effectLst>
              <a:outerShdw blurRad="228600" rotWithShape="0" algn="tl" dir="5400000" dist="50800">
                <a:srgbClr val="000000">
                  <a:alpha val="549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rPr b="1" lang="en" sz="900">
                  <a:solidFill>
                    <a:srgbClr val="0944A1"/>
                  </a:solidFill>
                  <a:latin typeface="Roboto"/>
                  <a:ea typeface="Roboto"/>
                  <a:cs typeface="Roboto"/>
                  <a:sym typeface="Roboto"/>
                </a:rPr>
                <a:t>1</a:t>
              </a:r>
              <a:endParaRPr b="1" sz="900">
                <a:solidFill>
                  <a:srgbClr val="0944A1"/>
                </a:solidFill>
                <a:latin typeface="Roboto"/>
                <a:ea typeface="Roboto"/>
                <a:cs typeface="Roboto"/>
                <a:sym typeface="Roboto"/>
              </a:endParaRPr>
            </a:p>
          </p:txBody>
        </p:sp>
        <p:sp>
          <p:nvSpPr>
            <p:cNvPr id="303" name="Google Shape;303;p41"/>
            <p:cNvSpPr txBox="1"/>
            <p:nvPr/>
          </p:nvSpPr>
          <p:spPr>
            <a:xfrm rot="-2700000">
              <a:off x="414317" y="2300549"/>
              <a:ext cx="2368666" cy="342805"/>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b="1" lang="en" sz="1500">
                  <a:solidFill>
                    <a:srgbClr val="FFFFFF"/>
                  </a:solidFill>
                  <a:latin typeface="Raleway"/>
                  <a:ea typeface="Raleway"/>
                  <a:cs typeface="Raleway"/>
                  <a:sym typeface="Raleway"/>
                </a:rPr>
                <a:t>Core Lessons</a:t>
              </a:r>
              <a:endParaRPr b="1" sz="1500">
                <a:solidFill>
                  <a:srgbClr val="FFFFFF"/>
                </a:solidFill>
                <a:latin typeface="Raleway"/>
                <a:ea typeface="Raleway"/>
                <a:cs typeface="Raleway"/>
                <a:sym typeface="Raleway"/>
              </a:endParaRPr>
            </a:p>
          </p:txBody>
        </p:sp>
        <p:sp>
          <p:nvSpPr>
            <p:cNvPr id="304" name="Google Shape;304;p41"/>
            <p:cNvSpPr txBox="1"/>
            <p:nvPr/>
          </p:nvSpPr>
          <p:spPr>
            <a:xfrm rot="-2700000">
              <a:off x="693099" y="2267621"/>
              <a:ext cx="3100946" cy="442507"/>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000">
                  <a:solidFill>
                    <a:schemeClr val="dk2"/>
                  </a:solidFill>
                  <a:latin typeface="Raleway"/>
                  <a:ea typeface="Raleway"/>
                  <a:cs typeface="Raleway"/>
                  <a:sym typeface="Raleway"/>
                </a:rPr>
                <a:t>Understanding the perceptions, assumptions and identities involved in the job search. </a:t>
              </a:r>
              <a:endParaRPr sz="1000">
                <a:solidFill>
                  <a:schemeClr val="dk2"/>
                </a:solidFill>
                <a:latin typeface="Raleway"/>
                <a:ea typeface="Raleway"/>
                <a:cs typeface="Raleway"/>
                <a:sym typeface="Raleway"/>
              </a:endParaRPr>
            </a:p>
            <a:p>
              <a:pPr indent="0" lvl="0" marL="0" rtl="0" algn="l">
                <a:spcBef>
                  <a:spcPts val="0"/>
                </a:spcBef>
                <a:spcAft>
                  <a:spcPts val="1600"/>
                </a:spcAft>
                <a:buNone/>
              </a:pPr>
              <a:r>
                <a:t/>
              </a:r>
              <a:endParaRPr sz="800">
                <a:latin typeface="Raleway"/>
                <a:ea typeface="Raleway"/>
                <a:cs typeface="Raleway"/>
                <a:sym typeface="Raleway"/>
              </a:endParaRPr>
            </a:p>
          </p:txBody>
        </p:sp>
      </p:grpSp>
      <p:sp>
        <p:nvSpPr>
          <p:cNvPr id="305" name="Google Shape;305;p41"/>
          <p:cNvSpPr txBox="1"/>
          <p:nvPr/>
        </p:nvSpPr>
        <p:spPr>
          <a:xfrm>
            <a:off x="258000" y="4188300"/>
            <a:ext cx="8628000" cy="9552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i="1" lang="en" sz="1300">
                <a:solidFill>
                  <a:schemeClr val="dk2"/>
                </a:solidFill>
                <a:latin typeface="Raleway"/>
                <a:ea typeface="Raleway"/>
                <a:cs typeface="Raleway"/>
                <a:sym typeface="Raleway"/>
              </a:rPr>
              <a:t>Facilitator Note: </a:t>
            </a:r>
            <a:r>
              <a:rPr lang="en" sz="1300">
                <a:solidFill>
                  <a:schemeClr val="dk2"/>
                </a:solidFill>
                <a:latin typeface="Raleway"/>
                <a:ea typeface="Raleway"/>
                <a:cs typeface="Raleway"/>
                <a:sym typeface="Raleway"/>
              </a:rPr>
              <a:t>The core lessons form the essence of this curriculum, providing the necessary groundwork to orient job seekers to the unique aspects of the curriculum. This includes integrating executive function and workplace navigation skills, the goal attainment process, and discussions on equity throughout the curriculum. </a:t>
            </a:r>
            <a:endParaRPr sz="1700">
              <a:latin typeface="Raleway"/>
              <a:ea typeface="Raleway"/>
              <a:cs typeface="Raleway"/>
              <a:sym typeface="Raleway"/>
            </a:endParaRPr>
          </a:p>
        </p:txBody>
      </p:sp>
      <p:cxnSp>
        <p:nvCxnSpPr>
          <p:cNvPr id="306" name="Google Shape;306;p41"/>
          <p:cNvCxnSpPr/>
          <p:nvPr/>
        </p:nvCxnSpPr>
        <p:spPr>
          <a:xfrm flipH="1">
            <a:off x="636130" y="3696687"/>
            <a:ext cx="11400" cy="545400"/>
          </a:xfrm>
          <a:prstGeom prst="straightConnector1">
            <a:avLst/>
          </a:prstGeom>
          <a:noFill/>
          <a:ln cap="flat" cmpd="sng" w="28575">
            <a:solidFill>
              <a:srgbClr val="BF9000"/>
            </a:solidFill>
            <a:prstDash val="solid"/>
            <a:round/>
            <a:headEnd len="med" w="med" type="oval"/>
            <a:tailEnd len="med" w="med" type="oval"/>
          </a:ln>
        </p:spPr>
      </p:cxn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2"/>
          <p:cNvSpPr txBox="1"/>
          <p:nvPr>
            <p:ph type="title"/>
          </p:nvPr>
        </p:nvSpPr>
        <p:spPr>
          <a:xfrm>
            <a:off x="441325" y="22370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Unique Curriculum Features</a:t>
            </a:r>
            <a:endParaRPr/>
          </a:p>
        </p:txBody>
      </p:sp>
      <p:grpSp>
        <p:nvGrpSpPr>
          <p:cNvPr id="312" name="Google Shape;312;p42"/>
          <p:cNvGrpSpPr/>
          <p:nvPr/>
        </p:nvGrpSpPr>
        <p:grpSpPr>
          <a:xfrm>
            <a:off x="441325" y="3889394"/>
            <a:ext cx="7776136" cy="932222"/>
            <a:chOff x="1593000" y="2322568"/>
            <a:chExt cx="2939827" cy="643356"/>
          </a:xfrm>
        </p:grpSpPr>
        <p:sp>
          <p:nvSpPr>
            <p:cNvPr id="313" name="Google Shape;313;p42"/>
            <p:cNvSpPr/>
            <p:nvPr/>
          </p:nvSpPr>
          <p:spPr>
            <a:xfrm flipH="1">
              <a:off x="2283025" y="2322575"/>
              <a:ext cx="1844400" cy="6426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14" name="Google Shape;314;p42"/>
            <p:cNvSpPr/>
            <p:nvPr/>
          </p:nvSpPr>
          <p:spPr>
            <a:xfrm rot="-5400000">
              <a:off x="3501574" y="1934671"/>
              <a:ext cx="643356" cy="1419149"/>
            </a:xfrm>
            <a:prstGeom prst="flowChartOffpageConnector">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15" name="Google Shape;315;p42"/>
            <p:cNvSpPr/>
            <p:nvPr/>
          </p:nvSpPr>
          <p:spPr>
            <a:xfrm>
              <a:off x="2342625" y="2399951"/>
              <a:ext cx="1940700" cy="495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Clr>
                  <a:srgbClr val="000000"/>
                </a:buClr>
                <a:buSzPts val="1100"/>
                <a:buFont typeface="Arial"/>
                <a:buNone/>
              </a:pPr>
              <a:r>
                <a:rPr lang="en" sz="1600">
                  <a:solidFill>
                    <a:schemeClr val="lt2"/>
                  </a:solidFill>
                  <a:latin typeface="Raleway Medium"/>
                  <a:ea typeface="Raleway Medium"/>
                  <a:cs typeface="Raleway Medium"/>
                  <a:sym typeface="Raleway Medium"/>
                </a:rPr>
                <a:t>It is open source and built on existing curricula</a:t>
              </a:r>
              <a:endParaRPr sz="1300">
                <a:solidFill>
                  <a:srgbClr val="FFFFFF"/>
                </a:solidFill>
                <a:latin typeface="Roboto Medium"/>
                <a:ea typeface="Roboto Medium"/>
                <a:cs typeface="Roboto Medium"/>
                <a:sym typeface="Roboto Medium"/>
              </a:endParaRPr>
            </a:p>
          </p:txBody>
        </p:sp>
        <p:sp>
          <p:nvSpPr>
            <p:cNvPr id="316" name="Google Shape;316;p42"/>
            <p:cNvSpPr/>
            <p:nvPr/>
          </p:nvSpPr>
          <p:spPr>
            <a:xfrm>
              <a:off x="1593000" y="2322568"/>
              <a:ext cx="690000" cy="642300"/>
            </a:xfrm>
            <a:prstGeom prst="rect">
              <a:avLst/>
            </a:prstGeom>
            <a:solidFill>
              <a:srgbClr val="FFE59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17" name="Google Shape;317;p42"/>
            <p:cNvSpPr/>
            <p:nvPr/>
          </p:nvSpPr>
          <p:spPr>
            <a:xfrm>
              <a:off x="1593000" y="2322575"/>
              <a:ext cx="690000" cy="642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2"/>
                  </a:solidFill>
                  <a:latin typeface="Roboto"/>
                  <a:ea typeface="Roboto"/>
                  <a:cs typeface="Roboto"/>
                  <a:sym typeface="Roboto"/>
                </a:rPr>
                <a:t>04</a:t>
              </a:r>
              <a:endParaRPr b="1" sz="2900">
                <a:solidFill>
                  <a:schemeClr val="lt2"/>
                </a:solidFill>
                <a:latin typeface="Roboto"/>
                <a:ea typeface="Roboto"/>
                <a:cs typeface="Roboto"/>
                <a:sym typeface="Roboto"/>
              </a:endParaRPr>
            </a:p>
          </p:txBody>
        </p:sp>
      </p:grpSp>
      <p:grpSp>
        <p:nvGrpSpPr>
          <p:cNvPr id="318" name="Google Shape;318;p42"/>
          <p:cNvGrpSpPr/>
          <p:nvPr/>
        </p:nvGrpSpPr>
        <p:grpSpPr>
          <a:xfrm>
            <a:off x="441325" y="2940593"/>
            <a:ext cx="7776136" cy="932222"/>
            <a:chOff x="1593000" y="2322568"/>
            <a:chExt cx="2939827" cy="643356"/>
          </a:xfrm>
        </p:grpSpPr>
        <p:sp>
          <p:nvSpPr>
            <p:cNvPr id="319" name="Google Shape;319;p42"/>
            <p:cNvSpPr/>
            <p:nvPr/>
          </p:nvSpPr>
          <p:spPr>
            <a:xfrm flipH="1">
              <a:off x="2283025" y="2322575"/>
              <a:ext cx="1844400" cy="6426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0" name="Google Shape;320;p42"/>
            <p:cNvSpPr/>
            <p:nvPr/>
          </p:nvSpPr>
          <p:spPr>
            <a:xfrm rot="-5400000">
              <a:off x="3501574" y="1934671"/>
              <a:ext cx="643356" cy="1419149"/>
            </a:xfrm>
            <a:prstGeom prst="flowChartOffpageConnector">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1" name="Google Shape;321;p42"/>
            <p:cNvSpPr/>
            <p:nvPr/>
          </p:nvSpPr>
          <p:spPr>
            <a:xfrm>
              <a:off x="2342625" y="2399951"/>
              <a:ext cx="1940700" cy="495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lt2"/>
                  </a:solidFill>
                  <a:latin typeface="Raleway Medium"/>
                  <a:ea typeface="Raleway Medium"/>
                  <a:cs typeface="Raleway Medium"/>
                  <a:sym typeface="Raleway Medium"/>
                </a:rPr>
                <a:t>It is designed for both group classroom delivery and/or individual coaching sessions</a:t>
              </a:r>
              <a:endParaRPr sz="1300">
                <a:solidFill>
                  <a:srgbClr val="FFFFFF"/>
                </a:solidFill>
                <a:latin typeface="Roboto Medium"/>
                <a:ea typeface="Roboto Medium"/>
                <a:cs typeface="Roboto Medium"/>
                <a:sym typeface="Roboto Medium"/>
              </a:endParaRPr>
            </a:p>
          </p:txBody>
        </p:sp>
        <p:sp>
          <p:nvSpPr>
            <p:cNvPr id="322" name="Google Shape;322;p42"/>
            <p:cNvSpPr/>
            <p:nvPr/>
          </p:nvSpPr>
          <p:spPr>
            <a:xfrm>
              <a:off x="1593000" y="2322568"/>
              <a:ext cx="690000" cy="642300"/>
            </a:xfrm>
            <a:prstGeom prst="rect">
              <a:avLst/>
            </a:prstGeom>
            <a:solidFill>
              <a:srgbClr val="FFE59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3" name="Google Shape;323;p42"/>
            <p:cNvSpPr/>
            <p:nvPr/>
          </p:nvSpPr>
          <p:spPr>
            <a:xfrm>
              <a:off x="1593000" y="2322575"/>
              <a:ext cx="690000" cy="642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2"/>
                  </a:solidFill>
                  <a:latin typeface="Roboto"/>
                  <a:ea typeface="Roboto"/>
                  <a:cs typeface="Roboto"/>
                  <a:sym typeface="Roboto"/>
                </a:rPr>
                <a:t>03</a:t>
              </a:r>
              <a:endParaRPr b="1" sz="2900">
                <a:solidFill>
                  <a:schemeClr val="lt2"/>
                </a:solidFill>
                <a:latin typeface="Roboto"/>
                <a:ea typeface="Roboto"/>
                <a:cs typeface="Roboto"/>
                <a:sym typeface="Roboto"/>
              </a:endParaRPr>
            </a:p>
          </p:txBody>
        </p:sp>
      </p:grpSp>
      <p:grpSp>
        <p:nvGrpSpPr>
          <p:cNvPr id="324" name="Google Shape;324;p42"/>
          <p:cNvGrpSpPr/>
          <p:nvPr/>
        </p:nvGrpSpPr>
        <p:grpSpPr>
          <a:xfrm>
            <a:off x="441325" y="1991753"/>
            <a:ext cx="7776136" cy="932222"/>
            <a:chOff x="1593000" y="2322568"/>
            <a:chExt cx="2939827" cy="643356"/>
          </a:xfrm>
        </p:grpSpPr>
        <p:sp>
          <p:nvSpPr>
            <p:cNvPr id="325" name="Google Shape;325;p42"/>
            <p:cNvSpPr/>
            <p:nvPr/>
          </p:nvSpPr>
          <p:spPr>
            <a:xfrm flipH="1">
              <a:off x="2283025" y="2322575"/>
              <a:ext cx="1844400" cy="6426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6" name="Google Shape;326;p42"/>
            <p:cNvSpPr/>
            <p:nvPr/>
          </p:nvSpPr>
          <p:spPr>
            <a:xfrm rot="-5400000">
              <a:off x="3501574" y="1934671"/>
              <a:ext cx="643356" cy="1419149"/>
            </a:xfrm>
            <a:prstGeom prst="flowChartOffpageConnector">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7" name="Google Shape;327;p42"/>
            <p:cNvSpPr/>
            <p:nvPr/>
          </p:nvSpPr>
          <p:spPr>
            <a:xfrm>
              <a:off x="2342625" y="2399951"/>
              <a:ext cx="1940700" cy="4959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lt2"/>
                  </a:solidFill>
                  <a:latin typeface="Raleway Medium"/>
                  <a:ea typeface="Raleway Medium"/>
                  <a:cs typeface="Raleway Medium"/>
                  <a:sym typeface="Raleway Medium"/>
                </a:rPr>
                <a:t>It can be used in its entirety as a stand-alone curriculum or lessons can be used a la carte </a:t>
              </a:r>
              <a:endParaRPr sz="1300">
                <a:solidFill>
                  <a:srgbClr val="FFFFFF"/>
                </a:solidFill>
                <a:latin typeface="Roboto Medium"/>
                <a:ea typeface="Roboto Medium"/>
                <a:cs typeface="Roboto Medium"/>
                <a:sym typeface="Roboto Medium"/>
              </a:endParaRPr>
            </a:p>
          </p:txBody>
        </p:sp>
        <p:sp>
          <p:nvSpPr>
            <p:cNvPr id="328" name="Google Shape;328;p42"/>
            <p:cNvSpPr/>
            <p:nvPr/>
          </p:nvSpPr>
          <p:spPr>
            <a:xfrm>
              <a:off x="1593000" y="2322568"/>
              <a:ext cx="690000" cy="642300"/>
            </a:xfrm>
            <a:prstGeom prst="rect">
              <a:avLst/>
            </a:prstGeom>
            <a:solidFill>
              <a:srgbClr val="FFE599"/>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29" name="Google Shape;329;p42"/>
            <p:cNvSpPr/>
            <p:nvPr/>
          </p:nvSpPr>
          <p:spPr>
            <a:xfrm>
              <a:off x="1593000" y="2322575"/>
              <a:ext cx="690000" cy="642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2"/>
                  </a:solidFill>
                  <a:latin typeface="Roboto"/>
                  <a:ea typeface="Roboto"/>
                  <a:cs typeface="Roboto"/>
                  <a:sym typeface="Roboto"/>
                </a:rPr>
                <a:t>02</a:t>
              </a:r>
              <a:endParaRPr b="1" sz="2900">
                <a:solidFill>
                  <a:schemeClr val="lt2"/>
                </a:solidFill>
                <a:latin typeface="Roboto"/>
                <a:ea typeface="Roboto"/>
                <a:cs typeface="Roboto"/>
                <a:sym typeface="Roboto"/>
              </a:endParaRPr>
            </a:p>
          </p:txBody>
        </p:sp>
      </p:grpSp>
      <p:grpSp>
        <p:nvGrpSpPr>
          <p:cNvPr id="330" name="Google Shape;330;p42"/>
          <p:cNvGrpSpPr/>
          <p:nvPr/>
        </p:nvGrpSpPr>
        <p:grpSpPr>
          <a:xfrm>
            <a:off x="441325" y="1042963"/>
            <a:ext cx="7776136" cy="932222"/>
            <a:chOff x="1593000" y="2322568"/>
            <a:chExt cx="2939827" cy="643356"/>
          </a:xfrm>
        </p:grpSpPr>
        <p:sp>
          <p:nvSpPr>
            <p:cNvPr id="331" name="Google Shape;331;p42"/>
            <p:cNvSpPr/>
            <p:nvPr/>
          </p:nvSpPr>
          <p:spPr>
            <a:xfrm flipH="1">
              <a:off x="2283025" y="2322575"/>
              <a:ext cx="1844400" cy="6426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32" name="Google Shape;332;p42"/>
            <p:cNvSpPr/>
            <p:nvPr/>
          </p:nvSpPr>
          <p:spPr>
            <a:xfrm rot="-5400000">
              <a:off x="3501574" y="1934671"/>
              <a:ext cx="643356" cy="1419149"/>
            </a:xfrm>
            <a:prstGeom prst="flowChartOffpageConnector">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33" name="Google Shape;333;p42"/>
            <p:cNvSpPr/>
            <p:nvPr/>
          </p:nvSpPr>
          <p:spPr>
            <a:xfrm>
              <a:off x="2342625" y="2399951"/>
              <a:ext cx="1940700" cy="495900"/>
            </a:xfrm>
            <a:prstGeom prst="rect">
              <a:avLst/>
            </a:prstGeom>
            <a:noFill/>
            <a:ln>
              <a:noFill/>
            </a:ln>
          </p:spPr>
          <p:txBody>
            <a:bodyPr anchorCtr="0" anchor="ctr" bIns="91425" lIns="91425" spcFirstLastPara="1" rIns="91425" wrap="square" tIns="91425">
              <a:noAutofit/>
            </a:bodyPr>
            <a:lstStyle/>
            <a:p>
              <a:pPr indent="0" lvl="0" marL="0" rtl="0" algn="l">
                <a:lnSpc>
                  <a:spcPct val="115000"/>
                </a:lnSpc>
                <a:spcBef>
                  <a:spcPts val="0"/>
                </a:spcBef>
                <a:spcAft>
                  <a:spcPts val="0"/>
                </a:spcAft>
                <a:buNone/>
              </a:pPr>
              <a:r>
                <a:rPr lang="en" sz="1600">
                  <a:solidFill>
                    <a:schemeClr val="lt2"/>
                  </a:solidFill>
                  <a:latin typeface="Raleway Medium"/>
                  <a:ea typeface="Raleway Medium"/>
                  <a:cs typeface="Raleway Medium"/>
                  <a:sym typeface="Raleway Medium"/>
                </a:rPr>
                <a:t>Each lesson highlights the </a:t>
              </a:r>
              <a:r>
                <a:rPr b="1" lang="en" sz="1600">
                  <a:solidFill>
                    <a:schemeClr val="lt2"/>
                  </a:solidFill>
                  <a:latin typeface="Raleway"/>
                  <a:ea typeface="Raleway"/>
                  <a:cs typeface="Raleway"/>
                  <a:sym typeface="Raleway"/>
                </a:rPr>
                <a:t>executive function </a:t>
              </a:r>
              <a:r>
                <a:rPr lang="en" sz="1600">
                  <a:solidFill>
                    <a:schemeClr val="lt2"/>
                  </a:solidFill>
                  <a:latin typeface="Raleway Medium"/>
                  <a:ea typeface="Raleway Medium"/>
                  <a:cs typeface="Raleway Medium"/>
                  <a:sym typeface="Raleway Medium"/>
                </a:rPr>
                <a:t>and </a:t>
              </a:r>
              <a:r>
                <a:rPr b="1" lang="en" sz="1600">
                  <a:solidFill>
                    <a:schemeClr val="lt2"/>
                  </a:solidFill>
                  <a:latin typeface="Raleway"/>
                  <a:ea typeface="Raleway"/>
                  <a:cs typeface="Raleway"/>
                  <a:sym typeface="Raleway"/>
                </a:rPr>
                <a:t>workplace navigation skills</a:t>
              </a:r>
              <a:r>
                <a:rPr lang="en" sz="1600">
                  <a:solidFill>
                    <a:schemeClr val="lt2"/>
                  </a:solidFill>
                  <a:latin typeface="Raleway Medium"/>
                  <a:ea typeface="Raleway Medium"/>
                  <a:cs typeface="Raleway Medium"/>
                  <a:sym typeface="Raleway Medium"/>
                </a:rPr>
                <a:t> that will be practiced</a:t>
              </a:r>
              <a:endParaRPr sz="1600">
                <a:solidFill>
                  <a:schemeClr val="lt2"/>
                </a:solidFill>
                <a:latin typeface="Raleway Medium"/>
                <a:ea typeface="Raleway Medium"/>
                <a:cs typeface="Raleway Medium"/>
                <a:sym typeface="Raleway Medium"/>
              </a:endParaRPr>
            </a:p>
          </p:txBody>
        </p:sp>
        <p:sp>
          <p:nvSpPr>
            <p:cNvPr id="334" name="Google Shape;334;p42"/>
            <p:cNvSpPr/>
            <p:nvPr/>
          </p:nvSpPr>
          <p:spPr>
            <a:xfrm>
              <a:off x="1593000" y="2322568"/>
              <a:ext cx="690000" cy="642300"/>
            </a:xfrm>
            <a:prstGeom prst="rect">
              <a:avLst/>
            </a:prstGeom>
            <a:solidFill>
              <a:srgbClr val="1D7E74"/>
            </a:solidFill>
            <a:ln>
              <a:noFill/>
            </a:ln>
            <a:effectLst>
              <a:outerShdw blurRad="71438" rotWithShape="0" algn="bl" dir="2700000" dist="28575">
                <a:srgbClr val="000000">
                  <a:alpha val="17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sz="1700"/>
            </a:p>
          </p:txBody>
        </p:sp>
        <p:sp>
          <p:nvSpPr>
            <p:cNvPr id="335" name="Google Shape;335;p42"/>
            <p:cNvSpPr/>
            <p:nvPr/>
          </p:nvSpPr>
          <p:spPr>
            <a:xfrm>
              <a:off x="1593000" y="2322575"/>
              <a:ext cx="690000" cy="642600"/>
            </a:xfrm>
            <a:prstGeom prst="rect">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2900">
                  <a:solidFill>
                    <a:schemeClr val="lt2"/>
                  </a:solidFill>
                  <a:latin typeface="Roboto"/>
                  <a:ea typeface="Roboto"/>
                  <a:cs typeface="Roboto"/>
                  <a:sym typeface="Roboto"/>
                </a:rPr>
                <a:t>01</a:t>
              </a:r>
              <a:endParaRPr b="1" sz="2900">
                <a:solidFill>
                  <a:schemeClr val="lt2"/>
                </a:solidFill>
                <a:latin typeface="Roboto"/>
                <a:ea typeface="Roboto"/>
                <a:cs typeface="Roboto"/>
                <a:sym typeface="Roboto"/>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6"/>
          <p:cNvSpPr txBox="1"/>
          <p:nvPr>
            <p:ph idx="1" type="subTitle"/>
          </p:nvPr>
        </p:nvSpPr>
        <p:spPr>
          <a:xfrm>
            <a:off x="265500" y="2492626"/>
            <a:ext cx="4045200" cy="13455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a:t>June 4th, 2025</a:t>
            </a:r>
            <a:endParaRPr/>
          </a:p>
        </p:txBody>
      </p:sp>
      <p:sp>
        <p:nvSpPr>
          <p:cNvPr id="77" name="Google Shape;77;p16"/>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p>
            <a:pPr indent="0" lvl="0" marL="0" rtl="0" algn="ctr">
              <a:lnSpc>
                <a:spcPct val="100000"/>
              </a:lnSpc>
              <a:spcBef>
                <a:spcPts val="0"/>
              </a:spcBef>
              <a:spcAft>
                <a:spcPts val="0"/>
              </a:spcAft>
              <a:buClr>
                <a:schemeClr val="dk2"/>
              </a:buClr>
              <a:buSzPts val="990"/>
              <a:buFont typeface="Arial"/>
              <a:buNone/>
            </a:pPr>
            <a:r>
              <a:rPr b="1" lang="en" sz="3020">
                <a:solidFill>
                  <a:srgbClr val="4C4D4C"/>
                </a:solidFill>
                <a:latin typeface="Raleway"/>
                <a:ea typeface="Raleway"/>
                <a:cs typeface="Raleway"/>
                <a:sym typeface="Raleway"/>
              </a:rPr>
              <a:t>Lived Experience &amp; Career Readiness</a:t>
            </a:r>
            <a:endParaRPr sz="2700">
              <a:solidFill>
                <a:srgbClr val="4C4D4C"/>
              </a:solidFill>
            </a:endParaRPr>
          </a:p>
        </p:txBody>
      </p:sp>
      <p:sp>
        <p:nvSpPr>
          <p:cNvPr id="78" name="Google Shape;78;p16"/>
          <p:cNvSpPr txBox="1"/>
          <p:nvPr/>
        </p:nvSpPr>
        <p:spPr>
          <a:xfrm>
            <a:off x="112050" y="1829900"/>
            <a:ext cx="4352100" cy="48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lang="en" sz="2900">
                <a:solidFill>
                  <a:schemeClr val="dk2"/>
                </a:solidFill>
                <a:latin typeface="Source Sans Pro"/>
                <a:ea typeface="Source Sans Pro"/>
                <a:cs typeface="Source Sans Pro"/>
                <a:sym typeface="Source Sans Pro"/>
              </a:rPr>
              <a:t>Career Readiness Pathway</a:t>
            </a:r>
            <a:endParaRPr sz="1800">
              <a:solidFill>
                <a:schemeClr val="dk2"/>
              </a:solidFill>
              <a:latin typeface="Source Sans Pro"/>
              <a:ea typeface="Source Sans Pro"/>
              <a:cs typeface="Source Sans Pro"/>
              <a:sym typeface="Source Sans Pro"/>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9" name="Shape 339"/>
        <p:cNvGrpSpPr/>
        <p:nvPr/>
      </p:nvGrpSpPr>
      <p:grpSpPr>
        <a:xfrm>
          <a:off x="0" y="0"/>
          <a:ext cx="0" cy="0"/>
          <a:chOff x="0" y="0"/>
          <a:chExt cx="0" cy="0"/>
        </a:xfrm>
      </p:grpSpPr>
      <p:sp>
        <p:nvSpPr>
          <p:cNvPr id="340" name="Google Shape;340;p4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Curriculum Example | </a:t>
            </a:r>
            <a:r>
              <a:rPr b="0" lang="en"/>
              <a:t>Core Lesson</a:t>
            </a:r>
            <a:endParaRPr b="0"/>
          </a:p>
        </p:txBody>
      </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4" name="Shape 344"/>
        <p:cNvGrpSpPr/>
        <p:nvPr/>
      </p:nvGrpSpPr>
      <p:grpSpPr>
        <a:xfrm>
          <a:off x="0" y="0"/>
          <a:ext cx="0" cy="0"/>
          <a:chOff x="0" y="0"/>
          <a:chExt cx="0" cy="0"/>
        </a:xfrm>
      </p:grpSpPr>
      <p:sp>
        <p:nvSpPr>
          <p:cNvPr id="345" name="Google Shape;345;p44"/>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Title Page</a:t>
            </a:r>
            <a:endParaRPr b="0" sz="1520"/>
          </a:p>
        </p:txBody>
      </p:sp>
      <p:pic>
        <p:nvPicPr>
          <p:cNvPr id="346" name="Google Shape;346;p44"/>
          <p:cNvPicPr preferRelativeResize="0"/>
          <p:nvPr/>
        </p:nvPicPr>
        <p:blipFill>
          <a:blip r:embed="rId3">
            <a:alphaModFix/>
          </a:blip>
          <a:stretch>
            <a:fillRect/>
          </a:stretch>
        </p:blipFill>
        <p:spPr>
          <a:xfrm>
            <a:off x="15200" y="-292100"/>
            <a:ext cx="6785276" cy="5382699"/>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0" name="Shape 350"/>
        <p:cNvGrpSpPr/>
        <p:nvPr/>
      </p:nvGrpSpPr>
      <p:grpSpPr>
        <a:xfrm>
          <a:off x="0" y="0"/>
          <a:ext cx="0" cy="0"/>
          <a:chOff x="0" y="0"/>
          <a:chExt cx="0" cy="0"/>
        </a:xfrm>
      </p:grpSpPr>
      <p:pic>
        <p:nvPicPr>
          <p:cNvPr id="351" name="Google Shape;351;p45"/>
          <p:cNvPicPr preferRelativeResize="0"/>
          <p:nvPr/>
        </p:nvPicPr>
        <p:blipFill>
          <a:blip r:embed="rId3">
            <a:alphaModFix/>
          </a:blip>
          <a:stretch>
            <a:fillRect/>
          </a:stretch>
        </p:blipFill>
        <p:spPr>
          <a:xfrm>
            <a:off x="0" y="-203175"/>
            <a:ext cx="6915525" cy="5464875"/>
          </a:xfrm>
          <a:prstGeom prst="rect">
            <a:avLst/>
          </a:prstGeom>
          <a:noFill/>
          <a:ln>
            <a:noFill/>
          </a:ln>
        </p:spPr>
      </p:pic>
      <p:sp>
        <p:nvSpPr>
          <p:cNvPr id="352" name="Google Shape;352;p45"/>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Table of Contents</a:t>
            </a:r>
            <a:endParaRPr b="0" sz="1520"/>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6" name="Shape 356"/>
        <p:cNvGrpSpPr/>
        <p:nvPr/>
      </p:nvGrpSpPr>
      <p:grpSpPr>
        <a:xfrm>
          <a:off x="0" y="0"/>
          <a:ext cx="0" cy="0"/>
          <a:chOff x="0" y="0"/>
          <a:chExt cx="0" cy="0"/>
        </a:xfrm>
      </p:grpSpPr>
      <p:sp>
        <p:nvSpPr>
          <p:cNvPr id="357" name="Google Shape;357;p46"/>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Intro</a:t>
            </a:r>
            <a:endParaRPr b="0" sz="1520"/>
          </a:p>
        </p:txBody>
      </p:sp>
      <p:pic>
        <p:nvPicPr>
          <p:cNvPr id="358" name="Google Shape;358;p46"/>
          <p:cNvPicPr preferRelativeResize="0"/>
          <p:nvPr/>
        </p:nvPicPr>
        <p:blipFill>
          <a:blip r:embed="rId3">
            <a:alphaModFix/>
          </a:blip>
          <a:stretch>
            <a:fillRect/>
          </a:stretch>
        </p:blipFill>
        <p:spPr>
          <a:xfrm>
            <a:off x="0" y="35800"/>
            <a:ext cx="6722865" cy="5143501"/>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47"/>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Facilitation &amp; Coaching Tips</a:t>
            </a:r>
            <a:endParaRPr b="0" sz="1520"/>
          </a:p>
        </p:txBody>
      </p:sp>
      <p:pic>
        <p:nvPicPr>
          <p:cNvPr id="364" name="Google Shape;364;p47"/>
          <p:cNvPicPr preferRelativeResize="0"/>
          <p:nvPr/>
        </p:nvPicPr>
        <p:blipFill>
          <a:blip r:embed="rId3">
            <a:alphaModFix/>
          </a:blip>
          <a:stretch>
            <a:fillRect/>
          </a:stretch>
        </p:blipFill>
        <p:spPr>
          <a:xfrm>
            <a:off x="-42460" y="0"/>
            <a:ext cx="6638121" cy="514350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8" name="Shape 368"/>
        <p:cNvGrpSpPr/>
        <p:nvPr/>
      </p:nvGrpSpPr>
      <p:grpSpPr>
        <a:xfrm>
          <a:off x="0" y="0"/>
          <a:ext cx="0" cy="0"/>
          <a:chOff x="0" y="0"/>
          <a:chExt cx="0" cy="0"/>
        </a:xfrm>
      </p:grpSpPr>
      <p:pic>
        <p:nvPicPr>
          <p:cNvPr id="369" name="Google Shape;369;p48"/>
          <p:cNvPicPr preferRelativeResize="0"/>
          <p:nvPr/>
        </p:nvPicPr>
        <p:blipFill>
          <a:blip r:embed="rId3">
            <a:alphaModFix/>
          </a:blip>
          <a:stretch>
            <a:fillRect/>
          </a:stretch>
        </p:blipFill>
        <p:spPr>
          <a:xfrm>
            <a:off x="2350788" y="-228575"/>
            <a:ext cx="4442426" cy="5448251"/>
          </a:xfrm>
          <a:prstGeom prst="rect">
            <a:avLst/>
          </a:prstGeom>
          <a:noFill/>
          <a:ln>
            <a:noFill/>
          </a:ln>
        </p:spPr>
      </p:pic>
      <p:sp>
        <p:nvSpPr>
          <p:cNvPr id="370" name="Google Shape;370;p48"/>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Handout</a:t>
            </a:r>
            <a:endParaRPr b="0" sz="1520"/>
          </a:p>
        </p:txBody>
      </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49"/>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Table of Contents</a:t>
            </a:r>
            <a:endParaRPr b="0" sz="1520"/>
          </a:p>
        </p:txBody>
      </p:sp>
      <p:pic>
        <p:nvPicPr>
          <p:cNvPr id="376" name="Google Shape;376;p49"/>
          <p:cNvPicPr preferRelativeResize="0"/>
          <p:nvPr/>
        </p:nvPicPr>
        <p:blipFill>
          <a:blip r:embed="rId3">
            <a:alphaModFix/>
          </a:blip>
          <a:stretch>
            <a:fillRect/>
          </a:stretch>
        </p:blipFill>
        <p:spPr>
          <a:xfrm>
            <a:off x="13301" y="0"/>
            <a:ext cx="6678999" cy="5143501"/>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0" name="Shape 380"/>
        <p:cNvGrpSpPr/>
        <p:nvPr/>
      </p:nvGrpSpPr>
      <p:grpSpPr>
        <a:xfrm>
          <a:off x="0" y="0"/>
          <a:ext cx="0" cy="0"/>
          <a:chOff x="0" y="0"/>
          <a:chExt cx="0" cy="0"/>
        </a:xfrm>
      </p:grpSpPr>
      <p:sp>
        <p:nvSpPr>
          <p:cNvPr id="381" name="Google Shape;381;p50"/>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Table of Contents</a:t>
            </a:r>
            <a:endParaRPr b="0" sz="1520"/>
          </a:p>
        </p:txBody>
      </p:sp>
      <p:pic>
        <p:nvPicPr>
          <p:cNvPr id="382" name="Google Shape;382;p50"/>
          <p:cNvPicPr preferRelativeResize="0"/>
          <p:nvPr/>
        </p:nvPicPr>
        <p:blipFill>
          <a:blip r:embed="rId3">
            <a:alphaModFix/>
          </a:blip>
          <a:stretch>
            <a:fillRect/>
          </a:stretch>
        </p:blipFill>
        <p:spPr>
          <a:xfrm>
            <a:off x="24161" y="0"/>
            <a:ext cx="6657278" cy="514350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51"/>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Table of Contents</a:t>
            </a:r>
            <a:endParaRPr b="0" sz="1520"/>
          </a:p>
        </p:txBody>
      </p:sp>
      <p:pic>
        <p:nvPicPr>
          <p:cNvPr id="388" name="Google Shape;388;p51"/>
          <p:cNvPicPr preferRelativeResize="0"/>
          <p:nvPr/>
        </p:nvPicPr>
        <p:blipFill rotWithShape="1">
          <a:blip r:embed="rId3">
            <a:alphaModFix/>
          </a:blip>
          <a:srcRect b="0" l="0" r="0" t="0"/>
          <a:stretch/>
        </p:blipFill>
        <p:spPr>
          <a:xfrm>
            <a:off x="18740" y="0"/>
            <a:ext cx="6668120" cy="5143499"/>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52"/>
          <p:cNvSpPr txBox="1"/>
          <p:nvPr>
            <p:ph type="title"/>
          </p:nvPr>
        </p:nvSpPr>
        <p:spPr>
          <a:xfrm>
            <a:off x="6927025" y="3494575"/>
            <a:ext cx="2059800" cy="1476300"/>
          </a:xfrm>
          <a:prstGeom prst="rect">
            <a:avLst/>
          </a:prstGeom>
        </p:spPr>
        <p:txBody>
          <a:bodyPr anchorCtr="0" anchor="b" bIns="91425" lIns="91425" spcFirstLastPara="1" rIns="91425" wrap="square" tIns="91425">
            <a:noAutofit/>
          </a:bodyPr>
          <a:lstStyle/>
          <a:p>
            <a:pPr indent="0" lvl="0" marL="0" rtl="0" algn="r">
              <a:spcBef>
                <a:spcPts val="0"/>
              </a:spcBef>
              <a:spcAft>
                <a:spcPts val="0"/>
              </a:spcAft>
              <a:buSzPts val="990"/>
              <a:buNone/>
            </a:pPr>
            <a:r>
              <a:rPr lang="en" sz="1720"/>
              <a:t>Curriculum</a:t>
            </a:r>
            <a:endParaRPr sz="1720"/>
          </a:p>
          <a:p>
            <a:pPr indent="0" lvl="0" marL="0" rtl="0" algn="r">
              <a:spcBef>
                <a:spcPts val="0"/>
              </a:spcBef>
              <a:spcAft>
                <a:spcPts val="0"/>
              </a:spcAft>
              <a:buSzPts val="990"/>
              <a:buNone/>
            </a:pPr>
            <a:r>
              <a:rPr lang="en" sz="1720"/>
              <a:t>Example</a:t>
            </a:r>
            <a:endParaRPr sz="1720"/>
          </a:p>
          <a:p>
            <a:pPr indent="0" lvl="0" marL="0" rtl="0" algn="r">
              <a:spcBef>
                <a:spcPts val="0"/>
              </a:spcBef>
              <a:spcAft>
                <a:spcPts val="0"/>
              </a:spcAft>
              <a:buSzPts val="990"/>
              <a:buNone/>
            </a:pPr>
            <a:r>
              <a:rPr b="0" lang="en" sz="1520"/>
              <a:t>Topic Table of Contents</a:t>
            </a:r>
            <a:endParaRPr b="0" sz="1520"/>
          </a:p>
        </p:txBody>
      </p:sp>
      <p:pic>
        <p:nvPicPr>
          <p:cNvPr id="394" name="Google Shape;394;p52"/>
          <p:cNvPicPr preferRelativeResize="0"/>
          <p:nvPr/>
        </p:nvPicPr>
        <p:blipFill>
          <a:blip r:embed="rId3">
            <a:alphaModFix/>
          </a:blip>
          <a:stretch>
            <a:fillRect/>
          </a:stretch>
        </p:blipFill>
        <p:spPr>
          <a:xfrm>
            <a:off x="19979" y="0"/>
            <a:ext cx="6665642" cy="51435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6"/>
        </a:solidFill>
      </p:bgPr>
    </p:bg>
    <p:spTree>
      <p:nvGrpSpPr>
        <p:cNvPr id="82" name="Shape 82"/>
        <p:cNvGrpSpPr/>
        <p:nvPr/>
      </p:nvGrpSpPr>
      <p:grpSpPr>
        <a:xfrm>
          <a:off x="0" y="0"/>
          <a:ext cx="0" cy="0"/>
          <a:chOff x="0" y="0"/>
          <a:chExt cx="0" cy="0"/>
        </a:xfrm>
      </p:grpSpPr>
      <p:sp>
        <p:nvSpPr>
          <p:cNvPr id="83" name="Google Shape;83;p17"/>
          <p:cNvSpPr txBox="1"/>
          <p:nvPr>
            <p:ph type="title"/>
          </p:nvPr>
        </p:nvSpPr>
        <p:spPr>
          <a:xfrm>
            <a:off x="311700" y="217525"/>
            <a:ext cx="8520600" cy="623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2400"/>
              <a:t>Agenda </a:t>
            </a:r>
            <a:endParaRPr sz="2400"/>
          </a:p>
        </p:txBody>
      </p:sp>
      <p:sp>
        <p:nvSpPr>
          <p:cNvPr id="84" name="Google Shape;84;p17"/>
          <p:cNvSpPr txBox="1"/>
          <p:nvPr>
            <p:ph idx="1" type="body"/>
          </p:nvPr>
        </p:nvSpPr>
        <p:spPr>
          <a:xfrm>
            <a:off x="311700" y="761775"/>
            <a:ext cx="8520600" cy="1928700"/>
          </a:xfrm>
          <a:prstGeom prst="rect">
            <a:avLst/>
          </a:prstGeom>
        </p:spPr>
        <p:txBody>
          <a:bodyPr anchorCtr="0" anchor="t" bIns="91425" lIns="91425" spcFirstLastPara="1" rIns="91425" wrap="square" tIns="91425">
            <a:normAutofit/>
          </a:bodyPr>
          <a:lstStyle/>
          <a:p>
            <a:pPr indent="-317500" lvl="0" marL="457200" rtl="0" algn="l">
              <a:lnSpc>
                <a:spcPct val="100000"/>
              </a:lnSpc>
              <a:spcBef>
                <a:spcPts val="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Welcome &amp; Introductions</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Career Readiness Framework Overview</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‘Professionalism’ Discussion</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Social Identity Wheel Activity</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0"/>
              </a:spcAft>
              <a:buClr>
                <a:srgbClr val="4C4D4C"/>
              </a:buClr>
              <a:buSzPts val="1400"/>
              <a:buFont typeface="Raleway"/>
              <a:buChar char="●"/>
            </a:pPr>
            <a:r>
              <a:rPr lang="en" sz="1400">
                <a:solidFill>
                  <a:srgbClr val="4C4D4C"/>
                </a:solidFill>
                <a:latin typeface="Raleway"/>
                <a:ea typeface="Raleway"/>
                <a:cs typeface="Raleway"/>
                <a:sym typeface="Raleway"/>
              </a:rPr>
              <a:t>Facilitation Strategies to Create Safe Spaces</a:t>
            </a:r>
            <a:endParaRPr sz="1400">
              <a:solidFill>
                <a:srgbClr val="4C4D4C"/>
              </a:solidFill>
              <a:latin typeface="Raleway"/>
              <a:ea typeface="Raleway"/>
              <a:cs typeface="Raleway"/>
              <a:sym typeface="Raleway"/>
            </a:endParaRPr>
          </a:p>
          <a:p>
            <a:pPr indent="-317500" lvl="0" marL="457200" rtl="0" algn="l">
              <a:lnSpc>
                <a:spcPct val="100000"/>
              </a:lnSpc>
              <a:spcBef>
                <a:spcPts val="600"/>
              </a:spcBef>
              <a:spcAft>
                <a:spcPts val="600"/>
              </a:spcAft>
              <a:buClr>
                <a:srgbClr val="4C4D4C"/>
              </a:buClr>
              <a:buSzPts val="1400"/>
              <a:buFont typeface="Raleway"/>
              <a:buChar char="●"/>
            </a:pPr>
            <a:r>
              <a:rPr lang="en" sz="1400">
                <a:solidFill>
                  <a:srgbClr val="4C4D4C"/>
                </a:solidFill>
                <a:latin typeface="Raleway"/>
                <a:ea typeface="Raleway"/>
                <a:cs typeface="Raleway"/>
                <a:sym typeface="Raleway"/>
              </a:rPr>
              <a:t>Final Reflection &amp; Wrap-up</a:t>
            </a:r>
            <a:endParaRPr sz="1400">
              <a:solidFill>
                <a:srgbClr val="4C4D4C"/>
              </a:solidFill>
              <a:latin typeface="Raleway"/>
              <a:ea typeface="Raleway"/>
              <a:cs typeface="Raleway"/>
              <a:sym typeface="Raleway"/>
            </a:endParaRPr>
          </a:p>
        </p:txBody>
      </p:sp>
      <p:pic>
        <p:nvPicPr>
          <p:cNvPr id="85" name="Google Shape;85;p17"/>
          <p:cNvPicPr preferRelativeResize="0"/>
          <p:nvPr/>
        </p:nvPicPr>
        <p:blipFill rotWithShape="1">
          <a:blip r:embed="rId3">
            <a:alphaModFix/>
          </a:blip>
          <a:srcRect b="0" l="16655" r="23345" t="0"/>
          <a:stretch/>
        </p:blipFill>
        <p:spPr>
          <a:xfrm flipH="1" rot="5400000">
            <a:off x="4015438" y="98226"/>
            <a:ext cx="5485972" cy="4947051"/>
          </a:xfrm>
          <a:prstGeom prst="rect">
            <a:avLst/>
          </a:prstGeom>
          <a:noFill/>
          <a:ln>
            <a:noFill/>
          </a:ln>
        </p:spPr>
      </p:pic>
      <p:sp>
        <p:nvSpPr>
          <p:cNvPr id="86" name="Google Shape;86;p17"/>
          <p:cNvSpPr txBox="1"/>
          <p:nvPr>
            <p:ph type="title"/>
          </p:nvPr>
        </p:nvSpPr>
        <p:spPr>
          <a:xfrm>
            <a:off x="311700" y="2690475"/>
            <a:ext cx="7172100" cy="404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400"/>
              <a:t>Objectives</a:t>
            </a:r>
            <a:endParaRPr sz="2400"/>
          </a:p>
        </p:txBody>
      </p:sp>
      <p:sp>
        <p:nvSpPr>
          <p:cNvPr id="87" name="Google Shape;87;p17"/>
          <p:cNvSpPr txBox="1"/>
          <p:nvPr>
            <p:ph idx="1" type="body"/>
          </p:nvPr>
        </p:nvSpPr>
        <p:spPr>
          <a:xfrm>
            <a:off x="311700" y="3193700"/>
            <a:ext cx="6117600" cy="1523400"/>
          </a:xfrm>
          <a:prstGeom prst="rect">
            <a:avLst/>
          </a:prstGeom>
        </p:spPr>
        <p:txBody>
          <a:bodyPr anchorCtr="0" anchor="t" bIns="91425" lIns="91425" spcFirstLastPara="1" rIns="91425" wrap="square" tIns="91425">
            <a:noAutofit/>
          </a:bodyPr>
          <a:lstStyle/>
          <a:p>
            <a:pPr indent="-311150" lvl="0" marL="457200" rtl="0" algn="l">
              <a:lnSpc>
                <a:spcPct val="100000"/>
              </a:lnSpc>
              <a:spcBef>
                <a:spcPts val="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Elevate and address equity and social justice topics with participants</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Establish the enabling conditions of safety and trust to be built among participants. </a:t>
            </a:r>
            <a:endParaRPr sz="11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Value the voices and experiences of all participants </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0"/>
              </a:spcAft>
              <a:buClr>
                <a:srgbClr val="4C4D4C"/>
              </a:buClr>
              <a:buSzPts val="1300"/>
              <a:buFont typeface="Raleway"/>
              <a:buChar char="●"/>
            </a:pPr>
            <a:r>
              <a:rPr lang="en" sz="1300">
                <a:solidFill>
                  <a:srgbClr val="4C4D4C"/>
                </a:solidFill>
                <a:latin typeface="Raleway"/>
                <a:ea typeface="Raleway"/>
                <a:cs typeface="Raleway"/>
                <a:sym typeface="Raleway"/>
              </a:rPr>
              <a:t>Show up responsibly as your authentic self</a:t>
            </a:r>
            <a:endParaRPr sz="1300">
              <a:solidFill>
                <a:srgbClr val="4C4D4C"/>
              </a:solidFill>
              <a:latin typeface="Raleway"/>
              <a:ea typeface="Raleway"/>
              <a:cs typeface="Raleway"/>
              <a:sym typeface="Raleway"/>
            </a:endParaRPr>
          </a:p>
          <a:p>
            <a:pPr indent="-311150" lvl="0" marL="457200" rtl="0" algn="l">
              <a:lnSpc>
                <a:spcPct val="100000"/>
              </a:lnSpc>
              <a:spcBef>
                <a:spcPts val="600"/>
              </a:spcBef>
              <a:spcAft>
                <a:spcPts val="600"/>
              </a:spcAft>
              <a:buClr>
                <a:srgbClr val="4C4D4C"/>
              </a:buClr>
              <a:buSzPts val="1300"/>
              <a:buFont typeface="Raleway"/>
              <a:buChar char="●"/>
            </a:pPr>
            <a:r>
              <a:rPr lang="en" sz="1300">
                <a:solidFill>
                  <a:srgbClr val="4C4D4C"/>
                </a:solidFill>
                <a:latin typeface="Raleway"/>
                <a:ea typeface="Raleway"/>
                <a:cs typeface="Raleway"/>
                <a:sym typeface="Raleway"/>
              </a:rPr>
              <a:t>Increase your own comfort and ability to lead difficult conversations</a:t>
            </a:r>
            <a:endParaRPr b="1" sz="1600">
              <a:solidFill>
                <a:srgbClr val="4C4D4C"/>
              </a:solidFill>
              <a:latin typeface="Raleway"/>
              <a:ea typeface="Raleway"/>
              <a:cs typeface="Raleway"/>
              <a:sym typeface="Raleway"/>
            </a:endParaRPr>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53"/>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Code Switching</a:t>
            </a:r>
            <a:r>
              <a:rPr lang="en"/>
              <a:t> | </a:t>
            </a:r>
            <a:r>
              <a:rPr b="0" lang="en"/>
              <a:t>Discussion Activity</a:t>
            </a:r>
            <a:endParaRPr b="0"/>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4" name="Shape 404"/>
        <p:cNvGrpSpPr/>
        <p:nvPr/>
      </p:nvGrpSpPr>
      <p:grpSpPr>
        <a:xfrm>
          <a:off x="0" y="0"/>
          <a:ext cx="0" cy="0"/>
          <a:chOff x="0" y="0"/>
          <a:chExt cx="0" cy="0"/>
        </a:xfrm>
      </p:grpSpPr>
      <p:pic>
        <p:nvPicPr>
          <p:cNvPr descr="Code-switching is how individuals adjust ALL forms of communication and expression based on their audience. There are many reasons people of color code-switch especially in the workplace. Throughout history, code-switching has served as deference against linguistic discrimination- a form of racial bias. There are many diverse ways of speaking, outside of the norm, that need to be accepted in society. &#10;&#10;Dr. CI shares her insight on this topic and how to approach this bias. Share your experiences with code-switching and how it affected you!&#10;&#10;Diverse City LLC is a Diversity, Equity, and Inclusion Consulting Agency based in Los Angeles &amp; Seattle. We provide a solutions oriented approach to helping companies assess, and solve issues of growth and development in the areas of diversity, equity, and inclusion (DEI). &#10;&#10;To learn more, visit us online at https://diversecityllc.com&#10;Shop Diverse City Merch at https://shop-diverse-city.myshopify.com&#10;&#10;Join in the conversation with us:&#10;Instagram &amp; Twitter: @DiverseCityLLC &amp; @Dr.ciofficial&#10;Facebook: https://facebook.com/DiverseCityLLC&#10;&#10;Join our Newsletter&#10;https://mailchi.mp/d597a041d7d5/dc-news-newsletter-sign-up&#10;&#10;Get Dr. CI's new book, Soulful Words: The Testimonies of Black Students to the Manifestation of Discrimination in Higher Education&#10;Amazon: https://www.amazon.com/-/es/Dr-Cheryl-D-Ingram/dp/0578751429&#10;Barnes and Noble: https://www.barnesandnoble.com/w/soulful-words-cheryl-ingram/1137618103?ean=9780578751429" id="405" name="Google Shape;405;p54" title="Racism: The Code Switch">
            <a:hlinkClick r:id="rId3"/>
          </p:cNvPr>
          <p:cNvPicPr preferRelativeResize="0"/>
          <p:nvPr/>
        </p:nvPicPr>
        <p:blipFill>
          <a:blip r:embed="rId4">
            <a:alphaModFix/>
          </a:blip>
          <a:stretch>
            <a:fillRect/>
          </a:stretch>
        </p:blipFill>
        <p:spPr>
          <a:xfrm>
            <a:off x="1288125" y="947050"/>
            <a:ext cx="6887050" cy="3873975"/>
          </a:xfrm>
          <a:prstGeom prst="rect">
            <a:avLst/>
          </a:prstGeom>
          <a:noFill/>
          <a:ln cap="flat" cmpd="sng" w="38100">
            <a:solidFill>
              <a:schemeClr val="dk2"/>
            </a:solidFill>
            <a:prstDash val="solid"/>
            <a:round/>
            <a:headEnd len="sm" w="sm" type="none"/>
            <a:tailEnd len="sm" w="sm" type="none"/>
          </a:ln>
        </p:spPr>
      </p:pic>
      <p:sp>
        <p:nvSpPr>
          <p:cNvPr id="406" name="Google Shape;406;p54"/>
          <p:cNvSpPr txBox="1"/>
          <p:nvPr/>
        </p:nvSpPr>
        <p:spPr>
          <a:xfrm>
            <a:off x="234050" y="108850"/>
            <a:ext cx="61560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rPr b="1" lang="en" sz="3600">
                <a:solidFill>
                  <a:schemeClr val="dk2"/>
                </a:solidFill>
                <a:latin typeface="Raleway"/>
                <a:ea typeface="Raleway"/>
                <a:cs typeface="Raleway"/>
                <a:sym typeface="Raleway"/>
              </a:rPr>
              <a:t>The </a:t>
            </a:r>
            <a:r>
              <a:rPr b="1" lang="en" sz="3600">
                <a:solidFill>
                  <a:schemeClr val="dk2"/>
                </a:solidFill>
                <a:latin typeface="Raleway"/>
                <a:ea typeface="Raleway"/>
                <a:cs typeface="Raleway"/>
                <a:sym typeface="Raleway"/>
              </a:rPr>
              <a:t>Code Switch</a:t>
            </a:r>
            <a:endParaRPr sz="1800">
              <a:solidFill>
                <a:schemeClr val="lt2"/>
              </a:solidFill>
              <a:latin typeface="Source Sans Pro"/>
              <a:ea typeface="Source Sans Pro"/>
              <a:cs typeface="Source Sans Pro"/>
              <a:sym typeface="Source Sans Pro"/>
            </a:endParaRPr>
          </a:p>
        </p:txBody>
      </p:sp>
      <p:sp>
        <p:nvSpPr>
          <p:cNvPr id="407" name="Google Shape;407;p54"/>
          <p:cNvSpPr txBox="1"/>
          <p:nvPr/>
        </p:nvSpPr>
        <p:spPr>
          <a:xfrm>
            <a:off x="5045525" y="4821025"/>
            <a:ext cx="3657600" cy="322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200">
                <a:solidFill>
                  <a:schemeClr val="lt2"/>
                </a:solidFill>
                <a:latin typeface="Source Sans Pro"/>
                <a:ea typeface="Source Sans Pro"/>
                <a:cs typeface="Source Sans Pro"/>
                <a:sym typeface="Source Sans Pro"/>
              </a:rPr>
              <a:t>Source: Inclusologists - Racism: The Code Switch</a:t>
            </a:r>
            <a:endParaRPr sz="1200">
              <a:solidFill>
                <a:schemeClr val="lt2"/>
              </a:solidFill>
              <a:latin typeface="Source Sans Pro"/>
              <a:ea typeface="Source Sans Pro"/>
              <a:cs typeface="Source Sans Pro"/>
              <a:sym typeface="Source Sans Pro"/>
            </a:endParaRPr>
          </a:p>
        </p:txBody>
      </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55"/>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Code Switching | </a:t>
            </a:r>
            <a:r>
              <a:rPr b="0" lang="en"/>
              <a:t>Coaching Practice</a:t>
            </a:r>
            <a:endParaRPr b="0"/>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7" name="Shape 417"/>
        <p:cNvGrpSpPr/>
        <p:nvPr/>
      </p:nvGrpSpPr>
      <p:grpSpPr>
        <a:xfrm>
          <a:off x="0" y="0"/>
          <a:ext cx="0" cy="0"/>
          <a:chOff x="0" y="0"/>
          <a:chExt cx="0" cy="0"/>
        </a:xfrm>
      </p:grpSpPr>
      <p:sp>
        <p:nvSpPr>
          <p:cNvPr id="418" name="Google Shape;418;p56"/>
          <p:cNvSpPr txBox="1"/>
          <p:nvPr/>
        </p:nvSpPr>
        <p:spPr>
          <a:xfrm>
            <a:off x="234050" y="108850"/>
            <a:ext cx="61560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19" name="Google Shape;419;p56"/>
          <p:cNvSpPr txBox="1"/>
          <p:nvPr>
            <p:ph type="title"/>
          </p:nvPr>
        </p:nvSpPr>
        <p:spPr>
          <a:xfrm>
            <a:off x="257275" y="266700"/>
            <a:ext cx="81837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Coaching Practice</a:t>
            </a:r>
            <a:endParaRPr b="0"/>
          </a:p>
        </p:txBody>
      </p:sp>
      <p:pic>
        <p:nvPicPr>
          <p:cNvPr id="420" name="Google Shape;420;p56" title="coaching.png"/>
          <p:cNvPicPr preferRelativeResize="0"/>
          <p:nvPr/>
        </p:nvPicPr>
        <p:blipFill>
          <a:blip r:embed="rId3">
            <a:alphaModFix/>
          </a:blip>
          <a:stretch>
            <a:fillRect/>
          </a:stretch>
        </p:blipFill>
        <p:spPr>
          <a:xfrm>
            <a:off x="694913" y="1417025"/>
            <a:ext cx="3182175" cy="3182175"/>
          </a:xfrm>
          <a:prstGeom prst="rect">
            <a:avLst/>
          </a:prstGeom>
          <a:noFill/>
          <a:ln>
            <a:noFill/>
          </a:ln>
        </p:spPr>
      </p:pic>
      <p:sp>
        <p:nvSpPr>
          <p:cNvPr id="421" name="Google Shape;421;p56"/>
          <p:cNvSpPr txBox="1"/>
          <p:nvPr/>
        </p:nvSpPr>
        <p:spPr>
          <a:xfrm>
            <a:off x="4572000" y="1289150"/>
            <a:ext cx="4291500" cy="33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aleway"/>
                <a:ea typeface="Raleway"/>
                <a:cs typeface="Raleway"/>
                <a:sym typeface="Raleway"/>
              </a:rPr>
              <a:t>Coaching Scenario:</a:t>
            </a:r>
            <a:r>
              <a:rPr lang="en" sz="1800">
                <a:solidFill>
                  <a:schemeClr val="dk2"/>
                </a:solidFill>
                <a:latin typeface="Raleway"/>
                <a:ea typeface="Raleway"/>
                <a:cs typeface="Raleway"/>
                <a:sym typeface="Raleway"/>
              </a:rPr>
              <a:t> </a:t>
            </a:r>
            <a:endParaRPr sz="1800">
              <a:solidFill>
                <a:schemeClr val="dk2"/>
              </a:solidFill>
              <a:latin typeface="Raleway"/>
              <a:ea typeface="Raleway"/>
              <a:cs typeface="Raleway"/>
              <a:sym typeface="Raleway"/>
            </a:endParaRPr>
          </a:p>
          <a:p>
            <a:pPr indent="0" lvl="0" marL="0" rtl="0" algn="l">
              <a:spcBef>
                <a:spcPts val="0"/>
              </a:spcBef>
              <a:spcAft>
                <a:spcPts val="0"/>
              </a:spcAft>
              <a:buNone/>
            </a:pPr>
            <a:r>
              <a:t/>
            </a:r>
            <a:endParaRPr sz="1800">
              <a:solidFill>
                <a:schemeClr val="dk2"/>
              </a:solidFill>
              <a:latin typeface="Raleway"/>
              <a:ea typeface="Raleway"/>
              <a:cs typeface="Raleway"/>
              <a:sym typeface="Raleway"/>
            </a:endParaRPr>
          </a:p>
          <a:p>
            <a:pPr indent="0" lvl="0" marL="0" rtl="0" algn="l">
              <a:spcBef>
                <a:spcPts val="0"/>
              </a:spcBef>
              <a:spcAft>
                <a:spcPts val="0"/>
              </a:spcAft>
              <a:buNone/>
            </a:pPr>
            <a:r>
              <a:rPr lang="en" sz="1800">
                <a:solidFill>
                  <a:schemeClr val="dk2"/>
                </a:solidFill>
                <a:latin typeface="Raleway"/>
                <a:ea typeface="Raleway"/>
                <a:cs typeface="Raleway"/>
                <a:sym typeface="Raleway"/>
              </a:rPr>
              <a:t>A participant comes to you and shares that they don’t think they can be hired due to something about their personal identity after a first interview. </a:t>
            </a:r>
            <a:endParaRPr sz="1800">
              <a:solidFill>
                <a:schemeClr val="dk2"/>
              </a:solidFill>
              <a:latin typeface="Raleway"/>
              <a:ea typeface="Raleway"/>
              <a:cs typeface="Raleway"/>
              <a:sym typeface="Raleway"/>
            </a:endParaRPr>
          </a:p>
          <a:p>
            <a:pPr indent="0" lvl="0" marL="0" rtl="0" algn="l">
              <a:spcBef>
                <a:spcPts val="0"/>
              </a:spcBef>
              <a:spcAft>
                <a:spcPts val="0"/>
              </a:spcAft>
              <a:buNone/>
            </a:pPr>
            <a:r>
              <a:t/>
            </a:r>
            <a:endParaRPr sz="1800">
              <a:solidFill>
                <a:schemeClr val="dk2"/>
              </a:solidFill>
              <a:latin typeface="Raleway"/>
              <a:ea typeface="Raleway"/>
              <a:cs typeface="Raleway"/>
              <a:sym typeface="Raleway"/>
            </a:endParaRPr>
          </a:p>
          <a:p>
            <a:pPr indent="0" lvl="0" marL="0" rtl="0" algn="l">
              <a:spcBef>
                <a:spcPts val="0"/>
              </a:spcBef>
              <a:spcAft>
                <a:spcPts val="0"/>
              </a:spcAft>
              <a:buNone/>
            </a:pPr>
            <a:r>
              <a:rPr lang="en" sz="1800">
                <a:solidFill>
                  <a:schemeClr val="dk2"/>
                </a:solidFill>
                <a:latin typeface="Raleway"/>
                <a:ea typeface="Raleway"/>
                <a:cs typeface="Raleway"/>
                <a:sym typeface="Raleway"/>
              </a:rPr>
              <a:t>How do you coach them through a second interview or next steps?</a:t>
            </a:r>
            <a:br>
              <a:rPr lang="en" sz="1800">
                <a:solidFill>
                  <a:schemeClr val="dk2"/>
                </a:solidFill>
                <a:latin typeface="Source Sans Pro"/>
                <a:ea typeface="Source Sans Pro"/>
                <a:cs typeface="Source Sans Pro"/>
                <a:sym typeface="Source Sans Pro"/>
              </a:rPr>
            </a:br>
            <a:endParaRPr sz="1800">
              <a:solidFill>
                <a:schemeClr val="dk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6" name="Shape 426"/>
        <p:cNvGrpSpPr/>
        <p:nvPr/>
      </p:nvGrpSpPr>
      <p:grpSpPr>
        <a:xfrm>
          <a:off x="0" y="0"/>
          <a:ext cx="0" cy="0"/>
          <a:chOff x="0" y="0"/>
          <a:chExt cx="0" cy="0"/>
        </a:xfrm>
      </p:grpSpPr>
      <p:sp>
        <p:nvSpPr>
          <p:cNvPr id="427" name="Google Shape;427;p57"/>
          <p:cNvSpPr txBox="1"/>
          <p:nvPr/>
        </p:nvSpPr>
        <p:spPr>
          <a:xfrm>
            <a:off x="234050" y="108850"/>
            <a:ext cx="61560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28" name="Google Shape;428;p57"/>
          <p:cNvSpPr txBox="1"/>
          <p:nvPr>
            <p:ph type="title"/>
          </p:nvPr>
        </p:nvSpPr>
        <p:spPr>
          <a:xfrm>
            <a:off x="257275" y="266700"/>
            <a:ext cx="81837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Coaching Practice</a:t>
            </a:r>
            <a:endParaRPr b="0"/>
          </a:p>
        </p:txBody>
      </p:sp>
      <p:sp>
        <p:nvSpPr>
          <p:cNvPr id="429" name="Google Shape;429;p57"/>
          <p:cNvSpPr txBox="1"/>
          <p:nvPr/>
        </p:nvSpPr>
        <p:spPr>
          <a:xfrm>
            <a:off x="257275" y="1167250"/>
            <a:ext cx="7702500" cy="3310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2"/>
                </a:solidFill>
                <a:latin typeface="Raleway"/>
                <a:ea typeface="Raleway"/>
                <a:cs typeface="Raleway"/>
                <a:sym typeface="Raleway"/>
              </a:rPr>
              <a:t>Instructions</a:t>
            </a:r>
            <a:r>
              <a:rPr b="1" lang="en" sz="1800">
                <a:solidFill>
                  <a:schemeClr val="dk2"/>
                </a:solidFill>
                <a:latin typeface="Raleway"/>
                <a:ea typeface="Raleway"/>
                <a:cs typeface="Raleway"/>
                <a:sym typeface="Raleway"/>
              </a:rPr>
              <a:t>:</a:t>
            </a:r>
            <a:r>
              <a:rPr lang="en" sz="1800">
                <a:solidFill>
                  <a:schemeClr val="lt2"/>
                </a:solidFill>
                <a:latin typeface="Raleway"/>
                <a:ea typeface="Raleway"/>
                <a:cs typeface="Raleway"/>
                <a:sym typeface="Raleway"/>
              </a:rPr>
              <a:t> </a:t>
            </a:r>
            <a:endParaRPr sz="1800">
              <a:solidFill>
                <a:schemeClr val="lt2"/>
              </a:solidFill>
              <a:latin typeface="Raleway"/>
              <a:ea typeface="Raleway"/>
              <a:cs typeface="Raleway"/>
              <a:sym typeface="Raleway"/>
            </a:endParaRPr>
          </a:p>
          <a:p>
            <a:pPr indent="0" lvl="0" marL="0" rtl="0" algn="l">
              <a:spcBef>
                <a:spcPts val="0"/>
              </a:spcBef>
              <a:spcAft>
                <a:spcPts val="0"/>
              </a:spcAft>
              <a:buNone/>
            </a:pPr>
            <a:r>
              <a:t/>
            </a:r>
            <a:endParaRPr sz="1500">
              <a:solidFill>
                <a:schemeClr val="dk2"/>
              </a:solidFill>
              <a:latin typeface="Raleway"/>
              <a:ea typeface="Raleway"/>
              <a:cs typeface="Raleway"/>
              <a:sym typeface="Raleway"/>
            </a:endParaRPr>
          </a:p>
          <a:p>
            <a:pPr indent="-323850" lvl="0" marL="4572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Divided into pairs for coaching practice in breakout rooms. </a:t>
            </a:r>
            <a:br>
              <a:rPr lang="en" sz="1500">
                <a:solidFill>
                  <a:schemeClr val="dk2"/>
                </a:solidFill>
                <a:latin typeface="Raleway"/>
                <a:ea typeface="Raleway"/>
                <a:cs typeface="Raleway"/>
                <a:sym typeface="Raleway"/>
              </a:rPr>
            </a:br>
            <a:endParaRPr sz="1500">
              <a:solidFill>
                <a:schemeClr val="dk2"/>
              </a:solidFill>
              <a:latin typeface="Raleway"/>
              <a:ea typeface="Raleway"/>
              <a:cs typeface="Raleway"/>
              <a:sym typeface="Raleway"/>
            </a:endParaRPr>
          </a:p>
          <a:p>
            <a:pPr indent="0" lvl="0" marL="0" rtl="0" algn="l">
              <a:spcBef>
                <a:spcPts val="0"/>
              </a:spcBef>
              <a:spcAft>
                <a:spcPts val="0"/>
              </a:spcAft>
              <a:buNone/>
            </a:pPr>
            <a:r>
              <a:rPr b="1" lang="en" sz="1500">
                <a:solidFill>
                  <a:schemeClr val="dk2"/>
                </a:solidFill>
                <a:latin typeface="Raleway"/>
                <a:ea typeface="Raleway"/>
                <a:cs typeface="Raleway"/>
                <a:sym typeface="Raleway"/>
              </a:rPr>
              <a:t>Round 1 (5 min):</a:t>
            </a:r>
            <a:r>
              <a:rPr lang="en" sz="1500">
                <a:solidFill>
                  <a:schemeClr val="dk2"/>
                </a:solidFill>
                <a:latin typeface="Raleway"/>
                <a:ea typeface="Raleway"/>
                <a:cs typeface="Raleway"/>
                <a:sym typeface="Raleway"/>
              </a:rPr>
              <a:t> One partner is the coach, the other is the participant.</a:t>
            </a:r>
            <a:endParaRPr sz="1500">
              <a:solidFill>
                <a:schemeClr val="dk2"/>
              </a:solidFill>
              <a:latin typeface="Raleway"/>
              <a:ea typeface="Raleway"/>
              <a:cs typeface="Raleway"/>
              <a:sym typeface="Raleway"/>
            </a:endParaRPr>
          </a:p>
          <a:p>
            <a:pPr indent="-323850" lvl="0" marL="9144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1 min - Prep </a:t>
            </a:r>
            <a:endParaRPr sz="1500">
              <a:solidFill>
                <a:schemeClr val="dk2"/>
              </a:solidFill>
              <a:latin typeface="Raleway"/>
              <a:ea typeface="Raleway"/>
              <a:cs typeface="Raleway"/>
              <a:sym typeface="Raleway"/>
            </a:endParaRPr>
          </a:p>
          <a:p>
            <a:pPr indent="-323850" lvl="1" marL="13716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Coach - Review coaching questions and your approach.</a:t>
            </a:r>
            <a:endParaRPr sz="1500">
              <a:solidFill>
                <a:schemeClr val="dk2"/>
              </a:solidFill>
              <a:latin typeface="Raleway"/>
              <a:ea typeface="Raleway"/>
              <a:cs typeface="Raleway"/>
              <a:sym typeface="Raleway"/>
            </a:endParaRPr>
          </a:p>
          <a:p>
            <a:pPr indent="-323850" lvl="1" marL="13716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Participant - Reflect on the scenario and personal experience.</a:t>
            </a:r>
            <a:endParaRPr sz="1500">
              <a:solidFill>
                <a:schemeClr val="dk2"/>
              </a:solidFill>
              <a:latin typeface="Raleway"/>
              <a:ea typeface="Raleway"/>
              <a:cs typeface="Raleway"/>
              <a:sym typeface="Raleway"/>
            </a:endParaRPr>
          </a:p>
          <a:p>
            <a:pPr indent="-323850" lvl="0" marL="9144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4 min - Coaching</a:t>
            </a:r>
            <a:br>
              <a:rPr lang="en" sz="1500">
                <a:solidFill>
                  <a:schemeClr val="dk2"/>
                </a:solidFill>
                <a:latin typeface="Raleway"/>
                <a:ea typeface="Raleway"/>
                <a:cs typeface="Raleway"/>
                <a:sym typeface="Raleway"/>
              </a:rPr>
            </a:br>
            <a:endParaRPr sz="1500">
              <a:solidFill>
                <a:schemeClr val="dk2"/>
              </a:solidFill>
              <a:latin typeface="Raleway"/>
              <a:ea typeface="Raleway"/>
              <a:cs typeface="Raleway"/>
              <a:sym typeface="Raleway"/>
            </a:endParaRPr>
          </a:p>
          <a:p>
            <a:pPr indent="0" lvl="0" marL="0" rtl="0" algn="l">
              <a:spcBef>
                <a:spcPts val="0"/>
              </a:spcBef>
              <a:spcAft>
                <a:spcPts val="0"/>
              </a:spcAft>
              <a:buNone/>
            </a:pPr>
            <a:r>
              <a:rPr b="1" lang="en" sz="1500">
                <a:solidFill>
                  <a:schemeClr val="dk2"/>
                </a:solidFill>
                <a:latin typeface="Raleway"/>
                <a:ea typeface="Raleway"/>
                <a:cs typeface="Raleway"/>
                <a:sym typeface="Raleway"/>
              </a:rPr>
              <a:t>Round 2 (5 min):</a:t>
            </a:r>
            <a:r>
              <a:rPr lang="en" sz="1500">
                <a:solidFill>
                  <a:schemeClr val="dk2"/>
                </a:solidFill>
                <a:latin typeface="Raleway"/>
                <a:ea typeface="Raleway"/>
                <a:cs typeface="Raleway"/>
                <a:sym typeface="Raleway"/>
              </a:rPr>
              <a:t> Switch roles &amp; repeat.</a:t>
            </a:r>
            <a:endParaRPr sz="1500">
              <a:solidFill>
                <a:schemeClr val="dk2"/>
              </a:solidFill>
              <a:latin typeface="Raleway"/>
              <a:ea typeface="Raleway"/>
              <a:cs typeface="Raleway"/>
              <a:sym typeface="Raleway"/>
            </a:endParaRPr>
          </a:p>
          <a:p>
            <a:pPr indent="-323850" lvl="0" marL="9144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1 min - Prep </a:t>
            </a:r>
            <a:endParaRPr sz="1500">
              <a:solidFill>
                <a:schemeClr val="dk2"/>
              </a:solidFill>
              <a:latin typeface="Raleway"/>
              <a:ea typeface="Raleway"/>
              <a:cs typeface="Raleway"/>
              <a:sym typeface="Raleway"/>
            </a:endParaRPr>
          </a:p>
          <a:p>
            <a:pPr indent="-323850" lvl="0" marL="914400" rtl="0" algn="l">
              <a:spcBef>
                <a:spcPts val="0"/>
              </a:spcBef>
              <a:spcAft>
                <a:spcPts val="0"/>
              </a:spcAft>
              <a:buClr>
                <a:schemeClr val="dk2"/>
              </a:buClr>
              <a:buSzPts val="1500"/>
              <a:buFont typeface="Raleway"/>
              <a:buChar char="●"/>
            </a:pPr>
            <a:r>
              <a:rPr lang="en" sz="1500">
                <a:solidFill>
                  <a:schemeClr val="dk2"/>
                </a:solidFill>
                <a:latin typeface="Raleway"/>
                <a:ea typeface="Raleway"/>
                <a:cs typeface="Raleway"/>
                <a:sym typeface="Raleway"/>
              </a:rPr>
              <a:t>4 min - Coaching</a:t>
            </a:r>
            <a:br>
              <a:rPr lang="en" sz="1800">
                <a:solidFill>
                  <a:schemeClr val="lt2"/>
                </a:solidFill>
                <a:latin typeface="Source Sans Pro"/>
                <a:ea typeface="Source Sans Pro"/>
                <a:cs typeface="Source Sans Pro"/>
                <a:sym typeface="Source Sans Pro"/>
              </a:rPr>
            </a:b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pic>
        <p:nvPicPr>
          <p:cNvPr id="430" name="Google Shape;430;p57"/>
          <p:cNvPicPr preferRelativeResize="0"/>
          <p:nvPr/>
        </p:nvPicPr>
        <p:blipFill>
          <a:blip r:embed="rId3">
            <a:alphaModFix/>
          </a:blip>
          <a:stretch>
            <a:fillRect/>
          </a:stretch>
        </p:blipFill>
        <p:spPr>
          <a:xfrm>
            <a:off x="6618650" y="2703850"/>
            <a:ext cx="2182975" cy="2182975"/>
          </a:xfrm>
          <a:prstGeom prst="rect">
            <a:avLst/>
          </a:prstGeom>
          <a:noFill/>
          <a:ln>
            <a:noFill/>
          </a:ln>
        </p:spPr>
      </p:pic>
    </p:spTree>
  </p:cSld>
  <p:clrMapOvr>
    <a:masterClrMapping/>
  </p:clrMapOvr>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4" name="Shape 434"/>
        <p:cNvGrpSpPr/>
        <p:nvPr/>
      </p:nvGrpSpPr>
      <p:grpSpPr>
        <a:xfrm>
          <a:off x="0" y="0"/>
          <a:ext cx="0" cy="0"/>
          <a:chOff x="0" y="0"/>
          <a:chExt cx="0" cy="0"/>
        </a:xfrm>
      </p:grpSpPr>
      <p:sp>
        <p:nvSpPr>
          <p:cNvPr id="435" name="Google Shape;435;p58"/>
          <p:cNvSpPr txBox="1"/>
          <p:nvPr>
            <p:ph type="title"/>
          </p:nvPr>
        </p:nvSpPr>
        <p:spPr>
          <a:xfrm>
            <a:off x="485875" y="1714500"/>
            <a:ext cx="8183700" cy="78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None/>
            </a:pPr>
            <a:r>
              <a:rPr lang="en"/>
              <a:t>Workplace Navigation Skills</a:t>
            </a:r>
            <a:endParaRPr b="0"/>
          </a:p>
        </p:txBody>
      </p:sp>
    </p:spTree>
  </p:cSld>
  <p:clrMapOvr>
    <a:masterClrMapping/>
  </p:clrMapOvr>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0" name="Shape 440"/>
        <p:cNvGrpSpPr/>
        <p:nvPr/>
      </p:nvGrpSpPr>
      <p:grpSpPr>
        <a:xfrm>
          <a:off x="0" y="0"/>
          <a:ext cx="0" cy="0"/>
          <a:chOff x="0" y="0"/>
          <a:chExt cx="0" cy="0"/>
        </a:xfrm>
      </p:grpSpPr>
      <p:sp>
        <p:nvSpPr>
          <p:cNvPr id="441" name="Google Shape;441;p59"/>
          <p:cNvSpPr txBox="1"/>
          <p:nvPr/>
        </p:nvSpPr>
        <p:spPr>
          <a:xfrm>
            <a:off x="234050" y="108850"/>
            <a:ext cx="61560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42" name="Google Shape;442;p59"/>
          <p:cNvSpPr txBox="1"/>
          <p:nvPr>
            <p:ph type="title"/>
          </p:nvPr>
        </p:nvSpPr>
        <p:spPr>
          <a:xfrm>
            <a:off x="257275" y="266700"/>
            <a:ext cx="81837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Workplace Navigation Skills</a:t>
            </a:r>
            <a:endParaRPr b="0"/>
          </a:p>
        </p:txBody>
      </p:sp>
      <p:pic>
        <p:nvPicPr>
          <p:cNvPr id="443" name="Google Shape;443;p59"/>
          <p:cNvPicPr preferRelativeResize="0"/>
          <p:nvPr/>
        </p:nvPicPr>
        <p:blipFill rotWithShape="1">
          <a:blip r:embed="rId3">
            <a:alphaModFix/>
          </a:blip>
          <a:srcRect b="0" l="1011" r="824" t="0"/>
          <a:stretch/>
        </p:blipFill>
        <p:spPr>
          <a:xfrm>
            <a:off x="1934375" y="1052400"/>
            <a:ext cx="6156000" cy="3749026"/>
          </a:xfrm>
          <a:prstGeom prst="rect">
            <a:avLst/>
          </a:prstGeom>
          <a:noFill/>
          <a:ln>
            <a:noFill/>
          </a:ln>
        </p:spPr>
      </p:pic>
    </p:spTree>
  </p:cSld>
  <p:clrMapOvr>
    <a:masterClrMapping/>
  </p:clrMapOvr>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8" name="Shape 448"/>
        <p:cNvGrpSpPr/>
        <p:nvPr/>
      </p:nvGrpSpPr>
      <p:grpSpPr>
        <a:xfrm>
          <a:off x="0" y="0"/>
          <a:ext cx="0" cy="0"/>
          <a:chOff x="0" y="0"/>
          <a:chExt cx="0" cy="0"/>
        </a:xfrm>
      </p:grpSpPr>
      <p:sp>
        <p:nvSpPr>
          <p:cNvPr id="449" name="Google Shape;449;p60"/>
          <p:cNvSpPr txBox="1"/>
          <p:nvPr/>
        </p:nvSpPr>
        <p:spPr>
          <a:xfrm>
            <a:off x="234050" y="108850"/>
            <a:ext cx="6156000" cy="636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50" name="Google Shape;450;p60"/>
          <p:cNvSpPr txBox="1"/>
          <p:nvPr>
            <p:ph type="title"/>
          </p:nvPr>
        </p:nvSpPr>
        <p:spPr>
          <a:xfrm>
            <a:off x="257275" y="266700"/>
            <a:ext cx="8183700" cy="785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Workplace Navigation Skills</a:t>
            </a:r>
            <a:endParaRPr b="0"/>
          </a:p>
        </p:txBody>
      </p:sp>
      <p:sp>
        <p:nvSpPr>
          <p:cNvPr id="451" name="Google Shape;451;p60"/>
          <p:cNvSpPr txBox="1"/>
          <p:nvPr/>
        </p:nvSpPr>
        <p:spPr>
          <a:xfrm>
            <a:off x="565275" y="1766775"/>
            <a:ext cx="8053200" cy="322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1000">
                <a:solidFill>
                  <a:schemeClr val="dk2"/>
                </a:solidFill>
                <a:latin typeface="Raleway"/>
                <a:ea typeface="Raleway"/>
                <a:cs typeface="Raleway"/>
                <a:sym typeface="Raleway"/>
              </a:rPr>
              <a:t>Personal Mindset:</a:t>
            </a:r>
            <a:r>
              <a:rPr lang="en" sz="1000">
                <a:solidFill>
                  <a:schemeClr val="dk2"/>
                </a:solidFill>
                <a:latin typeface="Raleway"/>
                <a:ea typeface="Raleway"/>
                <a:cs typeface="Raleway"/>
                <a:sym typeface="Raleway"/>
              </a:rPr>
              <a:t> Focuses on self-motivation, resilience, adaptability, and maintaining focus despite challenges. Encourages proactive problem-solving and managing stress. </a:t>
            </a:r>
            <a:r>
              <a:rPr b="1" lang="en" sz="1000">
                <a:solidFill>
                  <a:schemeClr val="dk2"/>
                </a:solidFill>
                <a:latin typeface="Raleway"/>
                <a:ea typeface="Raleway"/>
                <a:cs typeface="Raleway"/>
                <a:sym typeface="Raleway"/>
              </a:rPr>
              <a:t>Aliases:</a:t>
            </a:r>
            <a:r>
              <a:rPr lang="en" sz="1000">
                <a:solidFill>
                  <a:schemeClr val="dk2"/>
                </a:solidFill>
                <a:latin typeface="Raleway"/>
                <a:ea typeface="Raleway"/>
                <a:cs typeface="Raleway"/>
                <a:sym typeface="Raleway"/>
              </a:rPr>
              <a:t> Adaptable, Resilient, Strong Work Ethic.</a:t>
            </a:r>
            <a:endParaRPr sz="1000">
              <a:solidFill>
                <a:schemeClr val="dk2"/>
              </a:solidFill>
              <a:latin typeface="Raleway"/>
              <a:ea typeface="Raleway"/>
              <a:cs typeface="Raleway"/>
              <a:sym typeface="Raleway"/>
            </a:endParaRPr>
          </a:p>
          <a:p>
            <a:pPr indent="0" lvl="0" marL="0" rtl="0" algn="l">
              <a:spcBef>
                <a:spcPts val="0"/>
              </a:spcBef>
              <a:spcAft>
                <a:spcPts val="0"/>
              </a:spcAft>
              <a:buNone/>
            </a:pPr>
            <a:r>
              <a:t/>
            </a:r>
            <a:endParaRPr sz="1000">
              <a:solidFill>
                <a:schemeClr val="dk2"/>
              </a:solidFill>
              <a:latin typeface="Raleway"/>
              <a:ea typeface="Raleway"/>
              <a:cs typeface="Raleway"/>
              <a:sym typeface="Raleway"/>
            </a:endParaRPr>
          </a:p>
          <a:p>
            <a:pPr indent="0" lvl="0" marL="0" rtl="0" algn="l">
              <a:spcBef>
                <a:spcPts val="0"/>
              </a:spcBef>
              <a:spcAft>
                <a:spcPts val="0"/>
              </a:spcAft>
              <a:buNone/>
            </a:pPr>
            <a:r>
              <a:rPr b="1" lang="en" sz="1000">
                <a:solidFill>
                  <a:schemeClr val="dk2"/>
                </a:solidFill>
                <a:latin typeface="Raleway"/>
                <a:ea typeface="Raleway"/>
                <a:cs typeface="Raleway"/>
                <a:sym typeface="Raleway"/>
              </a:rPr>
              <a:t>Social Awareness: </a:t>
            </a:r>
            <a:r>
              <a:rPr lang="en" sz="1000">
                <a:solidFill>
                  <a:schemeClr val="dk2"/>
                </a:solidFill>
                <a:latin typeface="Raleway"/>
                <a:ea typeface="Raleway"/>
                <a:cs typeface="Raleway"/>
                <a:sym typeface="Raleway"/>
              </a:rPr>
              <a:t>Involves recognizing and respecting others' perspectives and navigating diverse social and cultural norms. Includes self-advocacy, understanding roles, and ensuring personal safety in the workplace. </a:t>
            </a:r>
            <a:r>
              <a:rPr b="1" lang="en" sz="1000">
                <a:solidFill>
                  <a:schemeClr val="dk2"/>
                </a:solidFill>
                <a:latin typeface="Raleway"/>
                <a:ea typeface="Raleway"/>
                <a:cs typeface="Raleway"/>
                <a:sym typeface="Raleway"/>
              </a:rPr>
              <a:t>Aliases:</a:t>
            </a:r>
            <a:r>
              <a:rPr lang="en" sz="1000">
                <a:solidFill>
                  <a:schemeClr val="dk2"/>
                </a:solidFill>
                <a:latin typeface="Raleway"/>
                <a:ea typeface="Raleway"/>
                <a:cs typeface="Raleway"/>
                <a:sym typeface="Raleway"/>
              </a:rPr>
              <a:t> Empathetic, Culturally Competent, Socially Aware.</a:t>
            </a:r>
            <a:br>
              <a:rPr lang="en" sz="1000">
                <a:solidFill>
                  <a:schemeClr val="dk2"/>
                </a:solidFill>
                <a:latin typeface="Raleway"/>
                <a:ea typeface="Raleway"/>
                <a:cs typeface="Raleway"/>
                <a:sym typeface="Raleway"/>
              </a:rPr>
            </a:br>
            <a:endParaRPr sz="1000">
              <a:solidFill>
                <a:schemeClr val="dk2"/>
              </a:solidFill>
              <a:latin typeface="Raleway"/>
              <a:ea typeface="Raleway"/>
              <a:cs typeface="Raleway"/>
              <a:sym typeface="Raleway"/>
            </a:endParaRPr>
          </a:p>
          <a:p>
            <a:pPr indent="0" lvl="0" marL="0" rtl="0" algn="l">
              <a:spcBef>
                <a:spcPts val="0"/>
              </a:spcBef>
              <a:spcAft>
                <a:spcPts val="0"/>
              </a:spcAft>
              <a:buNone/>
            </a:pPr>
            <a:r>
              <a:rPr b="1" lang="en" sz="1000">
                <a:solidFill>
                  <a:schemeClr val="dk2"/>
                </a:solidFill>
                <a:latin typeface="Raleway"/>
                <a:ea typeface="Raleway"/>
                <a:cs typeface="Raleway"/>
                <a:sym typeface="Raleway"/>
              </a:rPr>
              <a:t>Planning for Success:</a:t>
            </a:r>
            <a:r>
              <a:rPr lang="en" sz="1000">
                <a:solidFill>
                  <a:schemeClr val="dk2"/>
                </a:solidFill>
                <a:latin typeface="Raleway"/>
                <a:ea typeface="Raleway"/>
                <a:cs typeface="Raleway"/>
                <a:sym typeface="Raleway"/>
              </a:rPr>
              <a:t> Emphasizes goal-setting, time management, organization, and strategic thinking. Encourages reflection, progress monitoring, and realistic self-assessment. </a:t>
            </a:r>
            <a:r>
              <a:rPr b="1" lang="en" sz="1000">
                <a:solidFill>
                  <a:schemeClr val="dk2"/>
                </a:solidFill>
                <a:latin typeface="Raleway"/>
                <a:ea typeface="Raleway"/>
                <a:cs typeface="Raleway"/>
                <a:sym typeface="Raleway"/>
              </a:rPr>
              <a:t>Aliases:</a:t>
            </a:r>
            <a:r>
              <a:rPr lang="en" sz="1000">
                <a:solidFill>
                  <a:schemeClr val="dk2"/>
                </a:solidFill>
                <a:latin typeface="Raleway"/>
                <a:ea typeface="Raleway"/>
                <a:cs typeface="Raleway"/>
                <a:sym typeface="Raleway"/>
              </a:rPr>
              <a:t> Organized, Self-Aware, Planful.</a:t>
            </a:r>
            <a:br>
              <a:rPr lang="en" sz="1000">
                <a:solidFill>
                  <a:schemeClr val="dk2"/>
                </a:solidFill>
                <a:latin typeface="Raleway"/>
                <a:ea typeface="Raleway"/>
                <a:cs typeface="Raleway"/>
                <a:sym typeface="Raleway"/>
              </a:rPr>
            </a:br>
            <a:endParaRPr sz="1000">
              <a:solidFill>
                <a:schemeClr val="dk2"/>
              </a:solidFill>
              <a:latin typeface="Raleway"/>
              <a:ea typeface="Raleway"/>
              <a:cs typeface="Raleway"/>
              <a:sym typeface="Raleway"/>
            </a:endParaRPr>
          </a:p>
          <a:p>
            <a:pPr indent="0" lvl="0" marL="0" rtl="0" algn="l">
              <a:spcBef>
                <a:spcPts val="0"/>
              </a:spcBef>
              <a:spcAft>
                <a:spcPts val="0"/>
              </a:spcAft>
              <a:buNone/>
            </a:pPr>
            <a:r>
              <a:rPr b="1" lang="en" sz="1000">
                <a:solidFill>
                  <a:schemeClr val="dk2"/>
                </a:solidFill>
                <a:latin typeface="Raleway"/>
                <a:ea typeface="Raleway"/>
                <a:cs typeface="Raleway"/>
                <a:sym typeface="Raleway"/>
              </a:rPr>
              <a:t>Communication: </a:t>
            </a:r>
            <a:r>
              <a:rPr lang="en" sz="1000">
                <a:solidFill>
                  <a:schemeClr val="dk2"/>
                </a:solidFill>
                <a:latin typeface="Raleway"/>
                <a:ea typeface="Raleway"/>
                <a:cs typeface="Raleway"/>
                <a:sym typeface="Raleway"/>
              </a:rPr>
              <a:t>Covers clear, organized, and adaptable messaging in verbal, written, or non-verbal forms. Includes listening, feedback-seeking, and asking clarifying questions.</a:t>
            </a:r>
            <a:r>
              <a:rPr b="1" lang="en" sz="1000">
                <a:solidFill>
                  <a:schemeClr val="dk2"/>
                </a:solidFill>
                <a:latin typeface="Raleway"/>
                <a:ea typeface="Raleway"/>
                <a:cs typeface="Raleway"/>
                <a:sym typeface="Raleway"/>
              </a:rPr>
              <a:t> Aliases:</a:t>
            </a:r>
            <a:r>
              <a:rPr lang="en" sz="1000">
                <a:solidFill>
                  <a:schemeClr val="dk2"/>
                </a:solidFill>
                <a:latin typeface="Raleway"/>
                <a:ea typeface="Raleway"/>
                <a:cs typeface="Raleway"/>
                <a:sym typeface="Raleway"/>
              </a:rPr>
              <a:t> Articulate, Active Listener, Persuasive.</a:t>
            </a:r>
            <a:endParaRPr sz="1000">
              <a:solidFill>
                <a:schemeClr val="dk2"/>
              </a:solidFill>
              <a:latin typeface="Raleway"/>
              <a:ea typeface="Raleway"/>
              <a:cs typeface="Raleway"/>
              <a:sym typeface="Raleway"/>
            </a:endParaRPr>
          </a:p>
          <a:p>
            <a:pPr indent="0" lvl="0" marL="0" rtl="0" algn="l">
              <a:lnSpc>
                <a:spcPct val="115000"/>
              </a:lnSpc>
              <a:spcBef>
                <a:spcPts val="1400"/>
              </a:spcBef>
              <a:spcAft>
                <a:spcPts val="0"/>
              </a:spcAft>
              <a:buNone/>
            </a:pPr>
            <a:r>
              <a:rPr b="1" lang="en" sz="1000">
                <a:solidFill>
                  <a:schemeClr val="dk2"/>
                </a:solidFill>
                <a:latin typeface="Raleway"/>
                <a:ea typeface="Raleway"/>
                <a:cs typeface="Raleway"/>
                <a:sym typeface="Raleway"/>
              </a:rPr>
              <a:t>Collaboration: </a:t>
            </a:r>
            <a:r>
              <a:rPr lang="en" sz="1000">
                <a:solidFill>
                  <a:schemeClr val="dk2"/>
                </a:solidFill>
                <a:latin typeface="Raleway"/>
                <a:ea typeface="Raleway"/>
                <a:cs typeface="Raleway"/>
                <a:sym typeface="Raleway"/>
              </a:rPr>
              <a:t>Focuses on teamwork, shared task completion, conflict resolution, and constructive feedback. Highlights contributing to group goals and valuing others' ideas and contributions. </a:t>
            </a:r>
            <a:r>
              <a:rPr b="1" lang="en" sz="1000">
                <a:solidFill>
                  <a:schemeClr val="dk2"/>
                </a:solidFill>
                <a:latin typeface="Raleway"/>
                <a:ea typeface="Raleway"/>
                <a:cs typeface="Raleway"/>
                <a:sym typeface="Raleway"/>
              </a:rPr>
              <a:t>Aliases:</a:t>
            </a:r>
            <a:r>
              <a:rPr lang="en" sz="1000">
                <a:solidFill>
                  <a:schemeClr val="dk2"/>
                </a:solidFill>
                <a:latin typeface="Raleway"/>
                <a:ea typeface="Raleway"/>
                <a:cs typeface="Raleway"/>
                <a:sym typeface="Raleway"/>
              </a:rPr>
              <a:t> Team Player, Reliable, Cooperative.</a:t>
            </a:r>
            <a:endParaRPr sz="1000">
              <a:solidFill>
                <a:schemeClr val="dk2"/>
              </a:solidFill>
              <a:latin typeface="Raleway"/>
              <a:ea typeface="Raleway"/>
              <a:cs typeface="Raleway"/>
              <a:sym typeface="Raleway"/>
            </a:endParaRPr>
          </a:p>
          <a:p>
            <a:pPr indent="0" lvl="0" marL="0" rtl="0" algn="l">
              <a:lnSpc>
                <a:spcPct val="115000"/>
              </a:lnSpc>
              <a:spcBef>
                <a:spcPts val="1400"/>
              </a:spcBef>
              <a:spcAft>
                <a:spcPts val="0"/>
              </a:spcAft>
              <a:buNone/>
            </a:pPr>
            <a:r>
              <a:rPr b="1" lang="en" sz="1000">
                <a:solidFill>
                  <a:schemeClr val="dk2"/>
                </a:solidFill>
                <a:latin typeface="Raleway"/>
                <a:ea typeface="Raleway"/>
                <a:cs typeface="Raleway"/>
                <a:sym typeface="Raleway"/>
              </a:rPr>
              <a:t>Problem Solving: </a:t>
            </a:r>
            <a:r>
              <a:rPr lang="en" sz="1000">
                <a:solidFill>
                  <a:schemeClr val="dk2"/>
                </a:solidFill>
                <a:latin typeface="Raleway"/>
                <a:ea typeface="Raleway"/>
                <a:cs typeface="Raleway"/>
                <a:sym typeface="Raleway"/>
              </a:rPr>
              <a:t>Involves defining problems, gathering information, generating and evaluating solutions, and making decisions. Encourages creative and critical thinking to resolve workplace challenges. </a:t>
            </a:r>
            <a:r>
              <a:rPr b="1" lang="en" sz="1000">
                <a:solidFill>
                  <a:schemeClr val="dk2"/>
                </a:solidFill>
                <a:latin typeface="Raleway"/>
                <a:ea typeface="Raleway"/>
                <a:cs typeface="Raleway"/>
                <a:sym typeface="Raleway"/>
              </a:rPr>
              <a:t>Aliases:</a:t>
            </a:r>
            <a:r>
              <a:rPr lang="en" sz="1000">
                <a:solidFill>
                  <a:schemeClr val="dk2"/>
                </a:solidFill>
                <a:latin typeface="Raleway"/>
                <a:ea typeface="Raleway"/>
                <a:cs typeface="Raleway"/>
                <a:sym typeface="Raleway"/>
              </a:rPr>
              <a:t> Analytical, Critical Thinker, Innovative.</a:t>
            </a:r>
            <a:endParaRPr sz="1000">
              <a:solidFill>
                <a:schemeClr val="dk2"/>
              </a:solidFill>
              <a:latin typeface="Raleway"/>
              <a:ea typeface="Raleway"/>
              <a:cs typeface="Raleway"/>
              <a:sym typeface="Raleway"/>
            </a:endParaRPr>
          </a:p>
          <a:p>
            <a:pPr indent="0" lvl="0" marL="0" rtl="0" algn="l">
              <a:spcBef>
                <a:spcPts val="400"/>
              </a:spcBef>
              <a:spcAft>
                <a:spcPts val="0"/>
              </a:spcAft>
              <a:buNone/>
            </a:pPr>
            <a:r>
              <a:t/>
            </a:r>
            <a:endParaRPr sz="1100">
              <a:solidFill>
                <a:schemeClr val="dk2"/>
              </a:solidFill>
              <a:latin typeface="Calibri"/>
              <a:ea typeface="Calibri"/>
              <a:cs typeface="Calibri"/>
              <a:sym typeface="Calibri"/>
            </a:endParaRPr>
          </a:p>
          <a:p>
            <a:pPr indent="0" lvl="0" marL="0" rtl="0" algn="l">
              <a:spcBef>
                <a:spcPts val="0"/>
              </a:spcBef>
              <a:spcAft>
                <a:spcPts val="0"/>
              </a:spcAft>
              <a:buClr>
                <a:schemeClr val="dk2"/>
              </a:buClr>
              <a:buSzPts val="1100"/>
              <a:buFont typeface="Arial"/>
              <a:buNone/>
            </a:pPr>
            <a:r>
              <a:t/>
            </a:r>
            <a:endParaRPr sz="1100">
              <a:solidFill>
                <a:schemeClr val="dk2"/>
              </a:solidFill>
              <a:latin typeface="Calibri"/>
              <a:ea typeface="Calibri"/>
              <a:cs typeface="Calibri"/>
              <a:sym typeface="Calibri"/>
            </a:endParaRPr>
          </a:p>
        </p:txBody>
      </p:sp>
      <p:pic>
        <p:nvPicPr>
          <p:cNvPr id="452" name="Google Shape;452;p60"/>
          <p:cNvPicPr preferRelativeResize="0"/>
          <p:nvPr/>
        </p:nvPicPr>
        <p:blipFill>
          <a:blip r:embed="rId3">
            <a:alphaModFix/>
          </a:blip>
          <a:stretch>
            <a:fillRect/>
          </a:stretch>
        </p:blipFill>
        <p:spPr>
          <a:xfrm>
            <a:off x="19875" y="848428"/>
            <a:ext cx="9143998" cy="918344"/>
          </a:xfrm>
          <a:prstGeom prst="rect">
            <a:avLst/>
          </a:prstGeom>
          <a:noFill/>
          <a:ln>
            <a:noFill/>
          </a:ln>
        </p:spPr>
      </p:pic>
    </p:spTree>
  </p:cSld>
  <p:clrMapOvr>
    <a:masterClrMapping/>
  </p:clrMapOvr>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6" name="Shape 456"/>
        <p:cNvGrpSpPr/>
        <p:nvPr/>
      </p:nvGrpSpPr>
      <p:grpSpPr>
        <a:xfrm>
          <a:off x="0" y="0"/>
          <a:ext cx="0" cy="0"/>
          <a:chOff x="0" y="0"/>
          <a:chExt cx="0" cy="0"/>
        </a:xfrm>
      </p:grpSpPr>
      <p:sp>
        <p:nvSpPr>
          <p:cNvPr id="457" name="Google Shape;457;p61"/>
          <p:cNvSpPr txBox="1"/>
          <p:nvPr>
            <p:ph type="title"/>
          </p:nvPr>
        </p:nvSpPr>
        <p:spPr>
          <a:xfrm>
            <a:off x="490250" y="386100"/>
            <a:ext cx="5403300" cy="5739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solidFill>
                  <a:schemeClr val="dk2"/>
                </a:solidFill>
              </a:rPr>
              <a:t>Final Reflection</a:t>
            </a:r>
            <a:endParaRPr>
              <a:solidFill>
                <a:schemeClr val="dk2"/>
              </a:solidFill>
            </a:endParaRPr>
          </a:p>
        </p:txBody>
      </p:sp>
      <p:sp>
        <p:nvSpPr>
          <p:cNvPr id="458" name="Google Shape;458;p61"/>
          <p:cNvSpPr txBox="1"/>
          <p:nvPr/>
        </p:nvSpPr>
        <p:spPr>
          <a:xfrm>
            <a:off x="1190525" y="2558700"/>
            <a:ext cx="1383900" cy="111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59" name="Google Shape;459;p61"/>
          <p:cNvSpPr txBox="1"/>
          <p:nvPr/>
        </p:nvSpPr>
        <p:spPr>
          <a:xfrm>
            <a:off x="3471850" y="2156650"/>
            <a:ext cx="1580100" cy="1564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460" name="Google Shape;460;p61"/>
          <p:cNvSpPr txBox="1"/>
          <p:nvPr/>
        </p:nvSpPr>
        <p:spPr>
          <a:xfrm>
            <a:off x="311700" y="1547100"/>
            <a:ext cx="26643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surprised you</a:t>
            </a:r>
            <a:endParaRPr b="1" sz="1800">
              <a:solidFill>
                <a:srgbClr val="4C4D4C"/>
              </a:solidFill>
              <a:latin typeface="Raleway"/>
              <a:ea typeface="Raleway"/>
              <a:cs typeface="Raleway"/>
              <a:sym typeface="Raleway"/>
            </a:endParaRPr>
          </a:p>
        </p:txBody>
      </p:sp>
      <p:sp>
        <p:nvSpPr>
          <p:cNvPr id="461" name="Google Shape;461;p61"/>
          <p:cNvSpPr txBox="1"/>
          <p:nvPr/>
        </p:nvSpPr>
        <p:spPr>
          <a:xfrm>
            <a:off x="3463675" y="1547100"/>
            <a:ext cx="23628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you learned or (re)learned</a:t>
            </a:r>
            <a:endParaRPr b="1" sz="1800">
              <a:solidFill>
                <a:srgbClr val="4C4D4C"/>
              </a:solidFill>
              <a:latin typeface="Raleway"/>
              <a:ea typeface="Raleway"/>
              <a:cs typeface="Raleway"/>
              <a:sym typeface="Raleway"/>
            </a:endParaRPr>
          </a:p>
        </p:txBody>
      </p:sp>
      <p:sp>
        <p:nvSpPr>
          <p:cNvPr id="462" name="Google Shape;462;p61"/>
          <p:cNvSpPr txBox="1"/>
          <p:nvPr/>
        </p:nvSpPr>
        <p:spPr>
          <a:xfrm>
            <a:off x="6463750" y="1558075"/>
            <a:ext cx="2316300" cy="1196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4C4D4C"/>
                </a:solidFill>
                <a:latin typeface="Raleway"/>
                <a:ea typeface="Raleway"/>
                <a:cs typeface="Raleway"/>
                <a:sym typeface="Raleway"/>
              </a:rPr>
              <a:t>Something that you hope to take with you</a:t>
            </a:r>
            <a:endParaRPr b="1" sz="1800">
              <a:solidFill>
                <a:srgbClr val="4C4D4C"/>
              </a:solidFill>
              <a:latin typeface="Raleway"/>
              <a:ea typeface="Raleway"/>
              <a:cs typeface="Raleway"/>
              <a:sym typeface="Raleway"/>
            </a:endParaRPr>
          </a:p>
        </p:txBody>
      </p:sp>
      <p:pic>
        <p:nvPicPr>
          <p:cNvPr id="463" name="Google Shape;463;p61"/>
          <p:cNvPicPr preferRelativeResize="0"/>
          <p:nvPr/>
        </p:nvPicPr>
        <p:blipFill>
          <a:blip r:embed="rId3">
            <a:alphaModFix/>
          </a:blip>
          <a:stretch>
            <a:fillRect/>
          </a:stretch>
        </p:blipFill>
        <p:spPr>
          <a:xfrm>
            <a:off x="771050" y="2647607"/>
            <a:ext cx="1580100" cy="1746419"/>
          </a:xfrm>
          <a:prstGeom prst="rect">
            <a:avLst/>
          </a:prstGeom>
          <a:noFill/>
          <a:ln>
            <a:noFill/>
          </a:ln>
        </p:spPr>
      </p:pic>
      <p:pic>
        <p:nvPicPr>
          <p:cNvPr id="464" name="Google Shape;464;p61"/>
          <p:cNvPicPr preferRelativeResize="0"/>
          <p:nvPr/>
        </p:nvPicPr>
        <p:blipFill>
          <a:blip r:embed="rId4">
            <a:alphaModFix/>
          </a:blip>
          <a:stretch>
            <a:fillRect/>
          </a:stretch>
        </p:blipFill>
        <p:spPr>
          <a:xfrm>
            <a:off x="3698788" y="2647600"/>
            <a:ext cx="1746425" cy="1746425"/>
          </a:xfrm>
          <a:prstGeom prst="rect">
            <a:avLst/>
          </a:prstGeom>
          <a:noFill/>
          <a:ln>
            <a:noFill/>
          </a:ln>
        </p:spPr>
      </p:pic>
      <p:pic>
        <p:nvPicPr>
          <p:cNvPr id="465" name="Google Shape;465;p61"/>
          <p:cNvPicPr preferRelativeResize="0"/>
          <p:nvPr/>
        </p:nvPicPr>
        <p:blipFill>
          <a:blip r:embed="rId5">
            <a:alphaModFix/>
          </a:blip>
          <a:stretch>
            <a:fillRect/>
          </a:stretch>
        </p:blipFill>
        <p:spPr>
          <a:xfrm>
            <a:off x="6064025" y="2738712"/>
            <a:ext cx="2902025" cy="1564199"/>
          </a:xfrm>
          <a:prstGeom prst="rect">
            <a:avLst/>
          </a:prstGeom>
          <a:noFill/>
          <a:ln>
            <a:noFill/>
          </a:ln>
        </p:spPr>
      </p:pic>
    </p:spTree>
  </p:cSld>
  <p:clrMapOvr>
    <a:masterClrMapping/>
  </p:clrMapOvr>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9" name="Shape 469"/>
        <p:cNvGrpSpPr/>
        <p:nvPr/>
      </p:nvGrpSpPr>
      <p:grpSpPr>
        <a:xfrm>
          <a:off x="0" y="0"/>
          <a:ext cx="0" cy="0"/>
          <a:chOff x="0" y="0"/>
          <a:chExt cx="0" cy="0"/>
        </a:xfrm>
      </p:grpSpPr>
      <p:sp>
        <p:nvSpPr>
          <p:cNvPr id="470" name="Google Shape;470;p6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Career Readiness Framework </a:t>
            </a:r>
            <a:endParaRPr/>
          </a:p>
        </p:txBody>
      </p:sp>
      <p:sp>
        <p:nvSpPr>
          <p:cNvPr id="471" name="Google Shape;471;p62"/>
          <p:cNvSpPr txBox="1"/>
          <p:nvPr>
            <p:ph idx="2" type="body"/>
          </p:nvPr>
        </p:nvSpPr>
        <p:spPr>
          <a:xfrm>
            <a:off x="490650" y="3380025"/>
            <a:ext cx="8315100" cy="1409700"/>
          </a:xfrm>
          <a:prstGeom prst="rect">
            <a:avLst/>
          </a:prstGeom>
        </p:spPr>
        <p:txBody>
          <a:bodyPr anchorCtr="0" anchor="t" bIns="91425" lIns="91425" spcFirstLastPara="1" rIns="91425" wrap="square" tIns="91425">
            <a:noAutofit/>
          </a:bodyPr>
          <a:lstStyle/>
          <a:p>
            <a:pPr indent="0" lvl="0" marL="0" marR="0" rtl="0" algn="ctr">
              <a:lnSpc>
                <a:spcPct val="100000"/>
              </a:lnSpc>
              <a:spcBef>
                <a:spcPts val="0"/>
              </a:spcBef>
              <a:spcAft>
                <a:spcPts val="0"/>
              </a:spcAft>
              <a:buNone/>
            </a:pPr>
            <a:r>
              <a:rPr lang="en" sz="2000">
                <a:latin typeface="Raleway"/>
                <a:ea typeface="Raleway"/>
                <a:cs typeface="Raleway"/>
                <a:sym typeface="Raleway"/>
              </a:rPr>
              <a:t>Download the Career Readiness Framework curriculum at </a:t>
            </a:r>
            <a:endParaRPr sz="2000">
              <a:latin typeface="Raleway"/>
              <a:ea typeface="Raleway"/>
              <a:cs typeface="Raleway"/>
              <a:sym typeface="Raleway"/>
            </a:endParaRPr>
          </a:p>
          <a:p>
            <a:pPr indent="0" lvl="0" marL="0" marR="0" rtl="0" algn="ctr">
              <a:lnSpc>
                <a:spcPct val="100000"/>
              </a:lnSpc>
              <a:spcBef>
                <a:spcPts val="1000"/>
              </a:spcBef>
              <a:spcAft>
                <a:spcPts val="1000"/>
              </a:spcAft>
              <a:buNone/>
            </a:pPr>
            <a:r>
              <a:rPr lang="en" sz="2000" u="sng">
                <a:latin typeface="Raleway"/>
                <a:ea typeface="Raleway"/>
                <a:cs typeface="Raleway"/>
                <a:sym typeface="Raleway"/>
                <a:hlinkClick r:id="rId3"/>
              </a:rPr>
              <a:t>https://www.cjc.net/resources-library</a:t>
            </a:r>
            <a:r>
              <a:rPr lang="en" sz="2000">
                <a:latin typeface="Raleway"/>
                <a:ea typeface="Raleway"/>
                <a:cs typeface="Raleway"/>
                <a:sym typeface="Raleway"/>
              </a:rPr>
              <a:t>. </a:t>
            </a:r>
            <a:endParaRPr sz="2000">
              <a:latin typeface="Raleway"/>
              <a:ea typeface="Raleway"/>
              <a:cs typeface="Raleway"/>
              <a:sym typeface="Raleway"/>
            </a:endParaRPr>
          </a:p>
        </p:txBody>
      </p:sp>
      <p:pic>
        <p:nvPicPr>
          <p:cNvPr id="472" name="Google Shape;472;p62"/>
          <p:cNvPicPr preferRelativeResize="0"/>
          <p:nvPr/>
        </p:nvPicPr>
        <p:blipFill>
          <a:blip r:embed="rId4">
            <a:alphaModFix/>
          </a:blip>
          <a:stretch>
            <a:fillRect/>
          </a:stretch>
        </p:blipFill>
        <p:spPr>
          <a:xfrm>
            <a:off x="2714938" y="1440700"/>
            <a:ext cx="3866524" cy="172705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18"/>
          <p:cNvSpPr/>
          <p:nvPr/>
        </p:nvSpPr>
        <p:spPr>
          <a:xfrm>
            <a:off x="1371600" y="4114800"/>
            <a:ext cx="64008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94" name="Google Shape;94;p18"/>
          <p:cNvSpPr txBox="1"/>
          <p:nvPr>
            <p:ph type="title"/>
          </p:nvPr>
        </p:nvSpPr>
        <p:spPr>
          <a:xfrm>
            <a:off x="311700" y="464100"/>
            <a:ext cx="8520600" cy="7305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66FF"/>
              </a:buClr>
              <a:buSzPct val="99974"/>
              <a:buFont typeface="Calibri"/>
              <a:buNone/>
            </a:pPr>
            <a:r>
              <a:rPr lang="en" sz="3959">
                <a:solidFill>
                  <a:schemeClr val="accent1"/>
                </a:solidFill>
              </a:rPr>
              <a:t>Why </a:t>
            </a:r>
            <a:r>
              <a:rPr lang="en" sz="3959">
                <a:solidFill>
                  <a:schemeClr val="accent1"/>
                </a:solidFill>
              </a:rPr>
              <a:t>the focus on </a:t>
            </a:r>
            <a:endParaRPr sz="3959">
              <a:solidFill>
                <a:schemeClr val="accent1"/>
              </a:solidFill>
            </a:endParaRPr>
          </a:p>
          <a:p>
            <a:pPr indent="0" lvl="0" marL="0" rtl="0" algn="l">
              <a:spcBef>
                <a:spcPts val="0"/>
              </a:spcBef>
              <a:spcAft>
                <a:spcPts val="0"/>
              </a:spcAft>
              <a:buClr>
                <a:srgbClr val="0066FF"/>
              </a:buClr>
              <a:buSzPct val="99974"/>
              <a:buFont typeface="Calibri"/>
              <a:buNone/>
            </a:pPr>
            <a:r>
              <a:rPr lang="en" sz="3959">
                <a:solidFill>
                  <a:schemeClr val="accent1"/>
                </a:solidFill>
              </a:rPr>
              <a:t>Career Readiness?</a:t>
            </a:r>
            <a:endParaRPr sz="3959">
              <a:solidFill>
                <a:schemeClr val="accent1"/>
              </a:solidFill>
            </a:endParaRPr>
          </a:p>
        </p:txBody>
      </p:sp>
      <p:pic>
        <p:nvPicPr>
          <p:cNvPr id="95" name="Google Shape;95;p18"/>
          <p:cNvPicPr preferRelativeResize="0"/>
          <p:nvPr/>
        </p:nvPicPr>
        <p:blipFill>
          <a:blip r:embed="rId3">
            <a:alphaModFix/>
          </a:blip>
          <a:stretch>
            <a:fillRect/>
          </a:stretch>
        </p:blipFill>
        <p:spPr>
          <a:xfrm>
            <a:off x="5333525" y="54575"/>
            <a:ext cx="3451225" cy="1794850"/>
          </a:xfrm>
          <a:prstGeom prst="rect">
            <a:avLst/>
          </a:prstGeom>
          <a:noFill/>
          <a:ln>
            <a:noFill/>
          </a:ln>
        </p:spPr>
      </p:pic>
      <p:sp>
        <p:nvSpPr>
          <p:cNvPr id="96" name="Google Shape;96;p18"/>
          <p:cNvSpPr txBox="1"/>
          <p:nvPr>
            <p:ph idx="4294967295" type="subTitle"/>
          </p:nvPr>
        </p:nvSpPr>
        <p:spPr>
          <a:xfrm>
            <a:off x="359250" y="1594275"/>
            <a:ext cx="8425500" cy="3284700"/>
          </a:xfrm>
          <a:prstGeom prst="rect">
            <a:avLst/>
          </a:prstGeom>
          <a:noFill/>
          <a:ln>
            <a:noFill/>
          </a:ln>
        </p:spPr>
        <p:txBody>
          <a:bodyPr anchorCtr="0" anchor="t" bIns="45700" lIns="91425" spcFirstLastPara="1" rIns="91425" wrap="square" tIns="45700">
            <a:normAutofit lnSpcReduction="10000"/>
          </a:bodyPr>
          <a:lstStyle/>
          <a:p>
            <a:pPr indent="-349250" lvl="0" marL="457200" rtl="0" algn="l">
              <a:lnSpc>
                <a:spcPct val="95000"/>
              </a:lnSpc>
              <a:spcBef>
                <a:spcPts val="0"/>
              </a:spcBef>
              <a:spcAft>
                <a:spcPts val="0"/>
              </a:spcAft>
              <a:buSzPts val="1900"/>
              <a:buFont typeface="Raleway"/>
              <a:buChar char="●"/>
            </a:pPr>
            <a:r>
              <a:rPr lang="en" sz="1900">
                <a:latin typeface="Raleway"/>
                <a:ea typeface="Raleway"/>
                <a:cs typeface="Raleway"/>
                <a:sym typeface="Raleway"/>
              </a:rPr>
              <a:t>Job readiness instruction is </a:t>
            </a:r>
            <a:r>
              <a:rPr b="1" lang="en" sz="1900">
                <a:solidFill>
                  <a:schemeClr val="accent5"/>
                </a:solidFill>
                <a:latin typeface="Raleway"/>
                <a:ea typeface="Raleway"/>
                <a:cs typeface="Raleway"/>
                <a:sym typeface="Raleway"/>
              </a:rPr>
              <a:t>required </a:t>
            </a:r>
            <a:endParaRPr b="1" sz="1900">
              <a:solidFill>
                <a:schemeClr val="accent5"/>
              </a:solidFill>
              <a:latin typeface="Raleway"/>
              <a:ea typeface="Raleway"/>
              <a:cs typeface="Raleway"/>
              <a:sym typeface="Raleway"/>
            </a:endParaRPr>
          </a:p>
          <a:p>
            <a:pPr indent="0" lvl="0" marL="457200" rtl="0" algn="l">
              <a:lnSpc>
                <a:spcPct val="95000"/>
              </a:lnSpc>
              <a:spcBef>
                <a:spcPts val="0"/>
              </a:spcBef>
              <a:spcAft>
                <a:spcPts val="0"/>
              </a:spcAft>
              <a:buNone/>
            </a:pPr>
            <a:r>
              <a:rPr b="1" lang="en" sz="1900">
                <a:solidFill>
                  <a:schemeClr val="accent5"/>
                </a:solidFill>
                <a:latin typeface="Raleway"/>
                <a:ea typeface="Raleway"/>
                <a:cs typeface="Raleway"/>
                <a:sym typeface="Raleway"/>
              </a:rPr>
              <a:t>and funded</a:t>
            </a:r>
            <a:r>
              <a:rPr lang="en" sz="1900">
                <a:latin typeface="Raleway"/>
                <a:ea typeface="Raleway"/>
                <a:cs typeface="Raleway"/>
                <a:sym typeface="Raleway"/>
              </a:rPr>
              <a:t> by nearly every public and private funder of workforce services</a:t>
            </a:r>
            <a:endParaRPr sz="1900">
              <a:latin typeface="Raleway"/>
              <a:ea typeface="Raleway"/>
              <a:cs typeface="Raleway"/>
              <a:sym typeface="Raleway"/>
            </a:endParaRPr>
          </a:p>
          <a:p>
            <a:pPr indent="-349250" lvl="0" marL="457200" rtl="0" algn="l">
              <a:lnSpc>
                <a:spcPct val="95000"/>
              </a:lnSpc>
              <a:spcBef>
                <a:spcPts val="1000"/>
              </a:spcBef>
              <a:spcAft>
                <a:spcPts val="0"/>
              </a:spcAft>
              <a:buSzPts val="1900"/>
              <a:buFont typeface="Raleway"/>
              <a:buChar char="●"/>
            </a:pPr>
            <a:r>
              <a:rPr lang="en" sz="1900">
                <a:latin typeface="Raleway"/>
                <a:ea typeface="Raleway"/>
                <a:cs typeface="Raleway"/>
                <a:sym typeface="Raleway"/>
              </a:rPr>
              <a:t>Job readiness programs </a:t>
            </a:r>
            <a:r>
              <a:rPr b="1" lang="en" sz="1900">
                <a:solidFill>
                  <a:schemeClr val="accent5"/>
                </a:solidFill>
                <a:latin typeface="Raleway"/>
                <a:ea typeface="Raleway"/>
                <a:cs typeface="Raleway"/>
                <a:sym typeface="Raleway"/>
              </a:rPr>
              <a:t>vary drastically</a:t>
            </a:r>
            <a:r>
              <a:rPr lang="en" sz="1900">
                <a:latin typeface="Raleway"/>
                <a:ea typeface="Raleway"/>
                <a:cs typeface="Raleway"/>
                <a:sym typeface="Raleway"/>
              </a:rPr>
              <a:t> from organization to organization, though most adopt a one-size-fits-all approach and require job seekers to complete training before placement </a:t>
            </a:r>
            <a:endParaRPr sz="1900">
              <a:latin typeface="Raleway"/>
              <a:ea typeface="Raleway"/>
              <a:cs typeface="Raleway"/>
              <a:sym typeface="Raleway"/>
            </a:endParaRPr>
          </a:p>
          <a:p>
            <a:pPr indent="-349250" lvl="0" marL="457200" rtl="0" algn="l">
              <a:lnSpc>
                <a:spcPct val="95000"/>
              </a:lnSpc>
              <a:spcBef>
                <a:spcPts val="1000"/>
              </a:spcBef>
              <a:spcAft>
                <a:spcPts val="0"/>
              </a:spcAft>
              <a:buSzPts val="1900"/>
              <a:buFont typeface="Raleway"/>
              <a:buChar char="●"/>
            </a:pPr>
            <a:r>
              <a:rPr lang="en" sz="1900">
                <a:latin typeface="Raleway"/>
                <a:ea typeface="Raleway"/>
                <a:cs typeface="Raleway"/>
                <a:sym typeface="Raleway"/>
              </a:rPr>
              <a:t>Job seekers report both </a:t>
            </a:r>
            <a:r>
              <a:rPr b="1" lang="en" sz="1900">
                <a:solidFill>
                  <a:schemeClr val="accent5"/>
                </a:solidFill>
                <a:latin typeface="Raleway"/>
                <a:ea typeface="Raleway"/>
                <a:cs typeface="Raleway"/>
                <a:sym typeface="Raleway"/>
              </a:rPr>
              <a:t>inconsistent experiences and outcomes</a:t>
            </a:r>
            <a:endParaRPr b="1" sz="1900">
              <a:latin typeface="Raleway"/>
              <a:ea typeface="Raleway"/>
              <a:cs typeface="Raleway"/>
              <a:sym typeface="Raleway"/>
            </a:endParaRPr>
          </a:p>
          <a:p>
            <a:pPr indent="-349250" lvl="0" marL="457200" rtl="0" algn="l">
              <a:lnSpc>
                <a:spcPct val="95000"/>
              </a:lnSpc>
              <a:spcBef>
                <a:spcPts val="1000"/>
              </a:spcBef>
              <a:spcAft>
                <a:spcPts val="0"/>
              </a:spcAft>
              <a:buSzPts val="1900"/>
              <a:buFont typeface="Raleway"/>
              <a:buChar char="●"/>
            </a:pPr>
            <a:r>
              <a:rPr b="1" lang="en" sz="1900">
                <a:solidFill>
                  <a:schemeClr val="accent5"/>
                </a:solidFill>
                <a:latin typeface="Raleway"/>
                <a:ea typeface="Raleway"/>
                <a:cs typeface="Raleway"/>
                <a:sym typeface="Raleway"/>
              </a:rPr>
              <a:t>Program hopping</a:t>
            </a:r>
            <a:r>
              <a:rPr b="1" lang="en" sz="1900">
                <a:latin typeface="Raleway"/>
                <a:ea typeface="Raleway"/>
                <a:cs typeface="Raleway"/>
                <a:sym typeface="Raleway"/>
              </a:rPr>
              <a:t> </a:t>
            </a:r>
            <a:r>
              <a:rPr lang="en" sz="1900">
                <a:latin typeface="Raleway"/>
                <a:ea typeface="Raleway"/>
                <a:cs typeface="Raleway"/>
                <a:sym typeface="Raleway"/>
              </a:rPr>
              <a:t>occurs due to dissatisfaction and frustration</a:t>
            </a:r>
            <a:endParaRPr sz="1900">
              <a:latin typeface="Raleway"/>
              <a:ea typeface="Raleway"/>
              <a:cs typeface="Raleway"/>
              <a:sym typeface="Raleway"/>
            </a:endParaRPr>
          </a:p>
          <a:p>
            <a:pPr indent="-349250" lvl="0" marL="457200" rtl="0" algn="l">
              <a:lnSpc>
                <a:spcPct val="95000"/>
              </a:lnSpc>
              <a:spcBef>
                <a:spcPts val="1000"/>
              </a:spcBef>
              <a:spcAft>
                <a:spcPts val="0"/>
              </a:spcAft>
              <a:buSzPts val="1900"/>
              <a:buFont typeface="Raleway"/>
              <a:buChar char="●"/>
            </a:pPr>
            <a:r>
              <a:rPr lang="en" sz="1900">
                <a:latin typeface="Raleway"/>
                <a:ea typeface="Raleway"/>
                <a:cs typeface="Raleway"/>
                <a:sym typeface="Raleway"/>
              </a:rPr>
              <a:t>Increased research on executive functioning, coaching, nudging, behavioral economics, and trauma-informed-care</a:t>
            </a:r>
            <a:endParaRPr sz="1900">
              <a:latin typeface="Raleway"/>
              <a:ea typeface="Raleway"/>
              <a:cs typeface="Raleway"/>
              <a:sym typeface="Raleway"/>
            </a:endParaRPr>
          </a:p>
          <a:p>
            <a:pPr indent="0" lvl="0" marL="0" rtl="0" algn="l">
              <a:lnSpc>
                <a:spcPct val="80000"/>
              </a:lnSpc>
              <a:spcBef>
                <a:spcPts val="1000"/>
              </a:spcBef>
              <a:spcAft>
                <a:spcPts val="0"/>
              </a:spcAft>
              <a:buSzPts val="275"/>
              <a:buNone/>
            </a:pPr>
            <a:r>
              <a:t/>
            </a:r>
            <a:endParaRPr sz="650">
              <a:latin typeface="Raleway"/>
              <a:ea typeface="Raleway"/>
              <a:cs typeface="Raleway"/>
              <a:sym typeface="Raleway"/>
            </a:endParaRPr>
          </a:p>
        </p:txBody>
      </p:sp>
    </p:spTree>
  </p:cSld>
  <p:clrMapOvr>
    <a:masterClrMapping/>
  </p:clrMapOvr>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6" name="Shape 476"/>
        <p:cNvGrpSpPr/>
        <p:nvPr/>
      </p:nvGrpSpPr>
      <p:grpSpPr>
        <a:xfrm>
          <a:off x="0" y="0"/>
          <a:ext cx="0" cy="0"/>
          <a:chOff x="0" y="0"/>
          <a:chExt cx="0" cy="0"/>
        </a:xfrm>
      </p:grpSpPr>
      <p:sp>
        <p:nvSpPr>
          <p:cNvPr id="477" name="Google Shape;477;p63"/>
          <p:cNvSpPr txBox="1"/>
          <p:nvPr>
            <p:ph type="title"/>
          </p:nvPr>
        </p:nvSpPr>
        <p:spPr>
          <a:xfrm>
            <a:off x="490250" y="526350"/>
            <a:ext cx="5604000" cy="4090800"/>
          </a:xfrm>
          <a:prstGeom prst="rect">
            <a:avLst/>
          </a:prstGeom>
        </p:spPr>
        <p:txBody>
          <a:bodyPr anchorCtr="0" anchor="ctr" bIns="91425" lIns="91425" spcFirstLastPara="1" rIns="91425" wrap="square" tIns="91425">
            <a:normAutofit/>
          </a:bodyPr>
          <a:lstStyle/>
          <a:p>
            <a:pPr indent="0" lvl="0" marL="0" rtl="0" algn="l">
              <a:spcBef>
                <a:spcPts val="0"/>
              </a:spcBef>
              <a:spcAft>
                <a:spcPts val="0"/>
              </a:spcAft>
              <a:buNone/>
            </a:pPr>
            <a:r>
              <a:t/>
            </a:r>
            <a:endParaRPr/>
          </a:p>
        </p:txBody>
      </p:sp>
      <p:pic>
        <p:nvPicPr>
          <p:cNvPr id="478" name="Google Shape;478;p63"/>
          <p:cNvPicPr preferRelativeResize="0"/>
          <p:nvPr/>
        </p:nvPicPr>
        <p:blipFill>
          <a:blip r:embed="rId3">
            <a:alphaModFix/>
          </a:blip>
          <a:stretch>
            <a:fillRect/>
          </a:stretch>
        </p:blipFill>
        <p:spPr>
          <a:xfrm>
            <a:off x="0" y="0"/>
            <a:ext cx="9144000" cy="5143500"/>
          </a:xfrm>
          <a:prstGeom prst="rect">
            <a:avLst/>
          </a:prstGeom>
          <a:noFill/>
          <a:ln>
            <a:noFill/>
          </a:ln>
        </p:spPr>
      </p:pic>
    </p:spTree>
  </p:cSld>
  <p:clrMapOvr>
    <a:masterClrMapping/>
  </p:clrMapOvr>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2" name="Shape 482"/>
        <p:cNvGrpSpPr/>
        <p:nvPr/>
      </p:nvGrpSpPr>
      <p:grpSpPr>
        <a:xfrm>
          <a:off x="0" y="0"/>
          <a:ext cx="0" cy="0"/>
          <a:chOff x="0" y="0"/>
          <a:chExt cx="0" cy="0"/>
        </a:xfrm>
      </p:grpSpPr>
      <p:sp>
        <p:nvSpPr>
          <p:cNvPr id="483" name="Google Shape;483;p64"/>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Contact Information </a:t>
            </a:r>
            <a:endParaRPr/>
          </a:p>
        </p:txBody>
      </p:sp>
      <p:sp>
        <p:nvSpPr>
          <p:cNvPr id="484" name="Google Shape;484;p64"/>
          <p:cNvSpPr txBox="1"/>
          <p:nvPr>
            <p:ph idx="1" type="body"/>
          </p:nvPr>
        </p:nvSpPr>
        <p:spPr>
          <a:xfrm>
            <a:off x="4539450" y="2515700"/>
            <a:ext cx="4695300" cy="2727600"/>
          </a:xfrm>
          <a:prstGeom prst="rect">
            <a:avLst/>
          </a:prstGeom>
          <a:solidFill>
            <a:schemeClr val="accent6"/>
          </a:solidFill>
        </p:spPr>
        <p:txBody>
          <a:bodyPr anchorCtr="0" anchor="t" bIns="91425" lIns="91425" spcFirstLastPara="1" rIns="91425" wrap="square" tIns="91425">
            <a:normAutofit/>
          </a:bodyPr>
          <a:lstStyle/>
          <a:p>
            <a:pPr indent="457200" lvl="0" marL="0" rtl="0" algn="l">
              <a:lnSpc>
                <a:spcPct val="100000"/>
              </a:lnSpc>
              <a:spcBef>
                <a:spcPts val="0"/>
              </a:spcBef>
              <a:spcAft>
                <a:spcPts val="0"/>
              </a:spcAft>
              <a:buNone/>
            </a:pPr>
            <a:r>
              <a:t/>
            </a:r>
            <a:endParaRPr b="1"/>
          </a:p>
          <a:p>
            <a:pPr indent="0" lvl="0" marL="0" rtl="0" algn="l">
              <a:lnSpc>
                <a:spcPct val="100000"/>
              </a:lnSpc>
              <a:spcBef>
                <a:spcPts val="0"/>
              </a:spcBef>
              <a:spcAft>
                <a:spcPts val="0"/>
              </a:spcAft>
              <a:buNone/>
            </a:pPr>
            <a:r>
              <a:rPr b="1" lang="en">
                <a:solidFill>
                  <a:schemeClr val="dk2"/>
                </a:solidFill>
              </a:rPr>
              <a:t>Tanvi Shah</a:t>
            </a:r>
            <a:endParaRPr b="1">
              <a:solidFill>
                <a:schemeClr val="dk2"/>
              </a:solidFill>
            </a:endParaRPr>
          </a:p>
          <a:p>
            <a:pPr indent="0" lvl="0" marL="0" marR="0" rtl="0" algn="l">
              <a:lnSpc>
                <a:spcPct val="100000"/>
              </a:lnSpc>
              <a:spcBef>
                <a:spcPts val="0"/>
              </a:spcBef>
              <a:spcAft>
                <a:spcPts val="0"/>
              </a:spcAft>
              <a:buNone/>
            </a:pPr>
            <a:r>
              <a:rPr lang="en"/>
              <a:t>Chief Diversity, Equity &amp; Inclusion Officer </a:t>
            </a:r>
            <a:endParaRPr/>
          </a:p>
          <a:p>
            <a:pPr indent="0" lvl="0" marL="0" marR="0" rtl="0" algn="l">
              <a:lnSpc>
                <a:spcPct val="100000"/>
              </a:lnSpc>
              <a:spcBef>
                <a:spcPts val="0"/>
              </a:spcBef>
              <a:spcAft>
                <a:spcPts val="0"/>
              </a:spcAft>
              <a:buNone/>
            </a:pPr>
            <a:r>
              <a:rPr lang="en"/>
              <a:t>Illinois Power Agency</a:t>
            </a:r>
            <a:endParaRPr b="1"/>
          </a:p>
          <a:p>
            <a:pPr indent="0" lvl="0" marL="0" rtl="0" algn="l">
              <a:spcBef>
                <a:spcPts val="0"/>
              </a:spcBef>
              <a:spcAft>
                <a:spcPts val="0"/>
              </a:spcAft>
              <a:buNone/>
            </a:pPr>
            <a:r>
              <a:rPr lang="en" u="sng">
                <a:solidFill>
                  <a:schemeClr val="hlink"/>
                </a:solidFill>
                <a:hlinkClick r:id="rId3"/>
              </a:rPr>
              <a:t>tanvi.shah@illinois.gov</a:t>
            </a:r>
            <a:r>
              <a:rPr lang="en" u="sng">
                <a:solidFill>
                  <a:schemeClr val="hlink"/>
                </a:solidFill>
              </a:rPr>
              <a:t> </a:t>
            </a:r>
            <a:endParaRPr b="1"/>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485" name="Google Shape;485;p64"/>
          <p:cNvSpPr txBox="1"/>
          <p:nvPr/>
        </p:nvSpPr>
        <p:spPr>
          <a:xfrm>
            <a:off x="-80950" y="2515700"/>
            <a:ext cx="4653000" cy="27276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b="1" lang="en" sz="1800">
                <a:solidFill>
                  <a:schemeClr val="dk2"/>
                </a:solidFill>
                <a:latin typeface="Source Sans Pro"/>
                <a:ea typeface="Source Sans Pro"/>
                <a:cs typeface="Source Sans Pro"/>
                <a:sym typeface="Source Sans Pro"/>
              </a:rPr>
              <a:t>Ellen Johnson</a:t>
            </a:r>
            <a:endParaRPr b="1" sz="1800">
              <a:solidFill>
                <a:schemeClr val="dk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Senior Director</a:t>
            </a:r>
            <a:endParaRPr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a:solidFill>
                  <a:schemeClr val="lt2"/>
                </a:solidFill>
                <a:latin typeface="Source Sans Pro"/>
                <a:ea typeface="Source Sans Pro"/>
                <a:cs typeface="Source Sans Pro"/>
                <a:sym typeface="Source Sans Pro"/>
              </a:rPr>
              <a:t>Afton Partners</a:t>
            </a:r>
            <a:endParaRPr sz="1800">
              <a:solidFill>
                <a:schemeClr val="lt2"/>
              </a:solidFill>
              <a:latin typeface="Source Sans Pro"/>
              <a:ea typeface="Source Sans Pro"/>
              <a:cs typeface="Source Sans Pro"/>
              <a:sym typeface="Source Sans Pro"/>
            </a:endParaRPr>
          </a:p>
          <a:p>
            <a:pPr indent="457200" lvl="0" marL="0" rtl="0" algn="l">
              <a:spcBef>
                <a:spcPts val="0"/>
              </a:spcBef>
              <a:spcAft>
                <a:spcPts val="0"/>
              </a:spcAft>
              <a:buNone/>
            </a:pPr>
            <a:r>
              <a:rPr lang="en" sz="1800" u="sng">
                <a:solidFill>
                  <a:schemeClr val="hlink"/>
                </a:solidFill>
                <a:latin typeface="Source Sans Pro"/>
                <a:ea typeface="Source Sans Pro"/>
                <a:cs typeface="Source Sans Pro"/>
                <a:sym typeface="Source Sans Pro"/>
                <a:hlinkClick r:id="rId4"/>
              </a:rPr>
              <a:t>ejohnson@aftonpartners.com</a:t>
            </a:r>
            <a:endParaRPr sz="1800">
              <a:solidFill>
                <a:schemeClr val="lt2"/>
              </a:solidFill>
              <a:latin typeface="Source Sans Pro"/>
              <a:ea typeface="Source Sans Pro"/>
              <a:cs typeface="Source Sans Pro"/>
              <a:sym typeface="Source Sans Pro"/>
            </a:endParaRPr>
          </a:p>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9"/>
          <p:cNvSpPr/>
          <p:nvPr/>
        </p:nvSpPr>
        <p:spPr>
          <a:xfrm>
            <a:off x="1371600" y="4114800"/>
            <a:ext cx="6400800" cy="4572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dk1"/>
              </a:solidFill>
              <a:latin typeface="Calibri"/>
              <a:ea typeface="Calibri"/>
              <a:cs typeface="Calibri"/>
              <a:sym typeface="Calibri"/>
            </a:endParaRPr>
          </a:p>
        </p:txBody>
      </p:sp>
      <p:sp>
        <p:nvSpPr>
          <p:cNvPr id="103" name="Google Shape;103;p19"/>
          <p:cNvSpPr txBox="1"/>
          <p:nvPr>
            <p:ph type="title"/>
          </p:nvPr>
        </p:nvSpPr>
        <p:spPr>
          <a:xfrm>
            <a:off x="311700" y="445025"/>
            <a:ext cx="8520600" cy="623400"/>
          </a:xfrm>
          <a:prstGeom prst="rect">
            <a:avLst/>
          </a:prstGeom>
          <a:noFill/>
          <a:ln>
            <a:noFill/>
          </a:ln>
        </p:spPr>
        <p:txBody>
          <a:bodyPr anchorCtr="0" anchor="ctr" bIns="45700" lIns="91425" spcFirstLastPara="1" rIns="91425" wrap="square" tIns="45700">
            <a:normAutofit fontScale="90000"/>
          </a:bodyPr>
          <a:lstStyle/>
          <a:p>
            <a:pPr indent="0" lvl="0" marL="0" rtl="0" algn="l">
              <a:spcBef>
                <a:spcPts val="0"/>
              </a:spcBef>
              <a:spcAft>
                <a:spcPts val="0"/>
              </a:spcAft>
              <a:buClr>
                <a:srgbClr val="0066FF"/>
              </a:buClr>
              <a:buSzPct val="111392"/>
              <a:buFont typeface="Calibri"/>
              <a:buNone/>
            </a:pPr>
            <a:r>
              <a:rPr b="1" lang="en" sz="3950">
                <a:solidFill>
                  <a:schemeClr val="accent1"/>
                </a:solidFill>
              </a:rPr>
              <a:t>What We Learned</a:t>
            </a:r>
            <a:endParaRPr b="1" sz="3950">
              <a:solidFill>
                <a:schemeClr val="accent1"/>
              </a:solidFill>
            </a:endParaRPr>
          </a:p>
        </p:txBody>
      </p:sp>
      <p:pic>
        <p:nvPicPr>
          <p:cNvPr descr="Image result for executive functioning" id="104" name="Google Shape;104;p19"/>
          <p:cNvPicPr preferRelativeResize="0"/>
          <p:nvPr/>
        </p:nvPicPr>
        <p:blipFill rotWithShape="1">
          <a:blip r:embed="rId3">
            <a:alphaModFix/>
          </a:blip>
          <a:srcRect b="0" l="0" r="0" t="0"/>
          <a:stretch/>
        </p:blipFill>
        <p:spPr>
          <a:xfrm rot="791208">
            <a:off x="6387779" y="80438"/>
            <a:ext cx="2862615" cy="1909349"/>
          </a:xfrm>
          <a:prstGeom prst="rect">
            <a:avLst/>
          </a:prstGeom>
          <a:noFill/>
          <a:ln>
            <a:noFill/>
          </a:ln>
        </p:spPr>
      </p:pic>
      <p:sp>
        <p:nvSpPr>
          <p:cNvPr id="105" name="Google Shape;105;p19"/>
          <p:cNvSpPr txBox="1"/>
          <p:nvPr>
            <p:ph idx="1" type="body"/>
          </p:nvPr>
        </p:nvSpPr>
        <p:spPr>
          <a:xfrm>
            <a:off x="0" y="1257025"/>
            <a:ext cx="8754600" cy="3800700"/>
          </a:xfrm>
          <a:prstGeom prst="rect">
            <a:avLst/>
          </a:prstGeom>
          <a:noFill/>
          <a:ln>
            <a:noFill/>
          </a:ln>
        </p:spPr>
        <p:txBody>
          <a:bodyPr anchorCtr="0" anchor="t" bIns="45700" lIns="91425" spcFirstLastPara="1" rIns="91425" wrap="square" tIns="45700">
            <a:normAutofit/>
          </a:bodyPr>
          <a:lstStyle/>
          <a:p>
            <a:pPr indent="0" lvl="0" marL="0" rtl="0" algn="l">
              <a:spcBef>
                <a:spcPts val="240"/>
              </a:spcBef>
              <a:spcAft>
                <a:spcPts val="0"/>
              </a:spcAft>
              <a:buClr>
                <a:schemeClr val="dk1"/>
              </a:buClr>
              <a:buSzPts val="1200"/>
              <a:buNone/>
            </a:pPr>
            <a:r>
              <a:t/>
            </a:r>
            <a:endParaRPr b="1" i="1" sz="800"/>
          </a:p>
          <a:p>
            <a:pPr indent="-361950" lvl="1" marL="914400" rtl="0" algn="l">
              <a:lnSpc>
                <a:spcPct val="100000"/>
              </a:lnSpc>
              <a:spcBef>
                <a:spcPts val="0"/>
              </a:spcBef>
              <a:spcAft>
                <a:spcPts val="0"/>
              </a:spcAft>
              <a:buClr>
                <a:schemeClr val="accent5"/>
              </a:buClr>
              <a:buSzPts val="2100"/>
              <a:buFont typeface="Raleway"/>
              <a:buChar char="✓"/>
            </a:pPr>
            <a:r>
              <a:rPr b="1" lang="en" sz="2100">
                <a:solidFill>
                  <a:schemeClr val="accent5"/>
                </a:solidFill>
                <a:latin typeface="Raleway"/>
                <a:ea typeface="Raleway"/>
                <a:cs typeface="Raleway"/>
                <a:sym typeface="Raleway"/>
              </a:rPr>
              <a:t>Executive Function Skills are Essential</a:t>
            </a:r>
            <a:endParaRPr b="1" sz="2100">
              <a:solidFill>
                <a:schemeClr val="accent5"/>
              </a:solidFill>
              <a:latin typeface="Raleway"/>
              <a:ea typeface="Raleway"/>
              <a:cs typeface="Raleway"/>
              <a:sym typeface="Raleway"/>
            </a:endParaRPr>
          </a:p>
          <a:p>
            <a:pPr indent="-228085" lvl="2" marL="1371600" rtl="0" algn="l">
              <a:lnSpc>
                <a:spcPct val="100000"/>
              </a:lnSpc>
              <a:spcBef>
                <a:spcPts val="0"/>
              </a:spcBef>
              <a:spcAft>
                <a:spcPts val="0"/>
              </a:spcAft>
              <a:buSzPts val="1792"/>
              <a:buFont typeface="Raleway"/>
              <a:buChar char="■"/>
            </a:pPr>
            <a:r>
              <a:rPr lang="en" sz="1791">
                <a:latin typeface="Raleway"/>
                <a:ea typeface="Raleway"/>
                <a:cs typeface="Raleway"/>
                <a:sym typeface="Raleway"/>
              </a:rPr>
              <a:t>Effective job readiness programs must focus on building and strengthening executive functioning skills</a:t>
            </a:r>
            <a:endParaRPr sz="1791">
              <a:latin typeface="Raleway"/>
              <a:ea typeface="Raleway"/>
              <a:cs typeface="Raleway"/>
              <a:sym typeface="Raleway"/>
            </a:endParaRPr>
          </a:p>
          <a:p>
            <a:pPr indent="0" lvl="0" marL="914400" rtl="0" algn="l">
              <a:lnSpc>
                <a:spcPct val="100000"/>
              </a:lnSpc>
              <a:spcBef>
                <a:spcPts val="0"/>
              </a:spcBef>
              <a:spcAft>
                <a:spcPts val="0"/>
              </a:spcAft>
              <a:buNone/>
            </a:pPr>
            <a:r>
              <a:t/>
            </a:r>
            <a:endParaRPr sz="1091">
              <a:latin typeface="Raleway"/>
              <a:ea typeface="Raleway"/>
              <a:cs typeface="Raleway"/>
              <a:sym typeface="Raleway"/>
            </a:endParaRPr>
          </a:p>
          <a:p>
            <a:pPr indent="-361950" lvl="1" marL="914400" rtl="0" algn="l">
              <a:lnSpc>
                <a:spcPct val="100000"/>
              </a:lnSpc>
              <a:spcBef>
                <a:spcPts val="0"/>
              </a:spcBef>
              <a:spcAft>
                <a:spcPts val="0"/>
              </a:spcAft>
              <a:buClr>
                <a:schemeClr val="accent5"/>
              </a:buClr>
              <a:buSzPts val="2100"/>
              <a:buFont typeface="Raleway"/>
              <a:buChar char="✓"/>
            </a:pPr>
            <a:r>
              <a:rPr b="1" lang="en" sz="2100">
                <a:solidFill>
                  <a:schemeClr val="accent5"/>
                </a:solidFill>
                <a:latin typeface="Raleway"/>
                <a:ea typeface="Raleway"/>
                <a:cs typeface="Raleway"/>
                <a:sym typeface="Raleway"/>
              </a:rPr>
              <a:t>A Goal Attainment Process that is Client-Led is Most Impactful</a:t>
            </a:r>
            <a:endParaRPr b="1" sz="2100">
              <a:solidFill>
                <a:schemeClr val="accent5"/>
              </a:solidFill>
              <a:latin typeface="Raleway"/>
              <a:ea typeface="Raleway"/>
              <a:cs typeface="Raleway"/>
              <a:sym typeface="Raleway"/>
            </a:endParaRPr>
          </a:p>
          <a:p>
            <a:pPr indent="-222250" lvl="2" marL="1371600" rtl="0" algn="l">
              <a:lnSpc>
                <a:spcPct val="100000"/>
              </a:lnSpc>
              <a:spcBef>
                <a:spcPts val="0"/>
              </a:spcBef>
              <a:spcAft>
                <a:spcPts val="0"/>
              </a:spcAft>
              <a:buSzPts val="1700"/>
              <a:buFont typeface="Raleway"/>
              <a:buChar char="■"/>
            </a:pPr>
            <a:r>
              <a:rPr lang="en" sz="1700">
                <a:latin typeface="Raleway"/>
                <a:ea typeface="Raleway"/>
                <a:cs typeface="Raleway"/>
                <a:sym typeface="Raleway"/>
              </a:rPr>
              <a:t>Allowing job seekers to set and pursue their own goals improves long-term outcomes</a:t>
            </a:r>
            <a:endParaRPr sz="1700">
              <a:latin typeface="Raleway"/>
              <a:ea typeface="Raleway"/>
              <a:cs typeface="Raleway"/>
              <a:sym typeface="Raleway"/>
            </a:endParaRPr>
          </a:p>
          <a:p>
            <a:pPr indent="-361950" lvl="1" marL="914400" rtl="0" algn="l">
              <a:lnSpc>
                <a:spcPct val="100000"/>
              </a:lnSpc>
              <a:spcBef>
                <a:spcPts val="1000"/>
              </a:spcBef>
              <a:spcAft>
                <a:spcPts val="0"/>
              </a:spcAft>
              <a:buClr>
                <a:schemeClr val="accent5"/>
              </a:buClr>
              <a:buSzPts val="2100"/>
              <a:buFont typeface="Raleway"/>
              <a:buChar char="✓"/>
            </a:pPr>
            <a:r>
              <a:rPr b="1" lang="en" sz="2100">
                <a:solidFill>
                  <a:schemeClr val="accent5"/>
                </a:solidFill>
                <a:latin typeface="Raleway"/>
                <a:ea typeface="Raleway"/>
                <a:cs typeface="Raleway"/>
                <a:sym typeface="Raleway"/>
              </a:rPr>
              <a:t>A Coaching Approach Leads to Lasting Change</a:t>
            </a:r>
            <a:endParaRPr b="1" sz="2100">
              <a:solidFill>
                <a:schemeClr val="accent5"/>
              </a:solidFill>
              <a:latin typeface="Raleway"/>
              <a:ea typeface="Raleway"/>
              <a:cs typeface="Raleway"/>
              <a:sym typeface="Raleway"/>
            </a:endParaRPr>
          </a:p>
          <a:p>
            <a:pPr indent="-222250" lvl="2" marL="1371600" rtl="0" algn="l">
              <a:lnSpc>
                <a:spcPct val="100000"/>
              </a:lnSpc>
              <a:spcBef>
                <a:spcPts val="0"/>
              </a:spcBef>
              <a:spcAft>
                <a:spcPts val="1000"/>
              </a:spcAft>
              <a:buSzPts val="1700"/>
              <a:buFont typeface="Raleway"/>
              <a:buChar char="■"/>
            </a:pPr>
            <a:r>
              <a:rPr lang="en" sz="1700">
                <a:latin typeface="Raleway"/>
                <a:ea typeface="Raleway"/>
                <a:cs typeface="Raleway"/>
                <a:sym typeface="Raleway"/>
              </a:rPr>
              <a:t>A coaching approach is the most effective way to actively build executive functioning skills and affect goal attainment</a:t>
            </a:r>
            <a:endParaRPr sz="17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noFill/>
      </p:bgPr>
    </p:bg>
    <p:spTree>
      <p:nvGrpSpPr>
        <p:cNvPr id="109" name="Shape 109"/>
        <p:cNvGrpSpPr/>
        <p:nvPr/>
      </p:nvGrpSpPr>
      <p:grpSpPr>
        <a:xfrm>
          <a:off x="0" y="0"/>
          <a:ext cx="0" cy="0"/>
          <a:chOff x="0" y="0"/>
          <a:chExt cx="0" cy="0"/>
        </a:xfrm>
      </p:grpSpPr>
      <p:pic>
        <p:nvPicPr>
          <p:cNvPr id="110" name="Google Shape;110;p20"/>
          <p:cNvPicPr preferRelativeResize="0"/>
          <p:nvPr/>
        </p:nvPicPr>
        <p:blipFill rotWithShape="1">
          <a:blip r:embed="rId3">
            <a:alphaModFix/>
          </a:blip>
          <a:srcRect b="26726" l="1060" r="14807" t="2939"/>
          <a:stretch/>
        </p:blipFill>
        <p:spPr>
          <a:xfrm>
            <a:off x="1114563" y="243588"/>
            <a:ext cx="7117876" cy="4656324"/>
          </a:xfrm>
          <a:prstGeom prst="rect">
            <a:avLst/>
          </a:prstGeom>
          <a:noFill/>
          <a:ln>
            <a:noFill/>
          </a:ln>
        </p:spPr>
      </p:pic>
      <p:sp>
        <p:nvSpPr>
          <p:cNvPr id="111" name="Google Shape;111;p20"/>
          <p:cNvSpPr txBox="1"/>
          <p:nvPr/>
        </p:nvSpPr>
        <p:spPr>
          <a:xfrm>
            <a:off x="1822550" y="3108175"/>
            <a:ext cx="5840400" cy="13947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800">
                <a:solidFill>
                  <a:srgbClr val="1D7E74"/>
                </a:solidFill>
                <a:latin typeface="Raleway"/>
                <a:ea typeface="Raleway"/>
                <a:cs typeface="Raleway"/>
                <a:sym typeface="Raleway"/>
              </a:rPr>
              <a:t>Name, Role, Organization</a:t>
            </a:r>
            <a:endParaRPr b="1" sz="1800">
              <a:solidFill>
                <a:srgbClr val="1D7E74"/>
              </a:solidFill>
              <a:latin typeface="Raleway"/>
              <a:ea typeface="Raleway"/>
              <a:cs typeface="Raleway"/>
              <a:sym typeface="Raleway"/>
            </a:endParaRPr>
          </a:p>
          <a:p>
            <a:pPr indent="0" lvl="0" marL="0" rtl="0" algn="ctr">
              <a:spcBef>
                <a:spcPts val="1500"/>
              </a:spcBef>
              <a:spcAft>
                <a:spcPts val="1500"/>
              </a:spcAft>
              <a:buNone/>
            </a:pPr>
            <a:r>
              <a:rPr b="1" lang="en" sz="1800">
                <a:solidFill>
                  <a:srgbClr val="1D7E74"/>
                </a:solidFill>
                <a:latin typeface="Raleway"/>
                <a:ea typeface="Raleway"/>
                <a:cs typeface="Raleway"/>
                <a:sym typeface="Raleway"/>
              </a:rPr>
              <a:t>What is the first job you ever had?</a:t>
            </a:r>
            <a:endParaRPr b="1" sz="1800">
              <a:solidFill>
                <a:srgbClr val="1D7E74"/>
              </a:solidFill>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251950"/>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White Supremacy Culture, the Labor Market, and Workforce Development</a:t>
            </a:r>
            <a:endParaRPr>
              <a:solidFill>
                <a:schemeClr val="accent1"/>
              </a:solidFill>
            </a:endParaRPr>
          </a:p>
        </p:txBody>
      </p:sp>
      <p:sp>
        <p:nvSpPr>
          <p:cNvPr id="117" name="Google Shape;117;p21"/>
          <p:cNvSpPr txBox="1"/>
          <p:nvPr>
            <p:ph idx="1" type="body"/>
          </p:nvPr>
        </p:nvSpPr>
        <p:spPr>
          <a:xfrm>
            <a:off x="311700" y="1236500"/>
            <a:ext cx="8311200" cy="2932200"/>
          </a:xfrm>
          <a:prstGeom prst="rect">
            <a:avLst/>
          </a:prstGeom>
        </p:spPr>
        <p:txBody>
          <a:bodyPr anchorCtr="0" anchor="t" bIns="91425" lIns="91425" spcFirstLastPara="1" rIns="91425" wrap="square" tIns="91425">
            <a:noAutofit/>
          </a:bodyPr>
          <a:lstStyle/>
          <a:p>
            <a:pPr indent="-342900" lvl="0" marL="457200" rtl="0" algn="l">
              <a:lnSpc>
                <a:spcPct val="100000"/>
              </a:lnSpc>
              <a:spcBef>
                <a:spcPts val="0"/>
              </a:spcBef>
              <a:spcAft>
                <a:spcPts val="0"/>
              </a:spcAft>
              <a:buClr>
                <a:schemeClr val="accent1"/>
              </a:buClr>
              <a:buSzPts val="1800"/>
              <a:buFont typeface="Raleway"/>
              <a:buChar char="●"/>
            </a:pPr>
            <a:r>
              <a:rPr lang="en">
                <a:solidFill>
                  <a:schemeClr val="accent1"/>
                </a:solidFill>
                <a:latin typeface="Raleway"/>
                <a:ea typeface="Raleway"/>
                <a:cs typeface="Raleway"/>
                <a:sym typeface="Raleway"/>
              </a:rPr>
              <a:t>History of labor in America is rooted in racism</a:t>
            </a:r>
            <a:endParaRPr>
              <a:solidFill>
                <a:schemeClr val="accent1"/>
              </a:solidFill>
              <a:latin typeface="Raleway"/>
              <a:ea typeface="Raleway"/>
              <a:cs typeface="Raleway"/>
              <a:sym typeface="Raleway"/>
            </a:endParaRPr>
          </a:p>
          <a:p>
            <a:pPr indent="-342900" lvl="0" marL="457200" rtl="0" algn="l">
              <a:spcBef>
                <a:spcPts val="0"/>
              </a:spcBef>
              <a:spcAft>
                <a:spcPts val="0"/>
              </a:spcAft>
              <a:buClr>
                <a:schemeClr val="accent1"/>
              </a:buClr>
              <a:buSzPts val="1800"/>
              <a:buFont typeface="Raleway"/>
              <a:buChar char="●"/>
            </a:pPr>
            <a:r>
              <a:rPr lang="en">
                <a:solidFill>
                  <a:schemeClr val="accent1"/>
                </a:solidFill>
                <a:latin typeface="Raleway"/>
                <a:ea typeface="Raleway"/>
                <a:cs typeface="Raleway"/>
                <a:sym typeface="Raleway"/>
              </a:rPr>
              <a:t>Workforce development</a:t>
            </a:r>
            <a:r>
              <a:rPr lang="en">
                <a:solidFill>
                  <a:schemeClr val="accent1"/>
                </a:solidFill>
                <a:latin typeface="Raleway"/>
                <a:ea typeface="Raleway"/>
                <a:cs typeface="Raleway"/>
                <a:sym typeface="Raleway"/>
              </a:rPr>
              <a:t> operates within these racist labor market realities </a:t>
            </a:r>
            <a:endParaRPr>
              <a:solidFill>
                <a:schemeClr val="accent1"/>
              </a:solidFill>
              <a:latin typeface="Raleway"/>
              <a:ea typeface="Raleway"/>
              <a:cs typeface="Raleway"/>
              <a:sym typeface="Raleway"/>
            </a:endParaRPr>
          </a:p>
          <a:p>
            <a:pPr indent="-342900" lvl="0" marL="457200" rtl="0" algn="l">
              <a:spcBef>
                <a:spcPts val="0"/>
              </a:spcBef>
              <a:spcAft>
                <a:spcPts val="0"/>
              </a:spcAft>
              <a:buClr>
                <a:schemeClr val="accent1"/>
              </a:buClr>
              <a:buSzPts val="1800"/>
              <a:buFont typeface="Raleway"/>
              <a:buChar char="●"/>
            </a:pPr>
            <a:r>
              <a:rPr lang="en">
                <a:solidFill>
                  <a:schemeClr val="accent1"/>
                </a:solidFill>
                <a:latin typeface="Raleway"/>
                <a:ea typeface="Raleway"/>
                <a:cs typeface="Raleway"/>
                <a:sym typeface="Raleway"/>
              </a:rPr>
              <a:t>Traditional job re</a:t>
            </a:r>
            <a:r>
              <a:rPr lang="en">
                <a:solidFill>
                  <a:schemeClr val="accent1"/>
                </a:solidFill>
                <a:latin typeface="Raleway"/>
                <a:ea typeface="Raleway"/>
                <a:cs typeface="Raleway"/>
                <a:sym typeface="Raleway"/>
              </a:rPr>
              <a:t>adiness training is predicated on the idea that job seekers are to blame for their unemployment</a:t>
            </a:r>
            <a:endParaRPr>
              <a:solidFill>
                <a:schemeClr val="accent1"/>
              </a:solidFill>
              <a:latin typeface="Raleway"/>
              <a:ea typeface="Raleway"/>
              <a:cs typeface="Raleway"/>
              <a:sym typeface="Raleway"/>
            </a:endParaRPr>
          </a:p>
          <a:p>
            <a:pPr indent="-215900" lvl="1" marL="914400" rtl="0" algn="l">
              <a:lnSpc>
                <a:spcPct val="100000"/>
              </a:lnSpc>
              <a:spcBef>
                <a:spcPts val="0"/>
              </a:spcBef>
              <a:spcAft>
                <a:spcPts val="0"/>
              </a:spcAft>
              <a:buClr>
                <a:schemeClr val="accent1"/>
              </a:buClr>
              <a:buSzPts val="1600"/>
              <a:buFont typeface="Raleway"/>
              <a:buChar char="○"/>
            </a:pPr>
            <a:r>
              <a:rPr lang="en" sz="1600">
                <a:solidFill>
                  <a:schemeClr val="accent1"/>
                </a:solidFill>
                <a:latin typeface="Raleway"/>
                <a:ea typeface="Raleway"/>
                <a:cs typeface="Raleway"/>
                <a:sym typeface="Raleway"/>
              </a:rPr>
              <a:t>Thinking of job seekers as empty vessels that need to be made “</a:t>
            </a:r>
            <a:r>
              <a:rPr lang="en" sz="1600">
                <a:solidFill>
                  <a:schemeClr val="accent1"/>
                </a:solidFill>
                <a:latin typeface="Raleway"/>
                <a:ea typeface="Raleway"/>
                <a:cs typeface="Raleway"/>
                <a:sym typeface="Raleway"/>
              </a:rPr>
              <a:t>employable</a:t>
            </a:r>
            <a:r>
              <a:rPr lang="en" sz="1600">
                <a:solidFill>
                  <a:schemeClr val="accent1"/>
                </a:solidFill>
                <a:latin typeface="Raleway"/>
                <a:ea typeface="Raleway"/>
                <a:cs typeface="Raleway"/>
                <a:sym typeface="Raleway"/>
              </a:rPr>
              <a:t>” </a:t>
            </a:r>
            <a:endParaRPr sz="1600">
              <a:solidFill>
                <a:schemeClr val="accent1"/>
              </a:solidFill>
              <a:latin typeface="Raleway"/>
              <a:ea typeface="Raleway"/>
              <a:cs typeface="Raleway"/>
              <a:sym typeface="Raleway"/>
            </a:endParaRPr>
          </a:p>
          <a:p>
            <a:pPr indent="-215900" lvl="1" marL="914400" rtl="0" algn="l">
              <a:lnSpc>
                <a:spcPct val="100000"/>
              </a:lnSpc>
              <a:spcBef>
                <a:spcPts val="0"/>
              </a:spcBef>
              <a:spcAft>
                <a:spcPts val="0"/>
              </a:spcAft>
              <a:buClr>
                <a:schemeClr val="accent1"/>
              </a:buClr>
              <a:buSzPts val="1600"/>
              <a:buFont typeface="Raleway"/>
              <a:buChar char="○"/>
            </a:pPr>
            <a:r>
              <a:rPr lang="en" sz="1600">
                <a:solidFill>
                  <a:schemeClr val="accent1"/>
                </a:solidFill>
                <a:latin typeface="Raleway"/>
                <a:ea typeface="Raleway"/>
                <a:cs typeface="Raleway"/>
                <a:sym typeface="Raleway"/>
              </a:rPr>
              <a:t>Blaming job seekers for the systemic barriers that act as roadblocks</a:t>
            </a:r>
            <a:endParaRPr sz="1600">
              <a:solidFill>
                <a:schemeClr val="accent1"/>
              </a:solidFill>
              <a:latin typeface="Raleway"/>
              <a:ea typeface="Raleway"/>
              <a:cs typeface="Raleway"/>
              <a:sym typeface="Raleway"/>
            </a:endParaRPr>
          </a:p>
          <a:p>
            <a:pPr indent="-215900" lvl="1" marL="914400" rtl="0" algn="l">
              <a:lnSpc>
                <a:spcPct val="100000"/>
              </a:lnSpc>
              <a:spcBef>
                <a:spcPts val="0"/>
              </a:spcBef>
              <a:spcAft>
                <a:spcPts val="0"/>
              </a:spcAft>
              <a:buClr>
                <a:schemeClr val="accent1"/>
              </a:buClr>
              <a:buSzPts val="1600"/>
              <a:buFont typeface="Raleway"/>
              <a:buChar char="○"/>
            </a:pPr>
            <a:r>
              <a:rPr lang="en" sz="1600">
                <a:solidFill>
                  <a:schemeClr val="accent1"/>
                </a:solidFill>
                <a:latin typeface="Raleway"/>
                <a:ea typeface="Raleway"/>
                <a:cs typeface="Raleway"/>
                <a:sym typeface="Raleway"/>
              </a:rPr>
              <a:t>Pervasive deficit-based mindset, narrative, and language we use</a:t>
            </a:r>
            <a:endParaRPr sz="1600">
              <a:solidFill>
                <a:schemeClr val="accent1"/>
              </a:solidFill>
              <a:latin typeface="Raleway"/>
              <a:ea typeface="Raleway"/>
              <a:cs typeface="Raleway"/>
              <a:sym typeface="Raleway"/>
            </a:endParaRPr>
          </a:p>
          <a:p>
            <a:pPr indent="-342900" lvl="0" marL="457200" rtl="0" algn="l">
              <a:lnSpc>
                <a:spcPct val="100000"/>
              </a:lnSpc>
              <a:spcBef>
                <a:spcPts val="0"/>
              </a:spcBef>
              <a:spcAft>
                <a:spcPts val="0"/>
              </a:spcAft>
              <a:buClr>
                <a:schemeClr val="accent1"/>
              </a:buClr>
              <a:buSzPts val="1800"/>
              <a:buFont typeface="Raleway"/>
              <a:buChar char="●"/>
            </a:pPr>
            <a:r>
              <a:rPr lang="en">
                <a:solidFill>
                  <a:schemeClr val="accent1"/>
                </a:solidFill>
                <a:latin typeface="Raleway"/>
                <a:ea typeface="Raleway"/>
                <a:cs typeface="Raleway"/>
                <a:sym typeface="Raleway"/>
              </a:rPr>
              <a:t>These narratives are rooted in white supremacy culture</a:t>
            </a:r>
            <a:endParaRPr>
              <a:solidFill>
                <a:schemeClr val="accent1"/>
              </a:solidFill>
              <a:latin typeface="Raleway"/>
              <a:ea typeface="Raleway"/>
              <a:cs typeface="Raleway"/>
              <a:sym typeface="Raleway"/>
            </a:endParaRPr>
          </a:p>
        </p:txBody>
      </p:sp>
      <p:sp>
        <p:nvSpPr>
          <p:cNvPr id="118" name="Google Shape;118;p21"/>
          <p:cNvSpPr txBox="1"/>
          <p:nvPr/>
        </p:nvSpPr>
        <p:spPr>
          <a:xfrm>
            <a:off x="403400" y="4050925"/>
            <a:ext cx="8219400" cy="958200"/>
          </a:xfrm>
          <a:prstGeom prst="rect">
            <a:avLst/>
          </a:prstGeom>
          <a:solidFill>
            <a:schemeClr val="accent6"/>
          </a:solidFill>
          <a:ln>
            <a:noFill/>
          </a:ln>
        </p:spPr>
        <p:txBody>
          <a:bodyPr anchorCtr="0" anchor="t" bIns="91425" lIns="91425" spcFirstLastPara="1" rIns="91425" wrap="square" tIns="91425">
            <a:noAutofit/>
          </a:bodyPr>
          <a:lstStyle/>
          <a:p>
            <a:pPr indent="0" lvl="0" marL="0" rtl="0" algn="ctr">
              <a:lnSpc>
                <a:spcPct val="115000"/>
              </a:lnSpc>
              <a:spcBef>
                <a:spcPts val="0"/>
              </a:spcBef>
              <a:spcAft>
                <a:spcPts val="0"/>
              </a:spcAft>
              <a:buNone/>
            </a:pPr>
            <a:r>
              <a:rPr b="1" lang="en" sz="1700">
                <a:solidFill>
                  <a:schemeClr val="dk2"/>
                </a:solidFill>
                <a:latin typeface="Raleway"/>
                <a:ea typeface="Raleway"/>
                <a:cs typeface="Raleway"/>
                <a:sym typeface="Raleway"/>
              </a:rPr>
              <a:t>White Supremacy Culture: </a:t>
            </a:r>
            <a:endParaRPr b="1" sz="1700">
              <a:solidFill>
                <a:schemeClr val="dk2"/>
              </a:solidFill>
              <a:latin typeface="Raleway"/>
              <a:ea typeface="Raleway"/>
              <a:cs typeface="Raleway"/>
              <a:sym typeface="Raleway"/>
            </a:endParaRPr>
          </a:p>
          <a:p>
            <a:pPr indent="0" lvl="0" marL="0" rtl="0" algn="ctr">
              <a:lnSpc>
                <a:spcPct val="115000"/>
              </a:lnSpc>
              <a:spcBef>
                <a:spcPts val="0"/>
              </a:spcBef>
              <a:spcAft>
                <a:spcPts val="0"/>
              </a:spcAft>
              <a:buClr>
                <a:schemeClr val="dk2"/>
              </a:buClr>
              <a:buSzPts val="1100"/>
              <a:buFont typeface="Arial"/>
              <a:buNone/>
            </a:pPr>
            <a:r>
              <a:rPr b="1" lang="en">
                <a:solidFill>
                  <a:schemeClr val="accent1"/>
                </a:solidFill>
                <a:latin typeface="Raleway"/>
                <a:ea typeface="Raleway"/>
                <a:cs typeface="Raleway"/>
                <a:sym typeface="Raleway"/>
              </a:rPr>
              <a:t>The idea that white people and the ideas, thoughts, beliefs, and actions of white people are superior to People of Color and their ideas, thoughts, beliefs, and actions. </a:t>
            </a:r>
            <a:endParaRPr b="1" sz="1800">
              <a:solidFill>
                <a:schemeClr val="accent1"/>
              </a:solidFill>
              <a:latin typeface="Raleway"/>
              <a:ea typeface="Raleway"/>
              <a:cs typeface="Raleway"/>
              <a:sym typeface="Raleway"/>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311700" y="445025"/>
            <a:ext cx="8520600" cy="623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Clr>
                <a:schemeClr val="dk2"/>
              </a:buClr>
              <a:buSzPct val="36666"/>
              <a:buFont typeface="Arial"/>
              <a:buNone/>
            </a:pPr>
            <a:r>
              <a:rPr lang="en">
                <a:solidFill>
                  <a:schemeClr val="accent1"/>
                </a:solidFill>
              </a:rPr>
              <a:t>Equity Issues in the Job Search Process</a:t>
            </a:r>
            <a:endParaRPr>
              <a:solidFill>
                <a:schemeClr val="accent1"/>
              </a:solidFill>
            </a:endParaRPr>
          </a:p>
        </p:txBody>
      </p:sp>
      <p:sp>
        <p:nvSpPr>
          <p:cNvPr id="124" name="Google Shape;124;p22"/>
          <p:cNvSpPr txBox="1"/>
          <p:nvPr>
            <p:ph idx="1" type="body"/>
          </p:nvPr>
        </p:nvSpPr>
        <p:spPr>
          <a:xfrm>
            <a:off x="0" y="5316250"/>
            <a:ext cx="8520600" cy="34164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Clr>
                <a:schemeClr val="dk2"/>
              </a:buClr>
              <a:buSzPts val="688"/>
              <a:buFont typeface="Arial"/>
              <a:buNone/>
            </a:pPr>
            <a:r>
              <a:t/>
            </a:r>
            <a:endParaRPr sz="1425">
              <a:latin typeface="Raleway"/>
              <a:ea typeface="Raleway"/>
              <a:cs typeface="Raleway"/>
              <a:sym typeface="Raleway"/>
            </a:endParaRPr>
          </a:p>
          <a:p>
            <a:pPr indent="0" lvl="0" marL="0" rtl="0" algn="l">
              <a:lnSpc>
                <a:spcPct val="95000"/>
              </a:lnSpc>
              <a:spcBef>
                <a:spcPts val="0"/>
              </a:spcBef>
              <a:spcAft>
                <a:spcPts val="0"/>
              </a:spcAft>
              <a:buSzPts val="688"/>
              <a:buNone/>
            </a:pPr>
            <a:r>
              <a:rPr lang="en" sz="1425">
                <a:latin typeface="Raleway"/>
                <a:ea typeface="Raleway"/>
                <a:cs typeface="Raleway"/>
                <a:sym typeface="Raleway"/>
              </a:rPr>
              <a:t>Social capital</a:t>
            </a:r>
            <a:endParaRPr sz="1425">
              <a:latin typeface="Raleway"/>
              <a:ea typeface="Raleway"/>
              <a:cs typeface="Raleway"/>
              <a:sym typeface="Raleway"/>
            </a:endParaRPr>
          </a:p>
          <a:p>
            <a:pPr indent="0" lvl="0" marL="0" rtl="0" algn="l">
              <a:lnSpc>
                <a:spcPct val="95000"/>
              </a:lnSpc>
              <a:spcBef>
                <a:spcPts val="0"/>
              </a:spcBef>
              <a:spcAft>
                <a:spcPts val="0"/>
              </a:spcAft>
              <a:buSzPts val="688"/>
              <a:buNone/>
            </a:pPr>
            <a:r>
              <a:rPr lang="en" sz="925">
                <a:solidFill>
                  <a:schemeClr val="dk2"/>
                </a:solidFill>
                <a:latin typeface="Raleway"/>
                <a:ea typeface="Raleway"/>
                <a:cs typeface="Raleway"/>
                <a:sym typeface="Raleway"/>
              </a:rPr>
              <a:t>Social capital refers to the networks and relationships individuals have within their social circles.professional networks often prioritize connections over qualifications, perpetuating systemic inequalities and maintaining the status quo. Therefore it is critical to help job seekers understand and leverage their social capital by acknowledging the diverse and valuable networks they have access to, including family, friends, community organizations, and faith groups. Additionally, encouraging job seekers to build relationships with people who have diverse backgrounds and experiences, can broaden a job seeker's network and increase their access to opportunities.</a:t>
            </a:r>
            <a:endParaRPr sz="925">
              <a:solidFill>
                <a:schemeClr val="dk2"/>
              </a:solidFill>
              <a:latin typeface="Raleway"/>
              <a:ea typeface="Raleway"/>
              <a:cs typeface="Raleway"/>
              <a:sym typeface="Raleway"/>
            </a:endParaRPr>
          </a:p>
          <a:p>
            <a:pPr indent="0" lvl="0" marL="0" rtl="0" algn="l">
              <a:lnSpc>
                <a:spcPct val="91666"/>
              </a:lnSpc>
              <a:spcBef>
                <a:spcPts val="0"/>
              </a:spcBef>
              <a:spcAft>
                <a:spcPts val="0"/>
              </a:spcAft>
              <a:buClr>
                <a:schemeClr val="dk2"/>
              </a:buClr>
              <a:buSzPts val="688"/>
              <a:buFont typeface="Arial"/>
              <a:buNone/>
            </a:pPr>
            <a:r>
              <a:t/>
            </a:r>
            <a:endParaRPr sz="925">
              <a:solidFill>
                <a:schemeClr val="dk2"/>
              </a:solidFill>
              <a:latin typeface="Raleway"/>
              <a:ea typeface="Raleway"/>
              <a:cs typeface="Raleway"/>
              <a:sym typeface="Raleway"/>
            </a:endParaRPr>
          </a:p>
          <a:p>
            <a:pPr indent="0" lvl="0" marL="0" rtl="0" algn="l">
              <a:lnSpc>
                <a:spcPct val="95000"/>
              </a:lnSpc>
              <a:spcBef>
                <a:spcPts val="0"/>
              </a:spcBef>
              <a:spcAft>
                <a:spcPts val="0"/>
              </a:spcAft>
              <a:buSzPts val="688"/>
              <a:buNone/>
            </a:pPr>
            <a:r>
              <a:t/>
            </a:r>
            <a:endParaRPr sz="1425">
              <a:latin typeface="Raleway"/>
              <a:ea typeface="Raleway"/>
              <a:cs typeface="Raleway"/>
              <a:sym typeface="Raleway"/>
            </a:endParaRPr>
          </a:p>
          <a:p>
            <a:pPr indent="0" lvl="0" marL="0" rtl="0" algn="l">
              <a:lnSpc>
                <a:spcPct val="95000"/>
              </a:lnSpc>
              <a:spcBef>
                <a:spcPts val="1200"/>
              </a:spcBef>
              <a:spcAft>
                <a:spcPts val="1200"/>
              </a:spcAft>
              <a:buSzPts val="688"/>
              <a:buNone/>
            </a:pPr>
            <a:r>
              <a:rPr lang="en" sz="1425">
                <a:latin typeface="Raleway"/>
                <a:ea typeface="Raleway"/>
                <a:cs typeface="Raleway"/>
                <a:sym typeface="Raleway"/>
              </a:rPr>
              <a:t>As an instructor, if you don’t feel comfortable, we have lots of resources for how to prepare yourself</a:t>
            </a:r>
            <a:endParaRPr sz="1425">
              <a:latin typeface="Raleway"/>
              <a:ea typeface="Raleway"/>
              <a:cs typeface="Raleway"/>
              <a:sym typeface="Raleway"/>
            </a:endParaRPr>
          </a:p>
        </p:txBody>
      </p:sp>
      <p:grpSp>
        <p:nvGrpSpPr>
          <p:cNvPr id="125" name="Google Shape;125;p22"/>
          <p:cNvGrpSpPr/>
          <p:nvPr/>
        </p:nvGrpSpPr>
        <p:grpSpPr>
          <a:xfrm>
            <a:off x="0" y="1189989"/>
            <a:ext cx="2726700" cy="3482836"/>
            <a:chOff x="0" y="1189989"/>
            <a:chExt cx="2726700" cy="3482836"/>
          </a:xfrm>
        </p:grpSpPr>
        <p:sp>
          <p:nvSpPr>
            <p:cNvPr id="126" name="Google Shape;126;p22"/>
            <p:cNvSpPr/>
            <p:nvPr/>
          </p:nvSpPr>
          <p:spPr>
            <a:xfrm>
              <a:off x="0" y="1189989"/>
              <a:ext cx="2726700" cy="669000"/>
            </a:xfrm>
            <a:prstGeom prst="homePlate">
              <a:avLst>
                <a:gd fmla="val 50000" name="adj"/>
              </a:avLst>
            </a:prstGeom>
            <a:solidFill>
              <a:schemeClr val="accent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Raleway"/>
                  <a:ea typeface="Raleway"/>
                  <a:cs typeface="Raleway"/>
                  <a:sym typeface="Raleway"/>
                </a:rPr>
                <a:t>Social Identities</a:t>
              </a:r>
              <a:endParaRPr b="1">
                <a:solidFill>
                  <a:schemeClr val="lt2"/>
                </a:solidFill>
                <a:latin typeface="Raleway"/>
                <a:ea typeface="Raleway"/>
                <a:cs typeface="Raleway"/>
                <a:sym typeface="Raleway"/>
              </a:endParaRPr>
            </a:p>
          </p:txBody>
        </p:sp>
        <p:sp>
          <p:nvSpPr>
            <p:cNvPr id="127" name="Google Shape;127;p22"/>
            <p:cNvSpPr txBox="1"/>
            <p:nvPr/>
          </p:nvSpPr>
          <p:spPr>
            <a:xfrm>
              <a:off x="410850"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688"/>
                <a:buFont typeface="Arial"/>
                <a:buNone/>
              </a:pPr>
              <a:r>
                <a:rPr lang="en" sz="1300">
                  <a:solidFill>
                    <a:schemeClr val="dk2"/>
                  </a:solidFill>
                  <a:latin typeface="Raleway"/>
                  <a:ea typeface="Raleway"/>
                  <a:cs typeface="Raleway"/>
                  <a:sym typeface="Raleway"/>
                </a:rPr>
                <a:t>Giving job seekers an outlet to discuss how their social identities have influenced and impacted their job search process and the emotional toll it can take to navigate between different identities.</a:t>
              </a:r>
              <a:endParaRPr sz="1300">
                <a:latin typeface="Raleway"/>
                <a:ea typeface="Raleway"/>
                <a:cs typeface="Raleway"/>
                <a:sym typeface="Raleway"/>
              </a:endParaRPr>
            </a:p>
          </p:txBody>
        </p:sp>
      </p:grpSp>
      <p:grpSp>
        <p:nvGrpSpPr>
          <p:cNvPr id="128" name="Google Shape;128;p22"/>
          <p:cNvGrpSpPr/>
          <p:nvPr/>
        </p:nvGrpSpPr>
        <p:grpSpPr>
          <a:xfrm>
            <a:off x="2263425" y="1189775"/>
            <a:ext cx="2541300" cy="3483050"/>
            <a:chOff x="2263425" y="1189775"/>
            <a:chExt cx="2541300" cy="3483050"/>
          </a:xfrm>
        </p:grpSpPr>
        <p:sp>
          <p:nvSpPr>
            <p:cNvPr id="129" name="Google Shape;129;p22"/>
            <p:cNvSpPr/>
            <p:nvPr/>
          </p:nvSpPr>
          <p:spPr>
            <a:xfrm>
              <a:off x="2263425" y="1189775"/>
              <a:ext cx="2541300" cy="669000"/>
            </a:xfrm>
            <a:prstGeom prst="chevron">
              <a:avLst>
                <a:gd fmla="val 50000" name="adj"/>
              </a:avLst>
            </a:prstGeom>
            <a:solidFill>
              <a:srgbClr val="FFD96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Raleway"/>
                  <a:ea typeface="Raleway"/>
                  <a:cs typeface="Raleway"/>
                  <a:sym typeface="Raleway"/>
                </a:rPr>
                <a:t>Code Switching</a:t>
              </a:r>
              <a:endParaRPr b="1">
                <a:solidFill>
                  <a:schemeClr val="lt2"/>
                </a:solidFill>
                <a:latin typeface="Raleway"/>
                <a:ea typeface="Raleway"/>
                <a:cs typeface="Raleway"/>
                <a:sym typeface="Raleway"/>
              </a:endParaRPr>
            </a:p>
          </p:txBody>
        </p:sp>
        <p:sp>
          <p:nvSpPr>
            <p:cNvPr id="130" name="Google Shape;130;p22"/>
            <p:cNvSpPr txBox="1"/>
            <p:nvPr/>
          </p:nvSpPr>
          <p:spPr>
            <a:xfrm>
              <a:off x="2512200" y="2057125"/>
              <a:ext cx="2006700" cy="26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688"/>
                <a:buFont typeface="Arial"/>
                <a:buNone/>
              </a:pPr>
              <a:r>
                <a:rPr lang="en" sz="1300">
                  <a:solidFill>
                    <a:schemeClr val="dk2"/>
                  </a:solidFill>
                  <a:latin typeface="Raleway"/>
                  <a:ea typeface="Raleway"/>
                  <a:cs typeface="Raleway"/>
                  <a:sym typeface="Raleway"/>
                </a:rPr>
                <a:t>Helping participants  reflect on when, where, and why they code-switch, acknowledge and name the practice, interrogate the impact it’s had on their life, and share examples and stories of times they’ve code-switched. </a:t>
              </a:r>
              <a:endParaRPr sz="1300">
                <a:latin typeface="Raleway"/>
                <a:ea typeface="Raleway"/>
                <a:cs typeface="Raleway"/>
                <a:sym typeface="Raleway"/>
              </a:endParaRPr>
            </a:p>
          </p:txBody>
        </p:sp>
      </p:grpSp>
      <p:grpSp>
        <p:nvGrpSpPr>
          <p:cNvPr id="131" name="Google Shape;131;p22"/>
          <p:cNvGrpSpPr/>
          <p:nvPr/>
        </p:nvGrpSpPr>
        <p:grpSpPr>
          <a:xfrm>
            <a:off x="4329974" y="1189775"/>
            <a:ext cx="2541300" cy="3483050"/>
            <a:chOff x="4329974" y="1189775"/>
            <a:chExt cx="2541300" cy="3483050"/>
          </a:xfrm>
        </p:grpSpPr>
        <p:sp>
          <p:nvSpPr>
            <p:cNvPr id="132" name="Google Shape;132;p22"/>
            <p:cNvSpPr/>
            <p:nvPr/>
          </p:nvSpPr>
          <p:spPr>
            <a:xfrm>
              <a:off x="4329974" y="1189775"/>
              <a:ext cx="2541300" cy="669000"/>
            </a:xfrm>
            <a:prstGeom prst="chevron">
              <a:avLst>
                <a:gd fmla="val 50000" name="adj"/>
              </a:avLst>
            </a:prstGeom>
            <a:solidFill>
              <a:srgbClr val="FFE599"/>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Raleway"/>
                  <a:ea typeface="Raleway"/>
                  <a:cs typeface="Raleway"/>
                  <a:sym typeface="Raleway"/>
                </a:rPr>
                <a:t>Professionalism</a:t>
              </a:r>
              <a:endParaRPr b="1">
                <a:solidFill>
                  <a:schemeClr val="lt2"/>
                </a:solidFill>
                <a:latin typeface="Raleway"/>
                <a:ea typeface="Raleway"/>
                <a:cs typeface="Raleway"/>
                <a:sym typeface="Raleway"/>
              </a:endParaRPr>
            </a:p>
          </p:txBody>
        </p:sp>
        <p:sp>
          <p:nvSpPr>
            <p:cNvPr id="133" name="Google Shape;133;p22"/>
            <p:cNvSpPr txBox="1"/>
            <p:nvPr/>
          </p:nvSpPr>
          <p:spPr>
            <a:xfrm>
              <a:off x="4613550" y="2057125"/>
              <a:ext cx="1987200" cy="26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lang="en" sz="1300">
                  <a:latin typeface="Raleway"/>
                  <a:ea typeface="Raleway"/>
                  <a:cs typeface="Raleway"/>
                  <a:sym typeface="Raleway"/>
                </a:rPr>
                <a:t>Encouraging job seekers to name and unpack professionalism ”standards”, critique and evaluate the pros and cons of adhering to the standards, and make more informed choices about how they want to show up in the job search process and workplace.</a:t>
              </a:r>
              <a:endParaRPr sz="1300">
                <a:latin typeface="Raleway"/>
                <a:ea typeface="Raleway"/>
                <a:cs typeface="Raleway"/>
                <a:sym typeface="Raleway"/>
              </a:endParaRPr>
            </a:p>
          </p:txBody>
        </p:sp>
      </p:grpSp>
      <p:grpSp>
        <p:nvGrpSpPr>
          <p:cNvPr id="134" name="Google Shape;134;p22"/>
          <p:cNvGrpSpPr/>
          <p:nvPr/>
        </p:nvGrpSpPr>
        <p:grpSpPr>
          <a:xfrm>
            <a:off x="6396739" y="1189775"/>
            <a:ext cx="2541300" cy="3483050"/>
            <a:chOff x="6396739" y="1189775"/>
            <a:chExt cx="2541300" cy="3483050"/>
          </a:xfrm>
        </p:grpSpPr>
        <p:sp>
          <p:nvSpPr>
            <p:cNvPr id="135" name="Google Shape;135;p22"/>
            <p:cNvSpPr/>
            <p:nvPr/>
          </p:nvSpPr>
          <p:spPr>
            <a:xfrm>
              <a:off x="6396739" y="1189775"/>
              <a:ext cx="2541300" cy="669000"/>
            </a:xfrm>
            <a:prstGeom prst="chevron">
              <a:avLst>
                <a:gd fmla="val 50000" name="adj"/>
              </a:avLst>
            </a:prstGeom>
            <a:solidFill>
              <a:srgbClr val="F1C23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a:solidFill>
                    <a:schemeClr val="lt2"/>
                  </a:solidFill>
                  <a:latin typeface="Raleway"/>
                  <a:ea typeface="Raleway"/>
                  <a:cs typeface="Raleway"/>
                  <a:sym typeface="Raleway"/>
                </a:rPr>
                <a:t>Social Capital</a:t>
              </a:r>
              <a:endParaRPr b="1">
                <a:solidFill>
                  <a:schemeClr val="lt2"/>
                </a:solidFill>
                <a:latin typeface="Raleway"/>
                <a:ea typeface="Raleway"/>
                <a:cs typeface="Raleway"/>
                <a:sym typeface="Raleway"/>
              </a:endParaRPr>
            </a:p>
          </p:txBody>
        </p:sp>
        <p:sp>
          <p:nvSpPr>
            <p:cNvPr id="136" name="Google Shape;136;p22"/>
            <p:cNvSpPr txBox="1"/>
            <p:nvPr/>
          </p:nvSpPr>
          <p:spPr>
            <a:xfrm>
              <a:off x="6714905" y="2057125"/>
              <a:ext cx="1905000" cy="26157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Clr>
                  <a:schemeClr val="dk2"/>
                </a:buClr>
                <a:buSzPts val="688"/>
                <a:buFont typeface="Arial"/>
                <a:buNone/>
              </a:pPr>
              <a:r>
                <a:rPr lang="en" sz="1325">
                  <a:solidFill>
                    <a:schemeClr val="dk2"/>
                  </a:solidFill>
                  <a:latin typeface="Raleway"/>
                  <a:ea typeface="Raleway"/>
                  <a:cs typeface="Raleway"/>
                  <a:sym typeface="Raleway"/>
                </a:rPr>
                <a:t>Acknowledging the diverse and valuable networks job seekers have access to, including family, friends, community organizations, and faith groups </a:t>
              </a:r>
              <a:r>
                <a:rPr i="1" lang="en" sz="1325">
                  <a:solidFill>
                    <a:schemeClr val="dk2"/>
                  </a:solidFill>
                  <a:latin typeface="Raleway"/>
                  <a:ea typeface="Raleway"/>
                  <a:cs typeface="Raleway"/>
                  <a:sym typeface="Raleway"/>
                </a:rPr>
                <a:t>and</a:t>
              </a:r>
              <a:r>
                <a:rPr lang="en" sz="1325">
                  <a:solidFill>
                    <a:schemeClr val="dk2"/>
                  </a:solidFill>
                  <a:latin typeface="Raleway"/>
                  <a:ea typeface="Raleway"/>
                  <a:cs typeface="Raleway"/>
                  <a:sym typeface="Raleway"/>
                </a:rPr>
                <a:t> providing ways for them to expand their professional networks.</a:t>
              </a:r>
              <a:endParaRPr sz="1600">
                <a:latin typeface="Roboto"/>
                <a:ea typeface="Roboto"/>
                <a:cs typeface="Roboto"/>
                <a:sym typeface="Roboto"/>
              </a:endParaRPr>
            </a:p>
          </p:txBody>
        </p:sp>
      </p:grpSp>
      <p:sp>
        <p:nvSpPr>
          <p:cNvPr id="137" name="Google Shape;137;p22"/>
          <p:cNvSpPr txBox="1"/>
          <p:nvPr/>
        </p:nvSpPr>
        <p:spPr>
          <a:xfrm>
            <a:off x="4521300" y="1175250"/>
            <a:ext cx="2239800" cy="3622500"/>
          </a:xfrm>
          <a:prstGeom prst="rect">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
        <p:nvSpPr>
          <p:cNvPr id="138" name="Google Shape;138;p22"/>
          <p:cNvSpPr txBox="1"/>
          <p:nvPr/>
        </p:nvSpPr>
        <p:spPr>
          <a:xfrm>
            <a:off x="166225" y="1175250"/>
            <a:ext cx="2239800" cy="3622500"/>
          </a:xfrm>
          <a:prstGeom prst="rect">
            <a:avLst/>
          </a:prstGeom>
          <a:noFill/>
          <a:ln cap="flat" cmpd="sng" w="28575">
            <a:solidFill>
              <a:schemeClr val="accent5"/>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800">
              <a:solidFill>
                <a:schemeClr val="lt2"/>
              </a:solidFill>
              <a:latin typeface="Source Sans Pro"/>
              <a:ea typeface="Source Sans Pro"/>
              <a:cs typeface="Source Sans Pro"/>
              <a:sym typeface="Source Sans Pro"/>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Plum">
  <a:themeElements>
    <a:clrScheme name="Plum">
      <a:dk1>
        <a:srgbClr val="611BB8"/>
      </a:dk1>
      <a:lt1>
        <a:srgbClr val="FFFFFF"/>
      </a:lt1>
      <a:dk2>
        <a:srgbClr val="000000"/>
      </a:dk2>
      <a:lt2>
        <a:srgbClr val="7F7F7F"/>
      </a:lt2>
      <a:accent1>
        <a:srgbClr val="333333"/>
      </a:accent1>
      <a:accent2>
        <a:srgbClr val="5E2B97"/>
      </a:accent2>
      <a:accent3>
        <a:srgbClr val="7E57C2"/>
      </a:accent3>
      <a:accent4>
        <a:srgbClr val="C77025"/>
      </a:accent4>
      <a:accent5>
        <a:srgbClr val="009688"/>
      </a:accent5>
      <a:accent6>
        <a:srgbClr val="FFD600"/>
      </a:accent6>
      <a:hlink>
        <a:srgbClr val="009688"/>
      </a:hlink>
      <a:folHlink>
        <a:srgbClr val="00968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