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78" r:id="rId2"/>
    <p:sldId id="354" r:id="rId3"/>
    <p:sldId id="370" r:id="rId4"/>
    <p:sldId id="373" r:id="rId5"/>
    <p:sldId id="371" r:id="rId6"/>
    <p:sldId id="374" r:id="rId7"/>
    <p:sldId id="362" r:id="rId8"/>
    <p:sldId id="365" r:id="rId9"/>
    <p:sldId id="366" r:id="rId10"/>
    <p:sldId id="363" r:id="rId11"/>
    <p:sldId id="372" r:id="rId12"/>
    <p:sldId id="368" r:id="rId13"/>
    <p:sldId id="369" r:id="rId14"/>
    <p:sldId id="380" r:id="rId15"/>
  </p:sldIdLst>
  <p:sldSz cx="12192000" cy="6858000"/>
  <p:notesSz cx="6858000" cy="9144000"/>
  <p:embeddedFontLst>
    <p:embeddedFont>
      <p:font typeface="Inter" panose="020B0604020202020204" charset="0"/>
      <p:regular r:id="rId18"/>
      <p:bold r:id="rId19"/>
      <p:italic r:id="rId20"/>
      <p:boldItalic r:id="rId21"/>
    </p:embeddedFont>
    <p:embeddedFont>
      <p:font typeface="Obviously Narw Bold" panose="040D0808050403040306" pitchFamily="82" charset="0"/>
      <p:regular r:id="rId22"/>
    </p:embeddedFont>
    <p:embeddedFont>
      <p:font typeface="Overpass Black" panose="020B0604020202020204" charset="0"/>
      <p:regular r:id="rId23"/>
      <p:bold r:id="rId24"/>
      <p:italic r:id="rId25"/>
      <p:boldItalic r:id="rId26"/>
    </p:embeddedFont>
    <p:embeddedFont>
      <p:font typeface="Overpass Light" panose="020B0604020202020204" charset="0"/>
      <p:regular r:id="rId27"/>
      <p:bold r:id="rId28"/>
      <p:italic r:id="rId29"/>
      <p:boldItalic r:id="rId30"/>
    </p:embeddedFont>
    <p:embeddedFont>
      <p:font typeface="Overpass Medium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4" roundtripDataSignature="AMtx7mi9kvvE9k7W6yNecgA8aSRMQwovl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0787E69-DD39-4A52-2881-D9E1634E281B}" name="Maura Welch" initials="MW" userId="S::mwelch@redf.org::586b1f2a-8f11-484c-a5c5-54aeb053551f" providerId="AD"/>
  <p188:author id="{C57426AC-19C9-93D0-6D79-968CE6E1ECA3}" name="Walter Chacon" initials="WC" userId="S::wchacon@redf.org::f6f344f3-a7a1-4801-bc42-3a1cf343698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C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F539C0-02A2-47DD-946E-4FE4A8B4D8B2}">
  <a:tblStyle styleId="{5AF539C0-02A2-47DD-946E-4FE4A8B4D8B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0C0581D-2A9C-4926-8096-92E0D79096B6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4574"/>
  </p:normalViewPr>
  <p:slideViewPr>
    <p:cSldViewPr snapToGrid="0">
      <p:cViewPr varScale="1">
        <p:scale>
          <a:sx n="111" d="100"/>
          <a:sy n="111" d="100"/>
        </p:scale>
        <p:origin x="8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862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6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64" Type="http://customschemas.google.com/relationships/presentationmetadata" Target="metadata"/><Relationship Id="rId69" Type="http://schemas.microsoft.com/office/2018/10/relationships/authors" Target="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B2AD09-F6F6-0E60-FAA2-F03CB1177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4353A1-B64B-AE8C-BEE2-AD6606658C1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6582F-FA23-094B-8934-D87D240D68CA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55CFB0-1BD6-D1FB-C390-4C53D3F310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4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44254B-E141-09BE-06BA-AE0F1D488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998520" y="-1524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4B5A9-7E61-BFB3-D255-C6307994FB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F627B4-4583-328C-B7DE-7D0D2D0087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3" y="0"/>
            <a:ext cx="12192002" cy="4922457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871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5"/>
                <a:stretch>
                  <a:fillRect/>
                </a:stretch>
              </a:blipFill>
            </a:endParaRPr>
          </a:p>
        </p:txBody>
      </p:sp>
      <p:sp>
        <p:nvSpPr>
          <p:cNvPr id="7" name="Title 27">
            <a:extLst>
              <a:ext uri="{FF2B5EF4-FFF2-40B4-BE49-F238E27FC236}">
                <a16:creationId xmlns:a16="http://schemas.microsoft.com/office/drawing/2014/main" id="{72D2FD0A-C0D9-C4A9-7856-D68C2FAB2A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8" name="Subtitle 28">
            <a:extLst>
              <a:ext uri="{FF2B5EF4-FFF2-40B4-BE49-F238E27FC236}">
                <a16:creationId xmlns:a16="http://schemas.microsoft.com/office/drawing/2014/main" id="{01C8787B-50C9-171C-CC6B-8BEEF283281E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026DABBA-051B-F410-76F1-E33520E741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47960B6A-CD8D-E827-2BF1-9ACCD33E27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48061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25CDA2AC-1E9F-16EB-FE4C-4781740277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72017" y="0"/>
            <a:ext cx="3327400" cy="4122738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49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5_Title and Content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922B5-AF09-8B83-BDC3-F9D32EA19A35}"/>
              </a:ext>
            </a:extLst>
          </p:cNvPr>
          <p:cNvGrpSpPr/>
          <p:nvPr userDrawn="1"/>
        </p:nvGrpSpPr>
        <p:grpSpPr>
          <a:xfrm>
            <a:off x="-106018" y="-81643"/>
            <a:ext cx="12404035" cy="7021286"/>
            <a:chOff x="-106018" y="-81643"/>
            <a:chExt cx="12404035" cy="7021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F7C7-C0A7-A052-D745-3F89BA86C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73949-DD17-DF60-C18C-23D2DF348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17" name="Google Shape;25;p32">
            <a:extLst>
              <a:ext uri="{FF2B5EF4-FFF2-40B4-BE49-F238E27FC236}">
                <a16:creationId xmlns:a16="http://schemas.microsoft.com/office/drawing/2014/main" id="{BF681194-D502-4868-81A6-4F1CFAA32FEE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4C0BE0-79D8-4DA7-F3CA-1B1EAA8C0E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313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F5C35-0255-F04E-BE73-A9DA0AD71763}"/>
              </a:ext>
            </a:extLst>
          </p:cNvPr>
          <p:cNvGrpSpPr/>
          <p:nvPr userDrawn="1"/>
        </p:nvGrpSpPr>
        <p:grpSpPr>
          <a:xfrm>
            <a:off x="-106018" y="-70757"/>
            <a:ext cx="12395060" cy="7081157"/>
            <a:chOff x="-106018" y="-55680"/>
            <a:chExt cx="12395060" cy="70811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52FCD0-FF4E-E364-CBD5-3131566872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96000" y="15077"/>
              <a:ext cx="6193042" cy="7010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76035A-D728-EADC-8185-BAC6BD1C1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</p:grpSp>
      <p:sp>
        <p:nvSpPr>
          <p:cNvPr id="9" name="Google Shape;25;p32">
            <a:extLst>
              <a:ext uri="{FF2B5EF4-FFF2-40B4-BE49-F238E27FC236}">
                <a16:creationId xmlns:a16="http://schemas.microsoft.com/office/drawing/2014/main" id="{7F8C4AA6-8E2D-E9CA-98D3-024D9D345271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E6559-408F-7721-F185-2E396D59EC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19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9F5C35-0255-F04E-BE73-A9DA0AD71763}"/>
              </a:ext>
            </a:extLst>
          </p:cNvPr>
          <p:cNvGrpSpPr/>
          <p:nvPr userDrawn="1"/>
        </p:nvGrpSpPr>
        <p:grpSpPr>
          <a:xfrm>
            <a:off x="-106018" y="-70757"/>
            <a:ext cx="12395060" cy="7081157"/>
            <a:chOff x="-106018" y="-55680"/>
            <a:chExt cx="12395060" cy="70811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52FCD0-FF4E-E364-CBD5-3131566872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096000" y="15077"/>
              <a:ext cx="6193042" cy="70104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F76035A-D728-EADC-8185-BAC6BD1C1F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</p:grpSp>
      <p:sp>
        <p:nvSpPr>
          <p:cNvPr id="9" name="Google Shape;25;p32">
            <a:extLst>
              <a:ext uri="{FF2B5EF4-FFF2-40B4-BE49-F238E27FC236}">
                <a16:creationId xmlns:a16="http://schemas.microsoft.com/office/drawing/2014/main" id="{125A357E-B275-CDAE-CEAC-12BF7176EC72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9E7FD-CF4B-380D-E812-BD90C01465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64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C093BC60-F3C9-3512-0A59-67747A5D4D59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05ADCE-E6F9-4D2A-B539-610A5E5134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366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922B5-AF09-8B83-BDC3-F9D32EA19A35}"/>
              </a:ext>
            </a:extLst>
          </p:cNvPr>
          <p:cNvGrpSpPr/>
          <p:nvPr userDrawn="1"/>
        </p:nvGrpSpPr>
        <p:grpSpPr>
          <a:xfrm>
            <a:off x="-106018" y="-354524"/>
            <a:ext cx="12404035" cy="7021286"/>
            <a:chOff x="-106018" y="-81643"/>
            <a:chExt cx="12404035" cy="7021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F7C7-C0A7-A052-D745-3F89BA86C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73949-DD17-DF60-C18C-23D2DF348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09;p28">
            <a:extLst>
              <a:ext uri="{FF2B5EF4-FFF2-40B4-BE49-F238E27FC236}">
                <a16:creationId xmlns:a16="http://schemas.microsoft.com/office/drawing/2014/main" id="{C1B0DD75-8D3F-F857-0A2A-BFBD64CF5EE1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1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1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C093BC60-F3C9-3512-0A59-67747A5D4D59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26CF7B-A78C-214E-5FDE-671B659F5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2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1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FE922B5-AF09-8B83-BDC3-F9D32EA19A35}"/>
              </a:ext>
            </a:extLst>
          </p:cNvPr>
          <p:cNvGrpSpPr/>
          <p:nvPr userDrawn="1"/>
        </p:nvGrpSpPr>
        <p:grpSpPr>
          <a:xfrm>
            <a:off x="-106018" y="-81643"/>
            <a:ext cx="12404035" cy="7021286"/>
            <a:chOff x="-106018" y="-81643"/>
            <a:chExt cx="12404035" cy="70212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2CF7C7-C0A7-A052-D745-3F89BA86CF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3673949-DD17-DF60-C18C-23D2DF348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:a16="http://schemas.microsoft.com/office/drawing/2014/main" id="{A1D659B5-2311-32F2-1DA5-787C0C54D242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836747" y="2653184"/>
            <a:ext cx="2848088" cy="28480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>
            <a:normAutofit/>
          </a:bodyPr>
          <a:lstStyle>
            <a:lvl1pPr marL="50800" indent="0">
              <a:buNone/>
              <a:defRPr sz="2400"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4" name="Google Shape;25;p32">
            <a:extLst>
              <a:ext uri="{FF2B5EF4-FFF2-40B4-BE49-F238E27FC236}">
                <a16:creationId xmlns:a16="http://schemas.microsoft.com/office/drawing/2014/main" id="{2AB9E9B8-F28E-F1DC-D978-9AF66C6DDE7C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D9E202D-00E0-BD8D-A1B0-6FE03E5961B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2" name="Google Shape;409;p28">
            <a:extLst>
              <a:ext uri="{FF2B5EF4-FFF2-40B4-BE49-F238E27FC236}">
                <a16:creationId xmlns:a16="http://schemas.microsoft.com/office/drawing/2014/main" id="{CC99ED7D-A235-D003-BEA6-110E1C8263A6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1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1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929791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3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4CB249-EA10-0500-CE2C-15DDBE3D03CB}"/>
              </a:ext>
            </a:extLst>
          </p:cNvPr>
          <p:cNvGrpSpPr/>
          <p:nvPr userDrawn="1"/>
        </p:nvGrpSpPr>
        <p:grpSpPr>
          <a:xfrm>
            <a:off x="-106018" y="72622"/>
            <a:ext cx="12404035" cy="7021286"/>
            <a:chOff x="-106018" y="-81643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3657D-70B7-7FAA-C2A8-D9FE34717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FC9464-5545-AA30-8927-2B9E90668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E32B2F-862F-0C9E-B45B-FC7D4F59527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C05880ED-A6E8-B345-66FC-FF59428D4B1C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836747" y="2653184"/>
            <a:ext cx="2848088" cy="28480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>
            <a:normAutofit/>
          </a:bodyPr>
          <a:lstStyle>
            <a:lvl1pPr marL="50800" indent="0">
              <a:buNone/>
              <a:defRPr sz="2400"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7" name="Google Shape;409;p28">
            <a:extLst>
              <a:ext uri="{FF2B5EF4-FFF2-40B4-BE49-F238E27FC236}">
                <a16:creationId xmlns:a16="http://schemas.microsoft.com/office/drawing/2014/main" id="{A60C5629-D9FF-960B-2FF4-1065B861809E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1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1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8" name="Google Shape;25;p32">
            <a:extLst>
              <a:ext uri="{FF2B5EF4-FFF2-40B4-BE49-F238E27FC236}">
                <a16:creationId xmlns:a16="http://schemas.microsoft.com/office/drawing/2014/main" id="{EF4D0FEF-23BE-0BA6-6C02-F380C0EF9631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9178049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4CB249-EA10-0500-CE2C-15DDBE3D03CB}"/>
              </a:ext>
            </a:extLst>
          </p:cNvPr>
          <p:cNvGrpSpPr/>
          <p:nvPr userDrawn="1"/>
        </p:nvGrpSpPr>
        <p:grpSpPr>
          <a:xfrm>
            <a:off x="-106018" y="0"/>
            <a:ext cx="12404035" cy="7021286"/>
            <a:chOff x="-106018" y="-81643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13657D-70B7-7FAA-C2A8-D9FE347172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106018" y="-70757"/>
              <a:ext cx="6193042" cy="70104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1FC9464-5545-AA30-8927-2B9E906684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104975" y="-81643"/>
              <a:ext cx="6193042" cy="7010400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3DF69F1-6EF2-5AFC-57E5-F902F13A9324}"/>
              </a:ext>
            </a:extLst>
          </p:cNvPr>
          <p:cNvSpPr/>
          <p:nvPr userDrawn="1"/>
        </p:nvSpPr>
        <p:spPr>
          <a:xfrm>
            <a:off x="0" y="6283569"/>
            <a:ext cx="12192000" cy="574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43753079-93B8-18B8-FB6A-F59573D16B9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836747" y="2653184"/>
            <a:ext cx="2848088" cy="2848088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>
            <a:normAutofit/>
          </a:bodyPr>
          <a:lstStyle>
            <a:lvl1pPr marL="50800" indent="0">
              <a:buNone/>
              <a:defRPr sz="2400"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15" name="Google Shape;409;p28">
            <a:extLst>
              <a:ext uri="{FF2B5EF4-FFF2-40B4-BE49-F238E27FC236}">
                <a16:creationId xmlns:a16="http://schemas.microsoft.com/office/drawing/2014/main" id="{8DF27582-C5BC-9231-D9EF-2E5BDBB24372}"/>
              </a:ext>
            </a:extLst>
          </p:cNvPr>
          <p:cNvSpPr/>
          <p:nvPr userDrawn="1"/>
        </p:nvSpPr>
        <p:spPr>
          <a:xfrm>
            <a:off x="10783706" y="6251304"/>
            <a:ext cx="921612" cy="41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dirty="0" err="1">
                <a:solidFill>
                  <a:schemeClr val="accent3"/>
                </a:solidFill>
                <a:latin typeface="Overpass Black" pitchFamily="2" charset="77"/>
                <a:ea typeface="Inter"/>
                <a:cs typeface="Inter"/>
                <a:sym typeface="Inter"/>
              </a:rPr>
              <a:t>redf.org</a:t>
            </a:r>
            <a:endParaRPr sz="1400" b="1" i="0" dirty="0">
              <a:solidFill>
                <a:schemeClr val="accent3"/>
              </a:solidFill>
              <a:latin typeface="Overpass Black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6" name="Google Shape;25;p32">
            <a:extLst>
              <a:ext uri="{FF2B5EF4-FFF2-40B4-BE49-F238E27FC236}">
                <a16:creationId xmlns:a16="http://schemas.microsoft.com/office/drawing/2014/main" id="{D0BD204B-D272-A93A-79E9-F6B4EFCBA27C}"/>
              </a:ext>
            </a:extLst>
          </p:cNvPr>
          <p:cNvSpPr txBox="1"/>
          <p:nvPr userDrawn="1"/>
        </p:nvSpPr>
        <p:spPr>
          <a:xfrm>
            <a:off x="486682" y="6385936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34793D-C9E2-205A-E86D-25243C6602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06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userDrawn="1">
  <p:cSld name="1_Section 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C55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2B61E2-E542-6165-939D-777C416AFC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57;p38">
            <a:extLst>
              <a:ext uri="{FF2B5EF4-FFF2-40B4-BE49-F238E27FC236}">
                <a16:creationId xmlns:a16="http://schemas.microsoft.com/office/drawing/2014/main" id="{5018106F-C1B1-0269-6A7F-C3C95A223DBB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7395882" y="821410"/>
            <a:ext cx="4291481" cy="505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07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9" name="Google Shape;25;p32">
            <a:extLst>
              <a:ext uri="{FF2B5EF4-FFF2-40B4-BE49-F238E27FC236}">
                <a16:creationId xmlns:a16="http://schemas.microsoft.com/office/drawing/2014/main" id="{D8966A6A-6F77-F759-D37D-1B083CE4A5C5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5"/>
          <p:cNvSpPr>
            <a:spLocks noGrp="1"/>
          </p:cNvSpPr>
          <p:nvPr>
            <p:ph type="pic" idx="2"/>
          </p:nvPr>
        </p:nvSpPr>
        <p:spPr>
          <a:xfrm>
            <a:off x="0" y="0"/>
            <a:ext cx="443752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C55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" name="Google Shape;57;p38">
            <a:extLst>
              <a:ext uri="{FF2B5EF4-FFF2-40B4-BE49-F238E27FC236}">
                <a16:creationId xmlns:a16="http://schemas.microsoft.com/office/drawing/2014/main" id="{E88E4794-E90B-4372-3882-0CB6EC936CDC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5181626" y="712922"/>
            <a:ext cx="6523692" cy="517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520700" lvl="0" indent="-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 panose="020B0604020202020204" pitchFamily="34" charset="0"/>
              <a:buChar char="•"/>
              <a:defRPr sz="2600" b="0" i="0">
                <a:solidFill>
                  <a:schemeClr val="tx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marL="914400" lvl="1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937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C55"/>
              </a:buClr>
              <a:buSzPts val="2600"/>
              <a:buChar char="•"/>
              <a:defRPr sz="2600" b="0" i="0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637CB0-E068-8EDC-9AAF-48159CA9FD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25;p32">
            <a:extLst>
              <a:ext uri="{FF2B5EF4-FFF2-40B4-BE49-F238E27FC236}">
                <a16:creationId xmlns:a16="http://schemas.microsoft.com/office/drawing/2014/main" id="{E0282D61-498F-C630-E132-764BEFA10FA7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21188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4EBF831-3E6F-640C-B9A7-6C68CA5BF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096000" y="0"/>
            <a:ext cx="6193042" cy="7010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6CEFCB-F36E-D530-786E-31339E2F99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06019" y="276694"/>
            <a:ext cx="6193042" cy="701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A773C7-06BD-1A34-60CD-C7448154ABBD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4" name="Title 27">
            <a:extLst>
              <a:ext uri="{FF2B5EF4-FFF2-40B4-BE49-F238E27FC236}">
                <a16:creationId xmlns:a16="http://schemas.microsoft.com/office/drawing/2014/main" id="{CF740BCA-7C84-1459-CE60-6A09A16AB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5946651-A9C5-5CA8-F11A-F6CD1D25FFF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9" name="Subtitle 28">
            <a:extLst>
              <a:ext uri="{FF2B5EF4-FFF2-40B4-BE49-F238E27FC236}">
                <a16:creationId xmlns:a16="http://schemas.microsoft.com/office/drawing/2014/main" id="{A557FB66-516C-66EC-FC13-24F1BC5C1AF7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rmAutofit fontScale="77500" lnSpcReduction="20000"/>
          </a:bodyPr>
          <a:lstStyle/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EAD1FE5-1450-D72C-9948-8B45358BD5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5"/>
            <a:ext cx="7900988" cy="440055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79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8;p37">
            <a:extLst>
              <a:ext uri="{FF2B5EF4-FFF2-40B4-BE49-F238E27FC236}">
                <a16:creationId xmlns:a16="http://schemas.microsoft.com/office/drawing/2014/main" id="{3139E951-E375-DD73-8722-5D2FF816F467}"/>
              </a:ext>
            </a:extLst>
          </p:cNvPr>
          <p:cNvSpPr/>
          <p:nvPr userDrawn="1"/>
        </p:nvSpPr>
        <p:spPr>
          <a:xfrm flipH="1">
            <a:off x="-9396" y="-45302"/>
            <a:ext cx="5344040" cy="693420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76" b="35329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-9396" y="3429000"/>
            <a:ext cx="534404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95133-BF47-781C-06A2-EE913D0D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2B092ABA-EF25-F1F4-C900-71B7C09D5339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4" name="Google Shape;49;p37">
            <a:extLst>
              <a:ext uri="{FF2B5EF4-FFF2-40B4-BE49-F238E27FC236}">
                <a16:creationId xmlns:a16="http://schemas.microsoft.com/office/drawing/2014/main" id="{D27CCA02-E246-C686-EE87-EBC9E3BF246D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-9396" y="960120"/>
            <a:ext cx="4689628" cy="4937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523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B30B6B1D-C161-35E3-19A8-15E44A80717D}"/>
              </a:ext>
            </a:extLst>
          </p:cNvPr>
          <p:cNvSpPr/>
          <p:nvPr userDrawn="1"/>
        </p:nvSpPr>
        <p:spPr>
          <a:xfrm>
            <a:off x="-9396" y="0"/>
            <a:ext cx="6858000" cy="44758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-9396" y="3429000"/>
            <a:ext cx="685800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37"/>
          <p:cNvSpPr>
            <a:spLocks noGrp="1" noChangeAspect="1"/>
          </p:cNvSpPr>
          <p:nvPr>
            <p:ph type="pic" idx="2"/>
          </p:nvPr>
        </p:nvSpPr>
        <p:spPr>
          <a:xfrm>
            <a:off x="904870" y="914266"/>
            <a:ext cx="5029468" cy="5029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895133-BF47-781C-06A2-EE913D0DAF4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2B092ABA-EF25-F1F4-C900-71B7C09D5339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593643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/>
        </p:nvSpPr>
        <p:spPr>
          <a:xfrm>
            <a:off x="10371550" y="6334234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50" b="0" i="0" u="none" strike="noStrike" cap="none">
              <a:solidFill>
                <a:srgbClr val="474C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7435CAF4-F650-EEB0-DEB0-B43A451C27CB}"/>
              </a:ext>
            </a:extLst>
          </p:cNvPr>
          <p:cNvSpPr/>
          <p:nvPr userDrawn="1"/>
        </p:nvSpPr>
        <p:spPr>
          <a:xfrm>
            <a:off x="5354984" y="-30899"/>
            <a:ext cx="6858000" cy="447589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37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8;p37">
            <a:extLst>
              <a:ext uri="{FF2B5EF4-FFF2-40B4-BE49-F238E27FC236}">
                <a16:creationId xmlns:a16="http://schemas.microsoft.com/office/drawing/2014/main" id="{A3773A99-CFB3-193A-D01F-51EA72C628F2}"/>
              </a:ext>
            </a:extLst>
          </p:cNvPr>
          <p:cNvSpPr/>
          <p:nvPr userDrawn="1"/>
        </p:nvSpPr>
        <p:spPr>
          <a:xfrm>
            <a:off x="5369852" y="3436201"/>
            <a:ext cx="6858000" cy="3429000"/>
          </a:xfrm>
          <a:prstGeom prst="rect">
            <a:avLst/>
          </a:prstGeom>
          <a:solidFill>
            <a:schemeClr val="accent3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2751F0-2595-EC47-267E-0C5BCCB103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099219" y="1721702"/>
            <a:ext cx="3429002" cy="6858000"/>
          </a:xfrm>
          <a:prstGeom prst="rect">
            <a:avLst/>
          </a:prstGeom>
        </p:spPr>
      </p:pic>
      <p:sp>
        <p:nvSpPr>
          <p:cNvPr id="5" name="Google Shape;49;p37">
            <a:extLst>
              <a:ext uri="{FF2B5EF4-FFF2-40B4-BE49-F238E27FC236}">
                <a16:creationId xmlns:a16="http://schemas.microsoft.com/office/drawing/2014/main" id="{2FB70231-9EF5-EC7C-2DA4-FA73D9369344}"/>
              </a:ext>
            </a:extLst>
          </p:cNvPr>
          <p:cNvSpPr>
            <a:spLocks noGrp="1" noChangeAspect="1"/>
          </p:cNvSpPr>
          <p:nvPr>
            <p:ph type="pic" idx="2"/>
          </p:nvPr>
        </p:nvSpPr>
        <p:spPr>
          <a:xfrm>
            <a:off x="6299120" y="921599"/>
            <a:ext cx="5029200" cy="502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402EDB-DE1A-2179-9E12-AB2A1F2FB2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1D03654A-B694-AC8A-474A-44C11B1B0051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3965927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/>
        </p:nvSpPr>
        <p:spPr>
          <a:xfrm>
            <a:off x="10371550" y="6334234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50" b="0" i="0" u="none" strike="noStrike" cap="none">
              <a:solidFill>
                <a:srgbClr val="474C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7435CAF4-F650-EEB0-DEB0-B43A451C27CB}"/>
              </a:ext>
            </a:extLst>
          </p:cNvPr>
          <p:cNvSpPr/>
          <p:nvPr userDrawn="1"/>
        </p:nvSpPr>
        <p:spPr>
          <a:xfrm>
            <a:off x="5369852" y="7202"/>
            <a:ext cx="6858000" cy="44758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1"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8;p37">
            <a:extLst>
              <a:ext uri="{FF2B5EF4-FFF2-40B4-BE49-F238E27FC236}">
                <a16:creationId xmlns:a16="http://schemas.microsoft.com/office/drawing/2014/main" id="{A3773A99-CFB3-193A-D01F-51EA72C628F2}"/>
              </a:ext>
            </a:extLst>
          </p:cNvPr>
          <p:cNvSpPr/>
          <p:nvPr userDrawn="1"/>
        </p:nvSpPr>
        <p:spPr>
          <a:xfrm>
            <a:off x="5369852" y="3436201"/>
            <a:ext cx="6858000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9;p37">
            <a:extLst>
              <a:ext uri="{FF2B5EF4-FFF2-40B4-BE49-F238E27FC236}">
                <a16:creationId xmlns:a16="http://schemas.microsoft.com/office/drawing/2014/main" id="{2FB70231-9EF5-EC7C-2DA4-FA73D9369344}"/>
              </a:ext>
            </a:extLst>
          </p:cNvPr>
          <p:cNvSpPr>
            <a:spLocks noGrp="1" noChangeAspect="1"/>
          </p:cNvSpPr>
          <p:nvPr>
            <p:ph type="pic" idx="2"/>
          </p:nvPr>
        </p:nvSpPr>
        <p:spPr>
          <a:xfrm>
            <a:off x="6284252" y="914400"/>
            <a:ext cx="5029200" cy="5029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4040A4-62C0-B435-775E-323817495E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7" name="Google Shape;25;p32">
            <a:extLst>
              <a:ext uri="{FF2B5EF4-FFF2-40B4-BE49-F238E27FC236}">
                <a16:creationId xmlns:a16="http://schemas.microsoft.com/office/drawing/2014/main" id="{E4E17546-E123-0CFE-81BB-3864BB647099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66373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7"/>
          <p:cNvSpPr txBox="1"/>
          <p:nvPr/>
        </p:nvSpPr>
        <p:spPr>
          <a:xfrm>
            <a:off x="10371550" y="6334234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rPr>
              <a:t>‹#›</a:t>
            </a:fld>
            <a:endParaRPr sz="950" b="0" i="0" u="none" strike="noStrike" cap="none">
              <a:solidFill>
                <a:srgbClr val="474C55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" name="Google Shape;48;p37">
            <a:extLst>
              <a:ext uri="{FF2B5EF4-FFF2-40B4-BE49-F238E27FC236}">
                <a16:creationId xmlns:a16="http://schemas.microsoft.com/office/drawing/2014/main" id="{7435CAF4-F650-EEB0-DEB0-B43A451C27CB}"/>
              </a:ext>
            </a:extLst>
          </p:cNvPr>
          <p:cNvSpPr/>
          <p:nvPr userDrawn="1"/>
        </p:nvSpPr>
        <p:spPr>
          <a:xfrm>
            <a:off x="6902604" y="7202"/>
            <a:ext cx="5325248" cy="4475899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48;p37">
            <a:extLst>
              <a:ext uri="{FF2B5EF4-FFF2-40B4-BE49-F238E27FC236}">
                <a16:creationId xmlns:a16="http://schemas.microsoft.com/office/drawing/2014/main" id="{A3773A99-CFB3-193A-D01F-51EA72C628F2}"/>
              </a:ext>
            </a:extLst>
          </p:cNvPr>
          <p:cNvSpPr/>
          <p:nvPr userDrawn="1"/>
        </p:nvSpPr>
        <p:spPr>
          <a:xfrm>
            <a:off x="6902604" y="3436201"/>
            <a:ext cx="5325247" cy="3429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49;p37">
            <a:extLst>
              <a:ext uri="{FF2B5EF4-FFF2-40B4-BE49-F238E27FC236}">
                <a16:creationId xmlns:a16="http://schemas.microsoft.com/office/drawing/2014/main" id="{2FB70231-9EF5-EC7C-2DA4-FA73D9369344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7538223" y="967321"/>
            <a:ext cx="4689628" cy="49377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BC210F-C6BC-0189-68B5-B571853E6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7" name="Google Shape;25;p32">
            <a:extLst>
              <a:ext uri="{FF2B5EF4-FFF2-40B4-BE49-F238E27FC236}">
                <a16:creationId xmlns:a16="http://schemas.microsoft.com/office/drawing/2014/main" id="{143E8498-F462-5BD6-5940-CEC0501F3275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17211784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accent3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FCF718-B5BA-4139-F98D-8CE174870D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0" y="-76200"/>
            <a:ext cx="6193042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CD3F8D-7B0E-81B7-D9B3-6DEA78048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6000"/>
          </a:blip>
          <a:stretch>
            <a:fillRect/>
          </a:stretch>
        </p:blipFill>
        <p:spPr>
          <a:xfrm>
            <a:off x="6210996" y="-76200"/>
            <a:ext cx="6193042" cy="7010400"/>
          </a:xfrm>
          <a:prstGeom prst="rect">
            <a:avLst/>
          </a:prstGeom>
        </p:spPr>
      </p:pic>
      <p:sp>
        <p:nvSpPr>
          <p:cNvPr id="5" name="Google Shape;48;p37">
            <a:extLst>
              <a:ext uri="{FF2B5EF4-FFF2-40B4-BE49-F238E27FC236}">
                <a16:creationId xmlns:a16="http://schemas.microsoft.com/office/drawing/2014/main" id="{3139E951-E375-DD73-8722-5D2FF816F467}"/>
              </a:ext>
            </a:extLst>
          </p:cNvPr>
          <p:cNvSpPr/>
          <p:nvPr userDrawn="1"/>
        </p:nvSpPr>
        <p:spPr>
          <a:xfrm>
            <a:off x="8473440" y="0"/>
            <a:ext cx="3759621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DB509B-8D58-CA66-E28F-2A4E2FD231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1" name="Google Shape;25;p32">
            <a:extLst>
              <a:ext uri="{FF2B5EF4-FFF2-40B4-BE49-F238E27FC236}">
                <a16:creationId xmlns:a16="http://schemas.microsoft.com/office/drawing/2014/main" id="{F3889BF3-DF37-1443-3BC4-82BF3DF128AB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bg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bg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sp>
        <p:nvSpPr>
          <p:cNvPr id="12" name="Google Shape;49;p37">
            <a:extLst>
              <a:ext uri="{FF2B5EF4-FFF2-40B4-BE49-F238E27FC236}">
                <a16:creationId xmlns:a16="http://schemas.microsoft.com/office/drawing/2014/main" id="{7225E7B0-1511-6C0D-6D9B-21A00DAB73D2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193042" y="914266"/>
            <a:ext cx="5029468" cy="5029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504674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3_Section Header">
    <p:bg>
      <p:bgPr>
        <a:solidFill>
          <a:schemeClr val="accent4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24A7EC-0F9E-C197-AD6C-5C2C6C9D69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76200"/>
            <a:ext cx="6193042" cy="7010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D2687AC-641C-34A4-DD2D-27149AC0C8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210996" y="-76200"/>
            <a:ext cx="6193042" cy="7010400"/>
          </a:xfrm>
          <a:prstGeom prst="rect">
            <a:avLst/>
          </a:prstGeom>
        </p:spPr>
      </p:pic>
      <p:sp>
        <p:nvSpPr>
          <p:cNvPr id="5" name="Google Shape;48;p37">
            <a:extLst>
              <a:ext uri="{FF2B5EF4-FFF2-40B4-BE49-F238E27FC236}">
                <a16:creationId xmlns:a16="http://schemas.microsoft.com/office/drawing/2014/main" id="{3139E951-E375-DD73-8722-5D2FF816F467}"/>
              </a:ext>
            </a:extLst>
          </p:cNvPr>
          <p:cNvSpPr/>
          <p:nvPr userDrawn="1"/>
        </p:nvSpPr>
        <p:spPr>
          <a:xfrm>
            <a:off x="-574" y="0"/>
            <a:ext cx="3604385" cy="685800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49;p37">
            <a:extLst>
              <a:ext uri="{FF2B5EF4-FFF2-40B4-BE49-F238E27FC236}">
                <a16:creationId xmlns:a16="http://schemas.microsoft.com/office/drawing/2014/main" id="{A4DC4B2A-2B34-1B24-8E78-4A5A75EF9F5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990777" y="742320"/>
            <a:ext cx="5029468" cy="502946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25;p32">
            <a:extLst>
              <a:ext uri="{FF2B5EF4-FFF2-40B4-BE49-F238E27FC236}">
                <a16:creationId xmlns:a16="http://schemas.microsoft.com/office/drawing/2014/main" id="{C4569E24-6FAF-1DFA-1858-F49FC7A39765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bg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bg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35D657-F29B-9912-0EE9-41FB8C4549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8832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 preserve="1" userDrawn="1">
  <p:cSld name="6_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4CF0D048-E9F5-2A4D-3008-3E77A51887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2439" y="1477732"/>
            <a:ext cx="4931407" cy="4556125"/>
          </a:xfrm>
        </p:spPr>
        <p:txBody>
          <a:bodyPr>
            <a:noAutofit/>
          </a:bodyPr>
          <a:lstStyle>
            <a:lvl1pPr marL="3937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Overpass Medium" pitchFamily="2" charset="77"/>
              </a:defRPr>
            </a:lvl1pPr>
            <a:lvl2pPr marL="8763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2pPr>
            <a:lvl3pPr marL="13589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3pPr>
            <a:lvl4pPr marL="18288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4pPr>
            <a:lvl5pPr marL="22860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id mi sed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pellentesque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gravida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Phasellus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imperdiet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sollicitudin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ex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varius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lacinia. </a:t>
            </a:r>
          </a:p>
          <a:p>
            <a:pPr marL="3937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Mauris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purus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vehicula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egestas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pulvinar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massa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Aliquam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fringilla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ligula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nec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vitae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risus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accumsan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felis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et nisi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tristique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bibendum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Aenean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vulputate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posuere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ultricies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3036F9DA-FCC1-AC31-A656-C8A09AB42F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86229" y="1504347"/>
            <a:ext cx="4931407" cy="4556125"/>
          </a:xfrm>
        </p:spPr>
        <p:txBody>
          <a:bodyPr>
            <a:noAutofit/>
          </a:bodyPr>
          <a:lstStyle>
            <a:lvl1pPr marL="393700" indent="-342900">
              <a:buClr>
                <a:schemeClr val="accent1"/>
              </a:buClr>
              <a:buFont typeface="Arial" panose="020B0604020202020204" pitchFamily="34" charset="0"/>
              <a:buChar char="•"/>
              <a:defRPr sz="1800" b="0" i="0">
                <a:latin typeface="Overpass Medium" pitchFamily="2" charset="77"/>
              </a:defRPr>
            </a:lvl1pPr>
            <a:lvl2pPr marL="8763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2pPr>
            <a:lvl3pPr marL="13589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3pPr>
            <a:lvl4pPr marL="18288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4pPr>
            <a:lvl5pPr marL="2286000" indent="-342900">
              <a:buFont typeface="Arial" panose="020B0604020202020204" pitchFamily="34" charset="0"/>
              <a:buChar char="•"/>
              <a:defRPr sz="2000" b="0" i="0">
                <a:latin typeface="Overpass Medium" pitchFamily="2" charset="77"/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adipiscing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id mi sed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pellentesque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gravida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Phasellus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imperdiet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justo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sollicitudin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ex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varius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lacinia. </a:t>
            </a:r>
          </a:p>
          <a:p>
            <a:pPr marL="3937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Mauris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purus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non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vehicula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egestas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arcu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eget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pulvinar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massa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sit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amet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velit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</a:p>
          <a:p>
            <a:pPr lvl="0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erat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Aliquam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rhoncus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fringilla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metus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ligula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porttitor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odio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nec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ornare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nulla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tellus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vitae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risus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Quisque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accumsan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felis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et nisi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tristique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bibendum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 Aenean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vulputate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posuere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ipsum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ut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Overpass Medium" pitchFamily="2" charset="77"/>
              </a:rPr>
              <a:t>ultricies</a:t>
            </a:r>
            <a:r>
              <a:rPr lang="en-US" sz="2000" dirty="0">
                <a:solidFill>
                  <a:schemeClr val="tx1"/>
                </a:solidFill>
                <a:latin typeface="Overpass Medium" pitchFamily="2" charset="77"/>
              </a:rPr>
              <a:t>.</a:t>
            </a:r>
            <a:r>
              <a:rPr lang="en-US" dirty="0"/>
              <a:t> </a:t>
            </a:r>
          </a:p>
        </p:txBody>
      </p:sp>
      <p:sp>
        <p:nvSpPr>
          <p:cNvPr id="55" name="Google Shape;55;p38"/>
          <p:cNvSpPr txBox="1">
            <a:spLocks noGrp="1"/>
          </p:cNvSpPr>
          <p:nvPr>
            <p:ph type="ctrTitle" hasCustomPrompt="1"/>
          </p:nvPr>
        </p:nvSpPr>
        <p:spPr>
          <a:xfrm>
            <a:off x="776613" y="528821"/>
            <a:ext cx="10638774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9922"/>
              </a:buClr>
              <a:buSzPts val="2800"/>
              <a:buFont typeface="Inter"/>
              <a:buNone/>
              <a:defRPr sz="3200" b="0" i="0">
                <a:solidFill>
                  <a:schemeClr val="tx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Title Goes Here Dolor Sit </a:t>
            </a:r>
            <a:r>
              <a:rPr lang="en-US" dirty="0" err="1"/>
              <a:t>Amet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A617D-7D4F-28A1-80DD-8BA53B36CE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6" name="Google Shape;25;p32">
            <a:extLst>
              <a:ext uri="{FF2B5EF4-FFF2-40B4-BE49-F238E27FC236}">
                <a16:creationId xmlns:a16="http://schemas.microsoft.com/office/drawing/2014/main" id="{511E99F4-4536-66A3-178D-DA64D1557E98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rgbClr val="474C55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rgbClr val="474C55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</p:spTree>
    <p:extLst>
      <p:ext uri="{BB962C8B-B14F-4D97-AF65-F5344CB8AC3E}">
        <p14:creationId xmlns:p14="http://schemas.microsoft.com/office/powerpoint/2010/main" val="21950646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preserve="1" userDrawn="1">
  <p:cSld name="2_Two Content">
    <p:bg>
      <p:bgPr>
        <a:solidFill>
          <a:schemeClr val="accen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363B3-F5B5-D15E-56C8-926338EABA7E}"/>
              </a:ext>
            </a:extLst>
          </p:cNvPr>
          <p:cNvGrpSpPr/>
          <p:nvPr userDrawn="1"/>
        </p:nvGrpSpPr>
        <p:grpSpPr>
          <a:xfrm>
            <a:off x="-106018" y="-163286"/>
            <a:ext cx="12404035" cy="7021286"/>
            <a:chOff x="-106018" y="-66566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7A1339-DBFF-A4E2-01C8-D5D8EC8A1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7C728E-B911-FE2A-0773-9718667C2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6104975" y="-66566"/>
              <a:ext cx="6193042" cy="70104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8BD77-1F0F-E652-CABA-71B147B4CD5F}"/>
              </a:ext>
            </a:extLst>
          </p:cNvPr>
          <p:cNvCxnSpPr/>
          <p:nvPr userDrawn="1"/>
        </p:nvCxnSpPr>
        <p:spPr>
          <a:xfrm>
            <a:off x="0" y="210895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AA657D-7E81-220A-CA3F-610D7DDA17C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17063" y="2108952"/>
            <a:ext cx="0" cy="341314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9A7C0-A63A-1EA5-35F9-8A489F415DFD}"/>
              </a:ext>
            </a:extLst>
          </p:cNvPr>
          <p:cNvCxnSpPr/>
          <p:nvPr userDrawn="1"/>
        </p:nvCxnSpPr>
        <p:spPr>
          <a:xfrm>
            <a:off x="0" y="554413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Google Shape;25;p32">
            <a:extLst>
              <a:ext uri="{FF2B5EF4-FFF2-40B4-BE49-F238E27FC236}">
                <a16:creationId xmlns:a16="http://schemas.microsoft.com/office/drawing/2014/main" id="{9478B7C4-2BC6-3F92-A538-81EE3CB5FE3A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0882E8-EFD0-DB3A-80AC-0D3F2E30B6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B46CE302-BAF7-EEE3-1387-FD611ABD64CD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518" y="2443924"/>
            <a:ext cx="2743200" cy="27432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>
            <a:lvl1pPr marL="50800" indent="0">
              <a:buNone/>
              <a:defRPr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04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 preserve="1" userDrawn="1">
  <p:cSld name="2_Two Content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58363B3-F5B5-D15E-56C8-926338EABA7E}"/>
              </a:ext>
            </a:extLst>
          </p:cNvPr>
          <p:cNvGrpSpPr/>
          <p:nvPr userDrawn="1"/>
        </p:nvGrpSpPr>
        <p:grpSpPr>
          <a:xfrm>
            <a:off x="-212035" y="-81643"/>
            <a:ext cx="12404035" cy="7021286"/>
            <a:chOff x="-106018" y="-66566"/>
            <a:chExt cx="12404035" cy="702128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7A1339-DBFF-A4E2-01C8-D5D8EC8A1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-106018" y="-55680"/>
              <a:ext cx="6193042" cy="701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77C728E-B911-FE2A-0773-9718667C2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5000"/>
            </a:blip>
            <a:stretch>
              <a:fillRect/>
            </a:stretch>
          </p:blipFill>
          <p:spPr>
            <a:xfrm>
              <a:off x="6104975" y="-66566"/>
              <a:ext cx="6193042" cy="7010400"/>
            </a:xfrm>
            <a:prstGeom prst="rect">
              <a:avLst/>
            </a:prstGeom>
          </p:spPr>
        </p:pic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E38BD77-1F0F-E652-CABA-71B147B4CD5F}"/>
              </a:ext>
            </a:extLst>
          </p:cNvPr>
          <p:cNvCxnSpPr/>
          <p:nvPr userDrawn="1"/>
        </p:nvCxnSpPr>
        <p:spPr>
          <a:xfrm>
            <a:off x="0" y="2108952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7AA657D-7E81-220A-CA3F-610D7DDA17CF}"/>
              </a:ext>
            </a:extLst>
          </p:cNvPr>
          <p:cNvCxnSpPr>
            <a:cxnSpLocks/>
          </p:cNvCxnSpPr>
          <p:nvPr userDrawn="1"/>
        </p:nvCxnSpPr>
        <p:spPr>
          <a:xfrm flipV="1">
            <a:off x="4217063" y="2108952"/>
            <a:ext cx="0" cy="341314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669A7C0-A63A-1EA5-35F9-8A489F415DFD}"/>
              </a:ext>
            </a:extLst>
          </p:cNvPr>
          <p:cNvCxnSpPr/>
          <p:nvPr userDrawn="1"/>
        </p:nvCxnSpPr>
        <p:spPr>
          <a:xfrm>
            <a:off x="0" y="5544130"/>
            <a:ext cx="121920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3988AB37-B4F2-226F-77AA-6CABDD06DD07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bg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bg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273122-88CE-55BC-FC00-C1E787AA9A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82" y="522476"/>
            <a:ext cx="1248451" cy="772736"/>
          </a:xfrm>
          <a:prstGeom prst="rect">
            <a:avLst/>
          </a:prstGeom>
        </p:spPr>
      </p:pic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C4561F7D-7E91-0194-FA73-DA22F70F936A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793518" y="2443924"/>
            <a:ext cx="2743200" cy="2743200"/>
          </a:xfrm>
          <a:prstGeom prst="ellipse">
            <a:avLst/>
          </a:prstGeom>
          <a:solidFill>
            <a:schemeClr val="bg1">
              <a:lumMod val="85000"/>
            </a:schemeClr>
          </a:solidFill>
          <a:effectLst>
            <a:outerShdw blurRad="127000" dist="50800" dir="2700000" algn="tl" rotWithShape="0">
              <a:prstClr val="black">
                <a:alpha val="30000"/>
              </a:prstClr>
            </a:outerShdw>
          </a:effectLst>
        </p:spPr>
        <p:txBody>
          <a:bodyPr anchor="ctr" anchorCtr="1"/>
          <a:lstStyle>
            <a:lvl1pPr marL="50800" indent="0">
              <a:buNone/>
              <a:defRPr>
                <a:latin typeface="Overpass Medium" pitchFamily="2" charset="77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37159-CE88-EE60-D170-032FA55C9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104978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58147-CBD6-7871-4E9C-1C1C8F85B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4" name="Subtitle 28">
            <a:extLst>
              <a:ext uri="{FF2B5EF4-FFF2-40B4-BE49-F238E27FC236}">
                <a16:creationId xmlns:a16="http://schemas.microsoft.com/office/drawing/2014/main" id="{23919C65-2ABE-B3BB-1C26-455D85B6D012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 marL="393700" indent="-342900">
              <a:buFont typeface="+mj-lt"/>
              <a:buAutoNum type="arabicPeriod"/>
              <a:defRPr/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0C4E9-4A39-C9CD-EF9A-4CDAC5A30FB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42DEBB62-3521-C59E-DF54-B804A012F8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5"/>
            <a:ext cx="7900988" cy="440055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62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preserve="1" userDrawn="1">
  <p:cSld name="5_Title and Content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2D4D1-CCA1-4AAE-0299-26CF34F3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6" y="-177864"/>
            <a:ext cx="6193042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B7385-FE17-83D9-06FD-2EABE888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5" y="-81643"/>
            <a:ext cx="6193042" cy="7010400"/>
          </a:xfrm>
          <a:prstGeom prst="rect">
            <a:avLst/>
          </a:prstGeom>
        </p:spPr>
      </p:pic>
      <p:sp>
        <p:nvSpPr>
          <p:cNvPr id="11" name="Google Shape;49;p37">
            <a:extLst>
              <a:ext uri="{FF2B5EF4-FFF2-40B4-BE49-F238E27FC236}">
                <a16:creationId xmlns:a16="http://schemas.microsoft.com/office/drawing/2014/main" id="{58F9ABF3-7F3D-3A98-6EA9-963239E59DDA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0" y="1"/>
            <a:ext cx="4100839" cy="458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49;p37">
            <a:extLst>
              <a:ext uri="{FF2B5EF4-FFF2-40B4-BE49-F238E27FC236}">
                <a16:creationId xmlns:a16="http://schemas.microsoft.com/office/drawing/2014/main" id="{8EF2C4BD-F04A-BE85-AB63-D4C92A16B64A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4100839" y="1"/>
            <a:ext cx="4100839" cy="458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49;p37">
            <a:extLst>
              <a:ext uri="{FF2B5EF4-FFF2-40B4-BE49-F238E27FC236}">
                <a16:creationId xmlns:a16="http://schemas.microsoft.com/office/drawing/2014/main" id="{1CA0B57C-5C60-3F51-6C4C-EBA3D2D71095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197179" y="1"/>
            <a:ext cx="3994822" cy="45828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rgbClr val="474C55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25;p32">
            <a:extLst>
              <a:ext uri="{FF2B5EF4-FFF2-40B4-BE49-F238E27FC236}">
                <a16:creationId xmlns:a16="http://schemas.microsoft.com/office/drawing/2014/main" id="{FBE69134-AC6C-1E9C-88C3-6AA5036A91AA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D1CD59-EB24-5225-8ECB-F63F11E341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  <p:sp>
        <p:nvSpPr>
          <p:cNvPr id="10" name="Google Shape;27;p32">
            <a:extLst>
              <a:ext uri="{FF2B5EF4-FFF2-40B4-BE49-F238E27FC236}">
                <a16:creationId xmlns:a16="http://schemas.microsoft.com/office/drawing/2014/main" id="{635AC36B-6AB6-22CD-12F7-EDF1D834F3E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04636" y="4900719"/>
            <a:ext cx="11200681" cy="111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5080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Overpass Light" pitchFamily="2" charset="77"/>
                <a:ea typeface="Overpass Light" pitchFamily="2" charset="77"/>
                <a:cs typeface="Overpass Light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8072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 preserve="1" userDrawn="1">
  <p:cSld name="5_Title and Content">
    <p:bg>
      <p:bgPr>
        <a:solidFill>
          <a:schemeClr val="accent2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82D4D1-CCA1-4AAE-0299-26CF34F36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6" y="-81643"/>
            <a:ext cx="6193042" cy="7010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2B7385-FE17-83D9-06FD-2EABE888FF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5" y="-81643"/>
            <a:ext cx="6193042" cy="7010400"/>
          </a:xfrm>
          <a:prstGeom prst="rect">
            <a:avLst/>
          </a:prstGeom>
        </p:spPr>
      </p:pic>
      <p:sp>
        <p:nvSpPr>
          <p:cNvPr id="7" name="Google Shape;26;p32">
            <a:extLst>
              <a:ext uri="{FF2B5EF4-FFF2-40B4-BE49-F238E27FC236}">
                <a16:creationId xmlns:a16="http://schemas.microsoft.com/office/drawing/2014/main" id="{4EE97BE5-3A67-5952-3CA2-54297E8C71B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Inter"/>
              <a:buNone/>
              <a:defRPr sz="5200" b="0" i="0">
                <a:solidFill>
                  <a:schemeClr val="tx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" name="Google Shape;27;p32">
            <a:extLst>
              <a:ext uri="{FF2B5EF4-FFF2-40B4-BE49-F238E27FC236}">
                <a16:creationId xmlns:a16="http://schemas.microsoft.com/office/drawing/2014/main" id="{E3DE5FF6-CE49-C350-694F-35075E2D227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6613" y="4159070"/>
            <a:ext cx="9144000" cy="2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tx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10" name="Google Shape;25;p32">
            <a:extLst>
              <a:ext uri="{FF2B5EF4-FFF2-40B4-BE49-F238E27FC236}">
                <a16:creationId xmlns:a16="http://schemas.microsoft.com/office/drawing/2014/main" id="{CFCC5E57-BAE3-1E1C-74CE-59FC3EFB82F4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DC164D-DF40-CC02-3D66-D11E1443D4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207243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5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6AEE4-73AE-6207-D058-014FFBEA0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9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71254-490B-424C-9445-705798EC1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81C08-E72C-964F-A835-5F9D3E8DD8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8" name="Subtitle 28">
            <a:extLst>
              <a:ext uri="{FF2B5EF4-FFF2-40B4-BE49-F238E27FC236}">
                <a16:creationId xmlns:a16="http://schemas.microsoft.com/office/drawing/2014/main" id="{6461671B-EBB3-81E3-47D2-09A51F62DFBA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465D07B0-6D5A-4F26-4D94-3B0B55DB1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962025"/>
            <a:ext cx="7900988" cy="4400550"/>
          </a:xfrm>
          <a:solidFill>
            <a:schemeClr val="bg1">
              <a:lumMod val="85000"/>
            </a:schemeClr>
          </a:solidFill>
        </p:spPr>
        <p:txBody>
          <a:bodyPr anchor="ctr" anchorCtr="1"/>
          <a:lstStyle>
            <a:lvl1pPr marL="5080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30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4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37159-CE88-EE60-D170-032FA55C9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6104978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58147-CBD6-7871-4E9C-1C1C8F85BA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10" name="Picture Placeholder 31">
            <a:extLst>
              <a:ext uri="{FF2B5EF4-FFF2-40B4-BE49-F238E27FC236}">
                <a16:creationId xmlns:a16="http://schemas.microsoft.com/office/drawing/2014/main" id="{B5C2F8BD-4A22-DEEC-0D53-79DD48FEE2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263"/>
            <a:ext cx="7901354" cy="440061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28">
            <a:extLst>
              <a:ext uri="{FF2B5EF4-FFF2-40B4-BE49-F238E27FC236}">
                <a16:creationId xmlns:a16="http://schemas.microsoft.com/office/drawing/2014/main" id="{23919C65-2ABE-B3BB-1C26-455D85B6D012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 marL="393700" indent="-342900">
              <a:buFont typeface="+mj-lt"/>
              <a:buAutoNum type="arabicPeriod"/>
              <a:defRPr/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10C4E9-4A39-C9CD-EF9A-4CDAC5A30FB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3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6AEE4-73AE-6207-D058-014FFBEA0A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9" y="-76200"/>
            <a:ext cx="6193042" cy="7010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71254-490B-424C-9445-705798EC14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981C08-E72C-964F-A835-5F9D3E8DD83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8496" y="5594369"/>
            <a:ext cx="1556696" cy="963525"/>
          </a:xfrm>
          <a:prstGeom prst="rect">
            <a:avLst/>
          </a:prstGeom>
        </p:spPr>
      </p:pic>
      <p:sp>
        <p:nvSpPr>
          <p:cNvPr id="8" name="Subtitle 28">
            <a:extLst>
              <a:ext uri="{FF2B5EF4-FFF2-40B4-BE49-F238E27FC236}">
                <a16:creationId xmlns:a16="http://schemas.microsoft.com/office/drawing/2014/main" id="{6461671B-EBB3-81E3-47D2-09A51F62DFBA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Date</a:t>
            </a:r>
          </a:p>
        </p:txBody>
      </p:sp>
      <p:pic>
        <p:nvPicPr>
          <p:cNvPr id="4" name="Picture Placeholder 31">
            <a:extLst>
              <a:ext uri="{FF2B5EF4-FFF2-40B4-BE49-F238E27FC236}">
                <a16:creationId xmlns:a16="http://schemas.microsoft.com/office/drawing/2014/main" id="{AD6CAB5D-2104-2A97-BB29-E368CF7FEA4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025"/>
            <a:ext cx="7900988" cy="4400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802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93CDB-BE32-E722-BFDF-9532FD8BDE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6000" y="-76200"/>
            <a:ext cx="6193042" cy="701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03C344-F162-7D23-B9DC-EDC206F5A0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6AB1C4-582D-95A7-0B49-B9B7992B2D9A}"/>
              </a:ext>
            </a:extLst>
          </p:cNvPr>
          <p:cNvSpPr/>
          <p:nvPr userDrawn="1"/>
        </p:nvSpPr>
        <p:spPr>
          <a:xfrm flipH="1">
            <a:off x="-1" y="0"/>
            <a:ext cx="8804031" cy="5362876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blipFill>
                <a:blip r:embed="rId4"/>
                <a:stretch>
                  <a:fillRect/>
                </a:stretch>
              </a:blipFill>
            </a:endParaRPr>
          </a:p>
        </p:txBody>
      </p:sp>
      <p:sp>
        <p:nvSpPr>
          <p:cNvPr id="6" name="Title 27">
            <a:extLst>
              <a:ext uri="{FF2B5EF4-FFF2-40B4-BE49-F238E27FC236}">
                <a16:creationId xmlns:a16="http://schemas.microsoft.com/office/drawing/2014/main" id="{43E98A3D-1E82-B870-24A9-E6FB5D67D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315" y="5594369"/>
            <a:ext cx="6301784" cy="609398"/>
          </a:xfrm>
        </p:spPr>
        <p:txBody>
          <a:bodyPr>
            <a:normAutofit fontScale="90000"/>
          </a:bodyPr>
          <a:lstStyle>
            <a:lvl1pPr>
              <a:defRPr b="0" i="0">
                <a:solidFill>
                  <a:schemeClr val="bg1"/>
                </a:solidFill>
                <a:latin typeface="Obviously Narw Bold" pitchFamily="82" charset="77"/>
              </a:defRPr>
            </a:lvl1pPr>
          </a:lstStyle>
          <a:p>
            <a:r>
              <a:rPr lang="en-US" dirty="0"/>
              <a:t>Lorem Ipsum Title</a:t>
            </a:r>
          </a:p>
        </p:txBody>
      </p:sp>
      <p:sp>
        <p:nvSpPr>
          <p:cNvPr id="3" name="Subtitle 28">
            <a:extLst>
              <a:ext uri="{FF2B5EF4-FFF2-40B4-BE49-F238E27FC236}">
                <a16:creationId xmlns:a16="http://schemas.microsoft.com/office/drawing/2014/main" id="{01F5C50E-35CC-C2D3-2926-885342AFF66C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12165" y="6203767"/>
            <a:ext cx="9144000" cy="377539"/>
          </a:xfr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marL="50800" indent="0">
              <a:buNone/>
            </a:pPr>
            <a:r>
              <a:rPr lang="en-US" sz="1800" dirty="0">
                <a:solidFill>
                  <a:schemeClr val="bg1"/>
                </a:solidFill>
                <a:latin typeface="Overpass Medium" pitchFamily="2" charset="77"/>
                <a:cs typeface="Arial" panose="020B0604020202020204" pitchFamily="34" charset="0"/>
              </a:rPr>
              <a:t>Subtitle</a:t>
            </a:r>
          </a:p>
        </p:txBody>
      </p:sp>
      <p:pic>
        <p:nvPicPr>
          <p:cNvPr id="2" name="Picture Placeholder 31">
            <a:extLst>
              <a:ext uri="{FF2B5EF4-FFF2-40B4-BE49-F238E27FC236}">
                <a16:creationId xmlns:a16="http://schemas.microsoft.com/office/drawing/2014/main" id="{060B73BD-7303-B809-A7C4-725519E21EE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62025"/>
            <a:ext cx="7900988" cy="44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C01D29-5499-61D0-1C40-DC7D6141436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336" y="4643021"/>
            <a:ext cx="1930942" cy="193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88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>
  <p:cSld name="3_Title and Content">
    <p:bg>
      <p:bgPr>
        <a:solidFill>
          <a:schemeClr val="accen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EF1B08-336F-E869-981A-789BEB90DB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04978" y="-76200"/>
            <a:ext cx="6193042" cy="7010400"/>
          </a:xfrm>
          <a:prstGeom prst="rect">
            <a:avLst/>
          </a:prstGeom>
        </p:spPr>
      </p:pic>
      <p:sp>
        <p:nvSpPr>
          <p:cNvPr id="26" name="Google Shape;26;p32"/>
          <p:cNvSpPr txBox="1">
            <a:spLocks noGrp="1"/>
          </p:cNvSpPr>
          <p:nvPr>
            <p:ph type="ctrTitle" hasCustomPrompt="1"/>
          </p:nvPr>
        </p:nvSpPr>
        <p:spPr>
          <a:xfrm>
            <a:off x="776613" y="2436574"/>
            <a:ext cx="8742169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Inter"/>
              <a:buNone/>
              <a:defRPr sz="5200" b="0" i="0">
                <a:solidFill>
                  <a:schemeClr val="lt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Subsection Title Goes Here Lorem Ipsum Dolor</a:t>
            </a:r>
            <a:endParaRPr dirty="0"/>
          </a:p>
        </p:txBody>
      </p:sp>
      <p:sp>
        <p:nvSpPr>
          <p:cNvPr id="27" name="Google Shape;27;p32"/>
          <p:cNvSpPr txBox="1">
            <a:spLocks noGrp="1"/>
          </p:cNvSpPr>
          <p:nvPr>
            <p:ph type="subTitle" idx="1"/>
          </p:nvPr>
        </p:nvSpPr>
        <p:spPr>
          <a:xfrm>
            <a:off x="776613" y="4159070"/>
            <a:ext cx="9144000" cy="2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44A744A-D0B6-6E02-B49A-636BAA9F73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06019" y="-76200"/>
            <a:ext cx="6193042" cy="7010400"/>
          </a:xfrm>
          <a:prstGeom prst="rect">
            <a:avLst/>
          </a:prstGeom>
        </p:spPr>
      </p:pic>
      <p:sp>
        <p:nvSpPr>
          <p:cNvPr id="4" name="Google Shape;25;p32">
            <a:extLst>
              <a:ext uri="{FF2B5EF4-FFF2-40B4-BE49-F238E27FC236}">
                <a16:creationId xmlns:a16="http://schemas.microsoft.com/office/drawing/2014/main" id="{698775BF-7410-EDB7-FADA-60263FE9FF0F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F000C7-2383-D624-8525-D631DCE496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96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bg>
      <p:bgPr>
        <a:solidFill>
          <a:schemeClr val="accent4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8B9853D-1CEA-B174-D928-4BE50E0F7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76200"/>
            <a:ext cx="6193042" cy="701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95CEA6B-292F-1F0A-6C03-FF280DFE05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6193042" y="-76200"/>
            <a:ext cx="6193042" cy="7010400"/>
          </a:xfrm>
          <a:prstGeom prst="rect">
            <a:avLst/>
          </a:prstGeom>
        </p:spPr>
      </p:pic>
      <p:sp>
        <p:nvSpPr>
          <p:cNvPr id="5" name="Google Shape;26;p32">
            <a:extLst>
              <a:ext uri="{FF2B5EF4-FFF2-40B4-BE49-F238E27FC236}">
                <a16:creationId xmlns:a16="http://schemas.microsoft.com/office/drawing/2014/main" id="{D9C7B862-8B89-200E-8929-C8D1D4384673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776613" y="2436574"/>
            <a:ext cx="8742169" cy="1440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Font typeface="Inter"/>
              <a:buNone/>
              <a:defRPr sz="5200" b="0" i="0">
                <a:solidFill>
                  <a:schemeClr val="lt1"/>
                </a:solidFill>
                <a:latin typeface="Obviously Narw Bold" pitchFamily="82" charset="77"/>
                <a:ea typeface="Inter"/>
                <a:cs typeface="Obviously Narw Bold" pitchFamily="82" charset="77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Subsection Title Goes Here Lorem Ipsum Dolor</a:t>
            </a:r>
            <a:endParaRPr dirty="0"/>
          </a:p>
        </p:txBody>
      </p:sp>
      <p:sp>
        <p:nvSpPr>
          <p:cNvPr id="6" name="Google Shape;27;p32">
            <a:extLst>
              <a:ext uri="{FF2B5EF4-FFF2-40B4-BE49-F238E27FC236}">
                <a16:creationId xmlns:a16="http://schemas.microsoft.com/office/drawing/2014/main" id="{60E377BC-02FA-9DA1-E0D3-47A11323817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76613" y="4159070"/>
            <a:ext cx="9144000" cy="2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 i="0">
                <a:solidFill>
                  <a:schemeClr val="lt1"/>
                </a:solidFill>
                <a:latin typeface="Overpass Medium" pitchFamily="2" charset="77"/>
                <a:ea typeface="Overpass Medium" pitchFamily="2" charset="77"/>
                <a:cs typeface="Overpass Medium" pitchFamily="2" charset="77"/>
                <a:sym typeface="Inter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4" name="Google Shape;25;p32">
            <a:extLst>
              <a:ext uri="{FF2B5EF4-FFF2-40B4-BE49-F238E27FC236}">
                <a16:creationId xmlns:a16="http://schemas.microsoft.com/office/drawing/2014/main" id="{9A02B9E5-0054-567B-71CB-A33BAC278B2B}"/>
              </a:ext>
            </a:extLst>
          </p:cNvPr>
          <p:cNvSpPr txBox="1"/>
          <p:nvPr userDrawn="1"/>
        </p:nvSpPr>
        <p:spPr>
          <a:xfrm>
            <a:off x="486682" y="6351168"/>
            <a:ext cx="1044880" cy="14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950" b="0" i="0" u="none" strike="noStrike" cap="none">
                <a:solidFill>
                  <a:schemeClr val="lt1"/>
                </a:solidFill>
                <a:latin typeface="Overpass Medium" pitchFamily="2" charset="77"/>
                <a:ea typeface="Inter"/>
                <a:cs typeface="Inter"/>
                <a:sym typeface="Inter"/>
              </a:rPr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950" b="0" i="0" u="none" strike="noStrike" cap="none" dirty="0">
              <a:solidFill>
                <a:schemeClr val="lt1"/>
              </a:solidFill>
              <a:latin typeface="Overpass Medium" pitchFamily="2" charset="77"/>
              <a:ea typeface="Inter"/>
              <a:cs typeface="Inter"/>
              <a:sym typeface="Inter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D256F5-E572-CCB8-6A0C-A0516F5410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112" y="6134146"/>
            <a:ext cx="877206" cy="43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250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39497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668" r:id="rId5"/>
    <p:sldLayoutId id="2147483669" r:id="rId6"/>
    <p:sldLayoutId id="2147483670" r:id="rId7"/>
    <p:sldLayoutId id="2147483675" r:id="rId8"/>
    <p:sldLayoutId id="2147483685" r:id="rId9"/>
    <p:sldLayoutId id="2147483663" r:id="rId10"/>
    <p:sldLayoutId id="2147483672" r:id="rId11"/>
    <p:sldLayoutId id="2147483667" r:id="rId12"/>
    <p:sldLayoutId id="2147483690" r:id="rId13"/>
    <p:sldLayoutId id="2147483695" r:id="rId14"/>
    <p:sldLayoutId id="2147483674" r:id="rId15"/>
    <p:sldLayoutId id="2147483682" r:id="rId16"/>
    <p:sldLayoutId id="2147483683" r:id="rId17"/>
    <p:sldLayoutId id="2147483654" r:id="rId18"/>
    <p:sldLayoutId id="2147483684" r:id="rId19"/>
    <p:sldLayoutId id="2147483699" r:id="rId20"/>
    <p:sldLayoutId id="2147483700" r:id="rId21"/>
    <p:sldLayoutId id="2147483665" r:id="rId22"/>
    <p:sldLayoutId id="2147483680" r:id="rId23"/>
    <p:sldLayoutId id="2147483681" r:id="rId24"/>
    <p:sldLayoutId id="2147483664" r:id="rId25"/>
    <p:sldLayoutId id="2147483666" r:id="rId26"/>
    <p:sldLayoutId id="2147483693" r:id="rId27"/>
    <p:sldLayoutId id="2147483688" r:id="rId28"/>
    <p:sldLayoutId id="2147483687" r:id="rId29"/>
    <p:sldLayoutId id="2147483686" r:id="rId30"/>
    <p:sldLayoutId id="2147483673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wchacon@redf.org" TargetMode="Externa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chacon@redf.org" TargetMode="External"/><Relationship Id="rId2" Type="http://schemas.openxmlformats.org/officeDocument/2006/relationships/hyperlink" Target="https://lightcast.io/" TargetMode="Externa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082260-7D7F-276D-ECE9-102D53726D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DA659A-24F2-EF72-F640-BFDD08AA3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</p:spPr>
        <p:txBody>
          <a:bodyPr/>
          <a:lstStyle/>
          <a:p>
            <a:r>
              <a:rPr lang="en-US" dirty="0"/>
              <a:t>Lightcast for CA RISE ESEs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43C1C4-9585-1E17-18AB-EC049C094A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63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Use Case 2: ESEs considering designing or expanding their program can use </a:t>
            </a:r>
            <a:r>
              <a:rPr lang="en-US" dirty="0">
                <a:solidFill>
                  <a:srgbClr val="0070C0"/>
                </a:solidFill>
              </a:rPr>
              <a:t>Company Talent Profiles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28449B1-EFA1-6C96-492C-1CABD579AA53}"/>
              </a:ext>
            </a:extLst>
          </p:cNvPr>
          <p:cNvSpPr/>
          <p:nvPr/>
        </p:nvSpPr>
        <p:spPr>
          <a:xfrm>
            <a:off x="6953126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Which organizations compete for the same talent?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1F6F9F1-A02E-4B5C-0156-FACB63C6821C}"/>
              </a:ext>
            </a:extLst>
          </p:cNvPr>
          <p:cNvSpPr/>
          <p:nvPr/>
        </p:nvSpPr>
        <p:spPr>
          <a:xfrm>
            <a:off x="776613" y="1906631"/>
            <a:ext cx="494868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How many job postings does this company advertise?</a:t>
            </a:r>
          </a:p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types of skills and functions is the company hiring for?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C9B862-BD37-C9B5-3441-52F570B61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3511" y="3037291"/>
            <a:ext cx="4744294" cy="2957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DADDE5-A23A-7462-9880-B3EE609EE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613" y="2877619"/>
            <a:ext cx="4948689" cy="1130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C51140-8440-EB2D-2A41-AEF4EF426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641" y="4227021"/>
            <a:ext cx="1530661" cy="242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EE3AC37-1289-94F5-ED36-62B16E0F41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613" y="4254274"/>
            <a:ext cx="2257247" cy="2411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644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6A3907-410A-64EA-1AA6-521DC7868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</p:spPr>
        <p:txBody>
          <a:bodyPr/>
          <a:lstStyle/>
          <a:p>
            <a:r>
              <a:rPr lang="en-US" dirty="0"/>
              <a:t>Career Pathways Tables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11158-059D-0F23-5F5B-A4722D139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60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Lightcast can provide a prioritized list of lateral and upward opportunities for any given occupation CA RISE ESEs train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28449B1-EFA1-6C96-492C-1CABD579AA53}"/>
              </a:ext>
            </a:extLst>
          </p:cNvPr>
          <p:cNvSpPr/>
          <p:nvPr/>
        </p:nvSpPr>
        <p:spPr>
          <a:xfrm>
            <a:off x="716228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lateral opportunities exist for participant workers with </a:t>
            </a:r>
            <a:r>
              <a:rPr lang="en-US" sz="1400" b="1" dirty="0">
                <a:solidFill>
                  <a:schemeClr val="tx1"/>
                </a:solidFill>
              </a:rPr>
              <a:t>Barista</a:t>
            </a:r>
            <a:r>
              <a:rPr lang="en-US" sz="1400" dirty="0">
                <a:solidFill>
                  <a:schemeClr val="tx1"/>
                </a:solidFill>
              </a:rPr>
              <a:t> skills and which pay higher wages?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48C15F-18D1-606B-C138-723E7C04E29D}"/>
              </a:ext>
            </a:extLst>
          </p:cNvPr>
          <p:cNvSpPr/>
          <p:nvPr/>
        </p:nvSpPr>
        <p:spPr>
          <a:xfrm>
            <a:off x="7050657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advancement opportunities exist for participant workers with </a:t>
            </a:r>
            <a:r>
              <a:rPr lang="en-US" sz="1400" b="1" dirty="0">
                <a:solidFill>
                  <a:schemeClr val="tx1"/>
                </a:solidFill>
              </a:rPr>
              <a:t>Barista</a:t>
            </a:r>
            <a:r>
              <a:rPr lang="en-US" sz="1400" dirty="0">
                <a:solidFill>
                  <a:schemeClr val="tx1"/>
                </a:solidFill>
              </a:rPr>
              <a:t> skills and which pay higher wages?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CEF0A8-9FC6-40CF-0A4F-438168F87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8" y="2981829"/>
            <a:ext cx="4806440" cy="2490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426955-6BBA-90E0-77C0-BF6A9004B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9076" y="2981829"/>
            <a:ext cx="4756260" cy="2490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877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1329595"/>
          </a:xfrm>
        </p:spPr>
        <p:txBody>
          <a:bodyPr/>
          <a:lstStyle/>
          <a:p>
            <a:r>
              <a:rPr lang="en-US" dirty="0"/>
              <a:t>For the most common occupations within CA RISE ESEs, Lightcast can identify opportunities for lateral movement and upward advancement with potential for wage increases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28449B1-EFA1-6C96-492C-1CABD579AA53}"/>
              </a:ext>
            </a:extLst>
          </p:cNvPr>
          <p:cNvSpPr/>
          <p:nvPr/>
        </p:nvSpPr>
        <p:spPr>
          <a:xfrm>
            <a:off x="716228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lateral opportunities exist for participant workers with </a:t>
            </a:r>
            <a:r>
              <a:rPr lang="en-US" sz="1400" b="1" dirty="0">
                <a:solidFill>
                  <a:schemeClr val="tx1"/>
                </a:solidFill>
              </a:rPr>
              <a:t>Landscaping/Groundskeeping</a:t>
            </a:r>
            <a:r>
              <a:rPr lang="en-US" sz="1400" dirty="0">
                <a:solidFill>
                  <a:schemeClr val="tx1"/>
                </a:solidFill>
              </a:rPr>
              <a:t> skills and which pay higher wages?</a:t>
            </a:r>
          </a:p>
        </p:txBody>
      </p:sp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48C15F-18D1-606B-C138-723E7C04E29D}"/>
              </a:ext>
            </a:extLst>
          </p:cNvPr>
          <p:cNvSpPr/>
          <p:nvPr/>
        </p:nvSpPr>
        <p:spPr>
          <a:xfrm>
            <a:off x="7050657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advancement opportunities exist for participant workers with </a:t>
            </a:r>
            <a:r>
              <a:rPr lang="en-US" sz="1400" b="1" dirty="0">
                <a:solidFill>
                  <a:schemeClr val="tx1"/>
                </a:solidFill>
              </a:rPr>
              <a:t>Landscaping/Groundskeeping </a:t>
            </a:r>
            <a:r>
              <a:rPr lang="en-US" sz="1400" dirty="0">
                <a:solidFill>
                  <a:schemeClr val="tx1"/>
                </a:solidFill>
              </a:rPr>
              <a:t>skills and which pay higher wages?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7426F-FDEE-48A3-5B5E-48F148061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9" y="3011203"/>
            <a:ext cx="4809898" cy="2349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848071-51C2-9841-4808-580DBF697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5438" y="3011202"/>
            <a:ext cx="4809897" cy="2883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98784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4227FC-8351-65CA-F241-728BF1738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90B5ED-747C-0468-348D-DC5AFB7B25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439" y="1477732"/>
            <a:ext cx="10638774" cy="4556125"/>
          </a:xfrm>
        </p:spPr>
        <p:txBody>
          <a:bodyPr anchor="ctr"/>
          <a:lstStyle/>
          <a:p>
            <a:pPr marL="5080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If you’d like to learn more about Lightcast and/or start to build labor market data reports, reach out to Walter Chacon at </a:t>
            </a:r>
            <a:r>
              <a:rPr lang="en-US" sz="3200" b="1" dirty="0">
                <a:solidFill>
                  <a:schemeClr val="tx1"/>
                </a:solidFill>
                <a:hlinkClick r:id="rId2"/>
              </a:rPr>
              <a:t>wchacon@redf.org</a:t>
            </a:r>
            <a:r>
              <a:rPr lang="en-US" sz="32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C4A295-CA80-DBB9-7676-BD2D6458FD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 RISE is here to support you in using labor market data</a:t>
            </a:r>
          </a:p>
        </p:txBody>
      </p:sp>
    </p:spTree>
    <p:extLst>
      <p:ext uri="{BB962C8B-B14F-4D97-AF65-F5344CB8AC3E}">
        <p14:creationId xmlns:p14="http://schemas.microsoft.com/office/powerpoint/2010/main" val="249997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7D72E4-9531-8DCD-AEC1-4AC5D9A079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2439" y="1477732"/>
            <a:ext cx="10638774" cy="4556125"/>
          </a:xfrm>
        </p:spPr>
        <p:txBody>
          <a:bodyPr/>
          <a:lstStyle/>
          <a:p>
            <a:r>
              <a:rPr lang="en-US" sz="2000" dirty="0"/>
              <a:t>A global </a:t>
            </a:r>
            <a:r>
              <a:rPr lang="en-US" sz="2000" b="1" dirty="0">
                <a:solidFill>
                  <a:srgbClr val="0070C0"/>
                </a:solidFill>
              </a:rPr>
              <a:t>leader in labor market analytics</a:t>
            </a:r>
          </a:p>
          <a:p>
            <a:r>
              <a:rPr lang="en-US" sz="2000" dirty="0"/>
              <a:t>Focused on </a:t>
            </a:r>
            <a:r>
              <a:rPr lang="en-US" sz="2000" b="1" dirty="0">
                <a:solidFill>
                  <a:srgbClr val="0070C0"/>
                </a:solidFill>
              </a:rPr>
              <a:t>collecting and analyzing Big Data</a:t>
            </a:r>
            <a:r>
              <a:rPr lang="en-US" sz="2000" dirty="0"/>
              <a:t> to provide the most detailed information about industries, occupations, skills in demand, and career pathways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Compiles data from many data sources</a:t>
            </a:r>
            <a:r>
              <a:rPr lang="en-US" sz="2000" dirty="0"/>
              <a:t> including Bureau of Labor Statistics, Census, 1 Billion job postings, and employee LinkedIn profiles</a:t>
            </a:r>
          </a:p>
          <a:p>
            <a:r>
              <a:rPr lang="en-US" sz="2000" dirty="0"/>
              <a:t>Allows users to </a:t>
            </a:r>
            <a:r>
              <a:rPr lang="en-US" sz="2000" b="1" dirty="0">
                <a:solidFill>
                  <a:srgbClr val="0070C0"/>
                </a:solidFill>
              </a:rPr>
              <a:t>generate reports and analyze labor market trends</a:t>
            </a:r>
          </a:p>
          <a:p>
            <a:r>
              <a:rPr lang="en-US" sz="2000" dirty="0"/>
              <a:t>See </a:t>
            </a:r>
            <a:r>
              <a:rPr lang="en-US" sz="2000" dirty="0">
                <a:hlinkClick r:id="rId2"/>
              </a:rPr>
              <a:t>Lightcast website</a:t>
            </a:r>
            <a:endParaRPr lang="en-US" sz="2000" dirty="0"/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See the following slides for examples of how you might be able to utilize Lightcast for your ESE.</a:t>
            </a:r>
          </a:p>
          <a:p>
            <a:r>
              <a:rPr lang="en-US" sz="2000" b="1" dirty="0">
                <a:solidFill>
                  <a:schemeClr val="tx1"/>
                </a:solidFill>
              </a:rPr>
              <a:t>If you’d like to learn more about Lightcast and/or start to build labor market data reports, reach out to Walter Chacon at </a:t>
            </a:r>
            <a:r>
              <a:rPr lang="en-US" sz="2000" b="1" dirty="0">
                <a:solidFill>
                  <a:schemeClr val="tx1"/>
                </a:solidFill>
                <a:hlinkClick r:id="rId3"/>
              </a:rPr>
              <a:t>wchacon@redf.org</a:t>
            </a:r>
            <a:r>
              <a:rPr lang="en-US" sz="20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Lightcast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77361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8B0613-6396-F060-F223-8442BA2964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443198"/>
          </a:xfrm>
        </p:spPr>
        <p:txBody>
          <a:bodyPr/>
          <a:lstStyle/>
          <a:p>
            <a:r>
              <a:rPr lang="en-US" dirty="0"/>
              <a:t>CA RISE ESEs can utilize Lightcast in two ways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D1EAFFB-AC1B-26B4-98E6-3E833F29D5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33344"/>
              </p:ext>
            </p:extLst>
          </p:nvPr>
        </p:nvGraphicFramePr>
        <p:xfrm>
          <a:off x="776613" y="1190182"/>
          <a:ext cx="10638774" cy="2900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25379">
                  <a:extLst>
                    <a:ext uri="{9D8B030D-6E8A-4147-A177-3AD203B41FA5}">
                      <a16:colId xmlns:a16="http://schemas.microsoft.com/office/drawing/2014/main" val="1676639773"/>
                    </a:ext>
                  </a:extLst>
                </a:gridCol>
                <a:gridCol w="4588734">
                  <a:extLst>
                    <a:ext uri="{9D8B030D-6E8A-4147-A177-3AD203B41FA5}">
                      <a16:colId xmlns:a16="http://schemas.microsoft.com/office/drawing/2014/main" val="2264285542"/>
                    </a:ext>
                  </a:extLst>
                </a:gridCol>
                <a:gridCol w="3824661">
                  <a:extLst>
                    <a:ext uri="{9D8B030D-6E8A-4147-A177-3AD203B41FA5}">
                      <a16:colId xmlns:a16="http://schemas.microsoft.com/office/drawing/2014/main" val="4604190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Deliverables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725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Labor Market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reports to each ESE on geographies, industries, occupations, and/or companies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Reports would support decision-making on business growth and/or program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Customized report(s) with key labor market data for a geography, industry, occupation, and/or company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047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Career Pathways Tables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Provides a prioritized list of occupations participant workers have skills/experience to enter after successful program completion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Data would enable decision-making on program improvements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For a given occupation, a list of feeder, lateral, and next-step jobs with data about number of job postings and potential wage increases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0901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752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A466B2-9528-8B53-0BC3-B65E54208E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871A1E6-15C1-0308-AE33-A54FFE06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3156771"/>
            <a:ext cx="8742169" cy="720197"/>
          </a:xfrm>
        </p:spPr>
        <p:txBody>
          <a:bodyPr/>
          <a:lstStyle/>
          <a:p>
            <a:r>
              <a:rPr lang="en-US" dirty="0"/>
              <a:t>Labor Market Data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139191-1F42-0E79-6312-60E3FBF117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7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BCBBC-FC5E-76C5-F34B-A4767394D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B59943-641E-D54B-9AF8-9325A69B6E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Use Case 1: ESEs considering building, scaling, or expanding their businesses can use </a:t>
            </a:r>
            <a:r>
              <a:rPr lang="en-US" dirty="0">
                <a:solidFill>
                  <a:srgbClr val="0070C0"/>
                </a:solidFill>
              </a:rPr>
              <a:t>Economy Overviews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2454D-97EC-6FF9-9266-83A855CB8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8" y="2848016"/>
            <a:ext cx="8019399" cy="17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83DD2E-DC43-DAD3-FB7D-D17D2151E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7" y="4931828"/>
            <a:ext cx="5927983" cy="1557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520C854D-4CDE-22FB-ADD0-085E9F3386F4}"/>
              </a:ext>
            </a:extLst>
          </p:cNvPr>
          <p:cNvSpPr/>
          <p:nvPr/>
        </p:nvSpPr>
        <p:spPr>
          <a:xfrm>
            <a:off x="3693660" y="1906631"/>
            <a:ext cx="4804679" cy="724349"/>
          </a:xfrm>
          <a:prstGeom prst="wedgeRectCallout">
            <a:avLst>
              <a:gd name="adj1" fmla="val -6"/>
              <a:gd name="adj2" fmla="val 63691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What industries are largest, fastest growing, and/or disproportionately represented?</a:t>
            </a: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B398C12A-1D22-605E-E783-74CA0F765C6A}"/>
              </a:ext>
            </a:extLst>
          </p:cNvPr>
          <p:cNvSpPr/>
          <p:nvPr/>
        </p:nvSpPr>
        <p:spPr>
          <a:xfrm>
            <a:off x="9483489" y="2673652"/>
            <a:ext cx="2303253" cy="2096537"/>
          </a:xfrm>
          <a:prstGeom prst="wedgeRoundRectCallout">
            <a:avLst>
              <a:gd name="adj1" fmla="val -60988"/>
              <a:gd name="adj2" fmla="val -34993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i="1" dirty="0">
                <a:solidFill>
                  <a:srgbClr val="0070C0"/>
                </a:solidFill>
              </a:rPr>
              <a:t>Regional Comparison Reports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can compare demographics, industries, and occupations in different</a:t>
            </a:r>
          </a:p>
          <a:p>
            <a:pPr lvl="1" algn="ctr"/>
            <a:r>
              <a:rPr lang="en-US" dirty="0">
                <a:solidFill>
                  <a:schemeClr val="tx1"/>
                </a:solidFill>
              </a:rPr>
              <a:t>places </a:t>
            </a:r>
            <a:r>
              <a:rPr lang="en-US" i="1" dirty="0">
                <a:solidFill>
                  <a:schemeClr val="tx1"/>
                </a:solidFill>
              </a:rPr>
              <a:t>e.g. food service job growth in San Francisco vs Los Angeles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43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C19E2-4E1D-1DFA-E513-B36C45358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624FF6-C7C1-D496-8776-E160F9B70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Use Case 1: ESEs considering building, scaling, or expanding their businesses can use </a:t>
            </a:r>
            <a:r>
              <a:rPr lang="en-US" dirty="0">
                <a:solidFill>
                  <a:srgbClr val="0070C0"/>
                </a:solidFill>
              </a:rPr>
              <a:t>Industry Map Tables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AFEE54E7-38C2-9771-ECDC-213C1093411E}"/>
              </a:ext>
            </a:extLst>
          </p:cNvPr>
          <p:cNvSpPr/>
          <p:nvPr/>
        </p:nvSpPr>
        <p:spPr>
          <a:xfrm>
            <a:off x="716228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How does industry representation and economic activity vary across counties, cities, and zip codes?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592CD4-E882-BA99-076D-02EB90E7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66" y="2884718"/>
            <a:ext cx="10866268" cy="295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7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Use Case 1: ESEs considering building, scaling, or expanding their businesses can use </a:t>
            </a:r>
            <a:r>
              <a:rPr lang="en-US" dirty="0">
                <a:solidFill>
                  <a:srgbClr val="0070C0"/>
                </a:solidFill>
              </a:rPr>
              <a:t>Occupation Snapshots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28449B1-EFA1-6C96-492C-1CABD579AA53}"/>
              </a:ext>
            </a:extLst>
          </p:cNvPr>
          <p:cNvSpPr/>
          <p:nvPr/>
        </p:nvSpPr>
        <p:spPr>
          <a:xfrm>
            <a:off x="716228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dirty="0">
                <a:solidFill>
                  <a:schemeClr val="tx1"/>
                </a:solidFill>
              </a:rPr>
              <a:t>What is the supply and demand for this occupation?</a:t>
            </a:r>
          </a:p>
          <a:p>
            <a:pPr lvl="1" algn="ctr"/>
            <a:r>
              <a:rPr lang="en-US" sz="1400" dirty="0">
                <a:solidFill>
                  <a:schemeClr val="tx1"/>
                </a:solidFill>
              </a:rPr>
              <a:t>How much does labor cost for this occupation?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1F6F9F1-A02E-4B5C-0156-FACB63C6821C}"/>
              </a:ext>
            </a:extLst>
          </p:cNvPr>
          <p:cNvSpPr/>
          <p:nvPr/>
        </p:nvSpPr>
        <p:spPr>
          <a:xfrm>
            <a:off x="6852247" y="1906631"/>
            <a:ext cx="494868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companies hire for this occupation?</a:t>
            </a:r>
          </a:p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industries hire for this occupation?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F4456-E4DC-068D-047A-27BC0125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7" y="2943497"/>
            <a:ext cx="4021235" cy="1800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27C555-ABB0-F7CB-A254-64EECB8D6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27" y="4981303"/>
            <a:ext cx="3524486" cy="1705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F3F799-6E75-779F-42D1-0A8493FD6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173" y="4744418"/>
            <a:ext cx="3476763" cy="163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6B281A-B234-347B-AC66-C54DE1093C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7497" y="4981304"/>
            <a:ext cx="2569030" cy="1703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426ECF-82ED-EDD8-29E6-4344758AC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83059" y="2850813"/>
            <a:ext cx="2917877" cy="1627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7F748A1F-413F-D5BC-CA81-8F85F6DFADA3}"/>
              </a:ext>
            </a:extLst>
          </p:cNvPr>
          <p:cNvSpPr/>
          <p:nvPr/>
        </p:nvSpPr>
        <p:spPr>
          <a:xfrm>
            <a:off x="5520907" y="2943497"/>
            <a:ext cx="3125909" cy="886397"/>
          </a:xfrm>
          <a:prstGeom prst="wedgeRoundRectCallout">
            <a:avLst>
              <a:gd name="adj1" fmla="val 54404"/>
              <a:gd name="adj2" fmla="val -20807"/>
              <a:gd name="adj3" fmla="val 16667"/>
            </a:avLst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i="1" dirty="0">
                <a:solidFill>
                  <a:srgbClr val="0070C0"/>
                </a:solidFill>
              </a:rPr>
              <a:t>Compare Occupations Reports</a:t>
            </a:r>
            <a:r>
              <a:rPr lang="en-US" dirty="0">
                <a:solidFill>
                  <a:schemeClr val="tx1"/>
                </a:solidFill>
              </a:rPr>
              <a:t> can compare multiple occupations with key data like wages and growth</a:t>
            </a:r>
          </a:p>
        </p:txBody>
      </p:sp>
    </p:spTree>
    <p:extLst>
      <p:ext uri="{BB962C8B-B14F-4D97-AF65-F5344CB8AC3E}">
        <p14:creationId xmlns:p14="http://schemas.microsoft.com/office/powerpoint/2010/main" val="362483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Use Case 2: ESEs considering designing or expanding their program can use </a:t>
            </a:r>
            <a:r>
              <a:rPr lang="en-US" dirty="0">
                <a:solidFill>
                  <a:srgbClr val="0070C0"/>
                </a:solidFill>
              </a:rPr>
              <a:t>Job Posting Analytics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28449B1-EFA1-6C96-492C-1CABD579AA53}"/>
              </a:ext>
            </a:extLst>
          </p:cNvPr>
          <p:cNvSpPr/>
          <p:nvPr/>
        </p:nvSpPr>
        <p:spPr>
          <a:xfrm>
            <a:off x="716228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Which employers are hiring for this job?</a:t>
            </a:r>
          </a:p>
          <a:p>
            <a:pPr lvl="1" algn="ctr"/>
            <a:r>
              <a:rPr lang="en-US" sz="1400" dirty="0">
                <a:solidFill>
                  <a:schemeClr val="tx1"/>
                </a:solidFill>
              </a:rPr>
              <a:t>How many unique postings are there for this job?</a:t>
            </a:r>
          </a:p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is the pay range for these jobs?</a:t>
            </a:r>
          </a:p>
        </p:txBody>
      </p:sp>
      <p:sp>
        <p:nvSpPr>
          <p:cNvPr id="25" name="Speech Bubble: Rectangle 24">
            <a:extLst>
              <a:ext uri="{FF2B5EF4-FFF2-40B4-BE49-F238E27FC236}">
                <a16:creationId xmlns:a16="http://schemas.microsoft.com/office/drawing/2014/main" id="{61F6F9F1-A02E-4B5C-0156-FACB63C6821C}"/>
              </a:ext>
            </a:extLst>
          </p:cNvPr>
          <p:cNvSpPr/>
          <p:nvPr/>
        </p:nvSpPr>
        <p:spPr>
          <a:xfrm>
            <a:off x="6852247" y="1906631"/>
            <a:ext cx="494868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skills and qualifications do sample job postings request?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102398-ED87-A978-E30C-E5AD3E5D3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8" y="5002235"/>
            <a:ext cx="5193774" cy="1693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4BCD78D-E3FA-D5EA-1CD0-ACB06D6A8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5" y="2863961"/>
            <a:ext cx="4756421" cy="88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584FF7-E514-5262-58B4-0F1239050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7870" y="3523703"/>
            <a:ext cx="4543065" cy="724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4A66CC-F863-6CE6-4259-22C284CCC3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2246" y="4386334"/>
            <a:ext cx="4948689" cy="12142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C2650CD-0447-7852-CE95-26BE7E47C0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2246" y="2790665"/>
            <a:ext cx="4948689" cy="575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2685D01-457C-F3DC-F66B-300CC362E8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355" y="3933098"/>
            <a:ext cx="4949782" cy="8863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C9F35D-44CF-1649-3300-998DA9DF3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246" y="5728201"/>
            <a:ext cx="4948689" cy="944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72152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237A0B4-77D1-5049-8FB1-1EB505BF3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6613" y="528821"/>
            <a:ext cx="10638774" cy="886397"/>
          </a:xfrm>
        </p:spPr>
        <p:txBody>
          <a:bodyPr/>
          <a:lstStyle/>
          <a:p>
            <a:r>
              <a:rPr lang="en-US" dirty="0"/>
              <a:t>Use Case 2: ESEs considering designing or expanding their program can use </a:t>
            </a:r>
            <a:r>
              <a:rPr lang="en-US" dirty="0">
                <a:solidFill>
                  <a:srgbClr val="0070C0"/>
                </a:solidFill>
              </a:rPr>
              <a:t>Career Pathways</a:t>
            </a:r>
          </a:p>
        </p:txBody>
      </p:sp>
      <p:sp>
        <p:nvSpPr>
          <p:cNvPr id="22" name="Speech Bubble: Rectangle 21">
            <a:extLst>
              <a:ext uri="{FF2B5EF4-FFF2-40B4-BE49-F238E27FC236}">
                <a16:creationId xmlns:a16="http://schemas.microsoft.com/office/drawing/2014/main" id="{E28449B1-EFA1-6C96-492C-1CABD579AA53}"/>
              </a:ext>
            </a:extLst>
          </p:cNvPr>
          <p:cNvSpPr/>
          <p:nvPr/>
        </p:nvSpPr>
        <p:spPr>
          <a:xfrm>
            <a:off x="716228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are the most common feeder jobs for this job?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7B4550-3228-A547-8E56-A8432844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28" y="3132315"/>
            <a:ext cx="4804679" cy="2794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peech Bubble: Rectangle 4">
            <a:extLst>
              <a:ext uri="{FF2B5EF4-FFF2-40B4-BE49-F238E27FC236}">
                <a16:creationId xmlns:a16="http://schemas.microsoft.com/office/drawing/2014/main" id="{8448C15F-18D1-606B-C138-723E7C04E29D}"/>
              </a:ext>
            </a:extLst>
          </p:cNvPr>
          <p:cNvSpPr/>
          <p:nvPr/>
        </p:nvSpPr>
        <p:spPr>
          <a:xfrm>
            <a:off x="7050657" y="1906631"/>
            <a:ext cx="4804679" cy="724349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n-US" sz="1400" dirty="0">
                <a:solidFill>
                  <a:schemeClr val="tx1"/>
                </a:solidFill>
              </a:rPr>
              <a:t>What are the most common next-step jobs for this job?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311F92-0613-5830-D58C-846FBAA796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656" y="3132315"/>
            <a:ext cx="4804679" cy="2646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5953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EF4423"/>
      </a:accent1>
      <a:accent2>
        <a:srgbClr val="E19E00"/>
      </a:accent2>
      <a:accent3>
        <a:srgbClr val="009693"/>
      </a:accent3>
      <a:accent4>
        <a:srgbClr val="001A70"/>
      </a:accent4>
      <a:accent5>
        <a:srgbClr val="009BD9"/>
      </a:accent5>
      <a:accent6>
        <a:srgbClr val="000000"/>
      </a:accent6>
      <a:hlink>
        <a:srgbClr val="009BD9"/>
      </a:hlink>
      <a:folHlink>
        <a:srgbClr val="001A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9327</TotalTime>
  <Words>703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Obviously Narw Bold</vt:lpstr>
      <vt:lpstr>Arial</vt:lpstr>
      <vt:lpstr>Overpass Medium</vt:lpstr>
      <vt:lpstr>Overpass Light</vt:lpstr>
      <vt:lpstr>Overpass Black</vt:lpstr>
      <vt:lpstr>Calibri</vt:lpstr>
      <vt:lpstr>Inter</vt:lpstr>
      <vt:lpstr>Office Theme</vt:lpstr>
      <vt:lpstr>Lightcast for CA RISE ESEs</vt:lpstr>
      <vt:lpstr>What is Lightcast?</vt:lpstr>
      <vt:lpstr>CA RISE ESEs can utilize Lightcast in two ways</vt:lpstr>
      <vt:lpstr>Labor Market Data</vt:lpstr>
      <vt:lpstr>Use Case 1: ESEs considering building, scaling, or expanding their businesses can use Economy Overviews</vt:lpstr>
      <vt:lpstr>Use Case 1: ESEs considering building, scaling, or expanding their businesses can use Industry Map Tables</vt:lpstr>
      <vt:lpstr>Use Case 1: ESEs considering building, scaling, or expanding their businesses can use Occupation Snapshots</vt:lpstr>
      <vt:lpstr>Use Case 2: ESEs considering designing or expanding their program can use Job Posting Analytics</vt:lpstr>
      <vt:lpstr>Use Case 2: ESEs considering designing or expanding their program can use Career Pathways</vt:lpstr>
      <vt:lpstr>Use Case 2: ESEs considering designing or expanding their program can use Company Talent Profiles</vt:lpstr>
      <vt:lpstr>Career Pathways Tables</vt:lpstr>
      <vt:lpstr>Lightcast can provide a prioritized list of lateral and upward opportunities for any given occupation CA RISE ESEs train</vt:lpstr>
      <vt:lpstr>For the most common occupations within CA RISE ESEs, Lightcast can identify opportunities for lateral movement and upward advancement with potential for wage increases</vt:lpstr>
      <vt:lpstr>CA RISE is here to support you in using labor market data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Title Goes Here</dc:title>
  <dc:subject/>
  <dc:creator>Shawn Banks</dc:creator>
  <cp:keywords/>
  <dc:description/>
  <cp:lastModifiedBy>Walter Chacon</cp:lastModifiedBy>
  <cp:revision>216</cp:revision>
  <dcterms:created xsi:type="dcterms:W3CDTF">2020-06-01T23:45:49Z</dcterms:created>
  <dcterms:modified xsi:type="dcterms:W3CDTF">2025-07-08T18:11:03Z</dcterms:modified>
  <cp:category/>
</cp:coreProperties>
</file>