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21.jpg" ContentType="image/jpg"/>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6" r:id="rId3"/>
  </p:sldMasterIdLst>
  <p:notesMasterIdLst>
    <p:notesMasterId r:id="rId24"/>
  </p:notesMasterIdLst>
  <p:sldIdLst>
    <p:sldId id="256" r:id="rId4"/>
    <p:sldId id="675" r:id="rId5"/>
    <p:sldId id="650" r:id="rId6"/>
    <p:sldId id="656" r:id="rId7"/>
    <p:sldId id="674" r:id="rId8"/>
    <p:sldId id="695" r:id="rId9"/>
    <p:sldId id="290" r:id="rId10"/>
    <p:sldId id="620" r:id="rId11"/>
    <p:sldId id="696" r:id="rId12"/>
    <p:sldId id="684" r:id="rId13"/>
    <p:sldId id="705" r:id="rId14"/>
    <p:sldId id="697" r:id="rId15"/>
    <p:sldId id="698" r:id="rId16"/>
    <p:sldId id="706" r:id="rId17"/>
    <p:sldId id="699" r:id="rId18"/>
    <p:sldId id="701" r:id="rId19"/>
    <p:sldId id="703" r:id="rId20"/>
    <p:sldId id="704" r:id="rId21"/>
    <p:sldId id="258"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01CA28-C95D-A841-A19B-35C831D5F3F5}">
          <p14:sldIdLst>
            <p14:sldId id="256"/>
            <p14:sldId id="675"/>
            <p14:sldId id="650"/>
            <p14:sldId id="656"/>
            <p14:sldId id="674"/>
            <p14:sldId id="695"/>
            <p14:sldId id="290"/>
            <p14:sldId id="620"/>
            <p14:sldId id="696"/>
            <p14:sldId id="684"/>
            <p14:sldId id="705"/>
            <p14:sldId id="697"/>
            <p14:sldId id="698"/>
            <p14:sldId id="706"/>
            <p14:sldId id="699"/>
            <p14:sldId id="701"/>
            <p14:sldId id="703"/>
            <p14:sldId id="704"/>
          </p14:sldIdLst>
        </p14:section>
        <p14:section name="APPENDIX &amp; FACILITATOR GUIDE" id="{1092EAF1-7746-0C42-AAB1-78C45C60AC10}">
          <p14:sldIdLst>
            <p14:sldId id="258"/>
            <p14:sldId id="2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FD0ED-E781-D3CE-4A19-02CD33075BA1}" name="Elizabeth Strand" initials="" userId="S::liz.strand@BERKELEY.EDU::201ff8f1-8550-4c7c-b805-f44a43c8384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30"/>
    <p:restoredTop sz="71301"/>
  </p:normalViewPr>
  <p:slideViewPr>
    <p:cSldViewPr snapToGrid="0">
      <p:cViewPr varScale="1">
        <p:scale>
          <a:sx n="88" d="100"/>
          <a:sy n="88" d="100"/>
        </p:scale>
        <p:origin x="15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8D403-DCE3-8444-8AA3-1BE8492EF830}" type="datetimeFigureOut">
              <a:rPr lang="en-US" smtClean="0"/>
              <a:t>10/2/25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39674-55CF-DF4C-B67D-33E54CE6CAEA}" type="slidenum">
              <a:rPr lang="en-US" smtClean="0"/>
              <a:t>‹#›</a:t>
            </a:fld>
            <a:endParaRPr lang="en-US"/>
          </a:p>
        </p:txBody>
      </p:sp>
    </p:spTree>
    <p:extLst>
      <p:ext uri="{BB962C8B-B14F-4D97-AF65-F5344CB8AC3E}">
        <p14:creationId xmlns:p14="http://schemas.microsoft.com/office/powerpoint/2010/main" val="72958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3366"/>
                </a:solidFill>
                <a:latin typeface="Calibri"/>
              </a:rPr>
              <a:t>Last Updated by REDF on 9/30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003366"/>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66"/>
                </a:solidFill>
                <a:latin typeface="Calibri"/>
              </a:rPr>
              <a:t>- Theme: “What is our purpose? How will you build this into your leadership style and represent our organization?”</a:t>
            </a:r>
          </a:p>
          <a:p>
            <a:pPr marL="0" lvl="0" indent="0" algn="l" rtl="0">
              <a:lnSpc>
                <a:spcPct val="100000"/>
              </a:lnSpc>
              <a:spcBef>
                <a:spcPts val="0"/>
              </a:spcBef>
              <a:spcAft>
                <a:spcPts val="0"/>
              </a:spcAft>
              <a:buSzPts val="1400"/>
              <a:buFontTx/>
              <a:buNone/>
            </a:pPr>
            <a:r>
              <a:rPr lang="en-US" dirty="0"/>
              <a:t>- Tailor this for your organization </a:t>
            </a:r>
          </a:p>
          <a:p>
            <a:pPr marL="0" lvl="0" indent="0" algn="l" rtl="0">
              <a:lnSpc>
                <a:spcPct val="100000"/>
              </a:lnSpc>
              <a:spcBef>
                <a:spcPts val="0"/>
              </a:spcBef>
              <a:spcAft>
                <a:spcPts val="0"/>
              </a:spcAft>
              <a:buSzPts val="1400"/>
              <a:buFontTx/>
              <a:buNone/>
            </a:pPr>
            <a:r>
              <a:rPr lang="en-US" dirty="0"/>
              <a:t>- Use this presentation along with the facilitator guide for module one, the first out of six modules for new supervisor training </a:t>
            </a:r>
          </a:p>
          <a:p>
            <a:endParaRPr lang="en-US" dirty="0"/>
          </a:p>
        </p:txBody>
      </p:sp>
      <p:sp>
        <p:nvSpPr>
          <p:cNvPr id="4" name="Slide Number Placeholder 3"/>
          <p:cNvSpPr>
            <a:spLocks noGrp="1"/>
          </p:cNvSpPr>
          <p:nvPr>
            <p:ph type="sldNum" sz="quarter" idx="5"/>
          </p:nvPr>
        </p:nvSpPr>
        <p:spPr/>
        <p:txBody>
          <a:bodyPr/>
          <a:lstStyle/>
          <a:p>
            <a:fld id="{AF639674-55CF-DF4C-B67D-33E54CE6CAEA}" type="slidenum">
              <a:rPr lang="en-US" smtClean="0"/>
              <a:t>1</a:t>
            </a:fld>
            <a:endParaRPr lang="en-US"/>
          </a:p>
        </p:txBody>
      </p:sp>
    </p:spTree>
    <p:extLst>
      <p:ext uri="{BB962C8B-B14F-4D97-AF65-F5344CB8AC3E}">
        <p14:creationId xmlns:p14="http://schemas.microsoft.com/office/powerpoint/2010/main" val="31216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3366"/>
                </a:solidFill>
                <a:latin typeface="Calibri"/>
              </a:rPr>
              <a:t>Setting the Stage </a:t>
            </a:r>
          </a:p>
          <a:p>
            <a:r>
              <a:rPr lang="en-US" sz="1200" dirty="0">
                <a:solidFill>
                  <a:srgbClr val="003366"/>
                </a:solidFill>
                <a:latin typeface="Calibri"/>
              </a:rPr>
              <a:t>-  Supervisors shape culture, trust, and retention</a:t>
            </a:r>
          </a:p>
          <a:p>
            <a:r>
              <a:rPr lang="en-US" sz="1200" dirty="0">
                <a:solidFill>
                  <a:srgbClr val="003366"/>
                </a:solidFill>
                <a:latin typeface="Calibri"/>
              </a:rPr>
              <a:t>- 50–75% of staff leave because of manager influence (source: HBR)</a:t>
            </a:r>
          </a:p>
          <a:p>
            <a:r>
              <a:rPr lang="en-US" sz="1200" dirty="0">
                <a:solidFill>
                  <a:srgbClr val="003366"/>
                </a:solidFill>
                <a:latin typeface="Calibri"/>
              </a:rPr>
              <a:t>- Mission alignment improves supervisor performance</a:t>
            </a:r>
          </a:p>
          <a:p>
            <a:pPr marL="171450" indent="-171450">
              <a:buFontTx/>
              <a:buChar char="-"/>
            </a:pPr>
            <a:r>
              <a:rPr lang="en-US" sz="1200" dirty="0">
                <a:solidFill>
                  <a:srgbClr val="003366"/>
                </a:solidFill>
                <a:latin typeface="Calibri"/>
              </a:rPr>
              <a:t>Leadership starts with internal alignment to values</a:t>
            </a:r>
          </a:p>
          <a:p>
            <a:pPr marL="171450" indent="-171450">
              <a:buFontTx/>
              <a:buChar char="-"/>
            </a:pPr>
            <a:endParaRPr lang="en-US" sz="1200" dirty="0">
              <a:solidFill>
                <a:srgbClr val="003366"/>
              </a:solidFill>
              <a:latin typeface="Calibri"/>
            </a:endParaRPr>
          </a:p>
          <a:p>
            <a:pPr marL="171450" indent="-171450">
              <a:buFontTx/>
              <a:buChar char="-"/>
            </a:pPr>
            <a:endParaRPr lang="en-US" sz="1200" dirty="0">
              <a:solidFill>
                <a:srgbClr val="003366"/>
              </a:solidFill>
              <a:latin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4289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A015-6F7F-0F34-E121-90751E9E3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64055-4BD5-6A4A-4335-DF9BD54386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3D86C-A34A-2882-57B6-1F540084D2D3}"/>
              </a:ext>
            </a:extLst>
          </p:cNvPr>
          <p:cNvSpPr>
            <a:spLocks noGrp="1"/>
          </p:cNvSpPr>
          <p:nvPr>
            <p:ph type="body" idx="1"/>
          </p:nvPr>
        </p:nvSpPr>
        <p:spPr/>
        <p:txBody>
          <a:bodyPr/>
          <a:lstStyle/>
          <a:p>
            <a:r>
              <a:rPr lang="en-US" sz="1200" dirty="0">
                <a:solidFill>
                  <a:srgbClr val="003366"/>
                </a:solidFill>
                <a:latin typeface="Calibri"/>
              </a:rPr>
              <a:t>- Supervisors shape culture, trust, and retention</a:t>
            </a:r>
          </a:p>
          <a:p>
            <a:r>
              <a:rPr lang="en-US" sz="1200" dirty="0">
                <a:solidFill>
                  <a:srgbClr val="003366"/>
                </a:solidFill>
                <a:latin typeface="Calibri"/>
              </a:rPr>
              <a:t>- 50–75% of staff leave because of manager influence (source: HBR)</a:t>
            </a:r>
          </a:p>
          <a:p>
            <a:r>
              <a:rPr lang="en-US" sz="1200" dirty="0">
                <a:solidFill>
                  <a:srgbClr val="003366"/>
                </a:solidFill>
                <a:latin typeface="Calibri"/>
              </a:rPr>
              <a:t>- Mission alignment improves supervisor performance</a:t>
            </a:r>
          </a:p>
          <a:p>
            <a:r>
              <a:rPr lang="en-US" sz="1200" dirty="0">
                <a:solidFill>
                  <a:srgbClr val="003366"/>
                </a:solidFill>
                <a:latin typeface="Calibri"/>
              </a:rPr>
              <a:t>- Leadership starts with internal alignment to values</a:t>
            </a:r>
          </a:p>
        </p:txBody>
      </p:sp>
      <p:sp>
        <p:nvSpPr>
          <p:cNvPr id="4" name="Slide Number Placeholder 3">
            <a:extLst>
              <a:ext uri="{FF2B5EF4-FFF2-40B4-BE49-F238E27FC236}">
                <a16:creationId xmlns:a16="http://schemas.microsoft.com/office/drawing/2014/main" id="{8421C8C2-20FC-FFDC-0612-B4A17E53E65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7875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A90BC-4D3E-A2E0-8531-DE73CD5FC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17CFE-13EE-3982-91B0-FD63AC597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8E12B-F1D3-6DB2-9AB6-BEECB98DBA92}"/>
              </a:ext>
            </a:extLst>
          </p:cNvPr>
          <p:cNvSpPr>
            <a:spLocks noGrp="1"/>
          </p:cNvSpPr>
          <p:nvPr>
            <p:ph type="body" idx="1"/>
          </p:nvPr>
        </p:nvSpPr>
        <p:spPr/>
        <p:txBody>
          <a:bodyPr/>
          <a:lstStyle/>
          <a:p>
            <a:r>
              <a:rPr lang="en-US" sz="1200" dirty="0">
                <a:solidFill>
                  <a:srgbClr val="003366"/>
                </a:solidFill>
                <a:latin typeface="Calibri"/>
              </a:rPr>
              <a:t>Review of org’s mission </a:t>
            </a:r>
          </a:p>
        </p:txBody>
      </p:sp>
      <p:sp>
        <p:nvSpPr>
          <p:cNvPr id="4" name="Slide Number Placeholder 3">
            <a:extLst>
              <a:ext uri="{FF2B5EF4-FFF2-40B4-BE49-F238E27FC236}">
                <a16:creationId xmlns:a16="http://schemas.microsoft.com/office/drawing/2014/main" id="{91E71991-B1BC-2F56-F83A-F1A2DB6F48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6232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CE338-C46D-4A74-B2AA-2465E75B4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341FE-8504-5C2A-3B7E-7A8F91288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6A9741-6E2C-4491-B390-E7E92BC864EF}"/>
              </a:ext>
            </a:extLst>
          </p:cNvPr>
          <p:cNvSpPr>
            <a:spLocks noGrp="1"/>
          </p:cNvSpPr>
          <p:nvPr>
            <p:ph type="body" idx="1"/>
          </p:nvPr>
        </p:nvSpPr>
        <p:spPr/>
        <p:txBody>
          <a:bodyPr/>
          <a:lstStyle/>
          <a:p>
            <a:r>
              <a:rPr lang="en-US" sz="1200" dirty="0">
                <a:solidFill>
                  <a:srgbClr val="003366"/>
                </a:solidFill>
                <a:latin typeface="Calibri"/>
              </a:rPr>
              <a:t>1. Read [Organization]’s mission aloud</a:t>
            </a:r>
          </a:p>
          <a:p>
            <a:r>
              <a:rPr lang="en-US" sz="1200" dirty="0">
                <a:solidFill>
                  <a:srgbClr val="003366"/>
                </a:solidFill>
                <a:latin typeface="Calibri"/>
              </a:rPr>
              <a:t>2. Reflect individually:</a:t>
            </a:r>
          </a:p>
          <a:p>
            <a:r>
              <a:rPr lang="en-US" sz="1200" dirty="0">
                <a:solidFill>
                  <a:srgbClr val="003366"/>
                </a:solidFill>
                <a:latin typeface="Calibri"/>
              </a:rPr>
              <a:t>   - What part of the mission resonates most?</a:t>
            </a:r>
          </a:p>
          <a:p>
            <a:r>
              <a:rPr lang="en-US" sz="1200" dirty="0">
                <a:solidFill>
                  <a:srgbClr val="003366"/>
                </a:solidFill>
                <a:latin typeface="Calibri"/>
              </a:rPr>
              <a:t>   - Where have you already demonstrated this?</a:t>
            </a:r>
          </a:p>
          <a:p>
            <a:r>
              <a:rPr lang="en-US" sz="1200" dirty="0">
                <a:solidFill>
                  <a:srgbClr val="003366"/>
                </a:solidFill>
                <a:latin typeface="Calibri"/>
              </a:rPr>
              <a:t>3. In pairs or small groups, discuss:</a:t>
            </a:r>
          </a:p>
          <a:p>
            <a:r>
              <a:rPr lang="en-US" sz="1200" dirty="0">
                <a:solidFill>
                  <a:srgbClr val="003366"/>
                </a:solidFill>
                <a:latin typeface="Calibri"/>
              </a:rPr>
              <a:t>   - What behaviors represent the mission?</a:t>
            </a:r>
          </a:p>
          <a:p>
            <a:r>
              <a:rPr lang="en-US" sz="1200" dirty="0">
                <a:solidFill>
                  <a:srgbClr val="003366"/>
                </a:solidFill>
                <a:latin typeface="Calibri"/>
              </a:rPr>
              <a:t>   - What challenges do you anticipate?</a:t>
            </a:r>
          </a:p>
          <a:p>
            <a:endParaRPr lang="en-US" sz="1200" dirty="0">
              <a:solidFill>
                <a:srgbClr val="003366"/>
              </a:solidFill>
              <a:latin typeface="Calibri"/>
            </a:endParaRPr>
          </a:p>
          <a:p>
            <a:pPr marL="171450" indent="-171450">
              <a:buFont typeface="Arial" panose="020B0604020202020204" pitchFamily="34" charset="0"/>
              <a:buChar char="•"/>
            </a:pPr>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71907099-1C25-FB20-DEE1-4A04951FDF8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4241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C8FFA-EC24-D4F0-8DEA-E5018FAC0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54C8A-0172-5724-C9CB-ADEC371D2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84EB6-1C6D-78F7-38DC-7D0F7FC99BA2}"/>
              </a:ext>
            </a:extLst>
          </p:cNvPr>
          <p:cNvSpPr>
            <a:spLocks noGrp="1"/>
          </p:cNvSpPr>
          <p:nvPr>
            <p:ph type="body" idx="1"/>
          </p:nvPr>
        </p:nvSpPr>
        <p:spPr/>
        <p:txBody>
          <a:bodyPr/>
          <a:lstStyle/>
          <a:p>
            <a:r>
              <a:rPr lang="en-US" sz="1200" dirty="0">
                <a:solidFill>
                  <a:srgbClr val="003366"/>
                </a:solidFill>
                <a:latin typeface="Calibri"/>
              </a:rPr>
              <a:t>VALUES statement </a:t>
            </a:r>
          </a:p>
        </p:txBody>
      </p:sp>
      <p:sp>
        <p:nvSpPr>
          <p:cNvPr id="4" name="Slide Number Placeholder 3">
            <a:extLst>
              <a:ext uri="{FF2B5EF4-FFF2-40B4-BE49-F238E27FC236}">
                <a16:creationId xmlns:a16="http://schemas.microsoft.com/office/drawing/2014/main" id="{DF210B57-66D1-EBE8-C960-F2369B5AABE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8941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6A2EC-96B1-3609-0664-6BCB2DD69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407DB-B2F6-06C7-469E-F576163C6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AFA6F-0D6D-AD4F-7BC9-BC460548BD45}"/>
              </a:ext>
            </a:extLst>
          </p:cNvPr>
          <p:cNvSpPr>
            <a:spLocks noGrp="1"/>
          </p:cNvSpPr>
          <p:nvPr>
            <p:ph type="body" idx="1"/>
          </p:nvPr>
        </p:nvSpPr>
        <p:spPr/>
        <p:txBody>
          <a:bodyPr/>
          <a:lstStyle/>
          <a:p>
            <a:r>
              <a:rPr lang="en-US" sz="1200" b="1" dirty="0">
                <a:solidFill>
                  <a:srgbClr val="003366"/>
                </a:solidFill>
                <a:latin typeface="Calibri"/>
              </a:rPr>
              <a:t>- What are values?</a:t>
            </a:r>
          </a:p>
          <a:p>
            <a:r>
              <a:rPr lang="en-US" sz="1200" dirty="0">
                <a:solidFill>
                  <a:srgbClr val="003366"/>
                </a:solidFill>
                <a:latin typeface="Calibri"/>
              </a:rPr>
              <a:t>- Examples: Empathy, accountability, integrity, service</a:t>
            </a:r>
          </a:p>
          <a:p>
            <a:r>
              <a:rPr lang="en-US" sz="1200" dirty="0">
                <a:solidFill>
                  <a:srgbClr val="003366"/>
                </a:solidFill>
                <a:latin typeface="Calibri"/>
              </a:rPr>
              <a:t>- Why values matter in frontline leadership</a:t>
            </a:r>
          </a:p>
          <a:p>
            <a:r>
              <a:rPr lang="en-US" sz="1200" dirty="0">
                <a:solidFill>
                  <a:srgbClr val="003366"/>
                </a:solidFill>
                <a:latin typeface="Calibri"/>
              </a:rPr>
              <a:t>- Lived experience is a source of leadership wisdom</a:t>
            </a:r>
          </a:p>
          <a:p>
            <a:endParaRPr lang="en-US" sz="1200" dirty="0">
              <a:solidFill>
                <a:srgbClr val="003366"/>
              </a:solidFill>
              <a:latin typeface="Calibri"/>
            </a:endParaRPr>
          </a:p>
          <a:p>
            <a:r>
              <a:rPr lang="en-US" sz="1200" b="1" dirty="0">
                <a:solidFill>
                  <a:srgbClr val="003366"/>
                </a:solidFill>
                <a:latin typeface="Calibri"/>
              </a:rPr>
              <a:t>Facilitator Notes: </a:t>
            </a:r>
          </a:p>
          <a:p>
            <a:pPr marL="171450" indent="-171450">
              <a:buFont typeface="Arial" panose="020B0604020202020204" pitchFamily="34" charset="0"/>
              <a:buChar char="•"/>
            </a:pPr>
            <a:r>
              <a:rPr lang="en-US" sz="1200" dirty="0">
                <a:solidFill>
                  <a:srgbClr val="003366"/>
                </a:solidFill>
                <a:latin typeface="Calibri"/>
              </a:rPr>
              <a:t>This can be tailored to your organization based on your existing values. Refer to the train the trainer to understand if an update is needed. Aka: Does your organization really align and enact its values every day? </a:t>
            </a:r>
          </a:p>
        </p:txBody>
      </p:sp>
      <p:sp>
        <p:nvSpPr>
          <p:cNvPr id="4" name="Slide Number Placeholder 3">
            <a:extLst>
              <a:ext uri="{FF2B5EF4-FFF2-40B4-BE49-F238E27FC236}">
                <a16:creationId xmlns:a16="http://schemas.microsoft.com/office/drawing/2014/main" id="{23C34AD1-5654-B828-3F58-0D886B936BB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544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32C8-A810-0B42-2468-07CB5C371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493E4-9867-40CC-A162-F7E5728C9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7A4ED-99A3-FAB9-B92F-FF9D32CBD6E5}"/>
              </a:ext>
            </a:extLst>
          </p:cNvPr>
          <p:cNvSpPr>
            <a:spLocks noGrp="1"/>
          </p:cNvSpPr>
          <p:nvPr>
            <p:ph type="body" idx="1"/>
          </p:nvPr>
        </p:nvSpPr>
        <p:spPr/>
        <p:txBody>
          <a:bodyPr/>
          <a:lstStyle/>
          <a:p>
            <a:r>
              <a:rPr lang="en-US" sz="1200" dirty="0">
                <a:solidFill>
                  <a:srgbClr val="003366"/>
                </a:solidFill>
                <a:latin typeface="Calibri"/>
              </a:rPr>
              <a:t>What does it look like to lead with [insert value]?</a:t>
            </a:r>
          </a:p>
          <a:p>
            <a:r>
              <a:rPr lang="en-US" sz="1200" dirty="0">
                <a:solidFill>
                  <a:srgbClr val="003366"/>
                </a:solidFill>
                <a:latin typeface="Calibri"/>
              </a:rPr>
              <a:t>- How do you model values when things are hard?</a:t>
            </a:r>
          </a:p>
          <a:p>
            <a:r>
              <a:rPr lang="en-US" sz="1200" dirty="0">
                <a:solidFill>
                  <a:srgbClr val="003366"/>
                </a:solidFill>
                <a:latin typeface="Calibri"/>
              </a:rPr>
              <a:t>- How can values help you respond to conflict, pressure, or stress?</a:t>
            </a:r>
          </a:p>
          <a:p>
            <a:endParaRPr lang="en-US" sz="1200" dirty="0">
              <a:solidFill>
                <a:srgbClr val="003366"/>
              </a:solidFill>
              <a:latin typeface="Calibri"/>
            </a:endParaRPr>
          </a:p>
          <a:p>
            <a:r>
              <a:rPr lang="en-US" sz="1200" b="1" dirty="0">
                <a:solidFill>
                  <a:srgbClr val="003366"/>
                </a:solidFill>
                <a:latin typeface="Calibri"/>
              </a:rPr>
              <a:t>FACILTATOR: </a:t>
            </a:r>
          </a:p>
          <a:p>
            <a:r>
              <a:rPr lang="en-US" sz="1200" dirty="0">
                <a:solidFill>
                  <a:srgbClr val="003366"/>
                </a:solidFill>
                <a:latin typeface="Calibri"/>
              </a:rPr>
              <a:t>Optional discussion: </a:t>
            </a:r>
          </a:p>
          <a:p>
            <a:r>
              <a:rPr lang="en-US" sz="1200" dirty="0">
                <a:solidFill>
                  <a:srgbClr val="003366"/>
                </a:solidFill>
                <a:latin typeface="Calibri"/>
              </a:rPr>
              <a:t>- When have you seen a supervisor embody a value?</a:t>
            </a:r>
          </a:p>
          <a:p>
            <a:r>
              <a:rPr lang="en-US" sz="1200" dirty="0">
                <a:solidFill>
                  <a:srgbClr val="003366"/>
                </a:solidFill>
                <a:latin typeface="Calibri"/>
              </a:rPr>
              <a:t>- When have you seen a value ignored?</a:t>
            </a:r>
          </a:p>
          <a:p>
            <a:r>
              <a:rPr lang="en-US" sz="1200" dirty="0">
                <a:solidFill>
                  <a:srgbClr val="003366"/>
                </a:solidFill>
                <a:latin typeface="Calibri"/>
              </a:rPr>
              <a:t>- What’s one way you want to lead differently than past supervisors?</a:t>
            </a:r>
          </a:p>
          <a:p>
            <a:endParaRPr lang="en-US" sz="1200" dirty="0">
              <a:solidFill>
                <a:srgbClr val="003366"/>
              </a:solidFill>
              <a:latin typeface="Calibri"/>
            </a:endParaRPr>
          </a:p>
          <a:p>
            <a:r>
              <a:rPr lang="en-US" sz="1200" dirty="0">
                <a:solidFill>
                  <a:srgbClr val="003366"/>
                </a:solidFill>
                <a:latin typeface="Calibri"/>
              </a:rPr>
              <a:t>Facilitator Guide: </a:t>
            </a:r>
          </a:p>
          <a:p>
            <a:pPr marL="171450" indent="-171450">
              <a:buFont typeface="Arial" panose="020B0604020202020204" pitchFamily="34" charset="0"/>
              <a:buChar char="•"/>
            </a:pPr>
            <a:r>
              <a:rPr lang="en-US" sz="1200" dirty="0">
                <a:solidFill>
                  <a:srgbClr val="003366"/>
                </a:solidFill>
                <a:latin typeface="Calibri"/>
              </a:rPr>
              <a:t>Note that this is a very complex role. </a:t>
            </a:r>
          </a:p>
          <a:p>
            <a:pPr marL="171450" indent="-171450">
              <a:buFont typeface="Arial" panose="020B0604020202020204" pitchFamily="34" charset="0"/>
              <a:buChar char="•"/>
            </a:pPr>
            <a:r>
              <a:rPr lang="en-US" sz="1200" dirty="0">
                <a:solidFill>
                  <a:srgbClr val="003366"/>
                </a:solidFill>
                <a:latin typeface="Calibri"/>
              </a:rPr>
              <a:t>Ask: Hey if you don’t lead by our values, but you say you do, if you’re being hypocritical, how do you think your employees are going to feel? </a:t>
            </a:r>
          </a:p>
          <a:p>
            <a:pPr marL="171450" indent="-171450">
              <a:buFont typeface="Arial" panose="020B0604020202020204" pitchFamily="34" charset="0"/>
              <a:buChar char="•"/>
            </a:pPr>
            <a:r>
              <a:rPr lang="en-US" sz="1200" dirty="0">
                <a:solidFill>
                  <a:srgbClr val="003366"/>
                </a:solidFill>
                <a:latin typeface="Calibri"/>
              </a:rPr>
              <a:t>How did you feel when someone treated you not in alignment with the values </a:t>
            </a:r>
          </a:p>
        </p:txBody>
      </p:sp>
      <p:sp>
        <p:nvSpPr>
          <p:cNvPr id="4" name="Slide Number Placeholder 3">
            <a:extLst>
              <a:ext uri="{FF2B5EF4-FFF2-40B4-BE49-F238E27FC236}">
                <a16:creationId xmlns:a16="http://schemas.microsoft.com/office/drawing/2014/main" id="{963CBE3C-7848-06E8-ED2C-1533DC86D1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757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CA7D9-076A-6808-1317-D4B36EE54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F6C0AF-B718-BD23-039A-9A22EAF46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FE0C8-0528-8DB0-DB0E-C25C15AB19B9}"/>
              </a:ext>
            </a:extLst>
          </p:cNvPr>
          <p:cNvSpPr>
            <a:spLocks noGrp="1"/>
          </p:cNvSpPr>
          <p:nvPr>
            <p:ph type="body" idx="1"/>
          </p:nvPr>
        </p:nvSpPr>
        <p:spPr/>
        <p:txBody>
          <a:bodyPr/>
          <a:lstStyle/>
          <a:p>
            <a:r>
              <a:rPr lang="en-US" sz="1200" dirty="0">
                <a:solidFill>
                  <a:srgbClr val="003366"/>
                </a:solidFill>
                <a:latin typeface="Calibri"/>
              </a:rPr>
              <a:t>- Write one commitment: 'As a leader, I will...'</a:t>
            </a:r>
          </a:p>
          <a:p>
            <a:r>
              <a:rPr lang="en-US" sz="1200" dirty="0">
                <a:solidFill>
                  <a:srgbClr val="003366"/>
                </a:solidFill>
                <a:latin typeface="Calibri"/>
              </a:rPr>
              <a:t>- Post or share aloud</a:t>
            </a:r>
          </a:p>
          <a:p>
            <a:r>
              <a:rPr lang="en-US" sz="1200" dirty="0">
                <a:solidFill>
                  <a:srgbClr val="003366"/>
                </a:solidFill>
                <a:latin typeface="Calibri"/>
              </a:rPr>
              <a:t>- Optional: Add to your supervisor journal or onboarding folder</a:t>
            </a: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66958D69-1350-96DF-0BD9-D7C3E7DCAB3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1351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C9D96-F0EC-3229-B51D-87277A6F0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48631-9DF8-638C-7779-F2B8F15F8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A2EB21-D50C-F5F2-0314-32783D7FA085}"/>
              </a:ext>
            </a:extLst>
          </p:cNvPr>
          <p:cNvSpPr>
            <a:spLocks noGrp="1"/>
          </p:cNvSpPr>
          <p:nvPr>
            <p:ph type="body" idx="1"/>
          </p:nvPr>
        </p:nvSpPr>
        <p:spPr/>
        <p:txBody>
          <a:bodyPr/>
          <a:lstStyle/>
          <a:p>
            <a:r>
              <a:rPr lang="en-US" sz="1200" dirty="0">
                <a:solidFill>
                  <a:srgbClr val="003366"/>
                </a:solidFill>
                <a:latin typeface="Calibri"/>
              </a:rPr>
              <a:t>What is one takeaway from today?</a:t>
            </a:r>
          </a:p>
          <a:p>
            <a:r>
              <a:rPr lang="en-US" sz="1200" dirty="0">
                <a:solidFill>
                  <a:srgbClr val="003366"/>
                </a:solidFill>
                <a:latin typeface="Calibri"/>
              </a:rPr>
              <a:t>- What is one question you still have?</a:t>
            </a:r>
          </a:p>
          <a:p>
            <a:r>
              <a:rPr lang="en-US" sz="1200" dirty="0">
                <a:solidFill>
                  <a:srgbClr val="003366"/>
                </a:solidFill>
                <a:latin typeface="Calibri"/>
              </a:rPr>
              <a:t>- Reminder: Your leadership story matters here.</a:t>
            </a:r>
          </a:p>
          <a:p>
            <a:endParaRPr lang="en-US" sz="1200" dirty="0">
              <a:solidFill>
                <a:srgbClr val="003366"/>
              </a:solidFill>
              <a:latin typeface="Calibri"/>
            </a:endParaRPr>
          </a:p>
          <a:p>
            <a:r>
              <a:rPr lang="en-US" sz="1200" dirty="0">
                <a:solidFill>
                  <a:srgbClr val="003366"/>
                </a:solidFill>
                <a:latin typeface="Calibri"/>
              </a:rPr>
              <a:t>Facilitator Note: </a:t>
            </a:r>
          </a:p>
          <a:p>
            <a:pPr marL="171450" indent="-171450">
              <a:buFont typeface="Arial" panose="020B0604020202020204" pitchFamily="34" charset="0"/>
              <a:buChar char="•"/>
            </a:pPr>
            <a:r>
              <a:rPr lang="en-US" sz="1200" dirty="0">
                <a:solidFill>
                  <a:srgbClr val="003366"/>
                </a:solidFill>
                <a:latin typeface="Calibri"/>
              </a:rPr>
              <a:t>Centering lived experience vs. coming as they are </a:t>
            </a:r>
          </a:p>
        </p:txBody>
      </p:sp>
      <p:sp>
        <p:nvSpPr>
          <p:cNvPr id="4" name="Slide Number Placeholder 3">
            <a:extLst>
              <a:ext uri="{FF2B5EF4-FFF2-40B4-BE49-F238E27FC236}">
                <a16:creationId xmlns:a16="http://schemas.microsoft.com/office/drawing/2014/main" id="{6D97293C-2011-3E18-9C0F-B7B38C8F12D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3768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mission &amp; values slide </a:t>
            </a:r>
          </a:p>
        </p:txBody>
      </p:sp>
      <p:sp>
        <p:nvSpPr>
          <p:cNvPr id="4" name="Slide Number Placeholder 3"/>
          <p:cNvSpPr>
            <a:spLocks noGrp="1"/>
          </p:cNvSpPr>
          <p:nvPr>
            <p:ph type="sldNum" sz="quarter" idx="5"/>
          </p:nvPr>
        </p:nvSpPr>
        <p:spPr/>
        <p:txBody>
          <a:bodyPr/>
          <a:lstStyle/>
          <a:p>
            <a:fld id="{AF639674-55CF-DF4C-B67D-33E54CE6CAEA}" type="slidenum">
              <a:rPr lang="en-US" smtClean="0"/>
              <a:t>19</a:t>
            </a:fld>
            <a:endParaRPr lang="en-US"/>
          </a:p>
        </p:txBody>
      </p:sp>
    </p:spTree>
    <p:extLst>
      <p:ext uri="{BB962C8B-B14F-4D97-AF65-F5344CB8AC3E}">
        <p14:creationId xmlns:p14="http://schemas.microsoft.com/office/powerpoint/2010/main" val="207207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Supervisor Success Series?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0864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reviewing basics of target population for employers </a:t>
            </a:r>
          </a:p>
        </p:txBody>
      </p:sp>
      <p:sp>
        <p:nvSpPr>
          <p:cNvPr id="4" name="Slide Number Placeholder 3"/>
          <p:cNvSpPr>
            <a:spLocks noGrp="1"/>
          </p:cNvSpPr>
          <p:nvPr>
            <p:ph type="sldNum" sz="quarter" idx="5"/>
          </p:nvPr>
        </p:nvSpPr>
        <p:spPr/>
        <p:txBody>
          <a:bodyPr/>
          <a:lstStyle/>
          <a:p>
            <a:fld id="{AF639674-55CF-DF4C-B67D-33E54CE6CAEA}" type="slidenum">
              <a:rPr lang="en-US" smtClean="0"/>
              <a:t>20</a:t>
            </a:fld>
            <a:endParaRPr lang="en-US"/>
          </a:p>
        </p:txBody>
      </p:sp>
    </p:spTree>
    <p:extLst>
      <p:ext uri="{BB962C8B-B14F-4D97-AF65-F5344CB8AC3E}">
        <p14:creationId xmlns:p14="http://schemas.microsoft.com/office/powerpoint/2010/main" val="96703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42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Best Practices Checklist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811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kumimoji="0" lang="en-US" sz="1200" b="0" i="0" u="none" strike="noStrike" kern="1200" cap="none" spc="0" normalizeH="0" baseline="0" noProof="0" dirty="0">
                <a:ln>
                  <a:noFill/>
                </a:ln>
                <a:solidFill>
                  <a:srgbClr val="FFFFFF"/>
                </a:solidFill>
                <a:effectLst/>
                <a:uLnTx/>
                <a:uFillTx/>
                <a:latin typeface="Open Sans"/>
                <a:ea typeface="+mn-ea"/>
                <a:cs typeface="+mn-cs"/>
              </a:rPr>
              <a:t>We want our ESEs to understand we know it is a major investment in your business to promote from within</a:t>
            </a:r>
          </a:p>
          <a:p>
            <a:pPr marL="171450" indent="-171450">
              <a:buFontTx/>
              <a:buChar char="-"/>
            </a:pPr>
            <a:r>
              <a:rPr kumimoji="0" lang="en-US" sz="1200" b="0" i="0" u="none" strike="noStrike" kern="1200" cap="none" spc="0" normalizeH="0" baseline="0" noProof="0" dirty="0">
                <a:ln>
                  <a:noFill/>
                </a:ln>
                <a:solidFill>
                  <a:srgbClr val="FFFFFF"/>
                </a:solidFill>
                <a:effectLst/>
                <a:uLnTx/>
                <a:uFillTx/>
                <a:latin typeface="Open Sans"/>
                <a:ea typeface="+mn-ea"/>
                <a:cs typeface="+mn-cs"/>
              </a:rPr>
              <a:t>They cannot afford to </a:t>
            </a:r>
            <a:r>
              <a:rPr kumimoji="0" lang="en-US" sz="1200" b="0" i="1" u="none" strike="noStrike" kern="1200" cap="none" spc="0" normalizeH="0" baseline="0" noProof="0" dirty="0">
                <a:ln>
                  <a:noFill/>
                </a:ln>
                <a:solidFill>
                  <a:srgbClr val="FFFFFF"/>
                </a:solidFill>
                <a:effectLst/>
                <a:uLnTx/>
                <a:uFillTx/>
                <a:latin typeface="Open Sans"/>
                <a:ea typeface="+mn-ea"/>
                <a:cs typeface="+mn-cs"/>
              </a:rPr>
              <a:t>not</a:t>
            </a:r>
            <a:r>
              <a:rPr kumimoji="0" lang="en-US" sz="1200" b="0" i="0" u="none" strike="noStrike" kern="1200" cap="none" spc="0" normalizeH="0" baseline="0" noProof="0" dirty="0">
                <a:ln>
                  <a:noFill/>
                </a:ln>
                <a:solidFill>
                  <a:srgbClr val="FFFFFF"/>
                </a:solidFill>
                <a:effectLst/>
                <a:uLnTx/>
                <a:uFillTx/>
                <a:latin typeface="Open Sans"/>
                <a:ea typeface="+mn-ea"/>
                <a:cs typeface="+mn-cs"/>
              </a:rPr>
              <a:t> do it </a:t>
            </a:r>
          </a:p>
          <a:p>
            <a:pPr marL="0" indent="0">
              <a:buNone/>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a:p>
            <a:pPr marL="0" indent="0">
              <a:buNone/>
            </a:pPr>
            <a:r>
              <a:rPr kumimoji="0" lang="en-US" sz="1200" b="0" i="0" u="none" strike="noStrike" kern="1200" cap="none" spc="0" normalizeH="0" baseline="0" noProof="0" dirty="0">
                <a:ln>
                  <a:noFill/>
                </a:ln>
                <a:solidFill>
                  <a:srgbClr val="FFFFFF"/>
                </a:solidFill>
                <a:effectLst/>
                <a:uLnTx/>
                <a:uFillTx/>
                <a:latin typeface="Open Sans"/>
                <a:ea typeface="+mn-ea"/>
                <a:cs typeface="+mn-cs"/>
              </a:rPr>
              <a:t>CITATIONS: </a:t>
            </a:r>
          </a:p>
          <a:p>
            <a:pPr marL="0" indent="0">
              <a:buNone/>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a:p>
            <a:pPr marL="171450" indent="-171450">
              <a:buFont typeface="Arial" panose="020B0604020202020204" pitchFamily="34" charset="0"/>
              <a:buChar char="•"/>
            </a:pPr>
            <a:r>
              <a:rPr kumimoji="0" lang="en-US" sz="1200" b="0" i="0" u="none" strike="noStrike" kern="1200" cap="none" spc="0" normalizeH="0" baseline="0" noProof="0" dirty="0">
                <a:ln>
                  <a:noFill/>
                </a:ln>
                <a:solidFill>
                  <a:srgbClr val="FFFFFF"/>
                </a:solidFill>
                <a:effectLst/>
                <a:uLnTx/>
                <a:uFillTx/>
                <a:latin typeface="Open Sans"/>
                <a:ea typeface="+mn-ea"/>
                <a:cs typeface="+mn-cs"/>
              </a:rPr>
              <a:t>Verizon Study: https://1huddle.co/blog/frontline-managers-key-success/</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srgbClr val="FFFFFF"/>
                </a:solidFill>
                <a:effectLst/>
                <a:uLnTx/>
                <a:uFillTx/>
                <a:latin typeface="Open Sans"/>
                <a:ea typeface="+mn-ea"/>
                <a:cs typeface="+mn-cs"/>
              </a:rPr>
              <a:t>What Makes Leadership Development Programs Succeed HBR 2023 https://</a:t>
            </a:r>
            <a:r>
              <a:rPr kumimoji="0" lang="en-US" sz="1200" b="0" i="0" u="none" strike="noStrike" kern="1200" cap="none" spc="0" normalizeH="0" baseline="0" noProof="0" dirty="0" err="1">
                <a:ln>
                  <a:noFill/>
                </a:ln>
                <a:solidFill>
                  <a:srgbClr val="FFFFFF"/>
                </a:solidFill>
                <a:effectLst/>
                <a:uLnTx/>
                <a:uFillTx/>
                <a:latin typeface="Open Sans"/>
                <a:ea typeface="+mn-ea"/>
                <a:cs typeface="+mn-cs"/>
              </a:rPr>
              <a:t>hbr.org</a:t>
            </a:r>
            <a:r>
              <a:rPr kumimoji="0" lang="en-US" sz="1200" b="0" i="0" u="none" strike="noStrike" kern="1200" cap="none" spc="0" normalizeH="0" baseline="0" noProof="0" dirty="0">
                <a:ln>
                  <a:noFill/>
                </a:ln>
                <a:solidFill>
                  <a:srgbClr val="FFFFFF"/>
                </a:solidFill>
                <a:effectLst/>
                <a:uLnTx/>
                <a:uFillTx/>
                <a:latin typeface="Open Sans"/>
                <a:ea typeface="+mn-ea"/>
                <a:cs typeface="+mn-cs"/>
              </a:rPr>
              <a:t>/2023/02/what-makes-leadership-development-programs-succeed</a:t>
            </a:r>
          </a:p>
          <a:p>
            <a:pPr marL="171450" indent="-171450">
              <a:buFont typeface="Arial" panose="020B0604020202020204" pitchFamily="34" charset="0"/>
              <a:buChar char="•"/>
            </a:pPr>
            <a:r>
              <a:rPr lang="en-US" dirty="0"/>
              <a:t>Fast Food Chain Case Study https://</a:t>
            </a:r>
            <a:r>
              <a:rPr lang="en-US" dirty="0" err="1"/>
              <a:t>www.inc.com</a:t>
            </a:r>
            <a:r>
              <a:rPr lang="en-US" dirty="0"/>
              <a:t>/will-</a:t>
            </a:r>
            <a:r>
              <a:rPr lang="en-US" dirty="0" err="1"/>
              <a:t>yakowicz</a:t>
            </a:r>
            <a:r>
              <a:rPr lang="en-US" dirty="0"/>
              <a:t>/fast-food-company-has-less-turnover-than-</a:t>
            </a:r>
            <a:r>
              <a:rPr lang="en-US" dirty="0" err="1"/>
              <a:t>you.html</a:t>
            </a:r>
            <a:endParaRPr lang="en-US" dirty="0"/>
          </a:p>
          <a:p>
            <a:pPr marL="171450" indent="-171450">
              <a:buFont typeface="Arial" panose="020B0604020202020204" pitchFamily="34" charset="0"/>
              <a:buChar char="•"/>
            </a:pPr>
            <a:r>
              <a:rPr lang="en-US" dirty="0"/>
              <a:t>Hillary Frances Flying Whale Leadership Training </a:t>
            </a:r>
            <a:endParaRPr lang="en-US" b="0" i="0" u="none" strike="noStrike" dirty="0">
              <a:solidFill>
                <a:srgbClr val="222222"/>
              </a:solidFill>
              <a:effectLst/>
              <a:latin typeface="ProximaNova"/>
            </a:endParaRPr>
          </a:p>
          <a:p>
            <a:pPr marL="228600" indent="-228600">
              <a:buAutoNum type="arabicPeriod"/>
            </a:pPr>
            <a:endParaRPr kumimoji="0" lang="en-US" sz="12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76E45-6B41-42DC-8BC0-4F32365D1B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829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D0DE2A5A-DF5A-9BF6-4D96-7BAFA50623F1}"/>
            </a:ext>
          </a:extLst>
        </p:cNvPr>
        <p:cNvGrpSpPr/>
        <p:nvPr/>
      </p:nvGrpSpPr>
      <p:grpSpPr>
        <a:xfrm>
          <a:off x="0" y="0"/>
          <a:ext cx="0" cy="0"/>
          <a:chOff x="0" y="0"/>
          <a:chExt cx="0" cy="0"/>
        </a:xfrm>
      </p:grpSpPr>
      <p:sp>
        <p:nvSpPr>
          <p:cNvPr id="175" name="Google Shape;175;p4:notes">
            <a:extLst>
              <a:ext uri="{FF2B5EF4-FFF2-40B4-BE49-F238E27FC236}">
                <a16:creationId xmlns:a16="http://schemas.microsoft.com/office/drawing/2014/main" id="{E61AC560-09BF-3077-7C0B-3CFDC8D1069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Tx/>
              <a:buNone/>
            </a:pPr>
            <a:r>
              <a:rPr lang="en-US" dirty="0"/>
              <a:t>Edit for your organization and the date</a:t>
            </a:r>
          </a:p>
          <a:p>
            <a:pPr marL="0" lvl="0" indent="0" algn="l" rtl="0">
              <a:lnSpc>
                <a:spcPct val="100000"/>
              </a:lnSpc>
              <a:spcBef>
                <a:spcPts val="0"/>
              </a:spcBef>
              <a:spcAft>
                <a:spcPts val="0"/>
              </a:spcAft>
              <a:buSzPts val="1400"/>
              <a:buFontTx/>
              <a:buNone/>
            </a:pPr>
            <a:r>
              <a:rPr lang="en-US" dirty="0"/>
              <a:t>Use this presentation along with the facilitator guide for module 1 </a:t>
            </a:r>
          </a:p>
        </p:txBody>
      </p:sp>
      <p:sp>
        <p:nvSpPr>
          <p:cNvPr id="176" name="Google Shape;176;p4:notes">
            <a:extLst>
              <a:ext uri="{FF2B5EF4-FFF2-40B4-BE49-F238E27FC236}">
                <a16:creationId xmlns:a16="http://schemas.microsoft.com/office/drawing/2014/main" id="{71BF983A-0DAE-1103-9746-7F024115D2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275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Review Mission and Values </a:t>
            </a:r>
          </a:p>
          <a:p>
            <a:r>
              <a:rPr lang="en-US" dirty="0"/>
              <a:t>2. Understand Why Leadership Matters </a:t>
            </a:r>
          </a:p>
          <a:p>
            <a:r>
              <a:rPr lang="en-US" dirty="0"/>
              <a:t>3. Talk through our shared values </a:t>
            </a:r>
          </a:p>
          <a:p>
            <a:r>
              <a:rPr lang="en-US" dirty="0"/>
              <a:t>4. Discuss your personal leadership style </a:t>
            </a:r>
          </a:p>
          <a:p>
            <a:r>
              <a:rPr lang="en-US" dirty="0"/>
              <a:t>5. Activity: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7022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e9ef03096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9ef03096d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66"/>
                </a:solidFill>
                <a:latin typeface="Calibri"/>
              </a:rPr>
              <a:t>“What is our purpose? How will you build this into your leadership style and represent our organization?”</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83" name="Google Shape;183;g2e9ef03096d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948706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3A6AC6BC-9119-526A-27BD-1402338F9F46}"/>
            </a:ext>
          </a:extLst>
        </p:cNvPr>
        <p:cNvGrpSpPr/>
        <p:nvPr/>
      </p:nvGrpSpPr>
      <p:grpSpPr>
        <a:xfrm>
          <a:off x="0" y="0"/>
          <a:ext cx="0" cy="0"/>
          <a:chOff x="0" y="0"/>
          <a:chExt cx="0" cy="0"/>
        </a:xfrm>
      </p:grpSpPr>
      <p:sp>
        <p:nvSpPr>
          <p:cNvPr id="181" name="Google Shape;181;g2e9ef03096d_0_12:notes">
            <a:extLst>
              <a:ext uri="{FF2B5EF4-FFF2-40B4-BE49-F238E27FC236}">
                <a16:creationId xmlns:a16="http://schemas.microsoft.com/office/drawing/2014/main" id="{1007FF97-A74D-5DA7-E33A-9DB2317C9F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9ef03096d_0_12:notes">
            <a:extLst>
              <a:ext uri="{FF2B5EF4-FFF2-40B4-BE49-F238E27FC236}">
                <a16:creationId xmlns:a16="http://schemas.microsoft.com/office/drawing/2014/main" id="{A7B60200-C114-EFF4-99DC-D00F0D0B302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indent="-171450">
              <a:buFont typeface="Arial" panose="020B0604020202020204" pitchFamily="34" charset="0"/>
              <a:buChar char="•"/>
            </a:pPr>
            <a:r>
              <a:rPr lang="en-US" sz="1200" dirty="0">
                <a:solidFill>
                  <a:srgbClr val="003366"/>
                </a:solidFill>
                <a:latin typeface="Calibri"/>
              </a:rPr>
              <a:t>Explore the core values and mission of [Organization]</a:t>
            </a:r>
          </a:p>
          <a:p>
            <a:pPr marL="171450" indent="-171450">
              <a:buFont typeface="Arial" panose="020B0604020202020204" pitchFamily="34" charset="0"/>
              <a:buChar char="•"/>
            </a:pPr>
            <a:r>
              <a:rPr lang="en-US" sz="1200" dirty="0">
                <a:solidFill>
                  <a:srgbClr val="003366"/>
                </a:solidFill>
                <a:latin typeface="Calibri"/>
              </a:rPr>
              <a:t>Reflect on how your lived experience connects to the organization’s purpose</a:t>
            </a:r>
          </a:p>
          <a:p>
            <a:pPr marL="171450" indent="-171450">
              <a:buFont typeface="Arial" panose="020B0604020202020204" pitchFamily="34" charset="0"/>
              <a:buChar char="•"/>
            </a:pPr>
            <a:r>
              <a:rPr lang="en-US" sz="1200" dirty="0">
                <a:solidFill>
                  <a:srgbClr val="003366"/>
                </a:solidFill>
                <a:latin typeface="Calibri"/>
              </a:rPr>
              <a:t>Define how you will represent [Organization] as a team leader</a:t>
            </a:r>
          </a:p>
          <a:p>
            <a:pPr marL="171450" indent="-171450">
              <a:buFont typeface="Arial" panose="020B0604020202020204" pitchFamily="34" charset="0"/>
              <a:buChar char="•"/>
            </a:pPr>
            <a:r>
              <a:rPr lang="en-US" sz="1200" dirty="0">
                <a:solidFill>
                  <a:srgbClr val="003366"/>
                </a:solidFill>
                <a:latin typeface="Calibri"/>
              </a:rPr>
              <a:t>Begin shaping your leadership identity through reflection and discussion</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FACILITATION GUIDE: </a:t>
            </a:r>
          </a:p>
          <a:p>
            <a:pPr marL="171450" lvl="0" indent="-171450" algn="l" rtl="0">
              <a:spcBef>
                <a:spcPts val="0"/>
              </a:spcBef>
              <a:spcAft>
                <a:spcPts val="0"/>
              </a:spcAft>
              <a:buFont typeface="Arial" panose="020B0604020202020204" pitchFamily="34" charset="0"/>
              <a:buChar char="•"/>
            </a:pPr>
            <a:r>
              <a:rPr lang="en-US" dirty="0"/>
              <a:t>Walk your leaders through the following questions through a guided discussion </a:t>
            </a:r>
          </a:p>
          <a:p>
            <a:pPr marL="171450" lvl="0" indent="-171450" algn="l" rtl="0">
              <a:spcBef>
                <a:spcPts val="0"/>
              </a:spcBef>
              <a:spcAft>
                <a:spcPts val="0"/>
              </a:spcAft>
              <a:buFont typeface="Arial" panose="020B0604020202020204" pitchFamily="34" charset="0"/>
              <a:buChar char="•"/>
            </a:pPr>
            <a:r>
              <a:rPr lang="en-US" dirty="0"/>
              <a:t>Note: this is not to be edited or tailored for you, it is for your new supervisors </a:t>
            </a:r>
            <a:endParaRPr dirty="0"/>
          </a:p>
        </p:txBody>
      </p:sp>
      <p:sp>
        <p:nvSpPr>
          <p:cNvPr id="183" name="Google Shape;183;g2e9ef03096d_0_12:notes">
            <a:extLst>
              <a:ext uri="{FF2B5EF4-FFF2-40B4-BE49-F238E27FC236}">
                <a16:creationId xmlns:a16="http://schemas.microsoft.com/office/drawing/2014/main" id="{96F70AC8-E603-8C70-591F-7AFF18C914A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095680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4.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4.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A79C-2BCC-32F2-A665-BF36281D3C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9B6C82-CF82-2DD4-244D-45C797426B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1A0BCC-99B7-D4D6-9B47-779B4186C0D6}"/>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0CC1CB38-A9F1-1ACC-7353-E659C0052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1BFE7-8EE6-246A-14CD-CA035CE4D52B}"/>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99340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02A5-25BE-FDD3-CE0E-C8F862400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2FB9B2-4B83-1012-8EE2-D477AFD36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77D99-2508-1B93-2F8B-2CFC73AAC5A0}"/>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56EB4F06-C672-2D1A-CD65-4C2B541C6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ADC1F-3F31-B37D-FB36-3B11E7BF4DC9}"/>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301449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6C27E-3863-564E-4D81-58A9EBC94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C629D7-3985-CE57-6B28-DCB06E7B0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953EF-A5EE-CB61-B870-6EE7D96C43B3}"/>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DCC91CDC-D638-0B65-72E5-A23720603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A3739-DFEF-2986-8C69-29D7435EE5AD}"/>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459784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accent1"/>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4731193" y="-154580"/>
            <a:ext cx="6193042" cy="7010400"/>
          </a:xfrm>
          <a:prstGeom prst="rect">
            <a:avLst/>
          </a:prstGeom>
          <a:noFill/>
          <a:ln>
            <a:noFill/>
          </a:ln>
        </p:spPr>
      </p:pic>
      <p:pic>
        <p:nvPicPr>
          <p:cNvPr id="17" name="Google Shape;17;p2"/>
          <p:cNvPicPr preferRelativeResize="0"/>
          <p:nvPr/>
        </p:nvPicPr>
        <p:blipFill rotWithShape="1">
          <a:blip r:embed="rId2">
            <a:alphaModFix/>
          </a:blip>
          <a:srcRect/>
          <a:stretch/>
        </p:blipFill>
        <p:spPr>
          <a:xfrm>
            <a:off x="-106019" y="-76200"/>
            <a:ext cx="6193042" cy="7010400"/>
          </a:xfrm>
          <a:prstGeom prst="rect">
            <a:avLst/>
          </a:prstGeom>
          <a:noFill/>
          <a:ln>
            <a:noFill/>
          </a:ln>
        </p:spPr>
      </p:pic>
      <p:pic>
        <p:nvPicPr>
          <p:cNvPr id="18" name="Google Shape;18;p2"/>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19" name="Google Shape;19;p2"/>
          <p:cNvSpPr/>
          <p:nvPr/>
        </p:nvSpPr>
        <p:spPr>
          <a:xfrm flipH="1">
            <a:off x="-3" y="0"/>
            <a:ext cx="12192002" cy="4922457"/>
          </a:xfrm>
          <a:prstGeom prst="rect">
            <a:avLst/>
          </a:prstGeom>
          <a:blipFill rotWithShape="1">
            <a:blip r:embed="rId4">
              <a:alphaModFix/>
            </a:blip>
            <a:stretch>
              <a:fillRect l="8716" t="-24305" b="-63625"/>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20" name="Google Shape;20;p2"/>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sp>
        <p:nvSpPr>
          <p:cNvPr id="21" name="Google Shape;21;p2"/>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pic>
        <p:nvPicPr>
          <p:cNvPr id="22" name="Google Shape;22;p2"/>
          <p:cNvPicPr preferRelativeResize="0"/>
          <p:nvPr/>
        </p:nvPicPr>
        <p:blipFill rotWithShape="1">
          <a:blip r:embed="rId5">
            <a:alphaModFix/>
          </a:blip>
          <a:srcRect l="15964" t="1401" r="24801" b="1402"/>
          <a:stretch/>
        </p:blipFill>
        <p:spPr>
          <a:xfrm>
            <a:off x="0" y="0"/>
            <a:ext cx="3334287" cy="4103370"/>
          </a:xfrm>
          <a:prstGeom prst="rect">
            <a:avLst/>
          </a:prstGeom>
          <a:noFill/>
          <a:ln>
            <a:noFill/>
          </a:ln>
        </p:spPr>
      </p:pic>
      <p:pic>
        <p:nvPicPr>
          <p:cNvPr id="23" name="Google Shape;23;p2"/>
          <p:cNvPicPr preferRelativeResize="0"/>
          <p:nvPr/>
        </p:nvPicPr>
        <p:blipFill rotWithShape="1">
          <a:blip r:embed="rId6">
            <a:alphaModFix/>
          </a:blip>
          <a:srcRect l="12312" t="686" r="5609" b="686"/>
          <a:stretch/>
        </p:blipFill>
        <p:spPr>
          <a:xfrm>
            <a:off x="3334287" y="0"/>
            <a:ext cx="3334287" cy="4103370"/>
          </a:xfrm>
          <a:prstGeom prst="rect">
            <a:avLst/>
          </a:prstGeom>
          <a:noFill/>
          <a:ln>
            <a:noFill/>
          </a:ln>
        </p:spPr>
      </p:pic>
      <p:pic>
        <p:nvPicPr>
          <p:cNvPr id="24" name="Google Shape;24;p2"/>
          <p:cNvPicPr preferRelativeResize="0"/>
          <p:nvPr/>
        </p:nvPicPr>
        <p:blipFill rotWithShape="1">
          <a:blip r:embed="rId7">
            <a:alphaModFix/>
          </a:blip>
          <a:srcRect l="28424" r="29410" b="1471"/>
          <a:stretch/>
        </p:blipFill>
        <p:spPr>
          <a:xfrm>
            <a:off x="6668574" y="0"/>
            <a:ext cx="3334287" cy="4103370"/>
          </a:xfrm>
          <a:prstGeom prst="rect">
            <a:avLst/>
          </a:prstGeom>
          <a:noFill/>
          <a:ln>
            <a:noFill/>
          </a:ln>
        </p:spPr>
      </p:pic>
    </p:spTree>
    <p:extLst>
      <p:ext uri="{BB962C8B-B14F-4D97-AF65-F5344CB8AC3E}">
        <p14:creationId xmlns:p14="http://schemas.microsoft.com/office/powerpoint/2010/main" val="555983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1"/>
        </a:solidFill>
        <a:effectLst/>
      </p:bgPr>
    </p:bg>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mt="65000"/>
          </a:blip>
          <a:srcRect/>
          <a:stretch/>
        </p:blipFill>
        <p:spPr>
          <a:xfrm>
            <a:off x="6104978" y="-76200"/>
            <a:ext cx="6193042" cy="7010400"/>
          </a:xfrm>
          <a:prstGeom prst="rect">
            <a:avLst/>
          </a:prstGeom>
          <a:noFill/>
          <a:ln>
            <a:noFill/>
          </a:ln>
        </p:spPr>
      </p:pic>
      <p:pic>
        <p:nvPicPr>
          <p:cNvPr id="27" name="Google Shape;27;p3"/>
          <p:cNvPicPr preferRelativeResize="0"/>
          <p:nvPr/>
        </p:nvPicPr>
        <p:blipFill rotWithShape="1">
          <a:blip r:embed="rId2">
            <a:alphaModFix amt="65000"/>
          </a:blip>
          <a:srcRect/>
          <a:stretch/>
        </p:blipFill>
        <p:spPr>
          <a:xfrm>
            <a:off x="-106019" y="-76200"/>
            <a:ext cx="6193042" cy="7010400"/>
          </a:xfrm>
          <a:prstGeom prst="rect">
            <a:avLst/>
          </a:prstGeom>
          <a:noFill/>
          <a:ln>
            <a:noFill/>
          </a:ln>
        </p:spPr>
      </p:pic>
      <p:sp>
        <p:nvSpPr>
          <p:cNvPr id="28" name="Google Shape;28;p3"/>
          <p:cNvSpPr/>
          <p:nvPr/>
        </p:nvSpPr>
        <p:spPr>
          <a:xfrm flipH="1">
            <a:off x="-1" y="0"/>
            <a:ext cx="8804031" cy="5362876"/>
          </a:xfrm>
          <a:prstGeom prst="rect">
            <a:avLst/>
          </a:prstGeom>
          <a:blipFill rotWithShape="1">
            <a:blip r:embed="rId3">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pic>
        <p:nvPicPr>
          <p:cNvPr id="29" name="Google Shape;29;p3"/>
          <p:cNvPicPr preferRelativeResize="0"/>
          <p:nvPr/>
        </p:nvPicPr>
        <p:blipFill rotWithShape="1">
          <a:blip r:embed="rId4">
            <a:alphaModFix/>
          </a:blip>
          <a:srcRect t="10749" r="11346" b="1771"/>
          <a:stretch/>
        </p:blipFill>
        <p:spPr>
          <a:xfrm>
            <a:off x="0" y="962263"/>
            <a:ext cx="7901354" cy="4400613"/>
          </a:xfrm>
          <a:prstGeom prst="rect">
            <a:avLst/>
          </a:prstGeom>
          <a:noFill/>
          <a:ln>
            <a:noFill/>
          </a:ln>
        </p:spPr>
      </p:pic>
      <p:sp>
        <p:nvSpPr>
          <p:cNvPr id="30" name="Google Shape;30;p3"/>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sp>
        <p:nvSpPr>
          <p:cNvPr id="31" name="Google Shape;31;p3"/>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pic>
        <p:nvPicPr>
          <p:cNvPr id="32" name="Google Shape;32;p3"/>
          <p:cNvPicPr preferRelativeResize="0"/>
          <p:nvPr/>
        </p:nvPicPr>
        <p:blipFill rotWithShape="1">
          <a:blip r:embed="rId5">
            <a:alphaModFix/>
          </a:blip>
          <a:srcRect/>
          <a:stretch/>
        </p:blipFill>
        <p:spPr>
          <a:xfrm>
            <a:off x="10701468" y="5849980"/>
            <a:ext cx="1143724" cy="707914"/>
          </a:xfrm>
          <a:prstGeom prst="rect">
            <a:avLst/>
          </a:prstGeom>
          <a:noFill/>
          <a:ln>
            <a:noFill/>
          </a:ln>
        </p:spPr>
      </p:pic>
    </p:spTree>
    <p:extLst>
      <p:ext uri="{BB962C8B-B14F-4D97-AF65-F5344CB8AC3E}">
        <p14:creationId xmlns:p14="http://schemas.microsoft.com/office/powerpoint/2010/main" val="1057263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4"/>
        </a:solidFill>
        <a:effectLst/>
      </p:bgPr>
    </p:bg>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mt="65000"/>
          </a:blip>
          <a:srcRect/>
          <a:stretch/>
        </p:blipFill>
        <p:spPr>
          <a:xfrm>
            <a:off x="6104978" y="-76200"/>
            <a:ext cx="6193042" cy="7010400"/>
          </a:xfrm>
          <a:prstGeom prst="rect">
            <a:avLst/>
          </a:prstGeom>
          <a:noFill/>
          <a:ln>
            <a:noFill/>
          </a:ln>
        </p:spPr>
      </p:pic>
      <p:pic>
        <p:nvPicPr>
          <p:cNvPr id="35" name="Google Shape;35;p4"/>
          <p:cNvPicPr preferRelativeResize="0"/>
          <p:nvPr/>
        </p:nvPicPr>
        <p:blipFill rotWithShape="1">
          <a:blip r:embed="rId2">
            <a:alphaModFix amt="65000"/>
          </a:blip>
          <a:srcRect/>
          <a:stretch/>
        </p:blipFill>
        <p:spPr>
          <a:xfrm>
            <a:off x="-106019" y="-76200"/>
            <a:ext cx="6193042" cy="7010400"/>
          </a:xfrm>
          <a:prstGeom prst="rect">
            <a:avLst/>
          </a:prstGeom>
          <a:noFill/>
          <a:ln>
            <a:noFill/>
          </a:ln>
        </p:spPr>
      </p:pic>
      <p:pic>
        <p:nvPicPr>
          <p:cNvPr id="36" name="Google Shape;36;p4"/>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37" name="Google Shape;37;p4"/>
          <p:cNvSpPr/>
          <p:nvPr/>
        </p:nvSpPr>
        <p:spPr>
          <a:xfrm flipH="1">
            <a:off x="-1" y="0"/>
            <a:ext cx="8804031" cy="5362876"/>
          </a:xfrm>
          <a:prstGeom prst="rect">
            <a:avLst/>
          </a:prstGeom>
          <a:blipFill rotWithShape="1">
            <a:blip r:embed="rId4">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38" name="Google Shape;38;p4"/>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39" name="Google Shape;39;p4"/>
          <p:cNvPicPr preferRelativeResize="0"/>
          <p:nvPr/>
        </p:nvPicPr>
        <p:blipFill rotWithShape="1">
          <a:blip r:embed="rId5">
            <a:alphaModFix/>
          </a:blip>
          <a:srcRect t="10749" r="11346" b="1771"/>
          <a:stretch/>
        </p:blipFill>
        <p:spPr>
          <a:xfrm>
            <a:off x="0" y="962263"/>
            <a:ext cx="7901354" cy="4400613"/>
          </a:xfrm>
          <a:prstGeom prst="rect">
            <a:avLst/>
          </a:prstGeom>
          <a:noFill/>
          <a:ln>
            <a:noFill/>
          </a:ln>
        </p:spPr>
      </p:pic>
      <p:sp>
        <p:nvSpPr>
          <p:cNvPr id="40" name="Google Shape;40;p4"/>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809375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3"/>
        </a:solidFill>
        <a:effectLst/>
      </p:bgPr>
    </p:bg>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a:stretch/>
        </p:blipFill>
        <p:spPr>
          <a:xfrm>
            <a:off x="6104979" y="-76200"/>
            <a:ext cx="6193042" cy="7010400"/>
          </a:xfrm>
          <a:prstGeom prst="rect">
            <a:avLst/>
          </a:prstGeom>
          <a:noFill/>
          <a:ln>
            <a:noFill/>
          </a:ln>
        </p:spPr>
      </p:pic>
      <p:pic>
        <p:nvPicPr>
          <p:cNvPr id="43" name="Google Shape;43;p5"/>
          <p:cNvPicPr preferRelativeResize="0"/>
          <p:nvPr/>
        </p:nvPicPr>
        <p:blipFill rotWithShape="1">
          <a:blip r:embed="rId2">
            <a:alphaModFix amt="75000"/>
          </a:blip>
          <a:srcRect/>
          <a:stretch/>
        </p:blipFill>
        <p:spPr>
          <a:xfrm>
            <a:off x="-106019" y="-76200"/>
            <a:ext cx="6193042" cy="7010400"/>
          </a:xfrm>
          <a:prstGeom prst="rect">
            <a:avLst/>
          </a:prstGeom>
          <a:noFill/>
          <a:ln>
            <a:noFill/>
          </a:ln>
        </p:spPr>
      </p:pic>
      <p:pic>
        <p:nvPicPr>
          <p:cNvPr id="44" name="Google Shape;44;p5"/>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45" name="Google Shape;45;p5"/>
          <p:cNvSpPr/>
          <p:nvPr/>
        </p:nvSpPr>
        <p:spPr>
          <a:xfrm flipH="1">
            <a:off x="-1" y="0"/>
            <a:ext cx="8804031" cy="5362876"/>
          </a:xfrm>
          <a:prstGeom prst="rect">
            <a:avLst/>
          </a:prstGeom>
          <a:blipFill rotWithShape="1">
            <a:blip r:embed="rId4">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6" name="Google Shape;46;p5"/>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47" name="Google Shape;47;p5"/>
          <p:cNvPicPr preferRelativeResize="0"/>
          <p:nvPr/>
        </p:nvPicPr>
        <p:blipFill rotWithShape="1">
          <a:blip r:embed="rId5">
            <a:alphaModFix/>
          </a:blip>
          <a:srcRect t="10749" r="11346" b="1771"/>
          <a:stretch/>
        </p:blipFill>
        <p:spPr>
          <a:xfrm>
            <a:off x="0" y="962263"/>
            <a:ext cx="7901354" cy="4400613"/>
          </a:xfrm>
          <a:prstGeom prst="rect">
            <a:avLst/>
          </a:prstGeom>
          <a:noFill/>
          <a:ln>
            <a:noFill/>
          </a:ln>
        </p:spPr>
      </p:pic>
      <p:sp>
        <p:nvSpPr>
          <p:cNvPr id="48" name="Google Shape;48;p5"/>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20542111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1"/>
        </a:solidFill>
        <a:effectLst/>
      </p:bgPr>
    </p:bg>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a:alphaModFix/>
          </a:blip>
          <a:srcRect/>
          <a:stretch/>
        </p:blipFill>
        <p:spPr>
          <a:xfrm>
            <a:off x="6096000" y="-76200"/>
            <a:ext cx="6193042" cy="7010400"/>
          </a:xfrm>
          <a:prstGeom prst="rect">
            <a:avLst/>
          </a:prstGeom>
          <a:noFill/>
          <a:ln>
            <a:noFill/>
          </a:ln>
        </p:spPr>
      </p:pic>
      <p:pic>
        <p:nvPicPr>
          <p:cNvPr id="51" name="Google Shape;51;p6"/>
          <p:cNvPicPr preferRelativeResize="0"/>
          <p:nvPr/>
        </p:nvPicPr>
        <p:blipFill rotWithShape="1">
          <a:blip r:embed="rId2">
            <a:alphaModFix/>
          </a:blip>
          <a:srcRect/>
          <a:stretch/>
        </p:blipFill>
        <p:spPr>
          <a:xfrm>
            <a:off x="-106019" y="-76200"/>
            <a:ext cx="6193042" cy="7010400"/>
          </a:xfrm>
          <a:prstGeom prst="rect">
            <a:avLst/>
          </a:prstGeom>
          <a:noFill/>
          <a:ln>
            <a:noFill/>
          </a:ln>
        </p:spPr>
      </p:pic>
      <p:sp>
        <p:nvSpPr>
          <p:cNvPr id="52" name="Google Shape;52;p6"/>
          <p:cNvSpPr/>
          <p:nvPr/>
        </p:nvSpPr>
        <p:spPr>
          <a:xfrm flipH="1">
            <a:off x="-1" y="0"/>
            <a:ext cx="8804031" cy="5362876"/>
          </a:xfrm>
          <a:prstGeom prst="rect">
            <a:avLst/>
          </a:prstGeom>
          <a:blipFill rotWithShape="1">
            <a:blip r:embed="rId3">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53" name="Google Shape;53;p6"/>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54" name="Google Shape;54;p6"/>
          <p:cNvPicPr preferRelativeResize="0"/>
          <p:nvPr/>
        </p:nvPicPr>
        <p:blipFill rotWithShape="1">
          <a:blip r:embed="rId4">
            <a:alphaModFix/>
          </a:blip>
          <a:srcRect t="10749" r="11346" b="1771"/>
          <a:stretch/>
        </p:blipFill>
        <p:spPr>
          <a:xfrm>
            <a:off x="0" y="962263"/>
            <a:ext cx="7901354" cy="4400613"/>
          </a:xfrm>
          <a:prstGeom prst="rect">
            <a:avLst/>
          </a:prstGeom>
          <a:noFill/>
          <a:ln>
            <a:noFill/>
          </a:ln>
        </p:spPr>
      </p:pic>
      <p:sp>
        <p:nvSpPr>
          <p:cNvPr id="55" name="Google Shape;55;p6"/>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41383780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a:alphaModFix/>
          </a:blip>
          <a:srcRect/>
          <a:stretch/>
        </p:blipFill>
        <p:spPr>
          <a:xfrm>
            <a:off x="-97042" y="8878"/>
            <a:ext cx="6193042" cy="7010400"/>
          </a:xfrm>
          <a:prstGeom prst="rect">
            <a:avLst/>
          </a:prstGeom>
          <a:noFill/>
          <a:ln>
            <a:noFill/>
          </a:ln>
        </p:spPr>
      </p:pic>
      <p:pic>
        <p:nvPicPr>
          <p:cNvPr id="58" name="Google Shape;58;p7"/>
          <p:cNvPicPr preferRelativeResize="0"/>
          <p:nvPr/>
        </p:nvPicPr>
        <p:blipFill rotWithShape="1">
          <a:blip r:embed="rId2">
            <a:alphaModFix/>
          </a:blip>
          <a:srcRect/>
          <a:stretch/>
        </p:blipFill>
        <p:spPr>
          <a:xfrm>
            <a:off x="6113951" y="0"/>
            <a:ext cx="6193042" cy="7010400"/>
          </a:xfrm>
          <a:prstGeom prst="rect">
            <a:avLst/>
          </a:prstGeom>
          <a:noFill/>
          <a:ln>
            <a:noFill/>
          </a:ln>
        </p:spPr>
      </p:pic>
      <p:sp>
        <p:nvSpPr>
          <p:cNvPr id="59" name="Google Shape;59;p7"/>
          <p:cNvSpPr txBox="1">
            <a:spLocks noGrp="1"/>
          </p:cNvSpPr>
          <p:nvPr>
            <p:ph type="ctrTitle"/>
          </p:nvPr>
        </p:nvSpPr>
        <p:spPr>
          <a:xfrm>
            <a:off x="776613" y="2041067"/>
            <a:ext cx="10515600" cy="2326791"/>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5600"/>
              <a:buFont typeface="Inter"/>
              <a:buNone/>
              <a:defRPr sz="56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ubTitle" idx="1"/>
          </p:nvPr>
        </p:nvSpPr>
        <p:spPr>
          <a:xfrm>
            <a:off x="776613" y="4557561"/>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rgbClr val="F39922"/>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1" name="Google Shape;61;p7"/>
          <p:cNvPicPr preferRelativeResize="0"/>
          <p:nvPr/>
        </p:nvPicPr>
        <p:blipFill rotWithShape="1">
          <a:blip r:embed="rId3">
            <a:alphaModFix/>
          </a:blip>
          <a:srcRect/>
          <a:stretch/>
        </p:blipFill>
        <p:spPr>
          <a:xfrm>
            <a:off x="10701468" y="5849980"/>
            <a:ext cx="1143724" cy="707914"/>
          </a:xfrm>
          <a:prstGeom prst="rect">
            <a:avLst/>
          </a:prstGeom>
          <a:noFill/>
          <a:ln>
            <a:noFill/>
          </a:ln>
        </p:spPr>
      </p:pic>
    </p:spTree>
    <p:extLst>
      <p:ext uri="{BB962C8B-B14F-4D97-AF65-F5344CB8AC3E}">
        <p14:creationId xmlns:p14="http://schemas.microsoft.com/office/powerpoint/2010/main" val="1842675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accent1"/>
        </a:solidFill>
        <a:effectLst/>
      </p:bgPr>
    </p:bg>
    <p:spTree>
      <p:nvGrpSpPr>
        <p:cNvPr id="1" name="Shape 62"/>
        <p:cNvGrpSpPr/>
        <p:nvPr/>
      </p:nvGrpSpPr>
      <p:grpSpPr>
        <a:xfrm>
          <a:off x="0" y="0"/>
          <a:ext cx="0" cy="0"/>
          <a:chOff x="0" y="0"/>
          <a:chExt cx="0" cy="0"/>
        </a:xfrm>
      </p:grpSpPr>
      <p:pic>
        <p:nvPicPr>
          <p:cNvPr id="63" name="Google Shape;63;p8"/>
          <p:cNvPicPr preferRelativeResize="0"/>
          <p:nvPr/>
        </p:nvPicPr>
        <p:blipFill rotWithShape="1">
          <a:blip r:embed="rId2">
            <a:alphaModFix/>
          </a:blip>
          <a:srcRect/>
          <a:stretch/>
        </p:blipFill>
        <p:spPr>
          <a:xfrm>
            <a:off x="6104978" y="-76200"/>
            <a:ext cx="6193042" cy="7010400"/>
          </a:xfrm>
          <a:prstGeom prst="rect">
            <a:avLst/>
          </a:prstGeom>
          <a:noFill/>
          <a:ln>
            <a:noFill/>
          </a:ln>
        </p:spPr>
      </p:pic>
      <p:sp>
        <p:nvSpPr>
          <p:cNvPr id="64" name="Google Shape;64;p8"/>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
        <p:nvSpPr>
          <p:cNvPr id="65" name="Google Shape;65;p8"/>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7" name="Google Shape;67;p8"/>
          <p:cNvPicPr preferRelativeResize="0"/>
          <p:nvPr/>
        </p:nvPicPr>
        <p:blipFill rotWithShape="1">
          <a:blip r:embed="rId2">
            <a:alphaModFix/>
          </a:blip>
          <a:srcRect/>
          <a:stretch/>
        </p:blipFill>
        <p:spPr>
          <a:xfrm>
            <a:off x="-106019" y="-76200"/>
            <a:ext cx="6193042" cy="7010400"/>
          </a:xfrm>
          <a:prstGeom prst="rect">
            <a:avLst/>
          </a:prstGeom>
          <a:noFill/>
          <a:ln>
            <a:noFill/>
          </a:ln>
        </p:spPr>
      </p:pic>
    </p:spTree>
    <p:extLst>
      <p:ext uri="{BB962C8B-B14F-4D97-AF65-F5344CB8AC3E}">
        <p14:creationId xmlns:p14="http://schemas.microsoft.com/office/powerpoint/2010/main" val="883554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4"/>
        </a:solidFill>
        <a:effectLst/>
      </p:bgPr>
    </p:bg>
    <p:spTree>
      <p:nvGrpSpPr>
        <p:cNvPr id="1" name="Shape 68"/>
        <p:cNvGrpSpPr/>
        <p:nvPr/>
      </p:nvGrpSpPr>
      <p:grpSpPr>
        <a:xfrm>
          <a:off x="0" y="0"/>
          <a:ext cx="0" cy="0"/>
          <a:chOff x="0" y="0"/>
          <a:chExt cx="0" cy="0"/>
        </a:xfrm>
      </p:grpSpPr>
      <p:pic>
        <p:nvPicPr>
          <p:cNvPr id="69" name="Google Shape;69;p9"/>
          <p:cNvPicPr preferRelativeResize="0"/>
          <p:nvPr/>
        </p:nvPicPr>
        <p:blipFill rotWithShape="1">
          <a:blip r:embed="rId2">
            <a:alphaModFix amt="50000"/>
          </a:blip>
          <a:srcRect/>
          <a:stretch/>
        </p:blipFill>
        <p:spPr>
          <a:xfrm>
            <a:off x="0" y="-76200"/>
            <a:ext cx="6193042" cy="7010400"/>
          </a:xfrm>
          <a:prstGeom prst="rect">
            <a:avLst/>
          </a:prstGeom>
          <a:noFill/>
          <a:ln>
            <a:noFill/>
          </a:ln>
        </p:spPr>
      </p:pic>
      <p:pic>
        <p:nvPicPr>
          <p:cNvPr id="70" name="Google Shape;70;p9"/>
          <p:cNvPicPr preferRelativeResize="0"/>
          <p:nvPr/>
        </p:nvPicPr>
        <p:blipFill rotWithShape="1">
          <a:blip r:embed="rId2">
            <a:alphaModFix amt="50000"/>
          </a:blip>
          <a:srcRect/>
          <a:stretch/>
        </p:blipFill>
        <p:spPr>
          <a:xfrm>
            <a:off x="6193042" y="-76200"/>
            <a:ext cx="6193042" cy="7010400"/>
          </a:xfrm>
          <a:prstGeom prst="rect">
            <a:avLst/>
          </a:prstGeom>
          <a:noFill/>
          <a:ln>
            <a:noFill/>
          </a:ln>
        </p:spPr>
      </p:pic>
      <p:sp>
        <p:nvSpPr>
          <p:cNvPr id="71" name="Google Shape;71;p9"/>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3" name="Google Shape;73;p9"/>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5912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9B07-4171-1C1B-A1A4-9CC19C40A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D37E8-F868-C63B-5D07-D2E9240EA6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B809D-A0B6-32BF-C42D-81E0249851A5}"/>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003CF13A-84AC-D807-FDAA-241A253D1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C0B63-F1C1-3DCE-5EC8-A49961A423AA}"/>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3685257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accent3"/>
        </a:solidFill>
        <a:effectLst/>
      </p:bgPr>
    </p:bg>
    <p:spTree>
      <p:nvGrpSpPr>
        <p:cNvPr id="1" name="Shape 74"/>
        <p:cNvGrpSpPr/>
        <p:nvPr/>
      </p:nvGrpSpPr>
      <p:grpSpPr>
        <a:xfrm>
          <a:off x="0" y="0"/>
          <a:ext cx="0" cy="0"/>
          <a:chOff x="0" y="0"/>
          <a:chExt cx="0" cy="0"/>
        </a:xfrm>
      </p:grpSpPr>
      <p:pic>
        <p:nvPicPr>
          <p:cNvPr id="75" name="Google Shape;75;p10"/>
          <p:cNvPicPr preferRelativeResize="0"/>
          <p:nvPr/>
        </p:nvPicPr>
        <p:blipFill rotWithShape="1">
          <a:blip r:embed="rId2">
            <a:alphaModFix/>
          </a:blip>
          <a:srcRect/>
          <a:stretch/>
        </p:blipFill>
        <p:spPr>
          <a:xfrm>
            <a:off x="0" y="-64539"/>
            <a:ext cx="6193042" cy="7010400"/>
          </a:xfrm>
          <a:prstGeom prst="rect">
            <a:avLst/>
          </a:prstGeom>
          <a:noFill/>
          <a:ln>
            <a:noFill/>
          </a:ln>
        </p:spPr>
      </p:pic>
      <p:pic>
        <p:nvPicPr>
          <p:cNvPr id="76" name="Google Shape;76;p10"/>
          <p:cNvPicPr preferRelativeResize="0"/>
          <p:nvPr/>
        </p:nvPicPr>
        <p:blipFill rotWithShape="1">
          <a:blip r:embed="rId2">
            <a:alphaModFix/>
          </a:blip>
          <a:srcRect/>
          <a:stretch/>
        </p:blipFill>
        <p:spPr>
          <a:xfrm>
            <a:off x="6193042" y="-76200"/>
            <a:ext cx="6193042" cy="7010400"/>
          </a:xfrm>
          <a:prstGeom prst="rect">
            <a:avLst/>
          </a:prstGeom>
          <a:noFill/>
          <a:ln>
            <a:noFill/>
          </a:ln>
        </p:spPr>
      </p:pic>
      <p:sp>
        <p:nvSpPr>
          <p:cNvPr id="77" name="Google Shape;77;p10"/>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9" name="Google Shape;79;p10"/>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865647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3"/>
        </a:solidFill>
        <a:effectLst/>
      </p:bgPr>
    </p:bg>
    <p:spTree>
      <p:nvGrpSpPr>
        <p:cNvPr id="1" name="Shape 80"/>
        <p:cNvGrpSpPr/>
        <p:nvPr/>
      </p:nvGrpSpPr>
      <p:grpSpPr>
        <a:xfrm>
          <a:off x="0" y="0"/>
          <a:ext cx="0" cy="0"/>
          <a:chOff x="0" y="0"/>
          <a:chExt cx="0" cy="0"/>
        </a:xfrm>
      </p:grpSpPr>
      <p:pic>
        <p:nvPicPr>
          <p:cNvPr id="81" name="Google Shape;81;p11"/>
          <p:cNvPicPr preferRelativeResize="0"/>
          <p:nvPr/>
        </p:nvPicPr>
        <p:blipFill rotWithShape="1">
          <a:blip r:embed="rId2">
            <a:alphaModFix amt="65000"/>
          </a:blip>
          <a:srcRect/>
          <a:stretch/>
        </p:blipFill>
        <p:spPr>
          <a:xfrm>
            <a:off x="0" y="-76200"/>
            <a:ext cx="6193042" cy="7010400"/>
          </a:xfrm>
          <a:prstGeom prst="rect">
            <a:avLst/>
          </a:prstGeom>
          <a:noFill/>
          <a:ln>
            <a:noFill/>
          </a:ln>
        </p:spPr>
      </p:pic>
      <p:pic>
        <p:nvPicPr>
          <p:cNvPr id="82" name="Google Shape;82;p11"/>
          <p:cNvPicPr preferRelativeResize="0"/>
          <p:nvPr/>
        </p:nvPicPr>
        <p:blipFill rotWithShape="1">
          <a:blip r:embed="rId2">
            <a:alphaModFix amt="66000"/>
          </a:blip>
          <a:srcRect/>
          <a:stretch/>
        </p:blipFill>
        <p:spPr>
          <a:xfrm>
            <a:off x="6210996" y="-76200"/>
            <a:ext cx="6193042" cy="7010400"/>
          </a:xfrm>
          <a:prstGeom prst="rect">
            <a:avLst/>
          </a:prstGeom>
          <a:noFill/>
          <a:ln>
            <a:noFill/>
          </a:ln>
        </p:spPr>
      </p:pic>
      <p:sp>
        <p:nvSpPr>
          <p:cNvPr id="83" name="Google Shape;83;p11"/>
          <p:cNvSpPr/>
          <p:nvPr/>
        </p:nvSpPr>
        <p:spPr>
          <a:xfrm>
            <a:off x="8473440" y="0"/>
            <a:ext cx="3759621" cy="6858000"/>
          </a:xfrm>
          <a:prstGeom prst="rect">
            <a:avLst/>
          </a:prstGeom>
          <a:blipFill rotWithShape="1">
            <a:blip r:embed="rId3">
              <a:alphaModFix/>
            </a:blip>
            <a:stretch>
              <a:fillRect l="-95" t="-41913" r="-139258" b="-912"/>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4" name="Google Shape;84;p11"/>
          <p:cNvPicPr preferRelativeResize="0"/>
          <p:nvPr/>
        </p:nvPicPr>
        <p:blipFill rotWithShape="1">
          <a:blip r:embed="rId4">
            <a:alphaModFix/>
          </a:blip>
          <a:srcRect/>
          <a:stretch/>
        </p:blipFill>
        <p:spPr>
          <a:xfrm>
            <a:off x="797597" y="537975"/>
            <a:ext cx="877206" cy="434043"/>
          </a:xfrm>
          <a:prstGeom prst="rect">
            <a:avLst/>
          </a:prstGeom>
          <a:noFill/>
          <a:ln>
            <a:noFill/>
          </a:ln>
        </p:spPr>
      </p:pic>
      <p:sp>
        <p:nvSpPr>
          <p:cNvPr id="85" name="Google Shape;85;p11"/>
          <p:cNvSpPr>
            <a:spLocks noGrp="1"/>
          </p:cNvSpPr>
          <p:nvPr>
            <p:ph type="pic" idx="2"/>
          </p:nvPr>
        </p:nvSpPr>
        <p:spPr>
          <a:xfrm>
            <a:off x="6112806" y="781000"/>
            <a:ext cx="5281597" cy="5281597"/>
          </a:xfrm>
          <a:prstGeom prst="rect">
            <a:avLst/>
          </a:prstGeom>
          <a:solidFill>
            <a:schemeClr val="accent4"/>
          </a:solidFill>
          <a:ln>
            <a:noFill/>
          </a:ln>
        </p:spPr>
      </p:sp>
      <p:sp>
        <p:nvSpPr>
          <p:cNvPr id="86" name="Google Shape;86;p11"/>
          <p:cNvSpPr txBox="1"/>
          <p:nvPr/>
        </p:nvSpPr>
        <p:spPr>
          <a:xfrm>
            <a:off x="797597" y="6320273"/>
            <a:ext cx="1044880" cy="14619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2948691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accent4"/>
        </a:solidFill>
        <a:effectLst/>
      </p:bgPr>
    </p:bg>
    <p:spTree>
      <p:nvGrpSpPr>
        <p:cNvPr id="1" name="Shape 87"/>
        <p:cNvGrpSpPr/>
        <p:nvPr/>
      </p:nvGrpSpPr>
      <p:grpSpPr>
        <a:xfrm>
          <a:off x="0" y="0"/>
          <a:ext cx="0" cy="0"/>
          <a:chOff x="0" y="0"/>
          <a:chExt cx="0" cy="0"/>
        </a:xfrm>
      </p:grpSpPr>
      <p:pic>
        <p:nvPicPr>
          <p:cNvPr id="88" name="Google Shape;88;p12"/>
          <p:cNvPicPr preferRelativeResize="0"/>
          <p:nvPr/>
        </p:nvPicPr>
        <p:blipFill rotWithShape="1">
          <a:blip r:embed="rId2">
            <a:alphaModFix amt="50000"/>
          </a:blip>
          <a:srcRect/>
          <a:stretch/>
        </p:blipFill>
        <p:spPr>
          <a:xfrm>
            <a:off x="0" y="-76200"/>
            <a:ext cx="6193042" cy="7010400"/>
          </a:xfrm>
          <a:prstGeom prst="rect">
            <a:avLst/>
          </a:prstGeom>
          <a:noFill/>
          <a:ln>
            <a:noFill/>
          </a:ln>
        </p:spPr>
      </p:pic>
      <p:pic>
        <p:nvPicPr>
          <p:cNvPr id="89" name="Google Shape;89;p12"/>
          <p:cNvPicPr preferRelativeResize="0"/>
          <p:nvPr/>
        </p:nvPicPr>
        <p:blipFill rotWithShape="1">
          <a:blip r:embed="rId2">
            <a:alphaModFix amt="50000"/>
          </a:blip>
          <a:srcRect/>
          <a:stretch/>
        </p:blipFill>
        <p:spPr>
          <a:xfrm>
            <a:off x="6210996" y="-76200"/>
            <a:ext cx="6193042" cy="7010400"/>
          </a:xfrm>
          <a:prstGeom prst="rect">
            <a:avLst/>
          </a:prstGeom>
          <a:noFill/>
          <a:ln>
            <a:noFill/>
          </a:ln>
        </p:spPr>
      </p:pic>
      <p:sp>
        <p:nvSpPr>
          <p:cNvPr id="90" name="Google Shape;90;p12"/>
          <p:cNvSpPr/>
          <p:nvPr/>
        </p:nvSpPr>
        <p:spPr>
          <a:xfrm>
            <a:off x="-573" y="0"/>
            <a:ext cx="3385458" cy="6858000"/>
          </a:xfrm>
          <a:prstGeom prst="rect">
            <a:avLst/>
          </a:prstGeom>
          <a:blipFill rotWithShape="1">
            <a:blip r:embed="rId3">
              <a:alphaModFix/>
            </a:blip>
            <a:stretch>
              <a:fillRect l="-9941" t="-41913" r="-155867" b="-912"/>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2"/>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
        <p:nvSpPr>
          <p:cNvPr id="92" name="Google Shape;92;p12"/>
          <p:cNvSpPr txBox="1">
            <a:spLocks noGrp="1"/>
          </p:cNvSpPr>
          <p:nvPr>
            <p:ph type="ctrTitle"/>
          </p:nvPr>
        </p:nvSpPr>
        <p:spPr>
          <a:xfrm>
            <a:off x="7328770" y="3252521"/>
            <a:ext cx="4087660" cy="33855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rgbClr val="474C55"/>
              </a:buClr>
              <a:buSzPts val="2200"/>
              <a:buFont typeface="Inter"/>
              <a:buNone/>
              <a:defRPr sz="2200" b="0" i="0">
                <a:solidFill>
                  <a:schemeClr val="lt1"/>
                </a:solidFill>
                <a:latin typeface="Overpass Thin"/>
                <a:ea typeface="Overpass Thin"/>
                <a:cs typeface="Overpass Thin"/>
                <a:sym typeface="Overpass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12"/>
          <p:cNvPicPr preferRelativeResize="0"/>
          <p:nvPr/>
        </p:nvPicPr>
        <p:blipFill rotWithShape="1">
          <a:blip r:embed="rId4">
            <a:alphaModFix/>
          </a:blip>
          <a:srcRect/>
          <a:stretch/>
        </p:blipFill>
        <p:spPr>
          <a:xfrm>
            <a:off x="10539224" y="537975"/>
            <a:ext cx="877206" cy="434043"/>
          </a:xfrm>
          <a:prstGeom prst="rect">
            <a:avLst/>
          </a:prstGeom>
          <a:noFill/>
          <a:ln>
            <a:noFill/>
          </a:ln>
        </p:spPr>
      </p:pic>
      <p:sp>
        <p:nvSpPr>
          <p:cNvPr id="94" name="Google Shape;94;p12"/>
          <p:cNvSpPr>
            <a:spLocks noGrp="1"/>
          </p:cNvSpPr>
          <p:nvPr>
            <p:ph type="pic" idx="2"/>
          </p:nvPr>
        </p:nvSpPr>
        <p:spPr>
          <a:xfrm>
            <a:off x="738648" y="781000"/>
            <a:ext cx="5281597" cy="5281597"/>
          </a:xfrm>
          <a:prstGeom prst="rect">
            <a:avLst/>
          </a:prstGeom>
          <a:solidFill>
            <a:schemeClr val="accent4"/>
          </a:solidFill>
          <a:ln>
            <a:noFill/>
          </a:ln>
        </p:spPr>
      </p:sp>
    </p:spTree>
    <p:extLst>
      <p:ext uri="{BB962C8B-B14F-4D97-AF65-F5344CB8AC3E}">
        <p14:creationId xmlns:p14="http://schemas.microsoft.com/office/powerpoint/2010/main" val="2543244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lt1"/>
        </a:solidFill>
        <a:effectLst/>
      </p:bgPr>
    </p:bg>
    <p:spTree>
      <p:nvGrpSpPr>
        <p:cNvPr id="1" name="Shape 95"/>
        <p:cNvGrpSpPr/>
        <p:nvPr/>
      </p:nvGrpSpPr>
      <p:grpSpPr>
        <a:xfrm>
          <a:off x="0" y="0"/>
          <a:ext cx="0" cy="0"/>
          <a:chOff x="0" y="0"/>
          <a:chExt cx="0" cy="0"/>
        </a:xfrm>
      </p:grpSpPr>
      <p:sp>
        <p:nvSpPr>
          <p:cNvPr id="96" name="Google Shape;96;p13"/>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a:solidFill>
                <a:srgbClr val="474C55"/>
              </a:solidFill>
              <a:latin typeface="Inter"/>
              <a:ea typeface="Inter"/>
              <a:cs typeface="Inter"/>
              <a:sym typeface="Inter"/>
            </a:endParaRPr>
          </a:p>
        </p:txBody>
      </p:sp>
      <p:pic>
        <p:nvPicPr>
          <p:cNvPr id="97" name="Google Shape;97;p13"/>
          <p:cNvPicPr preferRelativeResize="0"/>
          <p:nvPr/>
        </p:nvPicPr>
        <p:blipFill rotWithShape="1">
          <a:blip r:embed="rId2">
            <a:alphaModFix/>
          </a:blip>
          <a:srcRect/>
          <a:stretch/>
        </p:blipFill>
        <p:spPr>
          <a:xfrm>
            <a:off x="775855" y="361359"/>
            <a:ext cx="877206" cy="434044"/>
          </a:xfrm>
          <a:prstGeom prst="rect">
            <a:avLst/>
          </a:prstGeom>
          <a:noFill/>
          <a:ln>
            <a:noFill/>
          </a:ln>
        </p:spPr>
      </p:pic>
      <p:sp>
        <p:nvSpPr>
          <p:cNvPr id="98" name="Google Shape;98;p13"/>
          <p:cNvSpPr/>
          <p:nvPr/>
        </p:nvSpPr>
        <p:spPr>
          <a:xfrm>
            <a:off x="5345588" y="-30899"/>
            <a:ext cx="6858000" cy="6934200"/>
          </a:xfrm>
          <a:prstGeom prst="rect">
            <a:avLst/>
          </a:prstGeom>
          <a:blipFill rotWithShape="1">
            <a:blip r:embed="rId3">
              <a:alphaModFix/>
            </a:blip>
            <a:stretch>
              <a:fillRect l="136" t="-35000" r="-135" b="35000"/>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3"/>
          <p:cNvSpPr/>
          <p:nvPr/>
        </p:nvSpPr>
        <p:spPr>
          <a:xfrm>
            <a:off x="5354984" y="3443403"/>
            <a:ext cx="6858000" cy="3429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13"/>
          <p:cNvPicPr preferRelativeResize="0"/>
          <p:nvPr/>
        </p:nvPicPr>
        <p:blipFill rotWithShape="1">
          <a:blip r:embed="rId4">
            <a:alphaModFix amt="65000"/>
          </a:blip>
          <a:srcRect/>
          <a:stretch/>
        </p:blipFill>
        <p:spPr>
          <a:xfrm rot="5400000">
            <a:off x="5746456" y="3042535"/>
            <a:ext cx="6074670" cy="6876405"/>
          </a:xfrm>
          <a:prstGeom prst="rect">
            <a:avLst/>
          </a:prstGeom>
          <a:noFill/>
          <a:ln>
            <a:noFill/>
          </a:ln>
        </p:spPr>
      </p:pic>
      <p:sp>
        <p:nvSpPr>
          <p:cNvPr id="101" name="Google Shape;101;p13"/>
          <p:cNvSpPr>
            <a:spLocks noGrp="1"/>
          </p:cNvSpPr>
          <p:nvPr>
            <p:ph type="pic" idx="2"/>
          </p:nvPr>
        </p:nvSpPr>
        <p:spPr>
          <a:xfrm>
            <a:off x="6133790" y="795403"/>
            <a:ext cx="5281597" cy="5281597"/>
          </a:xfrm>
          <a:prstGeom prst="rect">
            <a:avLst/>
          </a:prstGeom>
          <a:solidFill>
            <a:schemeClr val="accent4"/>
          </a:solidFill>
          <a:ln>
            <a:noFill/>
          </a:ln>
        </p:spPr>
      </p:sp>
      <p:sp>
        <p:nvSpPr>
          <p:cNvPr id="102" name="Google Shape;102;p13"/>
          <p:cNvSpPr txBox="1"/>
          <p:nvPr/>
        </p:nvSpPr>
        <p:spPr>
          <a:xfrm>
            <a:off x="775855" y="6486634"/>
            <a:ext cx="1044880" cy="14619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376417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lt1"/>
        </a:solidFill>
        <a:effectLst/>
      </p:bgPr>
    </p:bg>
    <p:spTree>
      <p:nvGrpSpPr>
        <p:cNvPr id="1" name="Shape 103"/>
        <p:cNvGrpSpPr/>
        <p:nvPr/>
      </p:nvGrpSpPr>
      <p:grpSpPr>
        <a:xfrm>
          <a:off x="0" y="0"/>
          <a:ext cx="0" cy="0"/>
          <a:chOff x="0" y="0"/>
          <a:chExt cx="0" cy="0"/>
        </a:xfrm>
      </p:grpSpPr>
      <p:sp>
        <p:nvSpPr>
          <p:cNvPr id="104" name="Google Shape;104;p14"/>
          <p:cNvSpPr/>
          <p:nvPr/>
        </p:nvSpPr>
        <p:spPr>
          <a:xfrm>
            <a:off x="-9396" y="-45302"/>
            <a:ext cx="6858000" cy="6934200"/>
          </a:xfrm>
          <a:prstGeom prst="rect">
            <a:avLst/>
          </a:prstGeom>
          <a:blipFill rotWithShape="1">
            <a:blip r:embed="rId2">
              <a:alphaModFix/>
            </a:blip>
            <a:stretch>
              <a:fillRect l="136" t="-35329" r="-135" b="35328"/>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14"/>
          <p:cNvSpPr/>
          <p:nvPr/>
        </p:nvSpPr>
        <p:spPr>
          <a:xfrm>
            <a:off x="0" y="3429000"/>
            <a:ext cx="68580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14"/>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pic>
        <p:nvPicPr>
          <p:cNvPr id="107" name="Google Shape;107;p14"/>
          <p:cNvPicPr preferRelativeResize="0"/>
          <p:nvPr/>
        </p:nvPicPr>
        <p:blipFill rotWithShape="1">
          <a:blip r:embed="rId3">
            <a:alphaModFix/>
          </a:blip>
          <a:srcRect/>
          <a:stretch/>
        </p:blipFill>
        <p:spPr>
          <a:xfrm>
            <a:off x="10535988" y="537975"/>
            <a:ext cx="877206" cy="434044"/>
          </a:xfrm>
          <a:prstGeom prst="rect">
            <a:avLst/>
          </a:prstGeom>
          <a:noFill/>
          <a:ln>
            <a:noFill/>
          </a:ln>
        </p:spPr>
      </p:pic>
      <p:pic>
        <p:nvPicPr>
          <p:cNvPr id="108" name="Google Shape;108;p14"/>
          <p:cNvPicPr preferRelativeResize="0"/>
          <p:nvPr/>
        </p:nvPicPr>
        <p:blipFill rotWithShape="1">
          <a:blip r:embed="rId4">
            <a:alphaModFix amt="50000"/>
          </a:blip>
          <a:srcRect/>
          <a:stretch/>
        </p:blipFill>
        <p:spPr>
          <a:xfrm rot="5400000">
            <a:off x="246883" y="3020321"/>
            <a:ext cx="6193042" cy="7010400"/>
          </a:xfrm>
          <a:prstGeom prst="rect">
            <a:avLst/>
          </a:prstGeom>
          <a:noFill/>
          <a:ln>
            <a:noFill/>
          </a:ln>
        </p:spPr>
      </p:pic>
      <p:sp>
        <p:nvSpPr>
          <p:cNvPr id="109" name="Google Shape;109;p14"/>
          <p:cNvSpPr>
            <a:spLocks noGrp="1"/>
          </p:cNvSpPr>
          <p:nvPr>
            <p:ph type="pic" idx="2"/>
          </p:nvPr>
        </p:nvSpPr>
        <p:spPr>
          <a:xfrm>
            <a:off x="778806" y="781000"/>
            <a:ext cx="5281597" cy="5281597"/>
          </a:xfrm>
          <a:prstGeom prst="rect">
            <a:avLst/>
          </a:prstGeom>
          <a:solidFill>
            <a:schemeClr val="accent4"/>
          </a:solidFill>
          <a:ln>
            <a:noFill/>
          </a:ln>
        </p:spPr>
      </p:sp>
    </p:spTree>
    <p:extLst>
      <p:ext uri="{BB962C8B-B14F-4D97-AF65-F5344CB8AC3E}">
        <p14:creationId xmlns:p14="http://schemas.microsoft.com/office/powerpoint/2010/main" val="3739997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2"/>
        </a:solidFill>
        <a:effectLst/>
      </p:bgPr>
    </p:bg>
    <p:spTree>
      <p:nvGrpSpPr>
        <p:cNvPr id="1" name="Shape 114"/>
        <p:cNvGrpSpPr/>
        <p:nvPr/>
      </p:nvGrpSpPr>
      <p:grpSpPr>
        <a:xfrm>
          <a:off x="0" y="0"/>
          <a:ext cx="0" cy="0"/>
          <a:chOff x="0" y="0"/>
          <a:chExt cx="0" cy="0"/>
        </a:xfrm>
      </p:grpSpPr>
      <p:pic>
        <p:nvPicPr>
          <p:cNvPr id="115" name="Google Shape;115;p16"/>
          <p:cNvPicPr preferRelativeResize="0"/>
          <p:nvPr/>
        </p:nvPicPr>
        <p:blipFill rotWithShape="1">
          <a:blip r:embed="rId2">
            <a:alphaModFix/>
          </a:blip>
          <a:srcRect/>
          <a:stretch/>
        </p:blipFill>
        <p:spPr>
          <a:xfrm>
            <a:off x="-106016" y="-81643"/>
            <a:ext cx="6193042" cy="7010400"/>
          </a:xfrm>
          <a:prstGeom prst="rect">
            <a:avLst/>
          </a:prstGeom>
          <a:noFill/>
          <a:ln>
            <a:noFill/>
          </a:ln>
        </p:spPr>
      </p:pic>
      <p:pic>
        <p:nvPicPr>
          <p:cNvPr id="116" name="Google Shape;116;p16"/>
          <p:cNvPicPr preferRelativeResize="0"/>
          <p:nvPr/>
        </p:nvPicPr>
        <p:blipFill rotWithShape="1">
          <a:blip r:embed="rId2">
            <a:alphaModFix/>
          </a:blip>
          <a:srcRect/>
          <a:stretch/>
        </p:blipFill>
        <p:spPr>
          <a:xfrm>
            <a:off x="6104975" y="-81643"/>
            <a:ext cx="6193042" cy="7010400"/>
          </a:xfrm>
          <a:prstGeom prst="rect">
            <a:avLst/>
          </a:prstGeom>
          <a:noFill/>
          <a:ln>
            <a:noFill/>
          </a:ln>
        </p:spPr>
      </p:pic>
      <p:sp>
        <p:nvSpPr>
          <p:cNvPr id="117" name="Google Shape;117;p16"/>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dk1"/>
                </a:solidFill>
                <a:latin typeface="Overpass Medium"/>
                <a:ea typeface="Overpass Medium"/>
                <a:cs typeface="Overpass Medium"/>
                <a:sym typeface="Overpass Medium"/>
              </a:rPr>
              <a:t>‹#›</a:t>
            </a:fld>
            <a:endParaRPr sz="950" b="0" i="0" u="none" strike="noStrike" cap="none">
              <a:solidFill>
                <a:schemeClr val="dk1"/>
              </a:solidFill>
              <a:latin typeface="Overpass Medium"/>
              <a:ea typeface="Overpass Medium"/>
              <a:cs typeface="Overpass Medium"/>
              <a:sym typeface="Overpass Medium"/>
            </a:endParaRPr>
          </a:p>
        </p:txBody>
      </p:sp>
      <p:sp>
        <p:nvSpPr>
          <p:cNvPr id="118" name="Google Shape;118;p16"/>
          <p:cNvSpPr>
            <a:spLocks noGrp="1"/>
          </p:cNvSpPr>
          <p:nvPr>
            <p:ph type="pic" idx="2"/>
          </p:nvPr>
        </p:nvSpPr>
        <p:spPr>
          <a:xfrm>
            <a:off x="0" y="1"/>
            <a:ext cx="4100839" cy="4582886"/>
          </a:xfrm>
          <a:prstGeom prst="rect">
            <a:avLst/>
          </a:prstGeom>
          <a:solidFill>
            <a:schemeClr val="accent4"/>
          </a:solidFill>
          <a:ln>
            <a:noFill/>
          </a:ln>
        </p:spPr>
      </p:sp>
      <p:sp>
        <p:nvSpPr>
          <p:cNvPr id="119" name="Google Shape;119;p16"/>
          <p:cNvSpPr>
            <a:spLocks noGrp="1"/>
          </p:cNvSpPr>
          <p:nvPr>
            <p:ph type="pic" idx="3"/>
          </p:nvPr>
        </p:nvSpPr>
        <p:spPr>
          <a:xfrm>
            <a:off x="4100839" y="1"/>
            <a:ext cx="4100839" cy="4582886"/>
          </a:xfrm>
          <a:prstGeom prst="rect">
            <a:avLst/>
          </a:prstGeom>
          <a:solidFill>
            <a:schemeClr val="accent4"/>
          </a:solidFill>
          <a:ln>
            <a:noFill/>
          </a:ln>
        </p:spPr>
      </p:sp>
      <p:sp>
        <p:nvSpPr>
          <p:cNvPr id="120" name="Google Shape;120;p16"/>
          <p:cNvSpPr>
            <a:spLocks noGrp="1"/>
          </p:cNvSpPr>
          <p:nvPr>
            <p:ph type="pic" idx="4"/>
          </p:nvPr>
        </p:nvSpPr>
        <p:spPr>
          <a:xfrm>
            <a:off x="8197179" y="1"/>
            <a:ext cx="3994822" cy="4582886"/>
          </a:xfrm>
          <a:prstGeom prst="rect">
            <a:avLst/>
          </a:prstGeom>
          <a:solidFill>
            <a:schemeClr val="accent4"/>
          </a:solidFill>
          <a:ln>
            <a:noFill/>
          </a:ln>
        </p:spPr>
      </p:sp>
      <p:sp>
        <p:nvSpPr>
          <p:cNvPr id="121" name="Google Shape;121;p16"/>
          <p:cNvSpPr txBox="1">
            <a:spLocks noGrp="1"/>
          </p:cNvSpPr>
          <p:nvPr>
            <p:ph type="subTitle" idx="1"/>
          </p:nvPr>
        </p:nvSpPr>
        <p:spPr>
          <a:xfrm>
            <a:off x="577479" y="5325445"/>
            <a:ext cx="9144000" cy="377539"/>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Font typeface="Arial"/>
              <a:buNone/>
              <a:defRPr sz="1800" b="0" i="0">
                <a:solidFill>
                  <a:schemeClr val="dk1"/>
                </a:solidFill>
                <a:latin typeface="Overpass Light"/>
                <a:ea typeface="Overpass Light"/>
                <a:cs typeface="Overpass Light"/>
                <a:sym typeface="Overpas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369993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Comparison">
  <p:cSld name="5_Comparison">
    <p:spTree>
      <p:nvGrpSpPr>
        <p:cNvPr id="1" name="Shape 122"/>
        <p:cNvGrpSpPr/>
        <p:nvPr/>
      </p:nvGrpSpPr>
      <p:grpSpPr>
        <a:xfrm>
          <a:off x="0" y="0"/>
          <a:ext cx="0" cy="0"/>
          <a:chOff x="0" y="0"/>
          <a:chExt cx="0" cy="0"/>
        </a:xfrm>
      </p:grpSpPr>
      <p:sp>
        <p:nvSpPr>
          <p:cNvPr id="123" name="Google Shape;123;p17"/>
          <p:cNvSpPr txBox="1">
            <a:spLocks noGrp="1"/>
          </p:cNvSpPr>
          <p:nvPr>
            <p:ph type="ctrTitle"/>
          </p:nvPr>
        </p:nvSpPr>
        <p:spPr>
          <a:xfrm>
            <a:off x="776613" y="438461"/>
            <a:ext cx="10638774" cy="3877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2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7"/>
          <p:cNvSpPr txBox="1">
            <a:spLocks noGrp="1"/>
          </p:cNvSpPr>
          <p:nvPr>
            <p:ph type="body" idx="1"/>
          </p:nvPr>
        </p:nvSpPr>
        <p:spPr>
          <a:xfrm>
            <a:off x="776613" y="1817914"/>
            <a:ext cx="4935255" cy="40431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accent1"/>
              </a:buClr>
              <a:buSzPts val="2600"/>
              <a:buChar char="•"/>
              <a:defRPr sz="2600" b="0" i="0">
                <a:solidFill>
                  <a:schemeClr val="dk1"/>
                </a:solidFill>
                <a:latin typeface="Overpass Medium"/>
                <a:ea typeface="Overpass Medium"/>
                <a:cs typeface="Overpass Medium"/>
                <a:sym typeface="Overpass Medium"/>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5" name="Google Shape;125;p17"/>
          <p:cNvSpPr txBox="1">
            <a:spLocks noGrp="1"/>
          </p:cNvSpPr>
          <p:nvPr>
            <p:ph type="body" idx="2"/>
          </p:nvPr>
        </p:nvSpPr>
        <p:spPr>
          <a:xfrm>
            <a:off x="6484306" y="1817914"/>
            <a:ext cx="4935255" cy="40431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accent1"/>
              </a:buClr>
              <a:buSzPts val="2600"/>
              <a:buFont typeface="Arial"/>
              <a:buChar char="•"/>
              <a:defRPr sz="2600" b="0" i="0">
                <a:solidFill>
                  <a:schemeClr val="dk1"/>
                </a:solidFill>
                <a:latin typeface="Overpass Medium"/>
                <a:ea typeface="Overpass Medium"/>
                <a:cs typeface="Overpass Medium"/>
                <a:sym typeface="Overpass Medium"/>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1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pic>
        <p:nvPicPr>
          <p:cNvPr id="127" name="Google Shape;127;p17"/>
          <p:cNvPicPr preferRelativeResize="0"/>
          <p:nvPr/>
        </p:nvPicPr>
        <p:blipFill rotWithShape="1">
          <a:blip r:embed="rId2">
            <a:alphaModFix/>
          </a:blip>
          <a:srcRect/>
          <a:stretch/>
        </p:blipFill>
        <p:spPr>
          <a:xfrm>
            <a:off x="10455386" y="401164"/>
            <a:ext cx="877206" cy="434044"/>
          </a:xfrm>
          <a:prstGeom prst="rect">
            <a:avLst/>
          </a:prstGeom>
          <a:noFill/>
          <a:ln>
            <a:noFill/>
          </a:ln>
        </p:spPr>
      </p:pic>
    </p:spTree>
    <p:extLst>
      <p:ext uri="{BB962C8B-B14F-4D97-AF65-F5344CB8AC3E}">
        <p14:creationId xmlns:p14="http://schemas.microsoft.com/office/powerpoint/2010/main" val="62730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itle and Content">
  <p:cSld name="3_Title and Content">
    <p:bg>
      <p:bgPr>
        <a:solidFill>
          <a:schemeClr val="accent3"/>
        </a:solidFill>
        <a:effectLst/>
      </p:bgPr>
    </p:bg>
    <p:spTree>
      <p:nvGrpSpPr>
        <p:cNvPr id="1" name="Shape 128"/>
        <p:cNvGrpSpPr/>
        <p:nvPr/>
      </p:nvGrpSpPr>
      <p:grpSpPr>
        <a:xfrm>
          <a:off x="0" y="0"/>
          <a:ext cx="0" cy="0"/>
          <a:chOff x="0" y="0"/>
          <a:chExt cx="0" cy="0"/>
        </a:xfrm>
      </p:grpSpPr>
      <p:grpSp>
        <p:nvGrpSpPr>
          <p:cNvPr id="129" name="Google Shape;129;p18"/>
          <p:cNvGrpSpPr/>
          <p:nvPr/>
        </p:nvGrpSpPr>
        <p:grpSpPr>
          <a:xfrm>
            <a:off x="-106018" y="-70757"/>
            <a:ext cx="12395060" cy="7081157"/>
            <a:chOff x="-106018" y="-55680"/>
            <a:chExt cx="12395060" cy="7081157"/>
          </a:xfrm>
        </p:grpSpPr>
        <p:pic>
          <p:nvPicPr>
            <p:cNvPr id="130" name="Google Shape;130;p18"/>
            <p:cNvPicPr preferRelativeResize="0"/>
            <p:nvPr/>
          </p:nvPicPr>
          <p:blipFill rotWithShape="1">
            <a:blip r:embed="rId2">
              <a:alphaModFix/>
            </a:blip>
            <a:srcRect/>
            <a:stretch/>
          </p:blipFill>
          <p:spPr>
            <a:xfrm>
              <a:off x="6096000" y="15077"/>
              <a:ext cx="6193042" cy="7010400"/>
            </a:xfrm>
            <a:prstGeom prst="rect">
              <a:avLst/>
            </a:prstGeom>
            <a:noFill/>
            <a:ln>
              <a:noFill/>
            </a:ln>
          </p:spPr>
        </p:pic>
        <p:pic>
          <p:nvPicPr>
            <p:cNvPr id="131" name="Google Shape;131;p18"/>
            <p:cNvPicPr preferRelativeResize="0"/>
            <p:nvPr/>
          </p:nvPicPr>
          <p:blipFill rotWithShape="1">
            <a:blip r:embed="rId2">
              <a:alphaModFix/>
            </a:blip>
            <a:srcRect/>
            <a:stretch/>
          </p:blipFill>
          <p:spPr>
            <a:xfrm>
              <a:off x="-106018" y="-55680"/>
              <a:ext cx="6193042" cy="7010400"/>
            </a:xfrm>
            <a:prstGeom prst="rect">
              <a:avLst/>
            </a:prstGeom>
            <a:noFill/>
            <a:ln>
              <a:noFill/>
            </a:ln>
          </p:spPr>
        </p:pic>
      </p:grpSp>
      <p:sp>
        <p:nvSpPr>
          <p:cNvPr id="132" name="Google Shape;132;p18"/>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33" name="Google Shape;133;p18"/>
          <p:cNvPicPr preferRelativeResize="0"/>
          <p:nvPr/>
        </p:nvPicPr>
        <p:blipFill rotWithShape="1">
          <a:blip r:embed="rId3">
            <a:alphaModFix/>
          </a:blip>
          <a:srcRect/>
          <a:stretch/>
        </p:blipFill>
        <p:spPr>
          <a:xfrm>
            <a:off x="10539224" y="537975"/>
            <a:ext cx="877206" cy="434043"/>
          </a:xfrm>
          <a:prstGeom prst="rect">
            <a:avLst/>
          </a:prstGeom>
          <a:noFill/>
          <a:ln>
            <a:noFill/>
          </a:ln>
        </p:spPr>
      </p:pic>
    </p:spTree>
    <p:extLst>
      <p:ext uri="{BB962C8B-B14F-4D97-AF65-F5344CB8AC3E}">
        <p14:creationId xmlns:p14="http://schemas.microsoft.com/office/powerpoint/2010/main" val="2074435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and Content">
  <p:cSld name="3_Title and Content">
    <p:bg>
      <p:bgPr>
        <a:solidFill>
          <a:schemeClr val="accent4"/>
        </a:solidFill>
        <a:effectLst/>
      </p:bgPr>
    </p:bg>
    <p:spTree>
      <p:nvGrpSpPr>
        <p:cNvPr id="1" name="Shape 134"/>
        <p:cNvGrpSpPr/>
        <p:nvPr/>
      </p:nvGrpSpPr>
      <p:grpSpPr>
        <a:xfrm>
          <a:off x="0" y="0"/>
          <a:ext cx="0" cy="0"/>
          <a:chOff x="0" y="0"/>
          <a:chExt cx="0" cy="0"/>
        </a:xfrm>
      </p:grpSpPr>
      <p:grpSp>
        <p:nvGrpSpPr>
          <p:cNvPr id="135" name="Google Shape;135;p19"/>
          <p:cNvGrpSpPr/>
          <p:nvPr/>
        </p:nvGrpSpPr>
        <p:grpSpPr>
          <a:xfrm>
            <a:off x="-106018" y="-70757"/>
            <a:ext cx="12395060" cy="7081157"/>
            <a:chOff x="-106018" y="-55680"/>
            <a:chExt cx="12395060" cy="7081157"/>
          </a:xfrm>
        </p:grpSpPr>
        <p:pic>
          <p:nvPicPr>
            <p:cNvPr id="136" name="Google Shape;136;p19"/>
            <p:cNvPicPr preferRelativeResize="0"/>
            <p:nvPr/>
          </p:nvPicPr>
          <p:blipFill rotWithShape="1">
            <a:blip r:embed="rId2">
              <a:alphaModFix/>
            </a:blip>
            <a:srcRect/>
            <a:stretch/>
          </p:blipFill>
          <p:spPr>
            <a:xfrm>
              <a:off x="6096000" y="15077"/>
              <a:ext cx="6193042" cy="7010400"/>
            </a:xfrm>
            <a:prstGeom prst="rect">
              <a:avLst/>
            </a:prstGeom>
            <a:noFill/>
            <a:ln>
              <a:noFill/>
            </a:ln>
          </p:spPr>
        </p:pic>
        <p:pic>
          <p:nvPicPr>
            <p:cNvPr id="137" name="Google Shape;137;p19"/>
            <p:cNvPicPr preferRelativeResize="0"/>
            <p:nvPr/>
          </p:nvPicPr>
          <p:blipFill rotWithShape="1">
            <a:blip r:embed="rId2">
              <a:alphaModFix/>
            </a:blip>
            <a:srcRect/>
            <a:stretch/>
          </p:blipFill>
          <p:spPr>
            <a:xfrm>
              <a:off x="-106018" y="-55680"/>
              <a:ext cx="6193042" cy="7010400"/>
            </a:xfrm>
            <a:prstGeom prst="rect">
              <a:avLst/>
            </a:prstGeom>
            <a:noFill/>
            <a:ln>
              <a:noFill/>
            </a:ln>
          </p:spPr>
        </p:pic>
      </p:grpSp>
      <p:sp>
        <p:nvSpPr>
          <p:cNvPr id="138" name="Google Shape;138;p19"/>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39" name="Google Shape;139;p19"/>
          <p:cNvPicPr preferRelativeResize="0"/>
          <p:nvPr/>
        </p:nvPicPr>
        <p:blipFill rotWithShape="1">
          <a:blip r:embed="rId3">
            <a:alphaModFix/>
          </a:blip>
          <a:srcRect/>
          <a:stretch/>
        </p:blipFill>
        <p:spPr>
          <a:xfrm>
            <a:off x="10539224" y="537975"/>
            <a:ext cx="877206" cy="434043"/>
          </a:xfrm>
          <a:prstGeom prst="rect">
            <a:avLst/>
          </a:prstGeom>
          <a:noFill/>
          <a:ln>
            <a:noFill/>
          </a:ln>
        </p:spPr>
      </p:pic>
    </p:spTree>
    <p:extLst>
      <p:ext uri="{BB962C8B-B14F-4D97-AF65-F5344CB8AC3E}">
        <p14:creationId xmlns:p14="http://schemas.microsoft.com/office/powerpoint/2010/main" val="4234921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chemeClr val="accent3"/>
        </a:solidFill>
        <a:effectLst/>
      </p:bgPr>
    </p:bg>
    <p:spTree>
      <p:nvGrpSpPr>
        <p:cNvPr id="1" name="Shape 140"/>
        <p:cNvGrpSpPr/>
        <p:nvPr/>
      </p:nvGrpSpPr>
      <p:grpSpPr>
        <a:xfrm>
          <a:off x="0" y="0"/>
          <a:ext cx="0" cy="0"/>
          <a:chOff x="0" y="0"/>
          <a:chExt cx="0" cy="0"/>
        </a:xfrm>
      </p:grpSpPr>
      <p:grpSp>
        <p:nvGrpSpPr>
          <p:cNvPr id="141" name="Google Shape;141;p20"/>
          <p:cNvGrpSpPr/>
          <p:nvPr/>
        </p:nvGrpSpPr>
        <p:grpSpPr>
          <a:xfrm>
            <a:off x="-106018" y="-81643"/>
            <a:ext cx="12404035" cy="7021286"/>
            <a:chOff x="-106018" y="-66566"/>
            <a:chExt cx="12404035" cy="7021286"/>
          </a:xfrm>
        </p:grpSpPr>
        <p:pic>
          <p:nvPicPr>
            <p:cNvPr id="142" name="Google Shape;142;p20"/>
            <p:cNvPicPr preferRelativeResize="0"/>
            <p:nvPr/>
          </p:nvPicPr>
          <p:blipFill rotWithShape="1">
            <a:blip r:embed="rId2">
              <a:alphaModFix amt="65000"/>
            </a:blip>
            <a:srcRect/>
            <a:stretch/>
          </p:blipFill>
          <p:spPr>
            <a:xfrm>
              <a:off x="-106018" y="-55680"/>
              <a:ext cx="6193042" cy="7010400"/>
            </a:xfrm>
            <a:prstGeom prst="rect">
              <a:avLst/>
            </a:prstGeom>
            <a:noFill/>
            <a:ln>
              <a:noFill/>
            </a:ln>
          </p:spPr>
        </p:pic>
        <p:pic>
          <p:nvPicPr>
            <p:cNvPr id="143" name="Google Shape;143;p20"/>
            <p:cNvPicPr preferRelativeResize="0"/>
            <p:nvPr/>
          </p:nvPicPr>
          <p:blipFill rotWithShape="1">
            <a:blip r:embed="rId2">
              <a:alphaModFix amt="65000"/>
            </a:blip>
            <a:srcRect/>
            <a:stretch/>
          </p:blipFill>
          <p:spPr>
            <a:xfrm>
              <a:off x="6104975" y="-66566"/>
              <a:ext cx="6193042" cy="7010400"/>
            </a:xfrm>
            <a:prstGeom prst="rect">
              <a:avLst/>
            </a:prstGeom>
            <a:noFill/>
            <a:ln>
              <a:noFill/>
            </a:ln>
          </p:spPr>
        </p:pic>
      </p:grpSp>
      <p:sp>
        <p:nvSpPr>
          <p:cNvPr id="144" name="Google Shape;144;p20"/>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45" name="Google Shape;145;p20"/>
          <p:cNvPicPr preferRelativeResize="0"/>
          <p:nvPr/>
        </p:nvPicPr>
        <p:blipFill rotWithShape="1">
          <a:blip r:embed="rId3">
            <a:alphaModFix/>
          </a:blip>
          <a:srcRect/>
          <a:stretch/>
        </p:blipFill>
        <p:spPr>
          <a:xfrm>
            <a:off x="10539223" y="537975"/>
            <a:ext cx="877207" cy="434044"/>
          </a:xfrm>
          <a:prstGeom prst="rect">
            <a:avLst/>
          </a:prstGeom>
          <a:noFill/>
          <a:ln>
            <a:noFill/>
          </a:ln>
        </p:spPr>
      </p:pic>
      <p:cxnSp>
        <p:nvCxnSpPr>
          <p:cNvPr id="146" name="Google Shape;146;p20"/>
          <p:cNvCxnSpPr/>
          <p:nvPr/>
        </p:nvCxnSpPr>
        <p:spPr>
          <a:xfrm>
            <a:off x="0" y="2108952"/>
            <a:ext cx="12192000" cy="0"/>
          </a:xfrm>
          <a:prstGeom prst="straightConnector1">
            <a:avLst/>
          </a:prstGeom>
          <a:noFill/>
          <a:ln w="25400" cap="flat" cmpd="sng">
            <a:solidFill>
              <a:schemeClr val="lt1"/>
            </a:solidFill>
            <a:prstDash val="solid"/>
            <a:round/>
            <a:headEnd type="none" w="sm" len="sm"/>
            <a:tailEnd type="none" w="sm" len="sm"/>
          </a:ln>
        </p:spPr>
      </p:cxnSp>
      <p:cxnSp>
        <p:nvCxnSpPr>
          <p:cNvPr id="147" name="Google Shape;147;p20"/>
          <p:cNvCxnSpPr/>
          <p:nvPr/>
        </p:nvCxnSpPr>
        <p:spPr>
          <a:xfrm rot="10800000">
            <a:off x="4217063" y="2108952"/>
            <a:ext cx="0" cy="3413145"/>
          </a:xfrm>
          <a:prstGeom prst="straightConnector1">
            <a:avLst/>
          </a:prstGeom>
          <a:noFill/>
          <a:ln w="25400" cap="flat" cmpd="sng">
            <a:solidFill>
              <a:schemeClr val="lt1"/>
            </a:solidFill>
            <a:prstDash val="solid"/>
            <a:round/>
            <a:headEnd type="none" w="sm" len="sm"/>
            <a:tailEnd type="none" w="sm" len="sm"/>
          </a:ln>
        </p:spPr>
      </p:cxnSp>
      <p:cxnSp>
        <p:nvCxnSpPr>
          <p:cNvPr id="148" name="Google Shape;148;p20"/>
          <p:cNvCxnSpPr/>
          <p:nvPr/>
        </p:nvCxnSpPr>
        <p:spPr>
          <a:xfrm>
            <a:off x="0" y="5544130"/>
            <a:ext cx="12192000" cy="0"/>
          </a:xfrm>
          <a:prstGeom prst="straightConnector1">
            <a:avLst/>
          </a:prstGeom>
          <a:noFill/>
          <a:ln w="25400" cap="flat" cmpd="sng">
            <a:solidFill>
              <a:schemeClr val="lt1"/>
            </a:solidFill>
            <a:prstDash val="solid"/>
            <a:round/>
            <a:headEnd type="none" w="sm" len="sm"/>
            <a:tailEnd type="none" w="sm" len="sm"/>
          </a:ln>
        </p:spPr>
      </p:cxnSp>
      <p:sp>
        <p:nvSpPr>
          <p:cNvPr id="149" name="Google Shape;149;p20"/>
          <p:cNvSpPr>
            <a:spLocks noGrp="1"/>
          </p:cNvSpPr>
          <p:nvPr>
            <p:ph type="pic" idx="2"/>
          </p:nvPr>
        </p:nvSpPr>
        <p:spPr>
          <a:xfrm>
            <a:off x="1030551" y="2586041"/>
            <a:ext cx="2203450" cy="2171700"/>
          </a:xfrm>
          <a:prstGeom prst="ellipse">
            <a:avLst/>
          </a:prstGeom>
          <a:noFill/>
          <a:ln>
            <a:noFill/>
          </a:ln>
        </p:spPr>
      </p:sp>
    </p:spTree>
    <p:extLst>
      <p:ext uri="{BB962C8B-B14F-4D97-AF65-F5344CB8AC3E}">
        <p14:creationId xmlns:p14="http://schemas.microsoft.com/office/powerpoint/2010/main" val="258829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85D9-EC41-A0F6-6024-8445A278A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80681-F300-635B-43C2-29E4CA7B7D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53FF-FEE9-177F-C023-620B7BDAC9A3}"/>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77FC0CEF-82FC-C698-135E-F039FB44D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CB5DF-1FA2-5918-84C3-ACFCB88CA1E5}"/>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4025744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3_Title and Content">
    <p:bg>
      <p:bgPr>
        <a:solidFill>
          <a:schemeClr val="accent1"/>
        </a:solidFill>
        <a:effectLst/>
      </p:bgPr>
    </p:bg>
    <p:spTree>
      <p:nvGrpSpPr>
        <p:cNvPr id="1" name="Shape 150"/>
        <p:cNvGrpSpPr/>
        <p:nvPr/>
      </p:nvGrpSpPr>
      <p:grpSpPr>
        <a:xfrm>
          <a:off x="0" y="0"/>
          <a:ext cx="0" cy="0"/>
          <a:chOff x="0" y="0"/>
          <a:chExt cx="0" cy="0"/>
        </a:xfrm>
      </p:grpSpPr>
      <p:grpSp>
        <p:nvGrpSpPr>
          <p:cNvPr id="151" name="Google Shape;151;p21"/>
          <p:cNvGrpSpPr/>
          <p:nvPr/>
        </p:nvGrpSpPr>
        <p:grpSpPr>
          <a:xfrm>
            <a:off x="109642" y="341051"/>
            <a:ext cx="12404035" cy="7021286"/>
            <a:chOff x="-106018" y="-81643"/>
            <a:chExt cx="12404035" cy="7021286"/>
          </a:xfrm>
        </p:grpSpPr>
        <p:pic>
          <p:nvPicPr>
            <p:cNvPr id="152" name="Google Shape;152;p21"/>
            <p:cNvPicPr preferRelativeResize="0"/>
            <p:nvPr/>
          </p:nvPicPr>
          <p:blipFill rotWithShape="1">
            <a:blip r:embed="rId2">
              <a:alphaModFix/>
            </a:blip>
            <a:srcRect/>
            <a:stretch/>
          </p:blipFill>
          <p:spPr>
            <a:xfrm>
              <a:off x="-106018" y="-70757"/>
              <a:ext cx="6193042" cy="7010400"/>
            </a:xfrm>
            <a:prstGeom prst="rect">
              <a:avLst/>
            </a:prstGeom>
            <a:noFill/>
            <a:ln>
              <a:noFill/>
            </a:ln>
          </p:spPr>
        </p:pic>
        <p:pic>
          <p:nvPicPr>
            <p:cNvPr id="153" name="Google Shape;153;p21"/>
            <p:cNvPicPr preferRelativeResize="0"/>
            <p:nvPr/>
          </p:nvPicPr>
          <p:blipFill rotWithShape="1">
            <a:blip r:embed="rId2">
              <a:alphaModFix/>
            </a:blip>
            <a:srcRect/>
            <a:stretch/>
          </p:blipFill>
          <p:spPr>
            <a:xfrm>
              <a:off x="6104975" y="-81643"/>
              <a:ext cx="6193042" cy="7010400"/>
            </a:xfrm>
            <a:prstGeom prst="rect">
              <a:avLst/>
            </a:prstGeom>
            <a:noFill/>
            <a:ln>
              <a:noFill/>
            </a:ln>
          </p:spPr>
        </p:pic>
      </p:grpSp>
      <p:sp>
        <p:nvSpPr>
          <p:cNvPr id="154" name="Google Shape;154;p21"/>
          <p:cNvSpPr/>
          <p:nvPr/>
        </p:nvSpPr>
        <p:spPr>
          <a:xfrm>
            <a:off x="0" y="6283569"/>
            <a:ext cx="12192000" cy="574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21"/>
          <p:cNvSpPr/>
          <p:nvPr/>
        </p:nvSpPr>
        <p:spPr>
          <a:xfrm>
            <a:off x="10756003" y="6329579"/>
            <a:ext cx="863241" cy="41545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chemeClr val="accent3"/>
                </a:solidFill>
                <a:latin typeface="Overpass Medium"/>
                <a:ea typeface="Overpass Medium"/>
                <a:cs typeface="Overpass Medium"/>
                <a:sym typeface="Overpass Medium"/>
              </a:rPr>
              <a:t>redf.org</a:t>
            </a:r>
            <a:endParaRPr sz="1400" b="0" i="0" u="none" strike="noStrike" cap="none">
              <a:solidFill>
                <a:schemeClr val="accent3"/>
              </a:solidFill>
              <a:latin typeface="Overpass Medium"/>
              <a:ea typeface="Overpass Medium"/>
              <a:cs typeface="Overpass Medium"/>
              <a:sym typeface="Overpass Medium"/>
            </a:endParaRPr>
          </a:p>
        </p:txBody>
      </p:sp>
      <p:pic>
        <p:nvPicPr>
          <p:cNvPr id="156" name="Google Shape;156;p21"/>
          <p:cNvPicPr preferRelativeResize="0"/>
          <p:nvPr/>
        </p:nvPicPr>
        <p:blipFill rotWithShape="1">
          <a:blip r:embed="rId3">
            <a:alphaModFix/>
          </a:blip>
          <a:srcRect/>
          <a:stretch/>
        </p:blipFill>
        <p:spPr>
          <a:xfrm>
            <a:off x="776613" y="522476"/>
            <a:ext cx="1248451" cy="772736"/>
          </a:xfrm>
          <a:prstGeom prst="rect">
            <a:avLst/>
          </a:prstGeom>
          <a:noFill/>
          <a:ln>
            <a:noFill/>
          </a:ln>
        </p:spPr>
      </p:pic>
      <p:sp>
        <p:nvSpPr>
          <p:cNvPr id="157" name="Google Shape;157;p21"/>
          <p:cNvSpPr>
            <a:spLocks noGrp="1"/>
          </p:cNvSpPr>
          <p:nvPr>
            <p:ph type="pic" idx="2"/>
          </p:nvPr>
        </p:nvSpPr>
        <p:spPr>
          <a:xfrm>
            <a:off x="9060785" y="3254922"/>
            <a:ext cx="1700746" cy="1676240"/>
          </a:xfrm>
          <a:prstGeom prst="ellipse">
            <a:avLst/>
          </a:prstGeom>
          <a:noFill/>
          <a:ln>
            <a:noFill/>
          </a:ln>
        </p:spPr>
      </p:sp>
    </p:spTree>
    <p:extLst>
      <p:ext uri="{BB962C8B-B14F-4D97-AF65-F5344CB8AC3E}">
        <p14:creationId xmlns:p14="http://schemas.microsoft.com/office/powerpoint/2010/main" val="1969873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cSld name="3_Title and Content">
    <p:bg>
      <p:bgPr>
        <a:solidFill>
          <a:schemeClr val="accent1"/>
        </a:solidFill>
        <a:effectLst/>
      </p:bgPr>
    </p:bg>
    <p:spTree>
      <p:nvGrpSpPr>
        <p:cNvPr id="1" name="Shape 158"/>
        <p:cNvGrpSpPr/>
        <p:nvPr/>
      </p:nvGrpSpPr>
      <p:grpSpPr>
        <a:xfrm>
          <a:off x="0" y="0"/>
          <a:ext cx="0" cy="0"/>
          <a:chOff x="0" y="0"/>
          <a:chExt cx="0" cy="0"/>
        </a:xfrm>
      </p:grpSpPr>
      <p:grpSp>
        <p:nvGrpSpPr>
          <p:cNvPr id="159" name="Google Shape;159;p22"/>
          <p:cNvGrpSpPr/>
          <p:nvPr/>
        </p:nvGrpSpPr>
        <p:grpSpPr>
          <a:xfrm>
            <a:off x="-106018" y="-81643"/>
            <a:ext cx="12404035" cy="7021286"/>
            <a:chOff x="-106018" y="-81643"/>
            <a:chExt cx="12404035" cy="7021286"/>
          </a:xfrm>
        </p:grpSpPr>
        <p:pic>
          <p:nvPicPr>
            <p:cNvPr id="160" name="Google Shape;160;p22"/>
            <p:cNvPicPr preferRelativeResize="0"/>
            <p:nvPr/>
          </p:nvPicPr>
          <p:blipFill rotWithShape="1">
            <a:blip r:embed="rId2">
              <a:alphaModFix/>
            </a:blip>
            <a:srcRect/>
            <a:stretch/>
          </p:blipFill>
          <p:spPr>
            <a:xfrm>
              <a:off x="-106018" y="-70757"/>
              <a:ext cx="6193042" cy="7010400"/>
            </a:xfrm>
            <a:prstGeom prst="rect">
              <a:avLst/>
            </a:prstGeom>
            <a:noFill/>
            <a:ln>
              <a:noFill/>
            </a:ln>
          </p:spPr>
        </p:pic>
        <p:pic>
          <p:nvPicPr>
            <p:cNvPr id="161" name="Google Shape;161;p22"/>
            <p:cNvPicPr preferRelativeResize="0"/>
            <p:nvPr/>
          </p:nvPicPr>
          <p:blipFill rotWithShape="1">
            <a:blip r:embed="rId2">
              <a:alphaModFix/>
            </a:blip>
            <a:srcRect/>
            <a:stretch/>
          </p:blipFill>
          <p:spPr>
            <a:xfrm>
              <a:off x="6104975" y="-81643"/>
              <a:ext cx="6193042" cy="7010400"/>
            </a:xfrm>
            <a:prstGeom prst="rect">
              <a:avLst/>
            </a:prstGeom>
            <a:noFill/>
            <a:ln>
              <a:noFill/>
            </a:ln>
          </p:spPr>
        </p:pic>
      </p:grpSp>
      <p:sp>
        <p:nvSpPr>
          <p:cNvPr id="162" name="Google Shape;162;p22"/>
          <p:cNvSpPr/>
          <p:nvPr/>
        </p:nvSpPr>
        <p:spPr>
          <a:xfrm>
            <a:off x="0" y="6283569"/>
            <a:ext cx="12192000" cy="574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22"/>
          <p:cNvSpPr/>
          <p:nvPr/>
        </p:nvSpPr>
        <p:spPr>
          <a:xfrm>
            <a:off x="10756003" y="6329579"/>
            <a:ext cx="863241" cy="41545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chemeClr val="accent3"/>
                </a:solidFill>
                <a:latin typeface="Overpass Medium"/>
                <a:ea typeface="Overpass Medium"/>
                <a:cs typeface="Overpass Medium"/>
                <a:sym typeface="Overpass Medium"/>
              </a:rPr>
              <a:t>redf.org</a:t>
            </a:r>
            <a:endParaRPr sz="1400" b="0" i="0" u="none" strike="noStrike" cap="none">
              <a:solidFill>
                <a:schemeClr val="accent3"/>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2313536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lt1"/>
        </a:solidFill>
        <a:effectLst/>
      </p:bgPr>
    </p:bg>
    <p:spTree>
      <p:nvGrpSpPr>
        <p:cNvPr id="1" name="Shape 164"/>
        <p:cNvGrpSpPr/>
        <p:nvPr/>
      </p:nvGrpSpPr>
      <p:grpSpPr>
        <a:xfrm>
          <a:off x="0" y="0"/>
          <a:ext cx="0" cy="0"/>
          <a:chOff x="0" y="0"/>
          <a:chExt cx="0" cy="0"/>
        </a:xfrm>
      </p:grpSpPr>
      <p:sp>
        <p:nvSpPr>
          <p:cNvPr id="165" name="Google Shape;165;p23"/>
          <p:cNvSpPr>
            <a:spLocks noGrp="1"/>
          </p:cNvSpPr>
          <p:nvPr>
            <p:ph type="pic" idx="2"/>
          </p:nvPr>
        </p:nvSpPr>
        <p:spPr>
          <a:xfrm>
            <a:off x="0" y="0"/>
            <a:ext cx="6858000" cy="6858000"/>
          </a:xfrm>
          <a:prstGeom prst="rect">
            <a:avLst/>
          </a:prstGeom>
          <a:solidFill>
            <a:schemeClr val="lt1"/>
          </a:solidFill>
          <a:ln>
            <a:noFill/>
          </a:ln>
        </p:spPr>
      </p:sp>
      <p:pic>
        <p:nvPicPr>
          <p:cNvPr id="166" name="Google Shape;166;p23"/>
          <p:cNvPicPr preferRelativeResize="0"/>
          <p:nvPr/>
        </p:nvPicPr>
        <p:blipFill rotWithShape="1">
          <a:blip r:embed="rId2">
            <a:alphaModFix/>
          </a:blip>
          <a:srcRect/>
          <a:stretch/>
        </p:blipFill>
        <p:spPr>
          <a:xfrm>
            <a:off x="10455386" y="537975"/>
            <a:ext cx="877206" cy="434044"/>
          </a:xfrm>
          <a:prstGeom prst="rect">
            <a:avLst/>
          </a:prstGeom>
          <a:noFill/>
          <a:ln>
            <a:noFill/>
          </a:ln>
        </p:spPr>
      </p:pic>
      <p:sp>
        <p:nvSpPr>
          <p:cNvPr id="167" name="Google Shape;167;p23"/>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dk1"/>
                </a:solidFill>
                <a:latin typeface="Overpass Medium"/>
                <a:ea typeface="Overpass Medium"/>
                <a:cs typeface="Overpass Medium"/>
                <a:sym typeface="Overpass Medium"/>
              </a:rPr>
              <a:t>‹#›</a:t>
            </a:fld>
            <a:endParaRPr sz="950" b="0" i="0" u="none" strike="noStrike" cap="none">
              <a:solidFill>
                <a:schemeClr val="dk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2049923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3047256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Tree>
    <p:extLst>
      <p:ext uri="{BB962C8B-B14F-4D97-AF65-F5344CB8AC3E}">
        <p14:creationId xmlns:p14="http://schemas.microsoft.com/office/powerpoint/2010/main" val="4124042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lt1"/>
        </a:solidFill>
        <a:effectLst/>
      </p:bgPr>
    </p:bg>
    <p:spTree>
      <p:nvGrpSpPr>
        <p:cNvPr id="1" name="Shape 110"/>
        <p:cNvGrpSpPr/>
        <p:nvPr/>
      </p:nvGrpSpPr>
      <p:grpSpPr>
        <a:xfrm>
          <a:off x="0" y="0"/>
          <a:ext cx="0" cy="0"/>
          <a:chOff x="0" y="0"/>
          <a:chExt cx="0" cy="0"/>
        </a:xfrm>
      </p:grpSpPr>
      <p:sp>
        <p:nvSpPr>
          <p:cNvPr id="111" name="Google Shape;111;p15"/>
          <p:cNvSpPr>
            <a:spLocks noGrp="1"/>
          </p:cNvSpPr>
          <p:nvPr>
            <p:ph type="pic" idx="2"/>
          </p:nvPr>
        </p:nvSpPr>
        <p:spPr>
          <a:xfrm>
            <a:off x="3766456" y="0"/>
            <a:ext cx="8425544" cy="6858000"/>
          </a:xfrm>
          <a:prstGeom prst="rect">
            <a:avLst/>
          </a:prstGeom>
          <a:solidFill>
            <a:schemeClr val="lt1"/>
          </a:solidFill>
          <a:ln>
            <a:noFill/>
          </a:ln>
        </p:spPr>
      </p:sp>
      <p:sp>
        <p:nvSpPr>
          <p:cNvPr id="112" name="Google Shape;112;p15"/>
          <p:cNvSpPr/>
          <p:nvPr/>
        </p:nvSpPr>
        <p:spPr>
          <a:xfrm>
            <a:off x="0" y="0"/>
            <a:ext cx="3766457"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3" name="Google Shape;113;p15"/>
          <p:cNvPicPr preferRelativeResize="0"/>
          <p:nvPr/>
        </p:nvPicPr>
        <p:blipFill rotWithShape="1">
          <a:blip r:embed="rId2">
            <a:alphaModFix/>
          </a:blip>
          <a:srcRect/>
          <a:stretch/>
        </p:blipFill>
        <p:spPr>
          <a:xfrm>
            <a:off x="-2426585" y="0"/>
            <a:ext cx="6193042" cy="7010400"/>
          </a:xfrm>
          <a:prstGeom prst="rect">
            <a:avLst/>
          </a:prstGeom>
          <a:noFill/>
          <a:ln>
            <a:noFill/>
          </a:ln>
        </p:spPr>
      </p:pic>
    </p:spTree>
    <p:extLst>
      <p:ext uri="{BB962C8B-B14F-4D97-AF65-F5344CB8AC3E}">
        <p14:creationId xmlns:p14="http://schemas.microsoft.com/office/powerpoint/2010/main" val="3687874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endParaRPr lang="en-US" dirty="0"/>
          </a:p>
        </p:txBody>
      </p:sp>
    </p:spTree>
    <p:extLst>
      <p:ext uri="{BB962C8B-B14F-4D97-AF65-F5344CB8AC3E}">
        <p14:creationId xmlns:p14="http://schemas.microsoft.com/office/powerpoint/2010/main" val="244476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40404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91354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accent1"/>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4731193" y="-154580"/>
            <a:ext cx="6193042" cy="7010400"/>
          </a:xfrm>
          <a:prstGeom prst="rect">
            <a:avLst/>
          </a:prstGeom>
          <a:noFill/>
          <a:ln>
            <a:noFill/>
          </a:ln>
        </p:spPr>
      </p:pic>
      <p:pic>
        <p:nvPicPr>
          <p:cNvPr id="17" name="Google Shape;17;p2"/>
          <p:cNvPicPr preferRelativeResize="0"/>
          <p:nvPr/>
        </p:nvPicPr>
        <p:blipFill rotWithShape="1">
          <a:blip r:embed="rId2">
            <a:alphaModFix/>
          </a:blip>
          <a:srcRect/>
          <a:stretch/>
        </p:blipFill>
        <p:spPr>
          <a:xfrm>
            <a:off x="-106019" y="-76200"/>
            <a:ext cx="6193042" cy="7010400"/>
          </a:xfrm>
          <a:prstGeom prst="rect">
            <a:avLst/>
          </a:prstGeom>
          <a:noFill/>
          <a:ln>
            <a:noFill/>
          </a:ln>
        </p:spPr>
      </p:pic>
      <p:pic>
        <p:nvPicPr>
          <p:cNvPr id="18" name="Google Shape;18;p2"/>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19" name="Google Shape;19;p2"/>
          <p:cNvSpPr/>
          <p:nvPr/>
        </p:nvSpPr>
        <p:spPr>
          <a:xfrm flipH="1">
            <a:off x="-3" y="0"/>
            <a:ext cx="12192002" cy="4922457"/>
          </a:xfrm>
          <a:prstGeom prst="rect">
            <a:avLst/>
          </a:prstGeom>
          <a:blipFill rotWithShape="1">
            <a:blip r:embed="rId4">
              <a:alphaModFix/>
            </a:blip>
            <a:stretch>
              <a:fillRect l="8716" t="-24305" b="-63625"/>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20" name="Google Shape;20;p2"/>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sp>
        <p:nvSpPr>
          <p:cNvPr id="21" name="Google Shape;21;p2"/>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pic>
        <p:nvPicPr>
          <p:cNvPr id="22" name="Google Shape;22;p2"/>
          <p:cNvPicPr preferRelativeResize="0"/>
          <p:nvPr/>
        </p:nvPicPr>
        <p:blipFill rotWithShape="1">
          <a:blip r:embed="rId5">
            <a:alphaModFix/>
          </a:blip>
          <a:srcRect l="15964" t="1401" r="24801" b="1402"/>
          <a:stretch/>
        </p:blipFill>
        <p:spPr>
          <a:xfrm>
            <a:off x="0" y="0"/>
            <a:ext cx="3334287" cy="4103370"/>
          </a:xfrm>
          <a:prstGeom prst="rect">
            <a:avLst/>
          </a:prstGeom>
          <a:noFill/>
          <a:ln>
            <a:noFill/>
          </a:ln>
        </p:spPr>
      </p:pic>
      <p:pic>
        <p:nvPicPr>
          <p:cNvPr id="23" name="Google Shape;23;p2"/>
          <p:cNvPicPr preferRelativeResize="0"/>
          <p:nvPr/>
        </p:nvPicPr>
        <p:blipFill rotWithShape="1">
          <a:blip r:embed="rId6">
            <a:alphaModFix/>
          </a:blip>
          <a:srcRect l="12312" t="686" r="5609" b="686"/>
          <a:stretch/>
        </p:blipFill>
        <p:spPr>
          <a:xfrm>
            <a:off x="3334287" y="0"/>
            <a:ext cx="3334287" cy="4103370"/>
          </a:xfrm>
          <a:prstGeom prst="rect">
            <a:avLst/>
          </a:prstGeom>
          <a:noFill/>
          <a:ln>
            <a:noFill/>
          </a:ln>
        </p:spPr>
      </p:pic>
      <p:pic>
        <p:nvPicPr>
          <p:cNvPr id="24" name="Google Shape;24;p2"/>
          <p:cNvPicPr preferRelativeResize="0"/>
          <p:nvPr/>
        </p:nvPicPr>
        <p:blipFill rotWithShape="1">
          <a:blip r:embed="rId7">
            <a:alphaModFix/>
          </a:blip>
          <a:srcRect l="28424" r="29410" b="1471"/>
          <a:stretch/>
        </p:blipFill>
        <p:spPr>
          <a:xfrm>
            <a:off x="6668574" y="0"/>
            <a:ext cx="3334287" cy="4103370"/>
          </a:xfrm>
          <a:prstGeom prst="rect">
            <a:avLst/>
          </a:prstGeom>
          <a:noFill/>
          <a:ln>
            <a:noFill/>
          </a:ln>
        </p:spPr>
      </p:pic>
    </p:spTree>
    <p:extLst>
      <p:ext uri="{BB962C8B-B14F-4D97-AF65-F5344CB8AC3E}">
        <p14:creationId xmlns:p14="http://schemas.microsoft.com/office/powerpoint/2010/main" val="633545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1"/>
        </a:solidFill>
        <a:effectLst/>
      </p:bgPr>
    </p:bg>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mt="65000"/>
          </a:blip>
          <a:srcRect/>
          <a:stretch/>
        </p:blipFill>
        <p:spPr>
          <a:xfrm>
            <a:off x="6104978" y="-76200"/>
            <a:ext cx="6193042" cy="7010400"/>
          </a:xfrm>
          <a:prstGeom prst="rect">
            <a:avLst/>
          </a:prstGeom>
          <a:noFill/>
          <a:ln>
            <a:noFill/>
          </a:ln>
        </p:spPr>
      </p:pic>
      <p:pic>
        <p:nvPicPr>
          <p:cNvPr id="27" name="Google Shape;27;p3"/>
          <p:cNvPicPr preferRelativeResize="0"/>
          <p:nvPr/>
        </p:nvPicPr>
        <p:blipFill rotWithShape="1">
          <a:blip r:embed="rId2">
            <a:alphaModFix amt="65000"/>
          </a:blip>
          <a:srcRect/>
          <a:stretch/>
        </p:blipFill>
        <p:spPr>
          <a:xfrm>
            <a:off x="-106019" y="-76200"/>
            <a:ext cx="6193042" cy="7010400"/>
          </a:xfrm>
          <a:prstGeom prst="rect">
            <a:avLst/>
          </a:prstGeom>
          <a:noFill/>
          <a:ln>
            <a:noFill/>
          </a:ln>
        </p:spPr>
      </p:pic>
      <p:sp>
        <p:nvSpPr>
          <p:cNvPr id="28" name="Google Shape;28;p3"/>
          <p:cNvSpPr/>
          <p:nvPr/>
        </p:nvSpPr>
        <p:spPr>
          <a:xfrm flipH="1">
            <a:off x="-1" y="0"/>
            <a:ext cx="8804031" cy="5362876"/>
          </a:xfrm>
          <a:prstGeom prst="rect">
            <a:avLst/>
          </a:prstGeom>
          <a:blipFill rotWithShape="1">
            <a:blip r:embed="rId3">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pic>
        <p:nvPicPr>
          <p:cNvPr id="29" name="Google Shape;29;p3"/>
          <p:cNvPicPr preferRelativeResize="0"/>
          <p:nvPr/>
        </p:nvPicPr>
        <p:blipFill rotWithShape="1">
          <a:blip r:embed="rId4">
            <a:alphaModFix/>
          </a:blip>
          <a:srcRect t="10749" r="11346" b="1771"/>
          <a:stretch/>
        </p:blipFill>
        <p:spPr>
          <a:xfrm>
            <a:off x="0" y="962263"/>
            <a:ext cx="7901354" cy="4400613"/>
          </a:xfrm>
          <a:prstGeom prst="rect">
            <a:avLst/>
          </a:prstGeom>
          <a:noFill/>
          <a:ln>
            <a:noFill/>
          </a:ln>
        </p:spPr>
      </p:pic>
      <p:sp>
        <p:nvSpPr>
          <p:cNvPr id="30" name="Google Shape;30;p3"/>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sp>
        <p:nvSpPr>
          <p:cNvPr id="31" name="Google Shape;31;p3"/>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pic>
        <p:nvPicPr>
          <p:cNvPr id="32" name="Google Shape;32;p3"/>
          <p:cNvPicPr preferRelativeResize="0"/>
          <p:nvPr/>
        </p:nvPicPr>
        <p:blipFill rotWithShape="1">
          <a:blip r:embed="rId5">
            <a:alphaModFix/>
          </a:blip>
          <a:srcRect/>
          <a:stretch/>
        </p:blipFill>
        <p:spPr>
          <a:xfrm>
            <a:off x="10701468" y="5849980"/>
            <a:ext cx="1143724" cy="707914"/>
          </a:xfrm>
          <a:prstGeom prst="rect">
            <a:avLst/>
          </a:prstGeom>
          <a:noFill/>
          <a:ln>
            <a:noFill/>
          </a:ln>
        </p:spPr>
      </p:pic>
    </p:spTree>
    <p:extLst>
      <p:ext uri="{BB962C8B-B14F-4D97-AF65-F5344CB8AC3E}">
        <p14:creationId xmlns:p14="http://schemas.microsoft.com/office/powerpoint/2010/main" val="3870212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E8A2-0533-567A-58C6-C184D6BB27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DCA2E-F3E8-D9FC-4D09-2977128503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DB8761-E2F4-5162-1058-3E9E085973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037C0E-29C6-791D-F9E5-0C1C8A1F7735}"/>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6" name="Footer Placeholder 5">
            <a:extLst>
              <a:ext uri="{FF2B5EF4-FFF2-40B4-BE49-F238E27FC236}">
                <a16:creationId xmlns:a16="http://schemas.microsoft.com/office/drawing/2014/main" id="{2CA7586B-BB51-03BD-93AC-8FABE22D64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05B57E-4D0C-49D5-A8FA-772E96D46050}"/>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856479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4"/>
        </a:solidFill>
        <a:effectLst/>
      </p:bgPr>
    </p:bg>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mt="65000"/>
          </a:blip>
          <a:srcRect/>
          <a:stretch/>
        </p:blipFill>
        <p:spPr>
          <a:xfrm>
            <a:off x="6104978" y="-76200"/>
            <a:ext cx="6193042" cy="7010400"/>
          </a:xfrm>
          <a:prstGeom prst="rect">
            <a:avLst/>
          </a:prstGeom>
          <a:noFill/>
          <a:ln>
            <a:noFill/>
          </a:ln>
        </p:spPr>
      </p:pic>
      <p:pic>
        <p:nvPicPr>
          <p:cNvPr id="35" name="Google Shape;35;p4"/>
          <p:cNvPicPr preferRelativeResize="0"/>
          <p:nvPr/>
        </p:nvPicPr>
        <p:blipFill rotWithShape="1">
          <a:blip r:embed="rId2">
            <a:alphaModFix amt="65000"/>
          </a:blip>
          <a:srcRect/>
          <a:stretch/>
        </p:blipFill>
        <p:spPr>
          <a:xfrm>
            <a:off x="-106019" y="-76200"/>
            <a:ext cx="6193042" cy="7010400"/>
          </a:xfrm>
          <a:prstGeom prst="rect">
            <a:avLst/>
          </a:prstGeom>
          <a:noFill/>
          <a:ln>
            <a:noFill/>
          </a:ln>
        </p:spPr>
      </p:pic>
      <p:pic>
        <p:nvPicPr>
          <p:cNvPr id="36" name="Google Shape;36;p4"/>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37" name="Google Shape;37;p4"/>
          <p:cNvSpPr/>
          <p:nvPr/>
        </p:nvSpPr>
        <p:spPr>
          <a:xfrm flipH="1">
            <a:off x="-1" y="0"/>
            <a:ext cx="8804031" cy="5362876"/>
          </a:xfrm>
          <a:prstGeom prst="rect">
            <a:avLst/>
          </a:prstGeom>
          <a:blipFill rotWithShape="1">
            <a:blip r:embed="rId4">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38" name="Google Shape;38;p4"/>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39" name="Google Shape;39;p4"/>
          <p:cNvPicPr preferRelativeResize="0"/>
          <p:nvPr/>
        </p:nvPicPr>
        <p:blipFill rotWithShape="1">
          <a:blip r:embed="rId5">
            <a:alphaModFix/>
          </a:blip>
          <a:srcRect t="10749" r="11346" b="1771"/>
          <a:stretch/>
        </p:blipFill>
        <p:spPr>
          <a:xfrm>
            <a:off x="0" y="962263"/>
            <a:ext cx="7901354" cy="4400613"/>
          </a:xfrm>
          <a:prstGeom prst="rect">
            <a:avLst/>
          </a:prstGeom>
          <a:noFill/>
          <a:ln>
            <a:noFill/>
          </a:ln>
        </p:spPr>
      </p:pic>
      <p:sp>
        <p:nvSpPr>
          <p:cNvPr id="40" name="Google Shape;40;p4"/>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1028055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3"/>
        </a:solidFill>
        <a:effectLst/>
      </p:bgPr>
    </p:bg>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a:stretch/>
        </p:blipFill>
        <p:spPr>
          <a:xfrm>
            <a:off x="6104979" y="-76200"/>
            <a:ext cx="6193042" cy="7010400"/>
          </a:xfrm>
          <a:prstGeom prst="rect">
            <a:avLst/>
          </a:prstGeom>
          <a:noFill/>
          <a:ln>
            <a:noFill/>
          </a:ln>
        </p:spPr>
      </p:pic>
      <p:pic>
        <p:nvPicPr>
          <p:cNvPr id="43" name="Google Shape;43;p5"/>
          <p:cNvPicPr preferRelativeResize="0"/>
          <p:nvPr/>
        </p:nvPicPr>
        <p:blipFill rotWithShape="1">
          <a:blip r:embed="rId2">
            <a:alphaModFix amt="75000"/>
          </a:blip>
          <a:srcRect/>
          <a:stretch/>
        </p:blipFill>
        <p:spPr>
          <a:xfrm>
            <a:off x="-106019" y="-76200"/>
            <a:ext cx="6193042" cy="7010400"/>
          </a:xfrm>
          <a:prstGeom prst="rect">
            <a:avLst/>
          </a:prstGeom>
          <a:noFill/>
          <a:ln>
            <a:noFill/>
          </a:ln>
        </p:spPr>
      </p:pic>
      <p:pic>
        <p:nvPicPr>
          <p:cNvPr id="44" name="Google Shape;44;p5"/>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45" name="Google Shape;45;p5"/>
          <p:cNvSpPr/>
          <p:nvPr/>
        </p:nvSpPr>
        <p:spPr>
          <a:xfrm flipH="1">
            <a:off x="-1" y="0"/>
            <a:ext cx="8804031" cy="5362876"/>
          </a:xfrm>
          <a:prstGeom prst="rect">
            <a:avLst/>
          </a:prstGeom>
          <a:blipFill rotWithShape="1">
            <a:blip r:embed="rId4">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6" name="Google Shape;46;p5"/>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47" name="Google Shape;47;p5"/>
          <p:cNvPicPr preferRelativeResize="0"/>
          <p:nvPr/>
        </p:nvPicPr>
        <p:blipFill rotWithShape="1">
          <a:blip r:embed="rId5">
            <a:alphaModFix/>
          </a:blip>
          <a:srcRect t="10749" r="11346" b="1771"/>
          <a:stretch/>
        </p:blipFill>
        <p:spPr>
          <a:xfrm>
            <a:off x="0" y="962263"/>
            <a:ext cx="7901354" cy="4400613"/>
          </a:xfrm>
          <a:prstGeom prst="rect">
            <a:avLst/>
          </a:prstGeom>
          <a:noFill/>
          <a:ln>
            <a:noFill/>
          </a:ln>
        </p:spPr>
      </p:pic>
      <p:sp>
        <p:nvSpPr>
          <p:cNvPr id="48" name="Google Shape;48;p5"/>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2679341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1"/>
        </a:solidFill>
        <a:effectLst/>
      </p:bgPr>
    </p:bg>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a:alphaModFix/>
          </a:blip>
          <a:srcRect/>
          <a:stretch/>
        </p:blipFill>
        <p:spPr>
          <a:xfrm>
            <a:off x="6096000" y="-76200"/>
            <a:ext cx="6193042" cy="7010400"/>
          </a:xfrm>
          <a:prstGeom prst="rect">
            <a:avLst/>
          </a:prstGeom>
          <a:noFill/>
          <a:ln>
            <a:noFill/>
          </a:ln>
        </p:spPr>
      </p:pic>
      <p:pic>
        <p:nvPicPr>
          <p:cNvPr id="51" name="Google Shape;51;p6"/>
          <p:cNvPicPr preferRelativeResize="0"/>
          <p:nvPr/>
        </p:nvPicPr>
        <p:blipFill rotWithShape="1">
          <a:blip r:embed="rId2">
            <a:alphaModFix/>
          </a:blip>
          <a:srcRect/>
          <a:stretch/>
        </p:blipFill>
        <p:spPr>
          <a:xfrm>
            <a:off x="-106019" y="-76200"/>
            <a:ext cx="6193042" cy="7010400"/>
          </a:xfrm>
          <a:prstGeom prst="rect">
            <a:avLst/>
          </a:prstGeom>
          <a:noFill/>
          <a:ln>
            <a:noFill/>
          </a:ln>
        </p:spPr>
      </p:pic>
      <p:sp>
        <p:nvSpPr>
          <p:cNvPr id="52" name="Google Shape;52;p6"/>
          <p:cNvSpPr/>
          <p:nvPr/>
        </p:nvSpPr>
        <p:spPr>
          <a:xfrm flipH="1">
            <a:off x="-1" y="0"/>
            <a:ext cx="8804031" cy="5362876"/>
          </a:xfrm>
          <a:prstGeom prst="rect">
            <a:avLst/>
          </a:prstGeom>
          <a:blipFill rotWithShape="1">
            <a:blip r:embed="rId3">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53" name="Google Shape;53;p6"/>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54" name="Google Shape;54;p6"/>
          <p:cNvPicPr preferRelativeResize="0"/>
          <p:nvPr/>
        </p:nvPicPr>
        <p:blipFill rotWithShape="1">
          <a:blip r:embed="rId4">
            <a:alphaModFix/>
          </a:blip>
          <a:srcRect t="10749" r="11346" b="1771"/>
          <a:stretch/>
        </p:blipFill>
        <p:spPr>
          <a:xfrm>
            <a:off x="0" y="962263"/>
            <a:ext cx="7901354" cy="4400613"/>
          </a:xfrm>
          <a:prstGeom prst="rect">
            <a:avLst/>
          </a:prstGeom>
          <a:noFill/>
          <a:ln>
            <a:noFill/>
          </a:ln>
        </p:spPr>
      </p:pic>
      <p:sp>
        <p:nvSpPr>
          <p:cNvPr id="55" name="Google Shape;55;p6"/>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837563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a:alphaModFix/>
          </a:blip>
          <a:srcRect/>
          <a:stretch/>
        </p:blipFill>
        <p:spPr>
          <a:xfrm>
            <a:off x="-97042" y="8878"/>
            <a:ext cx="6193042" cy="7010400"/>
          </a:xfrm>
          <a:prstGeom prst="rect">
            <a:avLst/>
          </a:prstGeom>
          <a:noFill/>
          <a:ln>
            <a:noFill/>
          </a:ln>
        </p:spPr>
      </p:pic>
      <p:pic>
        <p:nvPicPr>
          <p:cNvPr id="58" name="Google Shape;58;p7"/>
          <p:cNvPicPr preferRelativeResize="0"/>
          <p:nvPr/>
        </p:nvPicPr>
        <p:blipFill rotWithShape="1">
          <a:blip r:embed="rId2">
            <a:alphaModFix/>
          </a:blip>
          <a:srcRect/>
          <a:stretch/>
        </p:blipFill>
        <p:spPr>
          <a:xfrm>
            <a:off x="6113951" y="0"/>
            <a:ext cx="6193042" cy="7010400"/>
          </a:xfrm>
          <a:prstGeom prst="rect">
            <a:avLst/>
          </a:prstGeom>
          <a:noFill/>
          <a:ln>
            <a:noFill/>
          </a:ln>
        </p:spPr>
      </p:pic>
      <p:sp>
        <p:nvSpPr>
          <p:cNvPr id="59" name="Google Shape;59;p7"/>
          <p:cNvSpPr txBox="1">
            <a:spLocks noGrp="1"/>
          </p:cNvSpPr>
          <p:nvPr>
            <p:ph type="ctrTitle"/>
          </p:nvPr>
        </p:nvSpPr>
        <p:spPr>
          <a:xfrm>
            <a:off x="776613" y="2041067"/>
            <a:ext cx="10515600" cy="2326791"/>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5600"/>
              <a:buFont typeface="Inter"/>
              <a:buNone/>
              <a:defRPr sz="56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ubTitle" idx="1"/>
          </p:nvPr>
        </p:nvSpPr>
        <p:spPr>
          <a:xfrm>
            <a:off x="776613" y="4557561"/>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rgbClr val="F39922"/>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1" name="Google Shape;61;p7"/>
          <p:cNvPicPr preferRelativeResize="0"/>
          <p:nvPr/>
        </p:nvPicPr>
        <p:blipFill rotWithShape="1">
          <a:blip r:embed="rId3">
            <a:alphaModFix/>
          </a:blip>
          <a:srcRect/>
          <a:stretch/>
        </p:blipFill>
        <p:spPr>
          <a:xfrm>
            <a:off x="10701468" y="5849980"/>
            <a:ext cx="1143724" cy="707914"/>
          </a:xfrm>
          <a:prstGeom prst="rect">
            <a:avLst/>
          </a:prstGeom>
          <a:noFill/>
          <a:ln>
            <a:noFill/>
          </a:ln>
        </p:spPr>
      </p:pic>
    </p:spTree>
    <p:extLst>
      <p:ext uri="{BB962C8B-B14F-4D97-AF65-F5344CB8AC3E}">
        <p14:creationId xmlns:p14="http://schemas.microsoft.com/office/powerpoint/2010/main" val="1165436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accent1"/>
        </a:solidFill>
        <a:effectLst/>
      </p:bgPr>
    </p:bg>
    <p:spTree>
      <p:nvGrpSpPr>
        <p:cNvPr id="1" name="Shape 62"/>
        <p:cNvGrpSpPr/>
        <p:nvPr/>
      </p:nvGrpSpPr>
      <p:grpSpPr>
        <a:xfrm>
          <a:off x="0" y="0"/>
          <a:ext cx="0" cy="0"/>
          <a:chOff x="0" y="0"/>
          <a:chExt cx="0" cy="0"/>
        </a:xfrm>
      </p:grpSpPr>
      <p:pic>
        <p:nvPicPr>
          <p:cNvPr id="63" name="Google Shape;63;p8"/>
          <p:cNvPicPr preferRelativeResize="0"/>
          <p:nvPr/>
        </p:nvPicPr>
        <p:blipFill rotWithShape="1">
          <a:blip r:embed="rId2">
            <a:alphaModFix/>
          </a:blip>
          <a:srcRect/>
          <a:stretch/>
        </p:blipFill>
        <p:spPr>
          <a:xfrm>
            <a:off x="6104978" y="-76200"/>
            <a:ext cx="6193042" cy="7010400"/>
          </a:xfrm>
          <a:prstGeom prst="rect">
            <a:avLst/>
          </a:prstGeom>
          <a:noFill/>
          <a:ln>
            <a:noFill/>
          </a:ln>
        </p:spPr>
      </p:pic>
      <p:sp>
        <p:nvSpPr>
          <p:cNvPr id="64" name="Google Shape;64;p8"/>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
        <p:nvSpPr>
          <p:cNvPr id="65" name="Google Shape;65;p8"/>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7" name="Google Shape;67;p8"/>
          <p:cNvPicPr preferRelativeResize="0"/>
          <p:nvPr/>
        </p:nvPicPr>
        <p:blipFill rotWithShape="1">
          <a:blip r:embed="rId2">
            <a:alphaModFix/>
          </a:blip>
          <a:srcRect/>
          <a:stretch/>
        </p:blipFill>
        <p:spPr>
          <a:xfrm>
            <a:off x="-106019" y="-76200"/>
            <a:ext cx="6193042" cy="7010400"/>
          </a:xfrm>
          <a:prstGeom prst="rect">
            <a:avLst/>
          </a:prstGeom>
          <a:noFill/>
          <a:ln>
            <a:noFill/>
          </a:ln>
        </p:spPr>
      </p:pic>
    </p:spTree>
    <p:extLst>
      <p:ext uri="{BB962C8B-B14F-4D97-AF65-F5344CB8AC3E}">
        <p14:creationId xmlns:p14="http://schemas.microsoft.com/office/powerpoint/2010/main" val="11357332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4"/>
        </a:solidFill>
        <a:effectLst/>
      </p:bgPr>
    </p:bg>
    <p:spTree>
      <p:nvGrpSpPr>
        <p:cNvPr id="1" name="Shape 68"/>
        <p:cNvGrpSpPr/>
        <p:nvPr/>
      </p:nvGrpSpPr>
      <p:grpSpPr>
        <a:xfrm>
          <a:off x="0" y="0"/>
          <a:ext cx="0" cy="0"/>
          <a:chOff x="0" y="0"/>
          <a:chExt cx="0" cy="0"/>
        </a:xfrm>
      </p:grpSpPr>
      <p:pic>
        <p:nvPicPr>
          <p:cNvPr id="69" name="Google Shape;69;p9"/>
          <p:cNvPicPr preferRelativeResize="0"/>
          <p:nvPr/>
        </p:nvPicPr>
        <p:blipFill rotWithShape="1">
          <a:blip r:embed="rId2">
            <a:alphaModFix amt="50000"/>
          </a:blip>
          <a:srcRect/>
          <a:stretch/>
        </p:blipFill>
        <p:spPr>
          <a:xfrm>
            <a:off x="0" y="-76200"/>
            <a:ext cx="6193042" cy="7010400"/>
          </a:xfrm>
          <a:prstGeom prst="rect">
            <a:avLst/>
          </a:prstGeom>
          <a:noFill/>
          <a:ln>
            <a:noFill/>
          </a:ln>
        </p:spPr>
      </p:pic>
      <p:pic>
        <p:nvPicPr>
          <p:cNvPr id="70" name="Google Shape;70;p9"/>
          <p:cNvPicPr preferRelativeResize="0"/>
          <p:nvPr/>
        </p:nvPicPr>
        <p:blipFill rotWithShape="1">
          <a:blip r:embed="rId2">
            <a:alphaModFix amt="50000"/>
          </a:blip>
          <a:srcRect/>
          <a:stretch/>
        </p:blipFill>
        <p:spPr>
          <a:xfrm>
            <a:off x="6193042" y="-76200"/>
            <a:ext cx="6193042" cy="7010400"/>
          </a:xfrm>
          <a:prstGeom prst="rect">
            <a:avLst/>
          </a:prstGeom>
          <a:noFill/>
          <a:ln>
            <a:noFill/>
          </a:ln>
        </p:spPr>
      </p:pic>
      <p:sp>
        <p:nvSpPr>
          <p:cNvPr id="71" name="Google Shape;71;p9"/>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3" name="Google Shape;73;p9"/>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4060056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accent3"/>
        </a:solidFill>
        <a:effectLst/>
      </p:bgPr>
    </p:bg>
    <p:spTree>
      <p:nvGrpSpPr>
        <p:cNvPr id="1" name="Shape 74"/>
        <p:cNvGrpSpPr/>
        <p:nvPr/>
      </p:nvGrpSpPr>
      <p:grpSpPr>
        <a:xfrm>
          <a:off x="0" y="0"/>
          <a:ext cx="0" cy="0"/>
          <a:chOff x="0" y="0"/>
          <a:chExt cx="0" cy="0"/>
        </a:xfrm>
      </p:grpSpPr>
      <p:pic>
        <p:nvPicPr>
          <p:cNvPr id="75" name="Google Shape;75;p10"/>
          <p:cNvPicPr preferRelativeResize="0"/>
          <p:nvPr/>
        </p:nvPicPr>
        <p:blipFill rotWithShape="1">
          <a:blip r:embed="rId2">
            <a:alphaModFix/>
          </a:blip>
          <a:srcRect/>
          <a:stretch/>
        </p:blipFill>
        <p:spPr>
          <a:xfrm>
            <a:off x="0" y="-64539"/>
            <a:ext cx="6193042" cy="7010400"/>
          </a:xfrm>
          <a:prstGeom prst="rect">
            <a:avLst/>
          </a:prstGeom>
          <a:noFill/>
          <a:ln>
            <a:noFill/>
          </a:ln>
        </p:spPr>
      </p:pic>
      <p:pic>
        <p:nvPicPr>
          <p:cNvPr id="76" name="Google Shape;76;p10"/>
          <p:cNvPicPr preferRelativeResize="0"/>
          <p:nvPr/>
        </p:nvPicPr>
        <p:blipFill rotWithShape="1">
          <a:blip r:embed="rId2">
            <a:alphaModFix/>
          </a:blip>
          <a:srcRect/>
          <a:stretch/>
        </p:blipFill>
        <p:spPr>
          <a:xfrm>
            <a:off x="6193042" y="-76200"/>
            <a:ext cx="6193042" cy="7010400"/>
          </a:xfrm>
          <a:prstGeom prst="rect">
            <a:avLst/>
          </a:prstGeom>
          <a:noFill/>
          <a:ln>
            <a:noFill/>
          </a:ln>
        </p:spPr>
      </p:pic>
      <p:sp>
        <p:nvSpPr>
          <p:cNvPr id="77" name="Google Shape;77;p10"/>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9" name="Google Shape;79;p10"/>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2796120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3"/>
        </a:solidFill>
        <a:effectLst/>
      </p:bgPr>
    </p:bg>
    <p:spTree>
      <p:nvGrpSpPr>
        <p:cNvPr id="1" name="Shape 80"/>
        <p:cNvGrpSpPr/>
        <p:nvPr/>
      </p:nvGrpSpPr>
      <p:grpSpPr>
        <a:xfrm>
          <a:off x="0" y="0"/>
          <a:ext cx="0" cy="0"/>
          <a:chOff x="0" y="0"/>
          <a:chExt cx="0" cy="0"/>
        </a:xfrm>
      </p:grpSpPr>
      <p:pic>
        <p:nvPicPr>
          <p:cNvPr id="81" name="Google Shape;81;p11"/>
          <p:cNvPicPr preferRelativeResize="0"/>
          <p:nvPr/>
        </p:nvPicPr>
        <p:blipFill rotWithShape="1">
          <a:blip r:embed="rId2">
            <a:alphaModFix amt="65000"/>
          </a:blip>
          <a:srcRect/>
          <a:stretch/>
        </p:blipFill>
        <p:spPr>
          <a:xfrm>
            <a:off x="0" y="-76200"/>
            <a:ext cx="6193042" cy="7010400"/>
          </a:xfrm>
          <a:prstGeom prst="rect">
            <a:avLst/>
          </a:prstGeom>
          <a:noFill/>
          <a:ln>
            <a:noFill/>
          </a:ln>
        </p:spPr>
      </p:pic>
      <p:pic>
        <p:nvPicPr>
          <p:cNvPr id="82" name="Google Shape;82;p11"/>
          <p:cNvPicPr preferRelativeResize="0"/>
          <p:nvPr/>
        </p:nvPicPr>
        <p:blipFill rotWithShape="1">
          <a:blip r:embed="rId2">
            <a:alphaModFix amt="66000"/>
          </a:blip>
          <a:srcRect/>
          <a:stretch/>
        </p:blipFill>
        <p:spPr>
          <a:xfrm>
            <a:off x="6210996" y="-76200"/>
            <a:ext cx="6193042" cy="7010400"/>
          </a:xfrm>
          <a:prstGeom prst="rect">
            <a:avLst/>
          </a:prstGeom>
          <a:noFill/>
          <a:ln>
            <a:noFill/>
          </a:ln>
        </p:spPr>
      </p:pic>
      <p:sp>
        <p:nvSpPr>
          <p:cNvPr id="83" name="Google Shape;83;p11"/>
          <p:cNvSpPr/>
          <p:nvPr/>
        </p:nvSpPr>
        <p:spPr>
          <a:xfrm>
            <a:off x="8473440" y="0"/>
            <a:ext cx="3759621" cy="6858000"/>
          </a:xfrm>
          <a:prstGeom prst="rect">
            <a:avLst/>
          </a:prstGeom>
          <a:blipFill rotWithShape="1">
            <a:blip r:embed="rId3">
              <a:alphaModFix/>
            </a:blip>
            <a:stretch>
              <a:fillRect l="-95" t="-41913" r="-139258" b="-912"/>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4" name="Google Shape;84;p11"/>
          <p:cNvPicPr preferRelativeResize="0"/>
          <p:nvPr/>
        </p:nvPicPr>
        <p:blipFill rotWithShape="1">
          <a:blip r:embed="rId4">
            <a:alphaModFix/>
          </a:blip>
          <a:srcRect/>
          <a:stretch/>
        </p:blipFill>
        <p:spPr>
          <a:xfrm>
            <a:off x="797597" y="537975"/>
            <a:ext cx="877206" cy="434043"/>
          </a:xfrm>
          <a:prstGeom prst="rect">
            <a:avLst/>
          </a:prstGeom>
          <a:noFill/>
          <a:ln>
            <a:noFill/>
          </a:ln>
        </p:spPr>
      </p:pic>
      <p:sp>
        <p:nvSpPr>
          <p:cNvPr id="85" name="Google Shape;85;p11"/>
          <p:cNvSpPr>
            <a:spLocks noGrp="1"/>
          </p:cNvSpPr>
          <p:nvPr>
            <p:ph type="pic" idx="2"/>
          </p:nvPr>
        </p:nvSpPr>
        <p:spPr>
          <a:xfrm>
            <a:off x="6112806" y="781000"/>
            <a:ext cx="5281597" cy="5281597"/>
          </a:xfrm>
          <a:prstGeom prst="rect">
            <a:avLst/>
          </a:prstGeom>
          <a:solidFill>
            <a:schemeClr val="accent4"/>
          </a:solidFill>
          <a:ln>
            <a:noFill/>
          </a:ln>
        </p:spPr>
      </p:sp>
      <p:sp>
        <p:nvSpPr>
          <p:cNvPr id="86" name="Google Shape;86;p11"/>
          <p:cNvSpPr txBox="1"/>
          <p:nvPr/>
        </p:nvSpPr>
        <p:spPr>
          <a:xfrm>
            <a:off x="797597" y="6320273"/>
            <a:ext cx="1044880" cy="14619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2029154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accent4"/>
        </a:solidFill>
        <a:effectLst/>
      </p:bgPr>
    </p:bg>
    <p:spTree>
      <p:nvGrpSpPr>
        <p:cNvPr id="1" name="Shape 87"/>
        <p:cNvGrpSpPr/>
        <p:nvPr/>
      </p:nvGrpSpPr>
      <p:grpSpPr>
        <a:xfrm>
          <a:off x="0" y="0"/>
          <a:ext cx="0" cy="0"/>
          <a:chOff x="0" y="0"/>
          <a:chExt cx="0" cy="0"/>
        </a:xfrm>
      </p:grpSpPr>
      <p:pic>
        <p:nvPicPr>
          <p:cNvPr id="88" name="Google Shape;88;p12"/>
          <p:cNvPicPr preferRelativeResize="0"/>
          <p:nvPr/>
        </p:nvPicPr>
        <p:blipFill rotWithShape="1">
          <a:blip r:embed="rId2">
            <a:alphaModFix amt="50000"/>
          </a:blip>
          <a:srcRect/>
          <a:stretch/>
        </p:blipFill>
        <p:spPr>
          <a:xfrm>
            <a:off x="0" y="-76200"/>
            <a:ext cx="6193042" cy="7010400"/>
          </a:xfrm>
          <a:prstGeom prst="rect">
            <a:avLst/>
          </a:prstGeom>
          <a:noFill/>
          <a:ln>
            <a:noFill/>
          </a:ln>
        </p:spPr>
      </p:pic>
      <p:pic>
        <p:nvPicPr>
          <p:cNvPr id="89" name="Google Shape;89;p12"/>
          <p:cNvPicPr preferRelativeResize="0"/>
          <p:nvPr/>
        </p:nvPicPr>
        <p:blipFill rotWithShape="1">
          <a:blip r:embed="rId2">
            <a:alphaModFix amt="50000"/>
          </a:blip>
          <a:srcRect/>
          <a:stretch/>
        </p:blipFill>
        <p:spPr>
          <a:xfrm>
            <a:off x="6210996" y="-76200"/>
            <a:ext cx="6193042" cy="7010400"/>
          </a:xfrm>
          <a:prstGeom prst="rect">
            <a:avLst/>
          </a:prstGeom>
          <a:noFill/>
          <a:ln>
            <a:noFill/>
          </a:ln>
        </p:spPr>
      </p:pic>
      <p:sp>
        <p:nvSpPr>
          <p:cNvPr id="90" name="Google Shape;90;p12"/>
          <p:cNvSpPr/>
          <p:nvPr/>
        </p:nvSpPr>
        <p:spPr>
          <a:xfrm>
            <a:off x="-573" y="0"/>
            <a:ext cx="3385458" cy="6858000"/>
          </a:xfrm>
          <a:prstGeom prst="rect">
            <a:avLst/>
          </a:prstGeom>
          <a:blipFill rotWithShape="1">
            <a:blip r:embed="rId3">
              <a:alphaModFix/>
            </a:blip>
            <a:stretch>
              <a:fillRect l="-9941" t="-41913" r="-155867" b="-912"/>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2"/>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
        <p:nvSpPr>
          <p:cNvPr id="92" name="Google Shape;92;p12"/>
          <p:cNvSpPr txBox="1">
            <a:spLocks noGrp="1"/>
          </p:cNvSpPr>
          <p:nvPr>
            <p:ph type="ctrTitle"/>
          </p:nvPr>
        </p:nvSpPr>
        <p:spPr>
          <a:xfrm>
            <a:off x="7328770" y="3252521"/>
            <a:ext cx="4087660" cy="33855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rgbClr val="474C55"/>
              </a:buClr>
              <a:buSzPts val="2200"/>
              <a:buFont typeface="Inter"/>
              <a:buNone/>
              <a:defRPr sz="2200" b="0" i="0">
                <a:solidFill>
                  <a:schemeClr val="lt1"/>
                </a:solidFill>
                <a:latin typeface="Overpass Thin"/>
                <a:ea typeface="Overpass Thin"/>
                <a:cs typeface="Overpass Thin"/>
                <a:sym typeface="Overpass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12"/>
          <p:cNvPicPr preferRelativeResize="0"/>
          <p:nvPr/>
        </p:nvPicPr>
        <p:blipFill rotWithShape="1">
          <a:blip r:embed="rId4">
            <a:alphaModFix/>
          </a:blip>
          <a:srcRect/>
          <a:stretch/>
        </p:blipFill>
        <p:spPr>
          <a:xfrm>
            <a:off x="10539224" y="537975"/>
            <a:ext cx="877206" cy="434043"/>
          </a:xfrm>
          <a:prstGeom prst="rect">
            <a:avLst/>
          </a:prstGeom>
          <a:noFill/>
          <a:ln>
            <a:noFill/>
          </a:ln>
        </p:spPr>
      </p:pic>
      <p:sp>
        <p:nvSpPr>
          <p:cNvPr id="94" name="Google Shape;94;p12"/>
          <p:cNvSpPr>
            <a:spLocks noGrp="1"/>
          </p:cNvSpPr>
          <p:nvPr>
            <p:ph type="pic" idx="2"/>
          </p:nvPr>
        </p:nvSpPr>
        <p:spPr>
          <a:xfrm>
            <a:off x="738648" y="781000"/>
            <a:ext cx="5281597" cy="5281597"/>
          </a:xfrm>
          <a:prstGeom prst="rect">
            <a:avLst/>
          </a:prstGeom>
          <a:solidFill>
            <a:schemeClr val="accent4"/>
          </a:solidFill>
          <a:ln>
            <a:noFill/>
          </a:ln>
        </p:spPr>
      </p:sp>
    </p:spTree>
    <p:extLst>
      <p:ext uri="{BB962C8B-B14F-4D97-AF65-F5344CB8AC3E}">
        <p14:creationId xmlns:p14="http://schemas.microsoft.com/office/powerpoint/2010/main" val="35599325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lt1"/>
        </a:solidFill>
        <a:effectLst/>
      </p:bgPr>
    </p:bg>
    <p:spTree>
      <p:nvGrpSpPr>
        <p:cNvPr id="1" name="Shape 95"/>
        <p:cNvGrpSpPr/>
        <p:nvPr/>
      </p:nvGrpSpPr>
      <p:grpSpPr>
        <a:xfrm>
          <a:off x="0" y="0"/>
          <a:ext cx="0" cy="0"/>
          <a:chOff x="0" y="0"/>
          <a:chExt cx="0" cy="0"/>
        </a:xfrm>
      </p:grpSpPr>
      <p:sp>
        <p:nvSpPr>
          <p:cNvPr id="96" name="Google Shape;96;p13"/>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a:solidFill>
                <a:srgbClr val="474C55"/>
              </a:solidFill>
              <a:latin typeface="Inter"/>
              <a:ea typeface="Inter"/>
              <a:cs typeface="Inter"/>
              <a:sym typeface="Inter"/>
            </a:endParaRPr>
          </a:p>
        </p:txBody>
      </p:sp>
      <p:pic>
        <p:nvPicPr>
          <p:cNvPr id="97" name="Google Shape;97;p13"/>
          <p:cNvPicPr preferRelativeResize="0"/>
          <p:nvPr/>
        </p:nvPicPr>
        <p:blipFill rotWithShape="1">
          <a:blip r:embed="rId2">
            <a:alphaModFix/>
          </a:blip>
          <a:srcRect/>
          <a:stretch/>
        </p:blipFill>
        <p:spPr>
          <a:xfrm>
            <a:off x="775855" y="361359"/>
            <a:ext cx="877206" cy="434044"/>
          </a:xfrm>
          <a:prstGeom prst="rect">
            <a:avLst/>
          </a:prstGeom>
          <a:noFill/>
          <a:ln>
            <a:noFill/>
          </a:ln>
        </p:spPr>
      </p:pic>
      <p:sp>
        <p:nvSpPr>
          <p:cNvPr id="98" name="Google Shape;98;p13"/>
          <p:cNvSpPr/>
          <p:nvPr/>
        </p:nvSpPr>
        <p:spPr>
          <a:xfrm>
            <a:off x="5345588" y="-30899"/>
            <a:ext cx="6858000" cy="6934200"/>
          </a:xfrm>
          <a:prstGeom prst="rect">
            <a:avLst/>
          </a:prstGeom>
          <a:blipFill rotWithShape="1">
            <a:blip r:embed="rId3">
              <a:alphaModFix/>
            </a:blip>
            <a:stretch>
              <a:fillRect l="136" t="-35000" r="-135" b="35000"/>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3"/>
          <p:cNvSpPr/>
          <p:nvPr/>
        </p:nvSpPr>
        <p:spPr>
          <a:xfrm>
            <a:off x="5354984" y="3443403"/>
            <a:ext cx="6858000" cy="3429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13"/>
          <p:cNvPicPr preferRelativeResize="0"/>
          <p:nvPr/>
        </p:nvPicPr>
        <p:blipFill rotWithShape="1">
          <a:blip r:embed="rId4">
            <a:alphaModFix amt="65000"/>
          </a:blip>
          <a:srcRect/>
          <a:stretch/>
        </p:blipFill>
        <p:spPr>
          <a:xfrm rot="5400000">
            <a:off x="5746456" y="3042535"/>
            <a:ext cx="6074670" cy="6876405"/>
          </a:xfrm>
          <a:prstGeom prst="rect">
            <a:avLst/>
          </a:prstGeom>
          <a:noFill/>
          <a:ln>
            <a:noFill/>
          </a:ln>
        </p:spPr>
      </p:pic>
      <p:sp>
        <p:nvSpPr>
          <p:cNvPr id="101" name="Google Shape;101;p13"/>
          <p:cNvSpPr>
            <a:spLocks noGrp="1"/>
          </p:cNvSpPr>
          <p:nvPr>
            <p:ph type="pic" idx="2"/>
          </p:nvPr>
        </p:nvSpPr>
        <p:spPr>
          <a:xfrm>
            <a:off x="6133790" y="795403"/>
            <a:ext cx="5281597" cy="5281597"/>
          </a:xfrm>
          <a:prstGeom prst="rect">
            <a:avLst/>
          </a:prstGeom>
          <a:solidFill>
            <a:schemeClr val="accent4"/>
          </a:solidFill>
          <a:ln>
            <a:noFill/>
          </a:ln>
        </p:spPr>
      </p:sp>
      <p:sp>
        <p:nvSpPr>
          <p:cNvPr id="102" name="Google Shape;102;p13"/>
          <p:cNvSpPr txBox="1"/>
          <p:nvPr/>
        </p:nvSpPr>
        <p:spPr>
          <a:xfrm>
            <a:off x="775855" y="6486634"/>
            <a:ext cx="1044880" cy="14619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229046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7931-B1A1-F2C9-6A30-A642302AA7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A6CDB3-06BB-28DB-2DC8-2E069FC1A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00C510-0D83-6A6F-7C02-71CA00EC44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9E1B4E-8F98-EB97-E03B-B8D1F54590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59C3EE-957D-EC9C-1698-247575CD66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0A10B0-9E9A-9762-CD0C-F0E0C9043963}"/>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8" name="Footer Placeholder 7">
            <a:extLst>
              <a:ext uri="{FF2B5EF4-FFF2-40B4-BE49-F238E27FC236}">
                <a16:creationId xmlns:a16="http://schemas.microsoft.com/office/drawing/2014/main" id="{A8480FF7-B334-0740-F7F6-E6D39F85EC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8F7985-46BB-8620-7CFB-A0D34979177A}"/>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1768423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lt1"/>
        </a:solidFill>
        <a:effectLst/>
      </p:bgPr>
    </p:bg>
    <p:spTree>
      <p:nvGrpSpPr>
        <p:cNvPr id="1" name="Shape 103"/>
        <p:cNvGrpSpPr/>
        <p:nvPr/>
      </p:nvGrpSpPr>
      <p:grpSpPr>
        <a:xfrm>
          <a:off x="0" y="0"/>
          <a:ext cx="0" cy="0"/>
          <a:chOff x="0" y="0"/>
          <a:chExt cx="0" cy="0"/>
        </a:xfrm>
      </p:grpSpPr>
      <p:sp>
        <p:nvSpPr>
          <p:cNvPr id="104" name="Google Shape;104;p14"/>
          <p:cNvSpPr/>
          <p:nvPr/>
        </p:nvSpPr>
        <p:spPr>
          <a:xfrm>
            <a:off x="-9396" y="-45302"/>
            <a:ext cx="6858000" cy="6934200"/>
          </a:xfrm>
          <a:prstGeom prst="rect">
            <a:avLst/>
          </a:prstGeom>
          <a:blipFill rotWithShape="1">
            <a:blip r:embed="rId2">
              <a:alphaModFix/>
            </a:blip>
            <a:stretch>
              <a:fillRect l="136" t="-35329" r="-135" b="35328"/>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14"/>
          <p:cNvSpPr/>
          <p:nvPr/>
        </p:nvSpPr>
        <p:spPr>
          <a:xfrm>
            <a:off x="0" y="3429000"/>
            <a:ext cx="68580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14"/>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pic>
        <p:nvPicPr>
          <p:cNvPr id="107" name="Google Shape;107;p14"/>
          <p:cNvPicPr preferRelativeResize="0"/>
          <p:nvPr/>
        </p:nvPicPr>
        <p:blipFill rotWithShape="1">
          <a:blip r:embed="rId3">
            <a:alphaModFix/>
          </a:blip>
          <a:srcRect/>
          <a:stretch/>
        </p:blipFill>
        <p:spPr>
          <a:xfrm>
            <a:off x="10535988" y="537975"/>
            <a:ext cx="877206" cy="434044"/>
          </a:xfrm>
          <a:prstGeom prst="rect">
            <a:avLst/>
          </a:prstGeom>
          <a:noFill/>
          <a:ln>
            <a:noFill/>
          </a:ln>
        </p:spPr>
      </p:pic>
      <p:pic>
        <p:nvPicPr>
          <p:cNvPr id="108" name="Google Shape;108;p14"/>
          <p:cNvPicPr preferRelativeResize="0"/>
          <p:nvPr/>
        </p:nvPicPr>
        <p:blipFill rotWithShape="1">
          <a:blip r:embed="rId4">
            <a:alphaModFix amt="50000"/>
          </a:blip>
          <a:srcRect/>
          <a:stretch/>
        </p:blipFill>
        <p:spPr>
          <a:xfrm rot="5400000">
            <a:off x="246883" y="3020321"/>
            <a:ext cx="6193042" cy="7010400"/>
          </a:xfrm>
          <a:prstGeom prst="rect">
            <a:avLst/>
          </a:prstGeom>
          <a:noFill/>
          <a:ln>
            <a:noFill/>
          </a:ln>
        </p:spPr>
      </p:pic>
      <p:sp>
        <p:nvSpPr>
          <p:cNvPr id="109" name="Google Shape;109;p14"/>
          <p:cNvSpPr>
            <a:spLocks noGrp="1"/>
          </p:cNvSpPr>
          <p:nvPr>
            <p:ph type="pic" idx="2"/>
          </p:nvPr>
        </p:nvSpPr>
        <p:spPr>
          <a:xfrm>
            <a:off x="778806" y="781000"/>
            <a:ext cx="5281597" cy="5281597"/>
          </a:xfrm>
          <a:prstGeom prst="rect">
            <a:avLst/>
          </a:prstGeom>
          <a:solidFill>
            <a:schemeClr val="accent4"/>
          </a:solidFill>
          <a:ln>
            <a:noFill/>
          </a:ln>
        </p:spPr>
      </p:sp>
    </p:spTree>
    <p:extLst>
      <p:ext uri="{BB962C8B-B14F-4D97-AF65-F5344CB8AC3E}">
        <p14:creationId xmlns:p14="http://schemas.microsoft.com/office/powerpoint/2010/main" val="3610269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2"/>
        </a:solidFill>
        <a:effectLst/>
      </p:bgPr>
    </p:bg>
    <p:spTree>
      <p:nvGrpSpPr>
        <p:cNvPr id="1" name="Shape 114"/>
        <p:cNvGrpSpPr/>
        <p:nvPr/>
      </p:nvGrpSpPr>
      <p:grpSpPr>
        <a:xfrm>
          <a:off x="0" y="0"/>
          <a:ext cx="0" cy="0"/>
          <a:chOff x="0" y="0"/>
          <a:chExt cx="0" cy="0"/>
        </a:xfrm>
      </p:grpSpPr>
      <p:pic>
        <p:nvPicPr>
          <p:cNvPr id="115" name="Google Shape;115;p16"/>
          <p:cNvPicPr preferRelativeResize="0"/>
          <p:nvPr/>
        </p:nvPicPr>
        <p:blipFill rotWithShape="1">
          <a:blip r:embed="rId2">
            <a:alphaModFix/>
          </a:blip>
          <a:srcRect/>
          <a:stretch/>
        </p:blipFill>
        <p:spPr>
          <a:xfrm>
            <a:off x="-106016" y="-81643"/>
            <a:ext cx="6193042" cy="7010400"/>
          </a:xfrm>
          <a:prstGeom prst="rect">
            <a:avLst/>
          </a:prstGeom>
          <a:noFill/>
          <a:ln>
            <a:noFill/>
          </a:ln>
        </p:spPr>
      </p:pic>
      <p:pic>
        <p:nvPicPr>
          <p:cNvPr id="116" name="Google Shape;116;p16"/>
          <p:cNvPicPr preferRelativeResize="0"/>
          <p:nvPr/>
        </p:nvPicPr>
        <p:blipFill rotWithShape="1">
          <a:blip r:embed="rId2">
            <a:alphaModFix/>
          </a:blip>
          <a:srcRect/>
          <a:stretch/>
        </p:blipFill>
        <p:spPr>
          <a:xfrm>
            <a:off x="6104975" y="-81643"/>
            <a:ext cx="6193042" cy="7010400"/>
          </a:xfrm>
          <a:prstGeom prst="rect">
            <a:avLst/>
          </a:prstGeom>
          <a:noFill/>
          <a:ln>
            <a:noFill/>
          </a:ln>
        </p:spPr>
      </p:pic>
      <p:sp>
        <p:nvSpPr>
          <p:cNvPr id="117" name="Google Shape;117;p16"/>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dk1"/>
                </a:solidFill>
                <a:latin typeface="Overpass Medium"/>
                <a:ea typeface="Overpass Medium"/>
                <a:cs typeface="Overpass Medium"/>
                <a:sym typeface="Overpass Medium"/>
              </a:rPr>
              <a:t>‹#›</a:t>
            </a:fld>
            <a:endParaRPr sz="950" b="0" i="0" u="none" strike="noStrike" cap="none">
              <a:solidFill>
                <a:schemeClr val="dk1"/>
              </a:solidFill>
              <a:latin typeface="Overpass Medium"/>
              <a:ea typeface="Overpass Medium"/>
              <a:cs typeface="Overpass Medium"/>
              <a:sym typeface="Overpass Medium"/>
            </a:endParaRPr>
          </a:p>
        </p:txBody>
      </p:sp>
      <p:sp>
        <p:nvSpPr>
          <p:cNvPr id="118" name="Google Shape;118;p16"/>
          <p:cNvSpPr>
            <a:spLocks noGrp="1"/>
          </p:cNvSpPr>
          <p:nvPr>
            <p:ph type="pic" idx="2"/>
          </p:nvPr>
        </p:nvSpPr>
        <p:spPr>
          <a:xfrm>
            <a:off x="0" y="1"/>
            <a:ext cx="4100839" cy="4582886"/>
          </a:xfrm>
          <a:prstGeom prst="rect">
            <a:avLst/>
          </a:prstGeom>
          <a:solidFill>
            <a:schemeClr val="accent4"/>
          </a:solidFill>
          <a:ln>
            <a:noFill/>
          </a:ln>
        </p:spPr>
      </p:sp>
      <p:sp>
        <p:nvSpPr>
          <p:cNvPr id="119" name="Google Shape;119;p16"/>
          <p:cNvSpPr>
            <a:spLocks noGrp="1"/>
          </p:cNvSpPr>
          <p:nvPr>
            <p:ph type="pic" idx="3"/>
          </p:nvPr>
        </p:nvSpPr>
        <p:spPr>
          <a:xfrm>
            <a:off x="4100839" y="1"/>
            <a:ext cx="4100839" cy="4582886"/>
          </a:xfrm>
          <a:prstGeom prst="rect">
            <a:avLst/>
          </a:prstGeom>
          <a:solidFill>
            <a:schemeClr val="accent4"/>
          </a:solidFill>
          <a:ln>
            <a:noFill/>
          </a:ln>
        </p:spPr>
      </p:sp>
      <p:sp>
        <p:nvSpPr>
          <p:cNvPr id="120" name="Google Shape;120;p16"/>
          <p:cNvSpPr>
            <a:spLocks noGrp="1"/>
          </p:cNvSpPr>
          <p:nvPr>
            <p:ph type="pic" idx="4"/>
          </p:nvPr>
        </p:nvSpPr>
        <p:spPr>
          <a:xfrm>
            <a:off x="8197179" y="1"/>
            <a:ext cx="3994822" cy="4582886"/>
          </a:xfrm>
          <a:prstGeom prst="rect">
            <a:avLst/>
          </a:prstGeom>
          <a:solidFill>
            <a:schemeClr val="accent4"/>
          </a:solidFill>
          <a:ln>
            <a:noFill/>
          </a:ln>
        </p:spPr>
      </p:sp>
      <p:sp>
        <p:nvSpPr>
          <p:cNvPr id="121" name="Google Shape;121;p16"/>
          <p:cNvSpPr txBox="1">
            <a:spLocks noGrp="1"/>
          </p:cNvSpPr>
          <p:nvPr>
            <p:ph type="subTitle" idx="1"/>
          </p:nvPr>
        </p:nvSpPr>
        <p:spPr>
          <a:xfrm>
            <a:off x="577479" y="5325445"/>
            <a:ext cx="9144000" cy="377539"/>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Font typeface="Arial"/>
              <a:buNone/>
              <a:defRPr sz="1800" b="0" i="0">
                <a:solidFill>
                  <a:schemeClr val="dk1"/>
                </a:solidFill>
                <a:latin typeface="Overpass Light"/>
                <a:ea typeface="Overpass Light"/>
                <a:cs typeface="Overpass Light"/>
                <a:sym typeface="Overpas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6970819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5_Comparison">
  <p:cSld name="5_Comparison">
    <p:spTree>
      <p:nvGrpSpPr>
        <p:cNvPr id="1" name="Shape 122"/>
        <p:cNvGrpSpPr/>
        <p:nvPr/>
      </p:nvGrpSpPr>
      <p:grpSpPr>
        <a:xfrm>
          <a:off x="0" y="0"/>
          <a:ext cx="0" cy="0"/>
          <a:chOff x="0" y="0"/>
          <a:chExt cx="0" cy="0"/>
        </a:xfrm>
      </p:grpSpPr>
      <p:sp>
        <p:nvSpPr>
          <p:cNvPr id="123" name="Google Shape;123;p17"/>
          <p:cNvSpPr txBox="1">
            <a:spLocks noGrp="1"/>
          </p:cNvSpPr>
          <p:nvPr>
            <p:ph type="ctrTitle"/>
          </p:nvPr>
        </p:nvSpPr>
        <p:spPr>
          <a:xfrm>
            <a:off x="776613" y="438461"/>
            <a:ext cx="10638774" cy="3877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2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7"/>
          <p:cNvSpPr txBox="1">
            <a:spLocks noGrp="1"/>
          </p:cNvSpPr>
          <p:nvPr>
            <p:ph type="body" idx="1"/>
          </p:nvPr>
        </p:nvSpPr>
        <p:spPr>
          <a:xfrm>
            <a:off x="776613" y="1817914"/>
            <a:ext cx="4935255" cy="40431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accent1"/>
              </a:buClr>
              <a:buSzPts val="2600"/>
              <a:buChar char="•"/>
              <a:defRPr sz="2600" b="0" i="0">
                <a:solidFill>
                  <a:schemeClr val="dk1"/>
                </a:solidFill>
                <a:latin typeface="Overpass Medium"/>
                <a:ea typeface="Overpass Medium"/>
                <a:cs typeface="Overpass Medium"/>
                <a:sym typeface="Overpass Medium"/>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5" name="Google Shape;125;p17"/>
          <p:cNvSpPr txBox="1">
            <a:spLocks noGrp="1"/>
          </p:cNvSpPr>
          <p:nvPr>
            <p:ph type="body" idx="2"/>
          </p:nvPr>
        </p:nvSpPr>
        <p:spPr>
          <a:xfrm>
            <a:off x="6484306" y="1817914"/>
            <a:ext cx="4935255" cy="40431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accent1"/>
              </a:buClr>
              <a:buSzPts val="2600"/>
              <a:buFont typeface="Arial"/>
              <a:buChar char="•"/>
              <a:defRPr sz="2600" b="0" i="0">
                <a:solidFill>
                  <a:schemeClr val="dk1"/>
                </a:solidFill>
                <a:latin typeface="Overpass Medium"/>
                <a:ea typeface="Overpass Medium"/>
                <a:cs typeface="Overpass Medium"/>
                <a:sym typeface="Overpass Medium"/>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1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pic>
        <p:nvPicPr>
          <p:cNvPr id="127" name="Google Shape;127;p17"/>
          <p:cNvPicPr preferRelativeResize="0"/>
          <p:nvPr/>
        </p:nvPicPr>
        <p:blipFill rotWithShape="1">
          <a:blip r:embed="rId2">
            <a:alphaModFix/>
          </a:blip>
          <a:srcRect/>
          <a:stretch/>
        </p:blipFill>
        <p:spPr>
          <a:xfrm>
            <a:off x="10455386" y="401164"/>
            <a:ext cx="877206" cy="434044"/>
          </a:xfrm>
          <a:prstGeom prst="rect">
            <a:avLst/>
          </a:prstGeom>
          <a:noFill/>
          <a:ln>
            <a:noFill/>
          </a:ln>
        </p:spPr>
      </p:pic>
    </p:spTree>
    <p:extLst>
      <p:ext uri="{BB962C8B-B14F-4D97-AF65-F5344CB8AC3E}">
        <p14:creationId xmlns:p14="http://schemas.microsoft.com/office/powerpoint/2010/main" val="2761668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Title and Content">
  <p:cSld name="3_Title and Content">
    <p:bg>
      <p:bgPr>
        <a:solidFill>
          <a:schemeClr val="accent3"/>
        </a:solidFill>
        <a:effectLst/>
      </p:bgPr>
    </p:bg>
    <p:spTree>
      <p:nvGrpSpPr>
        <p:cNvPr id="1" name="Shape 128"/>
        <p:cNvGrpSpPr/>
        <p:nvPr/>
      </p:nvGrpSpPr>
      <p:grpSpPr>
        <a:xfrm>
          <a:off x="0" y="0"/>
          <a:ext cx="0" cy="0"/>
          <a:chOff x="0" y="0"/>
          <a:chExt cx="0" cy="0"/>
        </a:xfrm>
      </p:grpSpPr>
      <p:grpSp>
        <p:nvGrpSpPr>
          <p:cNvPr id="129" name="Google Shape;129;p18"/>
          <p:cNvGrpSpPr/>
          <p:nvPr/>
        </p:nvGrpSpPr>
        <p:grpSpPr>
          <a:xfrm>
            <a:off x="-106018" y="-70757"/>
            <a:ext cx="12395060" cy="7081157"/>
            <a:chOff x="-106018" y="-55680"/>
            <a:chExt cx="12395060" cy="7081157"/>
          </a:xfrm>
        </p:grpSpPr>
        <p:pic>
          <p:nvPicPr>
            <p:cNvPr id="130" name="Google Shape;130;p18"/>
            <p:cNvPicPr preferRelativeResize="0"/>
            <p:nvPr/>
          </p:nvPicPr>
          <p:blipFill rotWithShape="1">
            <a:blip r:embed="rId2">
              <a:alphaModFix/>
            </a:blip>
            <a:srcRect/>
            <a:stretch/>
          </p:blipFill>
          <p:spPr>
            <a:xfrm>
              <a:off x="6096000" y="15077"/>
              <a:ext cx="6193042" cy="7010400"/>
            </a:xfrm>
            <a:prstGeom prst="rect">
              <a:avLst/>
            </a:prstGeom>
            <a:noFill/>
            <a:ln>
              <a:noFill/>
            </a:ln>
          </p:spPr>
        </p:pic>
        <p:pic>
          <p:nvPicPr>
            <p:cNvPr id="131" name="Google Shape;131;p18"/>
            <p:cNvPicPr preferRelativeResize="0"/>
            <p:nvPr/>
          </p:nvPicPr>
          <p:blipFill rotWithShape="1">
            <a:blip r:embed="rId2">
              <a:alphaModFix/>
            </a:blip>
            <a:srcRect/>
            <a:stretch/>
          </p:blipFill>
          <p:spPr>
            <a:xfrm>
              <a:off x="-106018" y="-55680"/>
              <a:ext cx="6193042" cy="7010400"/>
            </a:xfrm>
            <a:prstGeom prst="rect">
              <a:avLst/>
            </a:prstGeom>
            <a:noFill/>
            <a:ln>
              <a:noFill/>
            </a:ln>
          </p:spPr>
        </p:pic>
      </p:grpSp>
      <p:sp>
        <p:nvSpPr>
          <p:cNvPr id="132" name="Google Shape;132;p18"/>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33" name="Google Shape;133;p18"/>
          <p:cNvPicPr preferRelativeResize="0"/>
          <p:nvPr/>
        </p:nvPicPr>
        <p:blipFill rotWithShape="1">
          <a:blip r:embed="rId3">
            <a:alphaModFix/>
          </a:blip>
          <a:srcRect/>
          <a:stretch/>
        </p:blipFill>
        <p:spPr>
          <a:xfrm>
            <a:off x="10539224" y="537975"/>
            <a:ext cx="877206" cy="434043"/>
          </a:xfrm>
          <a:prstGeom prst="rect">
            <a:avLst/>
          </a:prstGeom>
          <a:noFill/>
          <a:ln>
            <a:noFill/>
          </a:ln>
        </p:spPr>
      </p:pic>
    </p:spTree>
    <p:extLst>
      <p:ext uri="{BB962C8B-B14F-4D97-AF65-F5344CB8AC3E}">
        <p14:creationId xmlns:p14="http://schemas.microsoft.com/office/powerpoint/2010/main" val="9845745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Title and Content">
  <p:cSld name="3_Title and Content">
    <p:bg>
      <p:bgPr>
        <a:solidFill>
          <a:schemeClr val="accent4"/>
        </a:solidFill>
        <a:effectLst/>
      </p:bgPr>
    </p:bg>
    <p:spTree>
      <p:nvGrpSpPr>
        <p:cNvPr id="1" name="Shape 134"/>
        <p:cNvGrpSpPr/>
        <p:nvPr/>
      </p:nvGrpSpPr>
      <p:grpSpPr>
        <a:xfrm>
          <a:off x="0" y="0"/>
          <a:ext cx="0" cy="0"/>
          <a:chOff x="0" y="0"/>
          <a:chExt cx="0" cy="0"/>
        </a:xfrm>
      </p:grpSpPr>
      <p:grpSp>
        <p:nvGrpSpPr>
          <p:cNvPr id="135" name="Google Shape;135;p19"/>
          <p:cNvGrpSpPr/>
          <p:nvPr/>
        </p:nvGrpSpPr>
        <p:grpSpPr>
          <a:xfrm>
            <a:off x="-106018" y="-70757"/>
            <a:ext cx="12395060" cy="7081157"/>
            <a:chOff x="-106018" y="-55680"/>
            <a:chExt cx="12395060" cy="7081157"/>
          </a:xfrm>
        </p:grpSpPr>
        <p:pic>
          <p:nvPicPr>
            <p:cNvPr id="136" name="Google Shape;136;p19"/>
            <p:cNvPicPr preferRelativeResize="0"/>
            <p:nvPr/>
          </p:nvPicPr>
          <p:blipFill rotWithShape="1">
            <a:blip r:embed="rId2">
              <a:alphaModFix/>
            </a:blip>
            <a:srcRect/>
            <a:stretch/>
          </p:blipFill>
          <p:spPr>
            <a:xfrm>
              <a:off x="6096000" y="15077"/>
              <a:ext cx="6193042" cy="7010400"/>
            </a:xfrm>
            <a:prstGeom prst="rect">
              <a:avLst/>
            </a:prstGeom>
            <a:noFill/>
            <a:ln>
              <a:noFill/>
            </a:ln>
          </p:spPr>
        </p:pic>
        <p:pic>
          <p:nvPicPr>
            <p:cNvPr id="137" name="Google Shape;137;p19"/>
            <p:cNvPicPr preferRelativeResize="0"/>
            <p:nvPr/>
          </p:nvPicPr>
          <p:blipFill rotWithShape="1">
            <a:blip r:embed="rId2">
              <a:alphaModFix/>
            </a:blip>
            <a:srcRect/>
            <a:stretch/>
          </p:blipFill>
          <p:spPr>
            <a:xfrm>
              <a:off x="-106018" y="-55680"/>
              <a:ext cx="6193042" cy="7010400"/>
            </a:xfrm>
            <a:prstGeom prst="rect">
              <a:avLst/>
            </a:prstGeom>
            <a:noFill/>
            <a:ln>
              <a:noFill/>
            </a:ln>
          </p:spPr>
        </p:pic>
      </p:grpSp>
      <p:sp>
        <p:nvSpPr>
          <p:cNvPr id="138" name="Google Shape;138;p19"/>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39" name="Google Shape;139;p19"/>
          <p:cNvPicPr preferRelativeResize="0"/>
          <p:nvPr/>
        </p:nvPicPr>
        <p:blipFill rotWithShape="1">
          <a:blip r:embed="rId3">
            <a:alphaModFix/>
          </a:blip>
          <a:srcRect/>
          <a:stretch/>
        </p:blipFill>
        <p:spPr>
          <a:xfrm>
            <a:off x="10539224" y="537975"/>
            <a:ext cx="877206" cy="434043"/>
          </a:xfrm>
          <a:prstGeom prst="rect">
            <a:avLst/>
          </a:prstGeom>
          <a:noFill/>
          <a:ln>
            <a:noFill/>
          </a:ln>
        </p:spPr>
      </p:pic>
    </p:spTree>
    <p:extLst>
      <p:ext uri="{BB962C8B-B14F-4D97-AF65-F5344CB8AC3E}">
        <p14:creationId xmlns:p14="http://schemas.microsoft.com/office/powerpoint/2010/main" val="1254327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chemeClr val="accent3"/>
        </a:solidFill>
        <a:effectLst/>
      </p:bgPr>
    </p:bg>
    <p:spTree>
      <p:nvGrpSpPr>
        <p:cNvPr id="1" name="Shape 140"/>
        <p:cNvGrpSpPr/>
        <p:nvPr/>
      </p:nvGrpSpPr>
      <p:grpSpPr>
        <a:xfrm>
          <a:off x="0" y="0"/>
          <a:ext cx="0" cy="0"/>
          <a:chOff x="0" y="0"/>
          <a:chExt cx="0" cy="0"/>
        </a:xfrm>
      </p:grpSpPr>
      <p:grpSp>
        <p:nvGrpSpPr>
          <p:cNvPr id="141" name="Google Shape;141;p20"/>
          <p:cNvGrpSpPr/>
          <p:nvPr/>
        </p:nvGrpSpPr>
        <p:grpSpPr>
          <a:xfrm>
            <a:off x="-106018" y="-81643"/>
            <a:ext cx="12404035" cy="7021286"/>
            <a:chOff x="-106018" y="-66566"/>
            <a:chExt cx="12404035" cy="7021286"/>
          </a:xfrm>
        </p:grpSpPr>
        <p:pic>
          <p:nvPicPr>
            <p:cNvPr id="142" name="Google Shape;142;p20"/>
            <p:cNvPicPr preferRelativeResize="0"/>
            <p:nvPr/>
          </p:nvPicPr>
          <p:blipFill rotWithShape="1">
            <a:blip r:embed="rId2">
              <a:alphaModFix amt="65000"/>
            </a:blip>
            <a:srcRect/>
            <a:stretch/>
          </p:blipFill>
          <p:spPr>
            <a:xfrm>
              <a:off x="-106018" y="-55680"/>
              <a:ext cx="6193042" cy="7010400"/>
            </a:xfrm>
            <a:prstGeom prst="rect">
              <a:avLst/>
            </a:prstGeom>
            <a:noFill/>
            <a:ln>
              <a:noFill/>
            </a:ln>
          </p:spPr>
        </p:pic>
        <p:pic>
          <p:nvPicPr>
            <p:cNvPr id="143" name="Google Shape;143;p20"/>
            <p:cNvPicPr preferRelativeResize="0"/>
            <p:nvPr/>
          </p:nvPicPr>
          <p:blipFill rotWithShape="1">
            <a:blip r:embed="rId2">
              <a:alphaModFix amt="65000"/>
            </a:blip>
            <a:srcRect/>
            <a:stretch/>
          </p:blipFill>
          <p:spPr>
            <a:xfrm>
              <a:off x="6104975" y="-66566"/>
              <a:ext cx="6193042" cy="7010400"/>
            </a:xfrm>
            <a:prstGeom prst="rect">
              <a:avLst/>
            </a:prstGeom>
            <a:noFill/>
            <a:ln>
              <a:noFill/>
            </a:ln>
          </p:spPr>
        </p:pic>
      </p:grpSp>
      <p:sp>
        <p:nvSpPr>
          <p:cNvPr id="144" name="Google Shape;144;p20"/>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45" name="Google Shape;145;p20"/>
          <p:cNvPicPr preferRelativeResize="0"/>
          <p:nvPr/>
        </p:nvPicPr>
        <p:blipFill rotWithShape="1">
          <a:blip r:embed="rId3">
            <a:alphaModFix/>
          </a:blip>
          <a:srcRect/>
          <a:stretch/>
        </p:blipFill>
        <p:spPr>
          <a:xfrm>
            <a:off x="10539223" y="537975"/>
            <a:ext cx="877207" cy="434044"/>
          </a:xfrm>
          <a:prstGeom prst="rect">
            <a:avLst/>
          </a:prstGeom>
          <a:noFill/>
          <a:ln>
            <a:noFill/>
          </a:ln>
        </p:spPr>
      </p:pic>
      <p:cxnSp>
        <p:nvCxnSpPr>
          <p:cNvPr id="146" name="Google Shape;146;p20"/>
          <p:cNvCxnSpPr/>
          <p:nvPr/>
        </p:nvCxnSpPr>
        <p:spPr>
          <a:xfrm>
            <a:off x="0" y="2108952"/>
            <a:ext cx="12192000" cy="0"/>
          </a:xfrm>
          <a:prstGeom prst="straightConnector1">
            <a:avLst/>
          </a:prstGeom>
          <a:noFill/>
          <a:ln w="25400" cap="flat" cmpd="sng">
            <a:solidFill>
              <a:schemeClr val="lt1"/>
            </a:solidFill>
            <a:prstDash val="solid"/>
            <a:round/>
            <a:headEnd type="none" w="sm" len="sm"/>
            <a:tailEnd type="none" w="sm" len="sm"/>
          </a:ln>
        </p:spPr>
      </p:cxnSp>
      <p:cxnSp>
        <p:nvCxnSpPr>
          <p:cNvPr id="147" name="Google Shape;147;p20"/>
          <p:cNvCxnSpPr/>
          <p:nvPr/>
        </p:nvCxnSpPr>
        <p:spPr>
          <a:xfrm rot="10800000">
            <a:off x="4217063" y="2108952"/>
            <a:ext cx="0" cy="3413145"/>
          </a:xfrm>
          <a:prstGeom prst="straightConnector1">
            <a:avLst/>
          </a:prstGeom>
          <a:noFill/>
          <a:ln w="25400" cap="flat" cmpd="sng">
            <a:solidFill>
              <a:schemeClr val="lt1"/>
            </a:solidFill>
            <a:prstDash val="solid"/>
            <a:round/>
            <a:headEnd type="none" w="sm" len="sm"/>
            <a:tailEnd type="none" w="sm" len="sm"/>
          </a:ln>
        </p:spPr>
      </p:cxnSp>
      <p:cxnSp>
        <p:nvCxnSpPr>
          <p:cNvPr id="148" name="Google Shape;148;p20"/>
          <p:cNvCxnSpPr/>
          <p:nvPr/>
        </p:nvCxnSpPr>
        <p:spPr>
          <a:xfrm>
            <a:off x="0" y="5544130"/>
            <a:ext cx="12192000" cy="0"/>
          </a:xfrm>
          <a:prstGeom prst="straightConnector1">
            <a:avLst/>
          </a:prstGeom>
          <a:noFill/>
          <a:ln w="25400" cap="flat" cmpd="sng">
            <a:solidFill>
              <a:schemeClr val="lt1"/>
            </a:solidFill>
            <a:prstDash val="solid"/>
            <a:round/>
            <a:headEnd type="none" w="sm" len="sm"/>
            <a:tailEnd type="none" w="sm" len="sm"/>
          </a:ln>
        </p:spPr>
      </p:cxnSp>
      <p:sp>
        <p:nvSpPr>
          <p:cNvPr id="149" name="Google Shape;149;p20"/>
          <p:cNvSpPr>
            <a:spLocks noGrp="1"/>
          </p:cNvSpPr>
          <p:nvPr>
            <p:ph type="pic" idx="2"/>
          </p:nvPr>
        </p:nvSpPr>
        <p:spPr>
          <a:xfrm>
            <a:off x="1030551" y="2586041"/>
            <a:ext cx="2203450" cy="2171700"/>
          </a:xfrm>
          <a:prstGeom prst="ellipse">
            <a:avLst/>
          </a:prstGeom>
          <a:noFill/>
          <a:ln>
            <a:noFill/>
          </a:ln>
        </p:spPr>
      </p:sp>
    </p:spTree>
    <p:extLst>
      <p:ext uri="{BB962C8B-B14F-4D97-AF65-F5344CB8AC3E}">
        <p14:creationId xmlns:p14="http://schemas.microsoft.com/office/powerpoint/2010/main" val="4290439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Title and Content">
  <p:cSld name="3_Title and Content">
    <p:bg>
      <p:bgPr>
        <a:solidFill>
          <a:schemeClr val="accent1"/>
        </a:solidFill>
        <a:effectLst/>
      </p:bgPr>
    </p:bg>
    <p:spTree>
      <p:nvGrpSpPr>
        <p:cNvPr id="1" name="Shape 150"/>
        <p:cNvGrpSpPr/>
        <p:nvPr/>
      </p:nvGrpSpPr>
      <p:grpSpPr>
        <a:xfrm>
          <a:off x="0" y="0"/>
          <a:ext cx="0" cy="0"/>
          <a:chOff x="0" y="0"/>
          <a:chExt cx="0" cy="0"/>
        </a:xfrm>
      </p:grpSpPr>
      <p:grpSp>
        <p:nvGrpSpPr>
          <p:cNvPr id="151" name="Google Shape;151;p21"/>
          <p:cNvGrpSpPr/>
          <p:nvPr/>
        </p:nvGrpSpPr>
        <p:grpSpPr>
          <a:xfrm>
            <a:off x="109642" y="341051"/>
            <a:ext cx="12404035" cy="7021286"/>
            <a:chOff x="-106018" y="-81643"/>
            <a:chExt cx="12404035" cy="7021286"/>
          </a:xfrm>
        </p:grpSpPr>
        <p:pic>
          <p:nvPicPr>
            <p:cNvPr id="152" name="Google Shape;152;p21"/>
            <p:cNvPicPr preferRelativeResize="0"/>
            <p:nvPr/>
          </p:nvPicPr>
          <p:blipFill rotWithShape="1">
            <a:blip r:embed="rId2">
              <a:alphaModFix/>
            </a:blip>
            <a:srcRect/>
            <a:stretch/>
          </p:blipFill>
          <p:spPr>
            <a:xfrm>
              <a:off x="-106018" y="-70757"/>
              <a:ext cx="6193042" cy="7010400"/>
            </a:xfrm>
            <a:prstGeom prst="rect">
              <a:avLst/>
            </a:prstGeom>
            <a:noFill/>
            <a:ln>
              <a:noFill/>
            </a:ln>
          </p:spPr>
        </p:pic>
        <p:pic>
          <p:nvPicPr>
            <p:cNvPr id="153" name="Google Shape;153;p21"/>
            <p:cNvPicPr preferRelativeResize="0"/>
            <p:nvPr/>
          </p:nvPicPr>
          <p:blipFill rotWithShape="1">
            <a:blip r:embed="rId2">
              <a:alphaModFix/>
            </a:blip>
            <a:srcRect/>
            <a:stretch/>
          </p:blipFill>
          <p:spPr>
            <a:xfrm>
              <a:off x="6104975" y="-81643"/>
              <a:ext cx="6193042" cy="7010400"/>
            </a:xfrm>
            <a:prstGeom prst="rect">
              <a:avLst/>
            </a:prstGeom>
            <a:noFill/>
            <a:ln>
              <a:noFill/>
            </a:ln>
          </p:spPr>
        </p:pic>
      </p:grpSp>
      <p:sp>
        <p:nvSpPr>
          <p:cNvPr id="154" name="Google Shape;154;p21"/>
          <p:cNvSpPr/>
          <p:nvPr/>
        </p:nvSpPr>
        <p:spPr>
          <a:xfrm>
            <a:off x="0" y="6283569"/>
            <a:ext cx="12192000" cy="574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21"/>
          <p:cNvSpPr/>
          <p:nvPr/>
        </p:nvSpPr>
        <p:spPr>
          <a:xfrm>
            <a:off x="10756003" y="6329579"/>
            <a:ext cx="863241" cy="41545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chemeClr val="accent3"/>
                </a:solidFill>
                <a:latin typeface="Overpass Medium"/>
                <a:ea typeface="Overpass Medium"/>
                <a:cs typeface="Overpass Medium"/>
                <a:sym typeface="Overpass Medium"/>
              </a:rPr>
              <a:t>redf.org</a:t>
            </a:r>
            <a:endParaRPr sz="1400" b="0" i="0" u="none" strike="noStrike" cap="none">
              <a:solidFill>
                <a:schemeClr val="accent3"/>
              </a:solidFill>
              <a:latin typeface="Overpass Medium"/>
              <a:ea typeface="Overpass Medium"/>
              <a:cs typeface="Overpass Medium"/>
              <a:sym typeface="Overpass Medium"/>
            </a:endParaRPr>
          </a:p>
        </p:txBody>
      </p:sp>
      <p:pic>
        <p:nvPicPr>
          <p:cNvPr id="156" name="Google Shape;156;p21"/>
          <p:cNvPicPr preferRelativeResize="0"/>
          <p:nvPr/>
        </p:nvPicPr>
        <p:blipFill rotWithShape="1">
          <a:blip r:embed="rId3">
            <a:alphaModFix/>
          </a:blip>
          <a:srcRect/>
          <a:stretch/>
        </p:blipFill>
        <p:spPr>
          <a:xfrm>
            <a:off x="776613" y="522476"/>
            <a:ext cx="1248451" cy="772736"/>
          </a:xfrm>
          <a:prstGeom prst="rect">
            <a:avLst/>
          </a:prstGeom>
          <a:noFill/>
          <a:ln>
            <a:noFill/>
          </a:ln>
        </p:spPr>
      </p:pic>
      <p:sp>
        <p:nvSpPr>
          <p:cNvPr id="157" name="Google Shape;157;p21"/>
          <p:cNvSpPr>
            <a:spLocks noGrp="1"/>
          </p:cNvSpPr>
          <p:nvPr>
            <p:ph type="pic" idx="2"/>
          </p:nvPr>
        </p:nvSpPr>
        <p:spPr>
          <a:xfrm>
            <a:off x="9060785" y="3254922"/>
            <a:ext cx="1700746" cy="1676240"/>
          </a:xfrm>
          <a:prstGeom prst="ellipse">
            <a:avLst/>
          </a:prstGeom>
          <a:noFill/>
          <a:ln>
            <a:noFill/>
          </a:ln>
        </p:spPr>
      </p:sp>
    </p:spTree>
    <p:extLst>
      <p:ext uri="{BB962C8B-B14F-4D97-AF65-F5344CB8AC3E}">
        <p14:creationId xmlns:p14="http://schemas.microsoft.com/office/powerpoint/2010/main" val="21229213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and Content">
  <p:cSld name="3_Title and Content">
    <p:bg>
      <p:bgPr>
        <a:solidFill>
          <a:schemeClr val="accent1"/>
        </a:solidFill>
        <a:effectLst/>
      </p:bgPr>
    </p:bg>
    <p:spTree>
      <p:nvGrpSpPr>
        <p:cNvPr id="1" name="Shape 158"/>
        <p:cNvGrpSpPr/>
        <p:nvPr/>
      </p:nvGrpSpPr>
      <p:grpSpPr>
        <a:xfrm>
          <a:off x="0" y="0"/>
          <a:ext cx="0" cy="0"/>
          <a:chOff x="0" y="0"/>
          <a:chExt cx="0" cy="0"/>
        </a:xfrm>
      </p:grpSpPr>
      <p:grpSp>
        <p:nvGrpSpPr>
          <p:cNvPr id="159" name="Google Shape;159;p22"/>
          <p:cNvGrpSpPr/>
          <p:nvPr/>
        </p:nvGrpSpPr>
        <p:grpSpPr>
          <a:xfrm>
            <a:off x="-106018" y="-81643"/>
            <a:ext cx="12404035" cy="7021286"/>
            <a:chOff x="-106018" y="-81643"/>
            <a:chExt cx="12404035" cy="7021286"/>
          </a:xfrm>
        </p:grpSpPr>
        <p:pic>
          <p:nvPicPr>
            <p:cNvPr id="160" name="Google Shape;160;p22"/>
            <p:cNvPicPr preferRelativeResize="0"/>
            <p:nvPr/>
          </p:nvPicPr>
          <p:blipFill rotWithShape="1">
            <a:blip r:embed="rId2">
              <a:alphaModFix/>
            </a:blip>
            <a:srcRect/>
            <a:stretch/>
          </p:blipFill>
          <p:spPr>
            <a:xfrm>
              <a:off x="-106018" y="-70757"/>
              <a:ext cx="6193042" cy="7010400"/>
            </a:xfrm>
            <a:prstGeom prst="rect">
              <a:avLst/>
            </a:prstGeom>
            <a:noFill/>
            <a:ln>
              <a:noFill/>
            </a:ln>
          </p:spPr>
        </p:pic>
        <p:pic>
          <p:nvPicPr>
            <p:cNvPr id="161" name="Google Shape;161;p22"/>
            <p:cNvPicPr preferRelativeResize="0"/>
            <p:nvPr/>
          </p:nvPicPr>
          <p:blipFill rotWithShape="1">
            <a:blip r:embed="rId2">
              <a:alphaModFix/>
            </a:blip>
            <a:srcRect/>
            <a:stretch/>
          </p:blipFill>
          <p:spPr>
            <a:xfrm>
              <a:off x="6104975" y="-81643"/>
              <a:ext cx="6193042" cy="7010400"/>
            </a:xfrm>
            <a:prstGeom prst="rect">
              <a:avLst/>
            </a:prstGeom>
            <a:noFill/>
            <a:ln>
              <a:noFill/>
            </a:ln>
          </p:spPr>
        </p:pic>
      </p:grpSp>
      <p:sp>
        <p:nvSpPr>
          <p:cNvPr id="162" name="Google Shape;162;p22"/>
          <p:cNvSpPr/>
          <p:nvPr/>
        </p:nvSpPr>
        <p:spPr>
          <a:xfrm>
            <a:off x="0" y="6283569"/>
            <a:ext cx="12192000" cy="574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22"/>
          <p:cNvSpPr/>
          <p:nvPr/>
        </p:nvSpPr>
        <p:spPr>
          <a:xfrm>
            <a:off x="10756003" y="6329579"/>
            <a:ext cx="863241" cy="41545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chemeClr val="accent3"/>
                </a:solidFill>
                <a:latin typeface="Overpass Medium"/>
                <a:ea typeface="Overpass Medium"/>
                <a:cs typeface="Overpass Medium"/>
                <a:sym typeface="Overpass Medium"/>
              </a:rPr>
              <a:t>redf.org</a:t>
            </a:r>
            <a:endParaRPr sz="1400" b="0" i="0" u="none" strike="noStrike" cap="none">
              <a:solidFill>
                <a:schemeClr val="accent3"/>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39570070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lt1"/>
        </a:solidFill>
        <a:effectLst/>
      </p:bgPr>
    </p:bg>
    <p:spTree>
      <p:nvGrpSpPr>
        <p:cNvPr id="1" name="Shape 164"/>
        <p:cNvGrpSpPr/>
        <p:nvPr/>
      </p:nvGrpSpPr>
      <p:grpSpPr>
        <a:xfrm>
          <a:off x="0" y="0"/>
          <a:ext cx="0" cy="0"/>
          <a:chOff x="0" y="0"/>
          <a:chExt cx="0" cy="0"/>
        </a:xfrm>
      </p:grpSpPr>
      <p:sp>
        <p:nvSpPr>
          <p:cNvPr id="165" name="Google Shape;165;p23"/>
          <p:cNvSpPr>
            <a:spLocks noGrp="1"/>
          </p:cNvSpPr>
          <p:nvPr>
            <p:ph type="pic" idx="2"/>
          </p:nvPr>
        </p:nvSpPr>
        <p:spPr>
          <a:xfrm>
            <a:off x="0" y="0"/>
            <a:ext cx="6858000" cy="6858000"/>
          </a:xfrm>
          <a:prstGeom prst="rect">
            <a:avLst/>
          </a:prstGeom>
          <a:solidFill>
            <a:schemeClr val="lt1"/>
          </a:solidFill>
          <a:ln>
            <a:noFill/>
          </a:ln>
        </p:spPr>
      </p:sp>
      <p:pic>
        <p:nvPicPr>
          <p:cNvPr id="166" name="Google Shape;166;p23"/>
          <p:cNvPicPr preferRelativeResize="0"/>
          <p:nvPr/>
        </p:nvPicPr>
        <p:blipFill rotWithShape="1">
          <a:blip r:embed="rId2">
            <a:alphaModFix/>
          </a:blip>
          <a:srcRect/>
          <a:stretch/>
        </p:blipFill>
        <p:spPr>
          <a:xfrm>
            <a:off x="10455386" y="537975"/>
            <a:ext cx="877206" cy="434044"/>
          </a:xfrm>
          <a:prstGeom prst="rect">
            <a:avLst/>
          </a:prstGeom>
          <a:noFill/>
          <a:ln>
            <a:noFill/>
          </a:ln>
        </p:spPr>
      </p:pic>
      <p:sp>
        <p:nvSpPr>
          <p:cNvPr id="167" name="Google Shape;167;p23"/>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dk1"/>
                </a:solidFill>
                <a:latin typeface="Overpass Medium"/>
                <a:ea typeface="Overpass Medium"/>
                <a:cs typeface="Overpass Medium"/>
                <a:sym typeface="Overpass Medium"/>
              </a:rPr>
              <a:t>‹#›</a:t>
            </a:fld>
            <a:endParaRPr sz="950" b="0" i="0" u="none" strike="noStrike" cap="none">
              <a:solidFill>
                <a:schemeClr val="dk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42723166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116843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2DC9-E6E2-9E29-32F1-C9239812FB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43E54B-FF9B-7AE5-ECA2-875AD2822B47}"/>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4" name="Footer Placeholder 3">
            <a:extLst>
              <a:ext uri="{FF2B5EF4-FFF2-40B4-BE49-F238E27FC236}">
                <a16:creationId xmlns:a16="http://schemas.microsoft.com/office/drawing/2014/main" id="{825B8FD6-F70B-2E03-91CE-48DDF51FA0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9D5F19-2549-7025-7862-7EE867DC5C94}"/>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8921065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Tree>
    <p:extLst>
      <p:ext uri="{BB962C8B-B14F-4D97-AF65-F5344CB8AC3E}">
        <p14:creationId xmlns:p14="http://schemas.microsoft.com/office/powerpoint/2010/main" val="8374962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lt1"/>
        </a:solidFill>
        <a:effectLst/>
      </p:bgPr>
    </p:bg>
    <p:spTree>
      <p:nvGrpSpPr>
        <p:cNvPr id="1" name="Shape 110"/>
        <p:cNvGrpSpPr/>
        <p:nvPr/>
      </p:nvGrpSpPr>
      <p:grpSpPr>
        <a:xfrm>
          <a:off x="0" y="0"/>
          <a:ext cx="0" cy="0"/>
          <a:chOff x="0" y="0"/>
          <a:chExt cx="0" cy="0"/>
        </a:xfrm>
      </p:grpSpPr>
      <p:sp>
        <p:nvSpPr>
          <p:cNvPr id="111" name="Google Shape;111;p15"/>
          <p:cNvSpPr>
            <a:spLocks noGrp="1"/>
          </p:cNvSpPr>
          <p:nvPr>
            <p:ph type="pic" idx="2"/>
          </p:nvPr>
        </p:nvSpPr>
        <p:spPr>
          <a:xfrm>
            <a:off x="3766456" y="0"/>
            <a:ext cx="8425544" cy="6858000"/>
          </a:xfrm>
          <a:prstGeom prst="rect">
            <a:avLst/>
          </a:prstGeom>
          <a:solidFill>
            <a:schemeClr val="lt1"/>
          </a:solidFill>
          <a:ln>
            <a:noFill/>
          </a:ln>
        </p:spPr>
      </p:sp>
      <p:sp>
        <p:nvSpPr>
          <p:cNvPr id="112" name="Google Shape;112;p15"/>
          <p:cNvSpPr/>
          <p:nvPr/>
        </p:nvSpPr>
        <p:spPr>
          <a:xfrm>
            <a:off x="0" y="0"/>
            <a:ext cx="3766457"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3" name="Google Shape;113;p15"/>
          <p:cNvPicPr preferRelativeResize="0"/>
          <p:nvPr/>
        </p:nvPicPr>
        <p:blipFill rotWithShape="1">
          <a:blip r:embed="rId2">
            <a:alphaModFix/>
          </a:blip>
          <a:srcRect/>
          <a:stretch/>
        </p:blipFill>
        <p:spPr>
          <a:xfrm>
            <a:off x="-2426585" y="0"/>
            <a:ext cx="6193042" cy="7010400"/>
          </a:xfrm>
          <a:prstGeom prst="rect">
            <a:avLst/>
          </a:prstGeom>
          <a:noFill/>
          <a:ln>
            <a:noFill/>
          </a:ln>
        </p:spPr>
      </p:pic>
    </p:spTree>
    <p:extLst>
      <p:ext uri="{BB962C8B-B14F-4D97-AF65-F5344CB8AC3E}">
        <p14:creationId xmlns:p14="http://schemas.microsoft.com/office/powerpoint/2010/main" val="29356685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endParaRPr lang="en-US" dirty="0"/>
          </a:p>
        </p:txBody>
      </p:sp>
    </p:spTree>
    <p:extLst>
      <p:ext uri="{BB962C8B-B14F-4D97-AF65-F5344CB8AC3E}">
        <p14:creationId xmlns:p14="http://schemas.microsoft.com/office/powerpoint/2010/main" val="173153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9A1773-AA9A-68FD-FAA6-7921808F9E4D}"/>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3" name="Footer Placeholder 2">
            <a:extLst>
              <a:ext uri="{FF2B5EF4-FFF2-40B4-BE49-F238E27FC236}">
                <a16:creationId xmlns:a16="http://schemas.microsoft.com/office/drawing/2014/main" id="{6A494492-5F4A-5928-EE44-E4909E8A08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BF4FD-35A1-BB99-D672-C3045DFD012F}"/>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355838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54E4-4E44-114D-3093-6F4B7ED4C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044E8-3AB5-7FBC-D944-2055EE646A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4F72BB-3708-9BFC-0982-8FB96339A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076A7-B19B-3D6F-57FD-236E54E5CBF1}"/>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6" name="Footer Placeholder 5">
            <a:extLst>
              <a:ext uri="{FF2B5EF4-FFF2-40B4-BE49-F238E27FC236}">
                <a16:creationId xmlns:a16="http://schemas.microsoft.com/office/drawing/2014/main" id="{F0E9E7C3-8209-989D-3C0A-99A6217F4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13B18-6B33-3D7A-8D21-5855DFB62703}"/>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97397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6B809-27EE-2990-AD59-0F4F2B535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52ADF-1064-6B84-D739-C2439A1281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F34600-EE8F-7804-16FE-18AE02F75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CB358D-1430-ABE1-2641-3E8DBA9855EB}"/>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6" name="Footer Placeholder 5">
            <a:extLst>
              <a:ext uri="{FF2B5EF4-FFF2-40B4-BE49-F238E27FC236}">
                <a16:creationId xmlns:a16="http://schemas.microsoft.com/office/drawing/2014/main" id="{3FE93B0E-3696-F715-B342-9D6910E6E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B8ED7-78FC-EDAF-FFAA-9170C7140749}"/>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01521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theme" Target="../theme/theme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72E2D-91FB-5C3F-280C-4085B769F9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250281-61B0-B0A6-B91A-9959601361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E7846-3788-C473-3A10-2F8C0F9F0F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C9DB83EF-7BC6-18F0-59FB-29EE4CC84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85FD3A8-6EFD-184A-73C8-A86C32ED9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7C4C86-863A-C745-A129-925E5FC7B502}" type="slidenum">
              <a:rPr lang="en-US" smtClean="0"/>
              <a:t>‹#›</a:t>
            </a:fld>
            <a:endParaRPr lang="en-US"/>
          </a:p>
        </p:txBody>
      </p:sp>
      <p:pic>
        <p:nvPicPr>
          <p:cNvPr id="7" name="Google Shape;166;p23">
            <a:extLst>
              <a:ext uri="{FF2B5EF4-FFF2-40B4-BE49-F238E27FC236}">
                <a16:creationId xmlns:a16="http://schemas.microsoft.com/office/drawing/2014/main" id="{47641BCA-6502-B2F9-CD9E-10DADA48DCA5}"/>
              </a:ext>
            </a:extLst>
          </p:cNvPr>
          <p:cNvPicPr preferRelativeResize="0"/>
          <p:nvPr userDrawn="1"/>
        </p:nvPicPr>
        <p:blipFill rotWithShape="1">
          <a:blip r:embed="rId13">
            <a:alphaModFix/>
          </a:blip>
          <a:srcRect/>
          <a:stretch/>
        </p:blipFill>
        <p:spPr>
          <a:xfrm>
            <a:off x="10455386" y="537975"/>
            <a:ext cx="877206" cy="434044"/>
          </a:xfrm>
          <a:prstGeom prst="rect">
            <a:avLst/>
          </a:prstGeom>
          <a:noFill/>
          <a:ln>
            <a:noFill/>
          </a:ln>
        </p:spPr>
      </p:pic>
    </p:spTree>
    <p:extLst>
      <p:ext uri="{BB962C8B-B14F-4D97-AF65-F5344CB8AC3E}">
        <p14:creationId xmlns:p14="http://schemas.microsoft.com/office/powerpoint/2010/main" val="393493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3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3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166;p23">
            <a:extLst>
              <a:ext uri="{FF2B5EF4-FFF2-40B4-BE49-F238E27FC236}">
                <a16:creationId xmlns:a16="http://schemas.microsoft.com/office/drawing/2014/main" id="{D142874A-CE7B-17F9-2BD7-781D44A97819}"/>
              </a:ext>
            </a:extLst>
          </p:cNvPr>
          <p:cNvPicPr preferRelativeResize="0"/>
          <p:nvPr userDrawn="1"/>
        </p:nvPicPr>
        <p:blipFill rotWithShape="1">
          <a:blip r:embed="rId28">
            <a:alphaModFix/>
          </a:blip>
          <a:srcRect/>
          <a:stretch/>
        </p:blipFill>
        <p:spPr>
          <a:xfrm>
            <a:off x="10455386" y="537975"/>
            <a:ext cx="877206" cy="434044"/>
          </a:xfrm>
          <a:prstGeom prst="rect">
            <a:avLst/>
          </a:prstGeom>
          <a:noFill/>
          <a:ln>
            <a:noFill/>
          </a:ln>
        </p:spPr>
      </p:pic>
    </p:spTree>
    <p:extLst>
      <p:ext uri="{BB962C8B-B14F-4D97-AF65-F5344CB8AC3E}">
        <p14:creationId xmlns:p14="http://schemas.microsoft.com/office/powerpoint/2010/main" val="188575255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712"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3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3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7240823"/>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9.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4.xml"/><Relationship Id="rId7" Type="http://schemas.openxmlformats.org/officeDocument/2006/relationships/image" Target="../media/image18.tif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34.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6569-4CB0-3E54-DC54-132CA7505722}"/>
              </a:ext>
            </a:extLst>
          </p:cNvPr>
          <p:cNvSpPr>
            <a:spLocks noGrp="1"/>
          </p:cNvSpPr>
          <p:nvPr>
            <p:ph type="ctrTitle"/>
          </p:nvPr>
        </p:nvSpPr>
        <p:spPr>
          <a:xfrm>
            <a:off x="1524000" y="2197542"/>
            <a:ext cx="9144000" cy="1231458"/>
          </a:xfrm>
        </p:spPr>
        <p:txBody>
          <a:bodyPr>
            <a:normAutofit fontScale="90000"/>
          </a:bodyPr>
          <a:lstStyle/>
          <a:p>
            <a:r>
              <a:rPr lang="en-US" dirty="0"/>
              <a:t>MISSION &amp; VALUES FOR LEADERS </a:t>
            </a:r>
          </a:p>
        </p:txBody>
      </p:sp>
      <p:sp>
        <p:nvSpPr>
          <p:cNvPr id="3" name="Subtitle 2">
            <a:extLst>
              <a:ext uri="{FF2B5EF4-FFF2-40B4-BE49-F238E27FC236}">
                <a16:creationId xmlns:a16="http://schemas.microsoft.com/office/drawing/2014/main" id="{A3B5FA3C-68BB-BDA9-B5A9-0E2C238AB7E0}"/>
              </a:ext>
            </a:extLst>
          </p:cNvPr>
          <p:cNvSpPr>
            <a:spLocks noGrp="1"/>
          </p:cNvSpPr>
          <p:nvPr>
            <p:ph type="subTitle" idx="1"/>
          </p:nvPr>
        </p:nvSpPr>
        <p:spPr>
          <a:xfrm>
            <a:off x="1" y="3706138"/>
            <a:ext cx="12191999" cy="475286"/>
          </a:xfrm>
        </p:spPr>
        <p:txBody>
          <a:bodyPr/>
          <a:lstStyle/>
          <a:p>
            <a:r>
              <a:rPr lang="en-US" dirty="0"/>
              <a:t>The Supervisor Success Series | New Supervisor Training &amp; Onboarding | Module 1</a:t>
            </a:r>
          </a:p>
        </p:txBody>
      </p:sp>
      <p:sp>
        <p:nvSpPr>
          <p:cNvPr id="4" name="Rectangle 3">
            <a:extLst>
              <a:ext uri="{FF2B5EF4-FFF2-40B4-BE49-F238E27FC236}">
                <a16:creationId xmlns:a16="http://schemas.microsoft.com/office/drawing/2014/main" id="{23615BCE-BE96-0C33-FC8C-83C5371F2800}"/>
              </a:ext>
            </a:extLst>
          </p:cNvPr>
          <p:cNvSpPr/>
          <p:nvPr/>
        </p:nvSpPr>
        <p:spPr>
          <a:xfrm>
            <a:off x="3511826" y="4651513"/>
            <a:ext cx="5883965" cy="1311965"/>
          </a:xfrm>
          <a:prstGeom prst="rect">
            <a:avLst/>
          </a:prstGeom>
          <a:solidFill>
            <a:srgbClr val="EF3E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NOTE: </a:t>
            </a:r>
          </a:p>
          <a:p>
            <a:pPr algn="ctr"/>
            <a:r>
              <a:rPr lang="en-US" dirty="0"/>
              <a:t>This presentation should be heavily edited by the facilitator to ensure that the mission and values match the organization </a:t>
            </a:r>
          </a:p>
        </p:txBody>
      </p:sp>
    </p:spTree>
    <p:extLst>
      <p:ext uri="{BB962C8B-B14F-4D97-AF65-F5344CB8AC3E}">
        <p14:creationId xmlns:p14="http://schemas.microsoft.com/office/powerpoint/2010/main" val="746354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Setting the Stage: Why Leadership Matters </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FB3A189-EE45-8A7C-F477-BE370F44037E}"/>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Who was a supervisor that was important to you during your time as a participant? WHY?</a:t>
            </a:r>
            <a:endParaRPr kumimoji="0" lang="en-US" sz="2400" u="none" strike="noStrike" kern="1200" cap="none" spc="0" normalizeH="0" baseline="0" noProof="0" dirty="0">
              <a:ln>
                <a:noFill/>
              </a:ln>
              <a:solidFill>
                <a:srgbClr val="FFFFFF"/>
              </a:solidFill>
              <a:effectLst/>
              <a:uLnTx/>
              <a:uFillTx/>
              <a:latin typeface="Aptos Light" panose="020B0004020202020204" pitchFamily="34" charset="0"/>
            </a:endParaRPr>
          </a:p>
        </p:txBody>
      </p:sp>
      <p:grpSp>
        <p:nvGrpSpPr>
          <p:cNvPr id="20" name="Group 19">
            <a:extLst>
              <a:ext uri="{FF2B5EF4-FFF2-40B4-BE49-F238E27FC236}">
                <a16:creationId xmlns:a16="http://schemas.microsoft.com/office/drawing/2014/main" id="{749C7DC9-3445-7CFA-4CEA-5A39C3A2083C}"/>
              </a:ext>
            </a:extLst>
          </p:cNvPr>
          <p:cNvGrpSpPr/>
          <p:nvPr/>
        </p:nvGrpSpPr>
        <p:grpSpPr>
          <a:xfrm>
            <a:off x="600191" y="2604232"/>
            <a:ext cx="10991618" cy="830997"/>
            <a:chOff x="914400" y="1649627"/>
            <a:chExt cx="10991618" cy="830997"/>
          </a:xfrm>
        </p:grpSpPr>
        <p:sp>
          <p:nvSpPr>
            <p:cNvPr id="22" name="TextBox 21">
              <a:extLst>
                <a:ext uri="{FF2B5EF4-FFF2-40B4-BE49-F238E27FC236}">
                  <a16:creationId xmlns:a16="http://schemas.microsoft.com/office/drawing/2014/main" id="{715CBBFE-FAD7-55F4-5CFA-CFF3917DC019}"/>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u="none" strike="noStrike" kern="1200" cap="none" spc="0" normalizeH="0" baseline="0" noProof="0" dirty="0">
                <a:ln>
                  <a:noFill/>
                </a:ln>
                <a:solidFill>
                  <a:srgbClr val="000000"/>
                </a:solidFill>
                <a:effectLst/>
                <a:uLnTx/>
                <a:uFillTx/>
                <a:latin typeface="Aptos Light" panose="020B0004020202020204" pitchFamily="34" charset="0"/>
              </a:endParaRPr>
            </a:p>
          </p:txBody>
        </p:sp>
        <p:sp>
          <p:nvSpPr>
            <p:cNvPr id="23" name="TextBox 22">
              <a:extLst>
                <a:ext uri="{FF2B5EF4-FFF2-40B4-BE49-F238E27FC236}">
                  <a16:creationId xmlns:a16="http://schemas.microsoft.com/office/drawing/2014/main" id="{52990382-241B-4DD6-BB88-261F324A81B5}"/>
                </a:ext>
              </a:extLst>
            </p:cNvPr>
            <p:cNvSpPr txBox="1"/>
            <p:nvPr/>
          </p:nvSpPr>
          <p:spPr>
            <a:xfrm>
              <a:off x="1805881" y="1803515"/>
              <a:ext cx="101001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Supervisors shape culture, </a:t>
              </a:r>
              <a:r>
                <a:rPr lang="en-US" sz="2800" b="1" dirty="0">
                  <a:solidFill>
                    <a:srgbClr val="000000"/>
                  </a:solidFill>
                  <a:latin typeface="Aptos Light" panose="020B0004020202020204" pitchFamily="34" charset="0"/>
                </a:rPr>
                <a:t>trust, </a:t>
              </a:r>
              <a:r>
                <a:rPr lang="en-US" sz="2800" dirty="0">
                  <a:solidFill>
                    <a:srgbClr val="000000"/>
                  </a:solidFill>
                  <a:latin typeface="Aptos Light" panose="020B0004020202020204" pitchFamily="34" charset="0"/>
                </a:rPr>
                <a:t>and who </a:t>
              </a:r>
              <a:r>
                <a:rPr lang="en-US" sz="2800" b="1" dirty="0">
                  <a:solidFill>
                    <a:srgbClr val="000000"/>
                  </a:solidFill>
                  <a:latin typeface="Aptos Light" panose="020B0004020202020204" pitchFamily="34" charset="0"/>
                </a:rPr>
                <a:t>stays</a:t>
              </a:r>
              <a:r>
                <a:rPr lang="en-US" sz="2800" dirty="0">
                  <a:solidFill>
                    <a:srgbClr val="000000"/>
                  </a:solidFill>
                  <a:latin typeface="Aptos Light" panose="020B0004020202020204" pitchFamily="34" charset="0"/>
                </a:rPr>
                <a:t> at an organization</a:t>
              </a:r>
              <a:endParaRPr kumimoji="0" lang="en-US" sz="2800" b="1" u="none"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24" name="Straight Connector 23">
              <a:extLst>
                <a:ext uri="{FF2B5EF4-FFF2-40B4-BE49-F238E27FC236}">
                  <a16:creationId xmlns:a16="http://schemas.microsoft.com/office/drawing/2014/main" id="{049DAA2B-AA48-EEC2-7B14-B2F26A1AC7FB}"/>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51EE8594-0D5E-F1BE-9D0B-7E74A972A07B}"/>
              </a:ext>
            </a:extLst>
          </p:cNvPr>
          <p:cNvGrpSpPr/>
          <p:nvPr/>
        </p:nvGrpSpPr>
        <p:grpSpPr>
          <a:xfrm>
            <a:off x="1261882" y="3847311"/>
            <a:ext cx="10329927" cy="1015872"/>
            <a:chOff x="1576091" y="1741750"/>
            <a:chExt cx="10329927" cy="1015872"/>
          </a:xfrm>
        </p:grpSpPr>
        <p:sp>
          <p:nvSpPr>
            <p:cNvPr id="27" name="TextBox 26">
              <a:extLst>
                <a:ext uri="{FF2B5EF4-FFF2-40B4-BE49-F238E27FC236}">
                  <a16:creationId xmlns:a16="http://schemas.microsoft.com/office/drawing/2014/main" id="{997ADA90-1886-F338-85E0-2AC220F38083}"/>
                </a:ext>
              </a:extLst>
            </p:cNvPr>
            <p:cNvSpPr txBox="1"/>
            <p:nvPr/>
          </p:nvSpPr>
          <p:spPr>
            <a:xfrm>
              <a:off x="1805882" y="1803515"/>
              <a:ext cx="1010013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dirty="0">
                  <a:ln>
                    <a:noFill/>
                  </a:ln>
                  <a:solidFill>
                    <a:srgbClr val="000000"/>
                  </a:solidFill>
                  <a:effectLst/>
                  <a:uLnTx/>
                  <a:uFillTx/>
                  <a:latin typeface="Aptos Light" panose="020B0004020202020204" pitchFamily="34" charset="0"/>
                </a:rPr>
                <a:t>50-75% </a:t>
              </a:r>
              <a:r>
                <a:rPr kumimoji="0" lang="en-US" sz="2800" u="none" strike="noStrike" kern="1200" cap="none" spc="0" normalizeH="0" baseline="0" noProof="0" dirty="0">
                  <a:ln>
                    <a:noFill/>
                  </a:ln>
                  <a:solidFill>
                    <a:srgbClr val="000000"/>
                  </a:solidFill>
                  <a:effectLst/>
                  <a:uLnTx/>
                  <a:uFillTx/>
                  <a:latin typeface="Aptos Light" panose="020B0004020202020204" pitchFamily="34" charset="0"/>
                </a:rPr>
                <a:t>of staff (participants at a higher risk) leave because of their manager</a:t>
              </a:r>
            </a:p>
          </p:txBody>
        </p:sp>
        <p:cxnSp>
          <p:nvCxnSpPr>
            <p:cNvPr id="28" name="Straight Connector 27">
              <a:extLst>
                <a:ext uri="{FF2B5EF4-FFF2-40B4-BE49-F238E27FC236}">
                  <a16:creationId xmlns:a16="http://schemas.microsoft.com/office/drawing/2014/main" id="{C4257449-22C0-2D3A-930D-F4A9E5B6A2C8}"/>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8FB7A106-11E8-612E-FE25-9B9627C1DC33}"/>
              </a:ext>
            </a:extLst>
          </p:cNvPr>
          <p:cNvGrpSpPr/>
          <p:nvPr/>
        </p:nvGrpSpPr>
        <p:grpSpPr>
          <a:xfrm>
            <a:off x="1261882" y="5167544"/>
            <a:ext cx="9668233" cy="1015872"/>
            <a:chOff x="1576091" y="1741750"/>
            <a:chExt cx="9668233" cy="1015872"/>
          </a:xfrm>
        </p:grpSpPr>
        <p:sp>
          <p:nvSpPr>
            <p:cNvPr id="31" name="TextBox 30">
              <a:extLst>
                <a:ext uri="{FF2B5EF4-FFF2-40B4-BE49-F238E27FC236}">
                  <a16:creationId xmlns:a16="http://schemas.microsoft.com/office/drawing/2014/main" id="{6364C2C5-4E44-945B-1C82-77131B480909}"/>
                </a:ext>
              </a:extLst>
            </p:cNvPr>
            <p:cNvSpPr txBox="1"/>
            <p:nvPr/>
          </p:nvSpPr>
          <p:spPr>
            <a:xfrm>
              <a:off x="1805881" y="1803515"/>
              <a:ext cx="943844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dirty="0">
                  <a:ln>
                    <a:noFill/>
                  </a:ln>
                  <a:solidFill>
                    <a:srgbClr val="000000"/>
                  </a:solidFill>
                  <a:effectLst/>
                  <a:uLnTx/>
                  <a:uFillTx/>
                  <a:latin typeface="Aptos Light" panose="020B0004020202020204" pitchFamily="34" charset="0"/>
                </a:rPr>
                <a:t>Leadership</a:t>
              </a:r>
              <a:r>
                <a:rPr kumimoji="0" lang="en-US" sz="2800" u="none" strike="noStrike" kern="1200" cap="none" spc="0" normalizeH="0" baseline="0" noProof="0" dirty="0">
                  <a:ln>
                    <a:noFill/>
                  </a:ln>
                  <a:solidFill>
                    <a:srgbClr val="000000"/>
                  </a:solidFill>
                  <a:effectLst/>
                  <a:uLnTx/>
                  <a:uFillTx/>
                  <a:latin typeface="Aptos Light" panose="020B0004020202020204" pitchFamily="34" charset="0"/>
                </a:rPr>
                <a:t> starts with aligning organizational values and mission to your personal style </a:t>
              </a:r>
            </a:p>
          </p:txBody>
        </p:sp>
        <p:cxnSp>
          <p:nvCxnSpPr>
            <p:cNvPr id="32" name="Straight Connector 31">
              <a:extLst>
                <a:ext uri="{FF2B5EF4-FFF2-40B4-BE49-F238E27FC236}">
                  <a16:creationId xmlns:a16="http://schemas.microsoft.com/office/drawing/2014/main" id="{BD449E3E-7686-33A2-A402-2AE42833E31B}"/>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163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607FE-3F0D-D10E-38F8-0294FB55D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9D423-57D0-13AC-83FC-655DB5EB8AAB}"/>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Warm Up: Leadership Kudos Board  </a:t>
            </a:r>
          </a:p>
        </p:txBody>
      </p:sp>
      <p:sp>
        <p:nvSpPr>
          <p:cNvPr id="3" name="Rectangle 2">
            <a:extLst>
              <a:ext uri="{FF2B5EF4-FFF2-40B4-BE49-F238E27FC236}">
                <a16:creationId xmlns:a16="http://schemas.microsoft.com/office/drawing/2014/main" id="{DFD29FED-6DE0-27D4-E9B3-A3A4E3BCDA43}"/>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89E5BD00-DF00-7F30-8190-5916BAE721CB}"/>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2B45EA1A-560B-1971-C1C4-54900A9116E5}"/>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Write it on the board! What did your supervisor do that made them so great?</a:t>
            </a:r>
            <a:endParaRPr kumimoji="0" lang="en-US" sz="2400" u="none" strike="noStrike" kern="1200" cap="none" spc="0" normalizeH="0" baseline="0" noProof="0" dirty="0">
              <a:ln>
                <a:noFill/>
              </a:ln>
              <a:solidFill>
                <a:srgbClr val="FFFFFF"/>
              </a:solidFill>
              <a:effectLst/>
              <a:uLnTx/>
              <a:uFillTx/>
              <a:latin typeface="Aptos Light" panose="020B0004020202020204" pitchFamily="34" charset="0"/>
            </a:endParaRPr>
          </a:p>
        </p:txBody>
      </p:sp>
    </p:spTree>
    <p:extLst>
      <p:ext uri="{BB962C8B-B14F-4D97-AF65-F5344CB8AC3E}">
        <p14:creationId xmlns:p14="http://schemas.microsoft.com/office/powerpoint/2010/main" val="370038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6D809-A97A-1CF5-AF97-13F08B439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6A90D-96D9-24DA-A129-F2E19BFBC514}"/>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Our Mission </a:t>
            </a:r>
          </a:p>
        </p:txBody>
      </p:sp>
      <p:sp>
        <p:nvSpPr>
          <p:cNvPr id="3" name="Rectangle 2">
            <a:extLst>
              <a:ext uri="{FF2B5EF4-FFF2-40B4-BE49-F238E27FC236}">
                <a16:creationId xmlns:a16="http://schemas.microsoft.com/office/drawing/2014/main" id="{35AC3946-3937-D796-66F0-0BDC7A163BA5}"/>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C8F20A8D-D65F-C66D-AFED-753D8A03CA59}"/>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B6F0C8D2-4830-402E-751A-91121F6F9F13}"/>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What stands out to you in this statement? </a:t>
            </a:r>
            <a:endParaRPr kumimoji="0" lang="en-US" sz="2400" u="none" strike="noStrike" kern="1200" cap="none" spc="0" normalizeH="0" baseline="0" noProof="0" dirty="0">
              <a:ln>
                <a:noFill/>
              </a:ln>
              <a:solidFill>
                <a:srgbClr val="FFFFFF"/>
              </a:solidFill>
              <a:effectLst/>
              <a:uLnTx/>
              <a:uFillTx/>
              <a:latin typeface="Aptos Light" panose="020B0004020202020204" pitchFamily="34" charset="0"/>
            </a:endParaRPr>
          </a:p>
        </p:txBody>
      </p:sp>
      <p:sp>
        <p:nvSpPr>
          <p:cNvPr id="6" name="TextBox 5">
            <a:extLst>
              <a:ext uri="{FF2B5EF4-FFF2-40B4-BE49-F238E27FC236}">
                <a16:creationId xmlns:a16="http://schemas.microsoft.com/office/drawing/2014/main" id="{E06E61C5-31E5-33A0-3652-C3AD07857C8D}"/>
              </a:ext>
            </a:extLst>
          </p:cNvPr>
          <p:cNvSpPr txBox="1"/>
          <p:nvPr/>
        </p:nvSpPr>
        <p:spPr>
          <a:xfrm>
            <a:off x="3912530" y="3810079"/>
            <a:ext cx="4355827" cy="764312"/>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2400" u="none" strike="noStrike" kern="1200" cap="none" spc="0" normalizeH="0" baseline="0" noProof="0" dirty="0">
                <a:ln>
                  <a:noFill/>
                </a:ln>
                <a:solidFill>
                  <a:srgbClr val="000000"/>
                </a:solidFill>
                <a:effectLst/>
                <a:highlight>
                  <a:srgbClr val="808080"/>
                </a:highlight>
                <a:uLnTx/>
                <a:uFillTx/>
                <a:latin typeface="Aptos Light" panose="020B0004020202020204" pitchFamily="34" charset="0"/>
                <a:ea typeface="Verdana" panose="020B0604030504040204" pitchFamily="34" charset="0"/>
                <a:cs typeface="Verdana" panose="020B0604030504040204" pitchFamily="34" charset="0"/>
              </a:rPr>
              <a:t>INSERT MISSION STATEMENT</a:t>
            </a:r>
          </a:p>
          <a:p>
            <a:pPr marL="0" marR="0" lvl="0" indent="0" algn="r" defTabSz="914400" rtl="0" eaLnBrk="1" fontAlgn="auto" latinLnBrk="0" hangingPunct="1">
              <a:lnSpc>
                <a:spcPct val="100000"/>
              </a:lnSpc>
              <a:spcBef>
                <a:spcPts val="200"/>
              </a:spcBef>
              <a:spcAft>
                <a:spcPts val="0"/>
              </a:spcAft>
              <a:buClrTx/>
              <a:buSzPct val="100000"/>
              <a:buFontTx/>
              <a:buNone/>
              <a:tabLst/>
              <a:defRPr/>
            </a:pPr>
            <a:r>
              <a:rPr kumimoji="0" lang="en-US" sz="2400" u="none" strike="noStrike" kern="1200" cap="none" spc="0" normalizeH="0" baseline="0" noProof="0" dirty="0">
                <a:ln>
                  <a:noFill/>
                </a:ln>
                <a:solidFill>
                  <a:srgbClr val="000000"/>
                </a:solidFill>
                <a:effectLst/>
                <a:uLnTx/>
                <a:uFillTx/>
                <a:latin typeface="Aptos Light" panose="020B0004020202020204" pitchFamily="34" charset="0"/>
                <a:ea typeface="Verdana" panose="020B0604030504040204" pitchFamily="34" charset="0"/>
                <a:cs typeface="Verdana" panose="020B0604030504040204" pitchFamily="34" charset="0"/>
              </a:rPr>
              <a:t>       </a:t>
            </a:r>
            <a:r>
              <a:rPr lang="en-US" sz="2400" dirty="0">
                <a:solidFill>
                  <a:srgbClr val="000000"/>
                </a:solidFill>
                <a:latin typeface="Aptos Light" panose="020B0004020202020204" pitchFamily="34" charset="0"/>
                <a:ea typeface="Verdana" panose="020B0604030504040204" pitchFamily="34" charset="0"/>
                <a:cs typeface="Verdana" panose="020B0604030504040204" pitchFamily="34" charset="0"/>
              </a:rPr>
              <a:t>- [O</a:t>
            </a:r>
            <a:r>
              <a:rPr kumimoji="0" lang="en-US" sz="2400" u="none" strike="noStrike" kern="1200" cap="none" spc="0" normalizeH="0" baseline="0" noProof="0" dirty="0">
                <a:ln>
                  <a:noFill/>
                </a:ln>
                <a:solidFill>
                  <a:srgbClr val="000000"/>
                </a:solidFill>
                <a:effectLst/>
                <a:uLnTx/>
                <a:uFillTx/>
                <a:latin typeface="Aptos Light" panose="020B0004020202020204" pitchFamily="34" charset="0"/>
                <a:ea typeface="Verdana" panose="020B0604030504040204" pitchFamily="34" charset="0"/>
                <a:cs typeface="Verdana" panose="020B0604030504040204" pitchFamily="34" charset="0"/>
              </a:rPr>
              <a:t>RGANIZATION]</a:t>
            </a:r>
          </a:p>
        </p:txBody>
      </p:sp>
      <p:sp>
        <p:nvSpPr>
          <p:cNvPr id="7" name="TextBox 6">
            <a:extLst>
              <a:ext uri="{FF2B5EF4-FFF2-40B4-BE49-F238E27FC236}">
                <a16:creationId xmlns:a16="http://schemas.microsoft.com/office/drawing/2014/main" id="{2764511E-9829-0FC3-5A77-984187156429}"/>
              </a:ext>
            </a:extLst>
          </p:cNvPr>
          <p:cNvSpPr txBox="1"/>
          <p:nvPr/>
        </p:nvSpPr>
        <p:spPr>
          <a:xfrm>
            <a:off x="2507072" y="2779835"/>
            <a:ext cx="733788"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chemeClr val="accent1"/>
                </a:solidFill>
                <a:effectLst/>
                <a:uLnTx/>
                <a:uFillTx/>
                <a:latin typeface="Arial"/>
                <a:ea typeface="+mn-ea"/>
                <a:cs typeface="Arial"/>
              </a:rPr>
              <a:t>“</a:t>
            </a:r>
          </a:p>
        </p:txBody>
      </p:sp>
      <p:sp>
        <p:nvSpPr>
          <p:cNvPr id="8" name="TextBox 7">
            <a:extLst>
              <a:ext uri="{FF2B5EF4-FFF2-40B4-BE49-F238E27FC236}">
                <a16:creationId xmlns:a16="http://schemas.microsoft.com/office/drawing/2014/main" id="{A8BB9D9C-ADE7-7F13-9B68-B6BE83A5F1C3}"/>
              </a:ext>
            </a:extLst>
          </p:cNvPr>
          <p:cNvSpPr txBox="1"/>
          <p:nvPr/>
        </p:nvSpPr>
        <p:spPr>
          <a:xfrm>
            <a:off x="8868455" y="4318456"/>
            <a:ext cx="733788"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chemeClr val="accent1"/>
                </a:solidFill>
                <a:effectLst/>
                <a:uLnTx/>
                <a:uFillTx/>
                <a:latin typeface="Arial"/>
                <a:ea typeface="+mn-ea"/>
                <a:cs typeface="Arial"/>
              </a:rPr>
              <a:t>”</a:t>
            </a:r>
          </a:p>
        </p:txBody>
      </p:sp>
      <p:sp>
        <p:nvSpPr>
          <p:cNvPr id="9" name="Rectangle 2">
            <a:extLst>
              <a:ext uri="{FF2B5EF4-FFF2-40B4-BE49-F238E27FC236}">
                <a16:creationId xmlns:a16="http://schemas.microsoft.com/office/drawing/2014/main" id="{7DD02F9B-CD85-0BC0-0B91-B560CB0BD7C4}"/>
              </a:ext>
            </a:extLst>
          </p:cNvPr>
          <p:cNvSpPr/>
          <p:nvPr/>
        </p:nvSpPr>
        <p:spPr>
          <a:xfrm>
            <a:off x="3065871" y="2525583"/>
            <a:ext cx="5809188" cy="198336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0" name="Rectangle 2">
            <a:extLst>
              <a:ext uri="{FF2B5EF4-FFF2-40B4-BE49-F238E27FC236}">
                <a16:creationId xmlns:a16="http://schemas.microsoft.com/office/drawing/2014/main" id="{86C40C94-2AF6-F806-22D8-59D2FA38F066}"/>
              </a:ext>
            </a:extLst>
          </p:cNvPr>
          <p:cNvSpPr/>
          <p:nvPr/>
        </p:nvSpPr>
        <p:spPr>
          <a:xfrm rot="10800000">
            <a:off x="3065870" y="4506777"/>
            <a:ext cx="5809188" cy="198336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317942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A8A86-34B4-66A1-C44A-EB6E7CE75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DABE1-13A2-445B-1AD9-91764E036690}"/>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Activity: Aligning with Mission </a:t>
            </a:r>
          </a:p>
        </p:txBody>
      </p:sp>
      <p:sp>
        <p:nvSpPr>
          <p:cNvPr id="3" name="Rectangle 2">
            <a:extLst>
              <a:ext uri="{FF2B5EF4-FFF2-40B4-BE49-F238E27FC236}">
                <a16:creationId xmlns:a16="http://schemas.microsoft.com/office/drawing/2014/main" id="{2375B283-CC2B-75B3-4E0F-66E4FC9A00DA}"/>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55D60EAA-3BDF-A08D-FBC8-608BBC76D50A}"/>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5B3F9D99-6D83-E80B-A21B-D6560B19E128}"/>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Reflect individually and as a team</a:t>
            </a:r>
            <a:endParaRPr kumimoji="0" lang="en-US" sz="2400" u="none" strike="noStrike" kern="1200" cap="none" spc="0" normalizeH="0" baseline="0" noProof="0" dirty="0">
              <a:ln>
                <a:noFill/>
              </a:ln>
              <a:solidFill>
                <a:srgbClr val="FFFFFF"/>
              </a:solidFill>
              <a:effectLst/>
              <a:uLnTx/>
              <a:uFillTx/>
              <a:latin typeface="Aptos Light" panose="020B0004020202020204" pitchFamily="34" charset="0"/>
            </a:endParaRPr>
          </a:p>
        </p:txBody>
      </p:sp>
      <p:grpSp>
        <p:nvGrpSpPr>
          <p:cNvPr id="5" name="Group 4">
            <a:extLst>
              <a:ext uri="{FF2B5EF4-FFF2-40B4-BE49-F238E27FC236}">
                <a16:creationId xmlns:a16="http://schemas.microsoft.com/office/drawing/2014/main" id="{4136B38F-F590-C3B0-3FEB-8F7CD8809465}"/>
              </a:ext>
            </a:extLst>
          </p:cNvPr>
          <p:cNvGrpSpPr/>
          <p:nvPr/>
        </p:nvGrpSpPr>
        <p:grpSpPr>
          <a:xfrm>
            <a:off x="600191" y="2604232"/>
            <a:ext cx="8666110" cy="830997"/>
            <a:chOff x="914400" y="1649627"/>
            <a:chExt cx="8666110" cy="830997"/>
          </a:xfrm>
        </p:grpSpPr>
        <p:sp>
          <p:nvSpPr>
            <p:cNvPr id="12" name="TextBox 11">
              <a:extLst>
                <a:ext uri="{FF2B5EF4-FFF2-40B4-BE49-F238E27FC236}">
                  <a16:creationId xmlns:a16="http://schemas.microsoft.com/office/drawing/2014/main" id="{84911BE7-440E-A999-B037-089E4B6FE797}"/>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u="none" strike="noStrike" kern="1200" cap="none" spc="0" normalizeH="0" baseline="0" noProof="0" dirty="0">
                <a:ln>
                  <a:noFill/>
                </a:ln>
                <a:solidFill>
                  <a:srgbClr val="000000"/>
                </a:solidFill>
                <a:effectLst/>
                <a:uLnTx/>
                <a:uFillTx/>
                <a:latin typeface="Aptos Light" panose="020B0004020202020204" pitchFamily="34" charset="0"/>
              </a:endParaRPr>
            </a:p>
          </p:txBody>
        </p:sp>
        <p:sp>
          <p:nvSpPr>
            <p:cNvPr id="13" name="TextBox 12">
              <a:extLst>
                <a:ext uri="{FF2B5EF4-FFF2-40B4-BE49-F238E27FC236}">
                  <a16:creationId xmlns:a16="http://schemas.microsoft.com/office/drawing/2014/main" id="{8922E1E2-B294-7E69-DB29-5281E718AB91}"/>
                </a:ext>
              </a:extLst>
            </p:cNvPr>
            <p:cNvSpPr txBox="1"/>
            <p:nvPr/>
          </p:nvSpPr>
          <p:spPr>
            <a:xfrm>
              <a:off x="1805881" y="1803515"/>
              <a:ext cx="77746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What part of the mission resonates with you most? </a:t>
              </a:r>
              <a:endParaRPr kumimoji="0" lang="en-US" sz="2800" b="1" u="none"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14" name="Straight Connector 13">
              <a:extLst>
                <a:ext uri="{FF2B5EF4-FFF2-40B4-BE49-F238E27FC236}">
                  <a16:creationId xmlns:a16="http://schemas.microsoft.com/office/drawing/2014/main" id="{8CE8BBA5-F779-DDFB-C207-D6B1BE1281D2}"/>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5BF91B8C-60CB-9D64-3AED-C389B62D85B3}"/>
              </a:ext>
            </a:extLst>
          </p:cNvPr>
          <p:cNvGrpSpPr/>
          <p:nvPr/>
        </p:nvGrpSpPr>
        <p:grpSpPr>
          <a:xfrm>
            <a:off x="1261882" y="3847311"/>
            <a:ext cx="7926962" cy="646750"/>
            <a:chOff x="1576091" y="1741750"/>
            <a:chExt cx="7926962" cy="646750"/>
          </a:xfrm>
        </p:grpSpPr>
        <p:sp>
          <p:nvSpPr>
            <p:cNvPr id="16" name="TextBox 15">
              <a:extLst>
                <a:ext uri="{FF2B5EF4-FFF2-40B4-BE49-F238E27FC236}">
                  <a16:creationId xmlns:a16="http://schemas.microsoft.com/office/drawing/2014/main" id="{61B70CB7-735C-0BDC-BD0D-9BC21841E85D}"/>
                </a:ext>
              </a:extLst>
            </p:cNvPr>
            <p:cNvSpPr txBox="1"/>
            <p:nvPr/>
          </p:nvSpPr>
          <p:spPr>
            <a:xfrm>
              <a:off x="1805881" y="1803515"/>
              <a:ext cx="7697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000000"/>
                  </a:solidFill>
                  <a:effectLst/>
                  <a:uLnTx/>
                  <a:uFillTx/>
                  <a:latin typeface="Aptos Light" panose="020B0004020202020204" pitchFamily="34" charset="0"/>
                </a:rPr>
                <a:t>How do you demonstrate this at our organization?</a:t>
              </a:r>
            </a:p>
          </p:txBody>
        </p:sp>
        <p:cxnSp>
          <p:nvCxnSpPr>
            <p:cNvPr id="17" name="Straight Connector 16">
              <a:extLst>
                <a:ext uri="{FF2B5EF4-FFF2-40B4-BE49-F238E27FC236}">
                  <a16:creationId xmlns:a16="http://schemas.microsoft.com/office/drawing/2014/main" id="{81CB0541-27CA-32CA-2838-006969B664D6}"/>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39C8C89-F8B2-81AD-AB7F-F15CC8949CE1}"/>
              </a:ext>
            </a:extLst>
          </p:cNvPr>
          <p:cNvGrpSpPr/>
          <p:nvPr/>
        </p:nvGrpSpPr>
        <p:grpSpPr>
          <a:xfrm>
            <a:off x="1261882" y="4998267"/>
            <a:ext cx="7926833" cy="646750"/>
            <a:chOff x="1576091" y="1741750"/>
            <a:chExt cx="7926833" cy="646750"/>
          </a:xfrm>
        </p:grpSpPr>
        <p:sp>
          <p:nvSpPr>
            <p:cNvPr id="19" name="TextBox 18">
              <a:extLst>
                <a:ext uri="{FF2B5EF4-FFF2-40B4-BE49-F238E27FC236}">
                  <a16:creationId xmlns:a16="http://schemas.microsoft.com/office/drawing/2014/main" id="{172C6DEB-919E-220B-97AD-DE537A15C4D7}"/>
                </a:ext>
              </a:extLst>
            </p:cNvPr>
            <p:cNvSpPr txBox="1"/>
            <p:nvPr/>
          </p:nvSpPr>
          <p:spPr>
            <a:xfrm>
              <a:off x="1805881" y="1803515"/>
              <a:ext cx="769704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000000"/>
                  </a:solidFill>
                  <a:effectLst/>
                  <a:uLnTx/>
                  <a:uFillTx/>
                  <a:latin typeface="Aptos Light" panose="020B0004020202020204" pitchFamily="34" charset="0"/>
                </a:rPr>
                <a:t>What behaviors represent our mission in practice?</a:t>
              </a:r>
            </a:p>
          </p:txBody>
        </p:sp>
        <p:cxnSp>
          <p:nvCxnSpPr>
            <p:cNvPr id="20" name="Straight Connector 19">
              <a:extLst>
                <a:ext uri="{FF2B5EF4-FFF2-40B4-BE49-F238E27FC236}">
                  <a16:creationId xmlns:a16="http://schemas.microsoft.com/office/drawing/2014/main" id="{17D53018-E5FF-8CBC-C3D4-DE8183B30737}"/>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7709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A4562-0924-ABAF-E202-519D0BEBE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4B7A1-4246-AB97-CC8E-8D219726A1A2}"/>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Our Values </a:t>
            </a:r>
          </a:p>
        </p:txBody>
      </p:sp>
      <p:sp>
        <p:nvSpPr>
          <p:cNvPr id="3" name="Rectangle 2">
            <a:extLst>
              <a:ext uri="{FF2B5EF4-FFF2-40B4-BE49-F238E27FC236}">
                <a16:creationId xmlns:a16="http://schemas.microsoft.com/office/drawing/2014/main" id="{95A14179-C998-279C-7834-2751A60D39B8}"/>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E41C338F-6CA2-729A-1241-FB88D544036A}"/>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4144C6D-9008-1784-38F5-3FD944FE37A2}"/>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What stands out to you? What is missing from this list? </a:t>
            </a:r>
            <a:endParaRPr kumimoji="0" lang="en-US" sz="2400" u="none" strike="noStrike" kern="1200" cap="none" spc="0" normalizeH="0" baseline="0" noProof="0" dirty="0">
              <a:ln>
                <a:noFill/>
              </a:ln>
              <a:solidFill>
                <a:srgbClr val="FFFFFF"/>
              </a:solidFill>
              <a:effectLst/>
              <a:uLnTx/>
              <a:uFillTx/>
              <a:latin typeface="Aptos Light" panose="020B0004020202020204" pitchFamily="34" charset="0"/>
            </a:endParaRPr>
          </a:p>
        </p:txBody>
      </p:sp>
      <p:sp>
        <p:nvSpPr>
          <p:cNvPr id="6" name="TextBox 5">
            <a:extLst>
              <a:ext uri="{FF2B5EF4-FFF2-40B4-BE49-F238E27FC236}">
                <a16:creationId xmlns:a16="http://schemas.microsoft.com/office/drawing/2014/main" id="{D80D322F-8D40-C0D9-1EA8-696F71E30165}"/>
              </a:ext>
            </a:extLst>
          </p:cNvPr>
          <p:cNvSpPr txBox="1"/>
          <p:nvPr/>
        </p:nvSpPr>
        <p:spPr>
          <a:xfrm>
            <a:off x="3912530" y="3625413"/>
            <a:ext cx="4355827" cy="1133644"/>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2400" u="none" strike="noStrike" kern="1200" cap="none" spc="0" normalizeH="0" baseline="0" noProof="0" dirty="0">
                <a:ln>
                  <a:noFill/>
                </a:ln>
                <a:solidFill>
                  <a:srgbClr val="000000"/>
                </a:solidFill>
                <a:effectLst/>
                <a:highlight>
                  <a:srgbClr val="808080"/>
                </a:highlight>
                <a:uLnTx/>
                <a:uFillTx/>
                <a:latin typeface="Aptos Light" panose="020B0004020202020204" pitchFamily="34" charset="0"/>
                <a:ea typeface="Verdana" panose="020B0604030504040204" pitchFamily="34" charset="0"/>
                <a:cs typeface="Verdana" panose="020B0604030504040204" pitchFamily="34" charset="0"/>
              </a:rPr>
              <a:t>ORGANIZATION VALUES (OPTIONAL)</a:t>
            </a:r>
          </a:p>
          <a:p>
            <a:pPr marL="0" marR="0" lvl="0" indent="0" algn="r" defTabSz="914400" rtl="0" eaLnBrk="1" fontAlgn="auto" latinLnBrk="0" hangingPunct="1">
              <a:lnSpc>
                <a:spcPct val="100000"/>
              </a:lnSpc>
              <a:spcBef>
                <a:spcPts val="200"/>
              </a:spcBef>
              <a:spcAft>
                <a:spcPts val="0"/>
              </a:spcAft>
              <a:buClrTx/>
              <a:buSzPct val="100000"/>
              <a:buFontTx/>
              <a:buNone/>
              <a:tabLst/>
              <a:defRPr/>
            </a:pPr>
            <a:r>
              <a:rPr kumimoji="0" lang="en-US" sz="2400" u="none" strike="noStrike" kern="1200" cap="none" spc="0" normalizeH="0" baseline="0" noProof="0" dirty="0">
                <a:ln>
                  <a:noFill/>
                </a:ln>
                <a:solidFill>
                  <a:srgbClr val="000000"/>
                </a:solidFill>
                <a:effectLst/>
                <a:uLnTx/>
                <a:uFillTx/>
                <a:latin typeface="Aptos Light" panose="020B0004020202020204" pitchFamily="34" charset="0"/>
                <a:ea typeface="Verdana" panose="020B0604030504040204" pitchFamily="34" charset="0"/>
                <a:cs typeface="Verdana" panose="020B0604030504040204" pitchFamily="34" charset="0"/>
              </a:rPr>
              <a:t>       </a:t>
            </a:r>
            <a:r>
              <a:rPr lang="en-US" sz="2400" dirty="0">
                <a:solidFill>
                  <a:srgbClr val="000000"/>
                </a:solidFill>
                <a:latin typeface="Aptos Light" panose="020B0004020202020204" pitchFamily="34" charset="0"/>
                <a:ea typeface="Verdana" panose="020B0604030504040204" pitchFamily="34" charset="0"/>
                <a:cs typeface="Verdana" panose="020B0604030504040204" pitchFamily="34" charset="0"/>
              </a:rPr>
              <a:t>- [O</a:t>
            </a:r>
            <a:r>
              <a:rPr kumimoji="0" lang="en-US" sz="2400" u="none" strike="noStrike" kern="1200" cap="none" spc="0" normalizeH="0" baseline="0" noProof="0" dirty="0">
                <a:ln>
                  <a:noFill/>
                </a:ln>
                <a:solidFill>
                  <a:srgbClr val="000000"/>
                </a:solidFill>
                <a:effectLst/>
                <a:uLnTx/>
                <a:uFillTx/>
                <a:latin typeface="Aptos Light" panose="020B0004020202020204" pitchFamily="34" charset="0"/>
                <a:ea typeface="Verdana" panose="020B0604030504040204" pitchFamily="34" charset="0"/>
                <a:cs typeface="Verdana" panose="020B0604030504040204" pitchFamily="34" charset="0"/>
              </a:rPr>
              <a:t>RGANIZATION]</a:t>
            </a:r>
          </a:p>
        </p:txBody>
      </p:sp>
      <p:sp>
        <p:nvSpPr>
          <p:cNvPr id="7" name="TextBox 6">
            <a:extLst>
              <a:ext uri="{FF2B5EF4-FFF2-40B4-BE49-F238E27FC236}">
                <a16:creationId xmlns:a16="http://schemas.microsoft.com/office/drawing/2014/main" id="{9DD11C4B-8B60-8589-48A7-DD9175D60CA5}"/>
              </a:ext>
            </a:extLst>
          </p:cNvPr>
          <p:cNvSpPr txBox="1"/>
          <p:nvPr/>
        </p:nvSpPr>
        <p:spPr>
          <a:xfrm>
            <a:off x="2507072" y="2779835"/>
            <a:ext cx="733788"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chemeClr val="accent1"/>
                </a:solidFill>
                <a:effectLst/>
                <a:uLnTx/>
                <a:uFillTx/>
                <a:latin typeface="Arial"/>
                <a:ea typeface="+mn-ea"/>
                <a:cs typeface="Arial"/>
              </a:rPr>
              <a:t>“</a:t>
            </a:r>
          </a:p>
        </p:txBody>
      </p:sp>
      <p:sp>
        <p:nvSpPr>
          <p:cNvPr id="8" name="TextBox 7">
            <a:extLst>
              <a:ext uri="{FF2B5EF4-FFF2-40B4-BE49-F238E27FC236}">
                <a16:creationId xmlns:a16="http://schemas.microsoft.com/office/drawing/2014/main" id="{118D9312-6EFD-CF82-440C-7EF87FD91C85}"/>
              </a:ext>
            </a:extLst>
          </p:cNvPr>
          <p:cNvSpPr txBox="1"/>
          <p:nvPr/>
        </p:nvSpPr>
        <p:spPr>
          <a:xfrm>
            <a:off x="8868455" y="4318456"/>
            <a:ext cx="733788"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chemeClr val="accent1"/>
                </a:solidFill>
                <a:effectLst/>
                <a:uLnTx/>
                <a:uFillTx/>
                <a:latin typeface="Arial"/>
                <a:ea typeface="+mn-ea"/>
                <a:cs typeface="Arial"/>
              </a:rPr>
              <a:t>”</a:t>
            </a:r>
          </a:p>
        </p:txBody>
      </p:sp>
      <p:sp>
        <p:nvSpPr>
          <p:cNvPr id="9" name="Rectangle 2">
            <a:extLst>
              <a:ext uri="{FF2B5EF4-FFF2-40B4-BE49-F238E27FC236}">
                <a16:creationId xmlns:a16="http://schemas.microsoft.com/office/drawing/2014/main" id="{AE593AD2-AECE-3829-95A3-BE4ABC1120B8}"/>
              </a:ext>
            </a:extLst>
          </p:cNvPr>
          <p:cNvSpPr/>
          <p:nvPr/>
        </p:nvSpPr>
        <p:spPr>
          <a:xfrm>
            <a:off x="3065871" y="2525583"/>
            <a:ext cx="5809188" cy="198336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0" name="Rectangle 2">
            <a:extLst>
              <a:ext uri="{FF2B5EF4-FFF2-40B4-BE49-F238E27FC236}">
                <a16:creationId xmlns:a16="http://schemas.microsoft.com/office/drawing/2014/main" id="{C7237CEA-EAC4-5C3D-614F-A703DFBDF70D}"/>
              </a:ext>
            </a:extLst>
          </p:cNvPr>
          <p:cNvSpPr/>
          <p:nvPr/>
        </p:nvSpPr>
        <p:spPr>
          <a:xfrm rot="10800000">
            <a:off x="3065870" y="4506777"/>
            <a:ext cx="5809188" cy="198336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2263251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8B7E7-64B0-840D-DAA2-FEFCD54A3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B5472-B670-C715-A860-98D5D910EB5B}"/>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Defining Values &amp; Lived Expertise  </a:t>
            </a:r>
          </a:p>
        </p:txBody>
      </p:sp>
      <p:sp>
        <p:nvSpPr>
          <p:cNvPr id="3" name="Rectangle 2">
            <a:extLst>
              <a:ext uri="{FF2B5EF4-FFF2-40B4-BE49-F238E27FC236}">
                <a16:creationId xmlns:a16="http://schemas.microsoft.com/office/drawing/2014/main" id="{870425AF-E840-C4F5-0742-504ABE9369AF}"/>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15898549-F8D2-1AD2-D6AE-BBFD82215D8A}"/>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D51933D4-CC71-9123-9EC1-904A2FB2DBCD}"/>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What are your values? How is your lived expertise a source of wisdom as a leader? </a:t>
            </a:r>
            <a:endParaRPr kumimoji="0" lang="en-US" sz="2400" u="none" strike="noStrike" kern="1200" cap="none" spc="0" normalizeH="0" baseline="0" noProof="0" dirty="0">
              <a:ln>
                <a:noFill/>
              </a:ln>
              <a:solidFill>
                <a:srgbClr val="FFFFFF"/>
              </a:solidFill>
              <a:effectLst/>
              <a:uLnTx/>
              <a:uFillTx/>
              <a:latin typeface="Aptos Light" panose="020B0004020202020204" pitchFamily="34" charset="0"/>
            </a:endParaRPr>
          </a:p>
        </p:txBody>
      </p:sp>
      <p:grpSp>
        <p:nvGrpSpPr>
          <p:cNvPr id="5" name="Group 4">
            <a:extLst>
              <a:ext uri="{FF2B5EF4-FFF2-40B4-BE49-F238E27FC236}">
                <a16:creationId xmlns:a16="http://schemas.microsoft.com/office/drawing/2014/main" id="{CF7794B2-E2AA-64C7-2125-90725E051B4E}"/>
              </a:ext>
            </a:extLst>
          </p:cNvPr>
          <p:cNvGrpSpPr/>
          <p:nvPr/>
        </p:nvGrpSpPr>
        <p:grpSpPr>
          <a:xfrm>
            <a:off x="1334875" y="2598003"/>
            <a:ext cx="8929900" cy="830997"/>
            <a:chOff x="914400" y="1649627"/>
            <a:chExt cx="8929900" cy="830997"/>
          </a:xfrm>
        </p:grpSpPr>
        <p:sp>
          <p:nvSpPr>
            <p:cNvPr id="12" name="TextBox 11">
              <a:extLst>
                <a:ext uri="{FF2B5EF4-FFF2-40B4-BE49-F238E27FC236}">
                  <a16:creationId xmlns:a16="http://schemas.microsoft.com/office/drawing/2014/main" id="{C272C0D0-CA82-364F-320A-A4EAE933A9AC}"/>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u="none" strike="noStrike" kern="1200" cap="none" spc="0" normalizeH="0" baseline="0" noProof="0" dirty="0">
                <a:ln>
                  <a:noFill/>
                </a:ln>
                <a:solidFill>
                  <a:srgbClr val="000000"/>
                </a:solidFill>
                <a:effectLst/>
                <a:uLnTx/>
                <a:uFillTx/>
                <a:latin typeface="Aptos Light" panose="020B0004020202020204" pitchFamily="34" charset="0"/>
              </a:endParaRPr>
            </a:p>
          </p:txBody>
        </p:sp>
        <p:sp>
          <p:nvSpPr>
            <p:cNvPr id="13" name="TextBox 12">
              <a:extLst>
                <a:ext uri="{FF2B5EF4-FFF2-40B4-BE49-F238E27FC236}">
                  <a16:creationId xmlns:a16="http://schemas.microsoft.com/office/drawing/2014/main" id="{987BC922-C7A5-528F-0831-97B1BFC304A4}"/>
                </a:ext>
              </a:extLst>
            </p:cNvPr>
            <p:cNvSpPr txBox="1"/>
            <p:nvPr/>
          </p:nvSpPr>
          <p:spPr>
            <a:xfrm>
              <a:off x="1805881" y="1803515"/>
              <a:ext cx="803841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Examples: Empathy, accountability, service, honesty</a:t>
              </a:r>
              <a:endParaRPr kumimoji="0" lang="en-US" sz="2800" b="1" u="none"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14" name="Straight Connector 13">
              <a:extLst>
                <a:ext uri="{FF2B5EF4-FFF2-40B4-BE49-F238E27FC236}">
                  <a16:creationId xmlns:a16="http://schemas.microsoft.com/office/drawing/2014/main" id="{BFC66663-EE14-4975-FDAA-095F6DA7B2E5}"/>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789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9616B-A891-6524-2675-0F3D8B1F5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B47EB-0AE9-F727-329E-8E83F22FCC96}"/>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Being a Leader is Hard!</a:t>
            </a:r>
          </a:p>
        </p:txBody>
      </p:sp>
      <p:sp>
        <p:nvSpPr>
          <p:cNvPr id="3" name="Rectangle 2">
            <a:extLst>
              <a:ext uri="{FF2B5EF4-FFF2-40B4-BE49-F238E27FC236}">
                <a16:creationId xmlns:a16="http://schemas.microsoft.com/office/drawing/2014/main" id="{FC621519-D5EF-0504-6D3B-FE5F6B257836}"/>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1DD8B722-EEA6-61F6-EEA0-367FAA97D7C1}"/>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AB62986A-D1A3-7A58-6383-50A736E6E012}"/>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FFFFFF"/>
                </a:solidFill>
                <a:effectLst/>
                <a:uLnTx/>
                <a:uFillTx/>
                <a:latin typeface="Aptos Light" panose="020B0004020202020204" pitchFamily="34" charset="0"/>
              </a:rPr>
              <a:t>What challenges will you face? What are you most worried about? </a:t>
            </a:r>
          </a:p>
        </p:txBody>
      </p:sp>
      <p:grpSp>
        <p:nvGrpSpPr>
          <p:cNvPr id="5" name="Group 4">
            <a:extLst>
              <a:ext uri="{FF2B5EF4-FFF2-40B4-BE49-F238E27FC236}">
                <a16:creationId xmlns:a16="http://schemas.microsoft.com/office/drawing/2014/main" id="{FA3EAA8E-DF12-3C57-7253-ADEF2884FA41}"/>
              </a:ext>
            </a:extLst>
          </p:cNvPr>
          <p:cNvGrpSpPr/>
          <p:nvPr/>
        </p:nvGrpSpPr>
        <p:grpSpPr>
          <a:xfrm>
            <a:off x="0" y="2515393"/>
            <a:ext cx="10698076" cy="830997"/>
            <a:chOff x="914400" y="1649627"/>
            <a:chExt cx="10698076" cy="830997"/>
          </a:xfrm>
        </p:grpSpPr>
        <p:sp>
          <p:nvSpPr>
            <p:cNvPr id="12" name="TextBox 11">
              <a:extLst>
                <a:ext uri="{FF2B5EF4-FFF2-40B4-BE49-F238E27FC236}">
                  <a16:creationId xmlns:a16="http://schemas.microsoft.com/office/drawing/2014/main" id="{621C4363-ED94-391C-598A-6B02F66DE9B2}"/>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u="none" strike="noStrike" kern="1200" cap="none" spc="0" normalizeH="0" baseline="0" noProof="0" dirty="0">
                <a:ln>
                  <a:noFill/>
                </a:ln>
                <a:solidFill>
                  <a:srgbClr val="000000"/>
                </a:solidFill>
                <a:effectLst/>
                <a:uLnTx/>
                <a:uFillTx/>
                <a:latin typeface="Aptos Light" panose="020B0004020202020204" pitchFamily="34" charset="0"/>
              </a:endParaRPr>
            </a:p>
          </p:txBody>
        </p:sp>
        <p:sp>
          <p:nvSpPr>
            <p:cNvPr id="13" name="TextBox 12">
              <a:extLst>
                <a:ext uri="{FF2B5EF4-FFF2-40B4-BE49-F238E27FC236}">
                  <a16:creationId xmlns:a16="http://schemas.microsoft.com/office/drawing/2014/main" id="{E3E7A3F8-A93C-9540-4B3A-7143B0C0AB7F}"/>
                </a:ext>
              </a:extLst>
            </p:cNvPr>
            <p:cNvSpPr txBox="1"/>
            <p:nvPr/>
          </p:nvSpPr>
          <p:spPr>
            <a:xfrm>
              <a:off x="1805881" y="1803515"/>
              <a:ext cx="98065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What are you worried about when it comes to living our mission? </a:t>
              </a:r>
              <a:endParaRPr kumimoji="0" lang="en-US" sz="2800" b="1" u="none"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14" name="Straight Connector 13">
              <a:extLst>
                <a:ext uri="{FF2B5EF4-FFF2-40B4-BE49-F238E27FC236}">
                  <a16:creationId xmlns:a16="http://schemas.microsoft.com/office/drawing/2014/main" id="{CDA29915-CE20-6EEF-859C-FDA7E28C9E06}"/>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97B4756-4BDD-2189-1546-547F8BFBC8F9}"/>
              </a:ext>
            </a:extLst>
          </p:cNvPr>
          <p:cNvGrpSpPr/>
          <p:nvPr/>
        </p:nvGrpSpPr>
        <p:grpSpPr>
          <a:xfrm>
            <a:off x="661691" y="3758472"/>
            <a:ext cx="9169097" cy="646750"/>
            <a:chOff x="1576091" y="1741750"/>
            <a:chExt cx="9169097" cy="646750"/>
          </a:xfrm>
        </p:grpSpPr>
        <p:sp>
          <p:nvSpPr>
            <p:cNvPr id="16" name="TextBox 15">
              <a:extLst>
                <a:ext uri="{FF2B5EF4-FFF2-40B4-BE49-F238E27FC236}">
                  <a16:creationId xmlns:a16="http://schemas.microsoft.com/office/drawing/2014/main" id="{ACBCD667-C51A-8CD9-452E-843D34CDD75E}"/>
                </a:ext>
              </a:extLst>
            </p:cNvPr>
            <p:cNvSpPr txBox="1"/>
            <p:nvPr/>
          </p:nvSpPr>
          <p:spPr>
            <a:xfrm>
              <a:off x="1805881" y="1803515"/>
              <a:ext cx="893930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000000"/>
                  </a:solidFill>
                  <a:effectLst/>
                  <a:uLnTx/>
                  <a:uFillTx/>
                  <a:latin typeface="Aptos Light" panose="020B0004020202020204" pitchFamily="34" charset="0"/>
                </a:rPr>
                <a:t>How do you model your values even when things are hard? </a:t>
              </a:r>
            </a:p>
          </p:txBody>
        </p:sp>
        <p:cxnSp>
          <p:nvCxnSpPr>
            <p:cNvPr id="17" name="Straight Connector 16">
              <a:extLst>
                <a:ext uri="{FF2B5EF4-FFF2-40B4-BE49-F238E27FC236}">
                  <a16:creationId xmlns:a16="http://schemas.microsoft.com/office/drawing/2014/main" id="{59AB5847-72C6-60D6-BCA6-9FDAFC70B711}"/>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99EEB10-5426-A03B-8DC2-7496E3953A63}"/>
              </a:ext>
            </a:extLst>
          </p:cNvPr>
          <p:cNvGrpSpPr/>
          <p:nvPr/>
        </p:nvGrpSpPr>
        <p:grpSpPr>
          <a:xfrm>
            <a:off x="661691" y="4909428"/>
            <a:ext cx="10166164" cy="646750"/>
            <a:chOff x="1576091" y="1741750"/>
            <a:chExt cx="10166164" cy="646750"/>
          </a:xfrm>
        </p:grpSpPr>
        <p:sp>
          <p:nvSpPr>
            <p:cNvPr id="19" name="TextBox 18">
              <a:extLst>
                <a:ext uri="{FF2B5EF4-FFF2-40B4-BE49-F238E27FC236}">
                  <a16:creationId xmlns:a16="http://schemas.microsoft.com/office/drawing/2014/main" id="{8AFFEECB-ABCD-9C10-1513-E3FAC06F193D}"/>
                </a:ext>
              </a:extLst>
            </p:cNvPr>
            <p:cNvSpPr txBox="1"/>
            <p:nvPr/>
          </p:nvSpPr>
          <p:spPr>
            <a:xfrm>
              <a:off x="1805881" y="1803515"/>
              <a:ext cx="993637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How can values help you respond to conflict, pressure, or stress?</a:t>
              </a:r>
              <a:endParaRPr kumimoji="0" lang="en-US" sz="2800" u="none"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20" name="Straight Connector 19">
              <a:extLst>
                <a:ext uri="{FF2B5EF4-FFF2-40B4-BE49-F238E27FC236}">
                  <a16:creationId xmlns:a16="http://schemas.microsoft.com/office/drawing/2014/main" id="{93416177-A9CC-1398-77EE-6F09405C9D4D}"/>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CEC59C1D-A947-4C31-2AE3-8B99C118A5FA}"/>
              </a:ext>
            </a:extLst>
          </p:cNvPr>
          <p:cNvGrpSpPr/>
          <p:nvPr/>
        </p:nvGrpSpPr>
        <p:grpSpPr>
          <a:xfrm>
            <a:off x="661691" y="6019378"/>
            <a:ext cx="11321031" cy="646750"/>
            <a:chOff x="1576091" y="1741750"/>
            <a:chExt cx="11321031" cy="646750"/>
          </a:xfrm>
        </p:grpSpPr>
        <p:sp>
          <p:nvSpPr>
            <p:cNvPr id="8" name="TextBox 7">
              <a:extLst>
                <a:ext uri="{FF2B5EF4-FFF2-40B4-BE49-F238E27FC236}">
                  <a16:creationId xmlns:a16="http://schemas.microsoft.com/office/drawing/2014/main" id="{F0AC0C8E-06EC-B507-6D69-EE086A5434FD}"/>
                </a:ext>
              </a:extLst>
            </p:cNvPr>
            <p:cNvSpPr txBox="1"/>
            <p:nvPr/>
          </p:nvSpPr>
          <p:spPr>
            <a:xfrm>
              <a:off x="1805881" y="1803515"/>
              <a:ext cx="1109124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How did it feel if someone treated you NOT in alignment with our values ?</a:t>
              </a:r>
              <a:endParaRPr kumimoji="0" lang="en-US" sz="2800" u="none"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9" name="Straight Connector 8">
              <a:extLst>
                <a:ext uri="{FF2B5EF4-FFF2-40B4-BE49-F238E27FC236}">
                  <a16:creationId xmlns:a16="http://schemas.microsoft.com/office/drawing/2014/main" id="{FAE0AFE1-22D7-3B37-E176-03CD23A62C76}"/>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219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CFC66-A48C-EE73-F0AB-348B85A3A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CB6D50-F684-B1F8-545B-7CFAB256E6BE}"/>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Activity: Commitments to Values-Based Leadership</a:t>
            </a:r>
          </a:p>
        </p:txBody>
      </p:sp>
      <p:sp>
        <p:nvSpPr>
          <p:cNvPr id="3" name="Rectangle 2">
            <a:extLst>
              <a:ext uri="{FF2B5EF4-FFF2-40B4-BE49-F238E27FC236}">
                <a16:creationId xmlns:a16="http://schemas.microsoft.com/office/drawing/2014/main" id="{66984A49-F429-6328-B6B4-A62E6424919C}"/>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C82EF83F-DE8A-B8E8-AEF9-3E5A27921A80}"/>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11B1EC92-AF2F-316F-489E-4F9FBFD26846}"/>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FFFFFF"/>
                </a:solidFill>
                <a:effectLst/>
                <a:uLnTx/>
                <a:uFillTx/>
                <a:latin typeface="Aptos Light" panose="020B0004020202020204" pitchFamily="34" charset="0"/>
              </a:rPr>
              <a:t>Write down your commitment and keep it with you! </a:t>
            </a:r>
          </a:p>
        </p:txBody>
      </p:sp>
      <p:grpSp>
        <p:nvGrpSpPr>
          <p:cNvPr id="5" name="Group 4">
            <a:extLst>
              <a:ext uri="{FF2B5EF4-FFF2-40B4-BE49-F238E27FC236}">
                <a16:creationId xmlns:a16="http://schemas.microsoft.com/office/drawing/2014/main" id="{8ED2AEA0-A2B3-6B5A-A6AF-FDB5A0B294A2}"/>
              </a:ext>
            </a:extLst>
          </p:cNvPr>
          <p:cNvGrpSpPr/>
          <p:nvPr/>
        </p:nvGrpSpPr>
        <p:grpSpPr>
          <a:xfrm>
            <a:off x="600191" y="2604232"/>
            <a:ext cx="8738886" cy="830997"/>
            <a:chOff x="914400" y="1649627"/>
            <a:chExt cx="8738886" cy="830997"/>
          </a:xfrm>
        </p:grpSpPr>
        <p:sp>
          <p:nvSpPr>
            <p:cNvPr id="12" name="TextBox 11">
              <a:extLst>
                <a:ext uri="{FF2B5EF4-FFF2-40B4-BE49-F238E27FC236}">
                  <a16:creationId xmlns:a16="http://schemas.microsoft.com/office/drawing/2014/main" id="{5A63B37C-FF8C-1083-9774-8CCEB021238D}"/>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u="none" strike="noStrike" kern="1200" cap="none" spc="0" normalizeH="0" baseline="0" noProof="0" dirty="0">
                <a:ln>
                  <a:noFill/>
                </a:ln>
                <a:solidFill>
                  <a:srgbClr val="000000"/>
                </a:solidFill>
                <a:effectLst/>
                <a:uLnTx/>
                <a:uFillTx/>
                <a:latin typeface="Aptos Light" panose="020B0004020202020204" pitchFamily="34" charset="0"/>
              </a:endParaRPr>
            </a:p>
          </p:txBody>
        </p:sp>
        <p:sp>
          <p:nvSpPr>
            <p:cNvPr id="13" name="TextBox 12">
              <a:extLst>
                <a:ext uri="{FF2B5EF4-FFF2-40B4-BE49-F238E27FC236}">
                  <a16:creationId xmlns:a16="http://schemas.microsoft.com/office/drawing/2014/main" id="{D54E4CD3-7FBF-2976-FCBC-FA775DCF3814}"/>
                </a:ext>
              </a:extLst>
            </p:cNvPr>
            <p:cNvSpPr txBox="1"/>
            <p:nvPr/>
          </p:nvSpPr>
          <p:spPr>
            <a:xfrm>
              <a:off x="1805881" y="1803515"/>
              <a:ext cx="78474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Write down one commitment: "As a leader, I will…”</a:t>
              </a:r>
              <a:endParaRPr kumimoji="0" lang="en-US" sz="2800" b="1" u="none"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14" name="Straight Connector 13">
              <a:extLst>
                <a:ext uri="{FF2B5EF4-FFF2-40B4-BE49-F238E27FC236}">
                  <a16:creationId xmlns:a16="http://schemas.microsoft.com/office/drawing/2014/main" id="{BE7264A0-1B54-69DA-9E34-CB21A09594BA}"/>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D11CCAB-3739-7666-7B72-7E57EE6428C6}"/>
              </a:ext>
            </a:extLst>
          </p:cNvPr>
          <p:cNvGrpSpPr/>
          <p:nvPr/>
        </p:nvGrpSpPr>
        <p:grpSpPr>
          <a:xfrm>
            <a:off x="1261882" y="3847311"/>
            <a:ext cx="2484895" cy="646750"/>
            <a:chOff x="1576091" y="1741750"/>
            <a:chExt cx="2484895" cy="646750"/>
          </a:xfrm>
        </p:grpSpPr>
        <p:sp>
          <p:nvSpPr>
            <p:cNvPr id="16" name="TextBox 15">
              <a:extLst>
                <a:ext uri="{FF2B5EF4-FFF2-40B4-BE49-F238E27FC236}">
                  <a16:creationId xmlns:a16="http://schemas.microsoft.com/office/drawing/2014/main" id="{8B47D7A6-E1E7-CA34-BC32-B51CB816C616}"/>
                </a:ext>
              </a:extLst>
            </p:cNvPr>
            <p:cNvSpPr txBox="1"/>
            <p:nvPr/>
          </p:nvSpPr>
          <p:spPr>
            <a:xfrm>
              <a:off x="1805881" y="1803515"/>
              <a:ext cx="22551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Share it aloud</a:t>
              </a:r>
              <a:endParaRPr kumimoji="0" lang="en-US" sz="2800" u="none"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17" name="Straight Connector 16">
              <a:extLst>
                <a:ext uri="{FF2B5EF4-FFF2-40B4-BE49-F238E27FC236}">
                  <a16:creationId xmlns:a16="http://schemas.microsoft.com/office/drawing/2014/main" id="{40A9C5A3-9978-04A0-51B8-FA75AFEE09AA}"/>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0EE36E15-C0F2-B43F-27E9-F9CCC9EFAC7A}"/>
              </a:ext>
            </a:extLst>
          </p:cNvPr>
          <p:cNvGrpSpPr/>
          <p:nvPr/>
        </p:nvGrpSpPr>
        <p:grpSpPr>
          <a:xfrm>
            <a:off x="1261882" y="4998267"/>
            <a:ext cx="8413184" cy="646750"/>
            <a:chOff x="1576091" y="1741750"/>
            <a:chExt cx="8413184" cy="646750"/>
          </a:xfrm>
        </p:grpSpPr>
        <p:sp>
          <p:nvSpPr>
            <p:cNvPr id="19" name="TextBox 18">
              <a:extLst>
                <a:ext uri="{FF2B5EF4-FFF2-40B4-BE49-F238E27FC236}">
                  <a16:creationId xmlns:a16="http://schemas.microsoft.com/office/drawing/2014/main" id="{98B6515A-06D5-A731-8F6B-9460B53DEB99}"/>
                </a:ext>
              </a:extLst>
            </p:cNvPr>
            <p:cNvSpPr txBox="1"/>
            <p:nvPr/>
          </p:nvSpPr>
          <p:spPr>
            <a:xfrm>
              <a:off x="1805881" y="1803515"/>
              <a:ext cx="81833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What’s one way we can hold you accountable to this? </a:t>
              </a:r>
              <a:endParaRPr kumimoji="0" lang="en-US" sz="2800" u="none"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20" name="Straight Connector 19">
              <a:extLst>
                <a:ext uri="{FF2B5EF4-FFF2-40B4-BE49-F238E27FC236}">
                  <a16:creationId xmlns:a16="http://schemas.microsoft.com/office/drawing/2014/main" id="{4D3A8C29-F719-E382-B6E3-82D4E24A8B8E}"/>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739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36D1B-AFAF-4D9A-A1C9-25FA79DBC3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A309A-3152-0E13-6D0D-657B34B06420}"/>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Closing Reflection </a:t>
            </a:r>
          </a:p>
        </p:txBody>
      </p:sp>
      <p:sp>
        <p:nvSpPr>
          <p:cNvPr id="3" name="Rectangle 2">
            <a:extLst>
              <a:ext uri="{FF2B5EF4-FFF2-40B4-BE49-F238E27FC236}">
                <a16:creationId xmlns:a16="http://schemas.microsoft.com/office/drawing/2014/main" id="{34822176-5F4B-2EE9-E16C-E70110E2D318}"/>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A9338383-1722-8B09-20F7-56EB55A38D16}"/>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FE5039A3-26B4-19BB-3B95-84403EA9D558}"/>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FFFFFF"/>
                </a:solidFill>
                <a:effectLst/>
                <a:uLnTx/>
                <a:uFillTx/>
                <a:latin typeface="Aptos Light" panose="020B0004020202020204" pitchFamily="34" charset="0"/>
              </a:rPr>
              <a:t>How do you view the mission and values of [</a:t>
            </a:r>
            <a:r>
              <a:rPr kumimoji="0" lang="en-US" sz="2400" b="1" u="none" strike="noStrike" kern="1200" cap="none" spc="0" normalizeH="0" baseline="0" noProof="0" dirty="0">
                <a:ln>
                  <a:noFill/>
                </a:ln>
                <a:solidFill>
                  <a:srgbClr val="FFFFFF"/>
                </a:solidFill>
                <a:effectLst/>
                <a:uLnTx/>
                <a:uFillTx/>
                <a:latin typeface="Aptos Light" panose="020B0004020202020204" pitchFamily="34" charset="0"/>
              </a:rPr>
              <a:t>organization</a:t>
            </a:r>
            <a:r>
              <a:rPr kumimoji="0" lang="en-US" sz="2400" u="none" strike="noStrike" kern="1200" cap="none" spc="0" normalizeH="0" baseline="0" noProof="0" dirty="0">
                <a:ln>
                  <a:noFill/>
                </a:ln>
                <a:solidFill>
                  <a:srgbClr val="FFFFFF"/>
                </a:solidFill>
                <a:effectLst/>
                <a:uLnTx/>
                <a:uFillTx/>
                <a:latin typeface="Aptos Light" panose="020B0004020202020204" pitchFamily="34" charset="0"/>
              </a:rPr>
              <a:t>] differently as a new supervisor?</a:t>
            </a:r>
          </a:p>
        </p:txBody>
      </p:sp>
      <p:grpSp>
        <p:nvGrpSpPr>
          <p:cNvPr id="5" name="Group 4">
            <a:extLst>
              <a:ext uri="{FF2B5EF4-FFF2-40B4-BE49-F238E27FC236}">
                <a16:creationId xmlns:a16="http://schemas.microsoft.com/office/drawing/2014/main" id="{45847816-3601-39D3-4733-57F0AB195BFD}"/>
              </a:ext>
            </a:extLst>
          </p:cNvPr>
          <p:cNvGrpSpPr/>
          <p:nvPr/>
        </p:nvGrpSpPr>
        <p:grpSpPr>
          <a:xfrm>
            <a:off x="600191" y="2604232"/>
            <a:ext cx="11510863" cy="830997"/>
            <a:chOff x="914400" y="1649627"/>
            <a:chExt cx="11510863" cy="830997"/>
          </a:xfrm>
        </p:grpSpPr>
        <p:sp>
          <p:nvSpPr>
            <p:cNvPr id="12" name="TextBox 11">
              <a:extLst>
                <a:ext uri="{FF2B5EF4-FFF2-40B4-BE49-F238E27FC236}">
                  <a16:creationId xmlns:a16="http://schemas.microsoft.com/office/drawing/2014/main" id="{CDE8D171-9B52-7044-A224-AFAA5A815D5C}"/>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u="none" strike="noStrike" kern="1200" cap="none" spc="0" normalizeH="0" baseline="0" noProof="0" dirty="0">
                <a:ln>
                  <a:noFill/>
                </a:ln>
                <a:solidFill>
                  <a:srgbClr val="000000"/>
                </a:solidFill>
                <a:effectLst/>
                <a:uLnTx/>
                <a:uFillTx/>
                <a:latin typeface="Aptos Light" panose="020B0004020202020204" pitchFamily="34" charset="0"/>
              </a:endParaRPr>
            </a:p>
          </p:txBody>
        </p:sp>
        <p:sp>
          <p:nvSpPr>
            <p:cNvPr id="13" name="TextBox 12">
              <a:extLst>
                <a:ext uri="{FF2B5EF4-FFF2-40B4-BE49-F238E27FC236}">
                  <a16:creationId xmlns:a16="http://schemas.microsoft.com/office/drawing/2014/main" id="{53689FBB-9686-B4D3-E0FC-FF13A26077B9}"/>
                </a:ext>
              </a:extLst>
            </p:cNvPr>
            <p:cNvSpPr txBox="1"/>
            <p:nvPr/>
          </p:nvSpPr>
          <p:spPr>
            <a:xfrm>
              <a:off x="1805881" y="1803515"/>
              <a:ext cx="106193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What is </a:t>
              </a:r>
              <a:r>
                <a:rPr lang="en-US" sz="2800" b="1" dirty="0">
                  <a:solidFill>
                    <a:srgbClr val="000000"/>
                  </a:solidFill>
                  <a:latin typeface="Aptos Light" panose="020B0004020202020204" pitchFamily="34" charset="0"/>
                </a:rPr>
                <a:t>one takeaway </a:t>
              </a:r>
              <a:r>
                <a:rPr lang="en-US" sz="2800" dirty="0">
                  <a:solidFill>
                    <a:srgbClr val="000000"/>
                  </a:solidFill>
                  <a:latin typeface="Aptos Light" panose="020B0004020202020204" pitchFamily="34" charset="0"/>
                </a:rPr>
                <a:t>you have from reviewing our mission &amp; values? </a:t>
              </a:r>
              <a:endParaRPr kumimoji="0" lang="en-US" sz="2800" b="1" u="none"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14" name="Straight Connector 13">
              <a:extLst>
                <a:ext uri="{FF2B5EF4-FFF2-40B4-BE49-F238E27FC236}">
                  <a16:creationId xmlns:a16="http://schemas.microsoft.com/office/drawing/2014/main" id="{36CFEC9A-28CE-31C1-1DCA-6DE1220ACD54}"/>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4FB5F913-7A1E-57B5-8D9A-15060AE71114}"/>
              </a:ext>
            </a:extLst>
          </p:cNvPr>
          <p:cNvGrpSpPr/>
          <p:nvPr/>
        </p:nvGrpSpPr>
        <p:grpSpPr>
          <a:xfrm>
            <a:off x="1261882" y="3847311"/>
            <a:ext cx="5908845" cy="646750"/>
            <a:chOff x="1576091" y="1741750"/>
            <a:chExt cx="5908845" cy="646750"/>
          </a:xfrm>
        </p:grpSpPr>
        <p:sp>
          <p:nvSpPr>
            <p:cNvPr id="16" name="TextBox 15">
              <a:extLst>
                <a:ext uri="{FF2B5EF4-FFF2-40B4-BE49-F238E27FC236}">
                  <a16:creationId xmlns:a16="http://schemas.microsoft.com/office/drawing/2014/main" id="{38D28236-EC03-BEE8-A2AA-06D4CAA65231}"/>
                </a:ext>
              </a:extLst>
            </p:cNvPr>
            <p:cNvSpPr txBox="1"/>
            <p:nvPr/>
          </p:nvSpPr>
          <p:spPr>
            <a:xfrm>
              <a:off x="1805881" y="1803515"/>
              <a:ext cx="56790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What is </a:t>
              </a:r>
              <a:r>
                <a:rPr lang="en-US" sz="2800" b="1" dirty="0">
                  <a:solidFill>
                    <a:srgbClr val="000000"/>
                  </a:solidFill>
                  <a:latin typeface="Aptos Light" panose="020B0004020202020204" pitchFamily="34" charset="0"/>
                </a:rPr>
                <a:t>one question </a:t>
              </a:r>
              <a:r>
                <a:rPr lang="en-US" sz="2800" dirty="0">
                  <a:solidFill>
                    <a:srgbClr val="000000"/>
                  </a:solidFill>
                  <a:latin typeface="Aptos Light" panose="020B0004020202020204" pitchFamily="34" charset="0"/>
                </a:rPr>
                <a:t>you still have? </a:t>
              </a:r>
              <a:endParaRPr kumimoji="0" lang="en-US" sz="2800" u="none"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17" name="Straight Connector 16">
              <a:extLst>
                <a:ext uri="{FF2B5EF4-FFF2-40B4-BE49-F238E27FC236}">
                  <a16:creationId xmlns:a16="http://schemas.microsoft.com/office/drawing/2014/main" id="{F7AC4AA3-5CD5-AB5F-7B4D-9BE5E3DE1C0A}"/>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FDF3F0CB-1585-7513-2B9F-6B7142383DE6}"/>
              </a:ext>
            </a:extLst>
          </p:cNvPr>
          <p:cNvGrpSpPr/>
          <p:nvPr/>
        </p:nvGrpSpPr>
        <p:grpSpPr>
          <a:xfrm>
            <a:off x="1261882" y="4998267"/>
            <a:ext cx="11325007" cy="646750"/>
            <a:chOff x="1576091" y="1741750"/>
            <a:chExt cx="11325007" cy="646750"/>
          </a:xfrm>
        </p:grpSpPr>
        <p:sp>
          <p:nvSpPr>
            <p:cNvPr id="19" name="TextBox 18">
              <a:extLst>
                <a:ext uri="{FF2B5EF4-FFF2-40B4-BE49-F238E27FC236}">
                  <a16:creationId xmlns:a16="http://schemas.microsoft.com/office/drawing/2014/main" id="{AE99AA7F-499C-B428-BE7E-1A1A75512A94}"/>
                </a:ext>
              </a:extLst>
            </p:cNvPr>
            <p:cNvSpPr txBox="1"/>
            <p:nvPr/>
          </p:nvSpPr>
          <p:spPr>
            <a:xfrm>
              <a:off x="1805881" y="1803515"/>
              <a:ext cx="110952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0000"/>
                  </a:solidFill>
                  <a:latin typeface="Aptos Light" panose="020B0004020202020204" pitchFamily="34" charset="0"/>
                </a:rPr>
                <a:t>Reminder: </a:t>
              </a:r>
              <a:r>
                <a:rPr lang="en-US" sz="2800" dirty="0">
                  <a:solidFill>
                    <a:srgbClr val="000000"/>
                  </a:solidFill>
                  <a:latin typeface="Aptos Light" panose="020B0004020202020204" pitchFamily="34" charset="0"/>
                </a:rPr>
                <a:t>Your leadership story &amp; your perspective and input matters!</a:t>
              </a:r>
              <a:endParaRPr kumimoji="0" lang="en-US" sz="2800" u="none"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20" name="Straight Connector 19">
              <a:extLst>
                <a:ext uri="{FF2B5EF4-FFF2-40B4-BE49-F238E27FC236}">
                  <a16:creationId xmlns:a16="http://schemas.microsoft.com/office/drawing/2014/main" id="{6343BBFE-9696-7FB1-3C62-E3C1F308D8A6}"/>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8126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519798"/>
            <a:ext cx="10515600" cy="455894"/>
          </a:xfrm>
          <a:prstGeom prst="rect">
            <a:avLst/>
          </a:prstGeom>
        </p:spPr>
        <p:txBody>
          <a:bodyPr vert="horz" wrap="square" lIns="0" tIns="12065" rIns="0" bIns="0" rtlCol="0">
            <a:spAutoFit/>
          </a:bodyPr>
          <a:lstStyle/>
          <a:p>
            <a:pPr marL="12700">
              <a:lnSpc>
                <a:spcPct val="100000"/>
              </a:lnSpc>
              <a:spcBef>
                <a:spcPts val="95"/>
              </a:spcBef>
            </a:pPr>
            <a:r>
              <a:rPr lang="en-US" sz="2800" b="1" dirty="0">
                <a:latin typeface="Aptos SemiBold" panose="020B0004020202020204" pitchFamily="34" charset="0"/>
              </a:rPr>
              <a:t>Sample Slide: Mission, Vision, &amp; Values</a:t>
            </a:r>
            <a:endParaRPr sz="2800" b="1" spc="-40" dirty="0">
              <a:latin typeface="Aptos SemiBold" panose="020B0004020202020204" pitchFamily="34" charset="0"/>
            </a:endParaRPr>
          </a:p>
        </p:txBody>
      </p:sp>
      <p:sp>
        <p:nvSpPr>
          <p:cNvPr id="3" name="object 3"/>
          <p:cNvSpPr txBox="1"/>
          <p:nvPr/>
        </p:nvSpPr>
        <p:spPr>
          <a:xfrm>
            <a:off x="838200" y="1027906"/>
            <a:ext cx="9892665" cy="1038225"/>
          </a:xfrm>
          <a:prstGeom prst="rect">
            <a:avLst/>
          </a:prstGeom>
        </p:spPr>
        <p:txBody>
          <a:bodyPr vert="horz" wrap="square" lIns="0" tIns="158750" rIns="0" bIns="0" rtlCol="0">
            <a:spAutoFit/>
          </a:bodyPr>
          <a:lstStyle/>
          <a:p>
            <a:pPr marL="12700">
              <a:lnSpc>
                <a:spcPct val="100000"/>
              </a:lnSpc>
              <a:spcBef>
                <a:spcPts val="1250"/>
              </a:spcBef>
            </a:pPr>
            <a:r>
              <a:rPr sz="1800" spc="-20" dirty="0">
                <a:solidFill>
                  <a:srgbClr val="B63912"/>
                </a:solidFill>
                <a:latin typeface="Aptos Light" panose="020B0004020202020204" pitchFamily="34" charset="0"/>
                <a:cs typeface="Arial Black"/>
              </a:rPr>
              <a:t>Our</a:t>
            </a:r>
            <a:r>
              <a:rPr sz="1800" spc="-125" dirty="0">
                <a:solidFill>
                  <a:srgbClr val="B63912"/>
                </a:solidFill>
                <a:latin typeface="Aptos Light" panose="020B0004020202020204" pitchFamily="34" charset="0"/>
                <a:cs typeface="Arial Black"/>
              </a:rPr>
              <a:t> </a:t>
            </a:r>
            <a:r>
              <a:rPr sz="1800" spc="-50" dirty="0">
                <a:solidFill>
                  <a:srgbClr val="B63912"/>
                </a:solidFill>
                <a:latin typeface="Aptos Light" panose="020B0004020202020204" pitchFamily="34" charset="0"/>
                <a:cs typeface="Arial Black"/>
              </a:rPr>
              <a:t>Mission</a:t>
            </a:r>
            <a:endParaRPr sz="1800" dirty="0">
              <a:latin typeface="Aptos Light" panose="020B0004020202020204" pitchFamily="34" charset="0"/>
              <a:cs typeface="Arial Black"/>
            </a:endParaRPr>
          </a:p>
          <a:p>
            <a:pPr marL="12700" marR="5080">
              <a:lnSpc>
                <a:spcPts val="1730"/>
              </a:lnSpc>
              <a:spcBef>
                <a:spcPts val="1230"/>
              </a:spcBef>
            </a:pPr>
            <a:r>
              <a:rPr lang="en-US" sz="1600" dirty="0">
                <a:highlight>
                  <a:srgbClr val="C0C0C0"/>
                </a:highlight>
                <a:latin typeface="Aptos Light" panose="020B0004020202020204" pitchFamily="34" charset="0"/>
                <a:cs typeface="Calibri"/>
              </a:rPr>
              <a:t>Our ESE</a:t>
            </a:r>
            <a:r>
              <a:rPr sz="1600" spc="35" dirty="0">
                <a:highlight>
                  <a:srgbClr val="C0C0C0"/>
                </a:highlight>
                <a:latin typeface="Aptos Light" panose="020B0004020202020204" pitchFamily="34" charset="0"/>
                <a:cs typeface="Calibri"/>
              </a:rPr>
              <a:t> </a:t>
            </a:r>
            <a:r>
              <a:rPr sz="1600" dirty="0">
                <a:latin typeface="Aptos Light" panose="020B0004020202020204" pitchFamily="34" charset="0"/>
                <a:cs typeface="Calibri"/>
              </a:rPr>
              <a:t>is</a:t>
            </a:r>
            <a:r>
              <a:rPr sz="1600" spc="25" dirty="0">
                <a:latin typeface="Aptos Light" panose="020B0004020202020204" pitchFamily="34" charset="0"/>
                <a:cs typeface="Calibri"/>
              </a:rPr>
              <a:t> </a:t>
            </a:r>
            <a:r>
              <a:rPr sz="1600" spc="-20" dirty="0">
                <a:latin typeface="Aptos Light" panose="020B0004020202020204" pitchFamily="34" charset="0"/>
                <a:cs typeface="Calibri"/>
              </a:rPr>
              <a:t>dedicated</a:t>
            </a:r>
            <a:r>
              <a:rPr sz="1600" spc="20" dirty="0">
                <a:latin typeface="Aptos Light" panose="020B0004020202020204" pitchFamily="34" charset="0"/>
                <a:cs typeface="Calibri"/>
              </a:rPr>
              <a:t> </a:t>
            </a:r>
            <a:r>
              <a:rPr sz="1600" dirty="0">
                <a:latin typeface="Aptos Light" panose="020B0004020202020204" pitchFamily="34" charset="0"/>
                <a:cs typeface="Calibri"/>
              </a:rPr>
              <a:t>to</a:t>
            </a:r>
            <a:r>
              <a:rPr sz="1600" spc="35" dirty="0">
                <a:latin typeface="Aptos Light" panose="020B0004020202020204" pitchFamily="34" charset="0"/>
                <a:cs typeface="Calibri"/>
              </a:rPr>
              <a:t> </a:t>
            </a:r>
            <a:r>
              <a:rPr sz="1600" spc="-10" dirty="0">
                <a:latin typeface="Aptos Light" panose="020B0004020202020204" pitchFamily="34" charset="0"/>
                <a:cs typeface="Calibri"/>
              </a:rPr>
              <a:t>creating</a:t>
            </a:r>
            <a:r>
              <a:rPr sz="1600" spc="45" dirty="0">
                <a:latin typeface="Aptos Light" panose="020B0004020202020204" pitchFamily="34" charset="0"/>
                <a:cs typeface="Calibri"/>
              </a:rPr>
              <a:t> </a:t>
            </a:r>
            <a:r>
              <a:rPr sz="1600" dirty="0">
                <a:latin typeface="Aptos Light" panose="020B0004020202020204" pitchFamily="34" charset="0"/>
                <a:cs typeface="Calibri"/>
              </a:rPr>
              <a:t>a</a:t>
            </a:r>
            <a:r>
              <a:rPr sz="1600" spc="35" dirty="0">
                <a:latin typeface="Aptos Light" panose="020B0004020202020204" pitchFamily="34" charset="0"/>
                <a:cs typeface="Calibri"/>
              </a:rPr>
              <a:t> </a:t>
            </a:r>
            <a:r>
              <a:rPr sz="1600" spc="-25" dirty="0">
                <a:latin typeface="Aptos Light" panose="020B0004020202020204" pitchFamily="34" charset="0"/>
                <a:cs typeface="Calibri"/>
              </a:rPr>
              <a:t>pathway</a:t>
            </a:r>
            <a:r>
              <a:rPr sz="1600" spc="30" dirty="0">
                <a:latin typeface="Aptos Light" panose="020B0004020202020204" pitchFamily="34" charset="0"/>
                <a:cs typeface="Calibri"/>
              </a:rPr>
              <a:t> </a:t>
            </a:r>
            <a:r>
              <a:rPr sz="1600" dirty="0">
                <a:latin typeface="Aptos Light" panose="020B0004020202020204" pitchFamily="34" charset="0"/>
                <a:cs typeface="Calibri"/>
              </a:rPr>
              <a:t>to</a:t>
            </a:r>
            <a:r>
              <a:rPr sz="1600" spc="40" dirty="0">
                <a:latin typeface="Aptos Light" panose="020B0004020202020204" pitchFamily="34" charset="0"/>
                <a:cs typeface="Calibri"/>
              </a:rPr>
              <a:t> </a:t>
            </a:r>
            <a:r>
              <a:rPr sz="1600" spc="-30" dirty="0">
                <a:latin typeface="Aptos Light" panose="020B0004020202020204" pitchFamily="34" charset="0"/>
                <a:cs typeface="Calibri"/>
              </a:rPr>
              <a:t>self-</a:t>
            </a:r>
            <a:r>
              <a:rPr sz="1600" spc="-25" dirty="0">
                <a:latin typeface="Aptos Light" panose="020B0004020202020204" pitchFamily="34" charset="0"/>
                <a:cs typeface="Calibri"/>
              </a:rPr>
              <a:t>sufficiency</a:t>
            </a:r>
            <a:r>
              <a:rPr sz="1600" spc="25" dirty="0">
                <a:latin typeface="Aptos Light" panose="020B0004020202020204" pitchFamily="34" charset="0"/>
                <a:cs typeface="Calibri"/>
              </a:rPr>
              <a:t> </a:t>
            </a:r>
            <a:r>
              <a:rPr sz="1600" dirty="0">
                <a:latin typeface="Aptos Light" panose="020B0004020202020204" pitchFamily="34" charset="0"/>
                <a:cs typeface="Calibri"/>
              </a:rPr>
              <a:t>for</a:t>
            </a:r>
            <a:r>
              <a:rPr sz="1600" spc="45" dirty="0">
                <a:latin typeface="Aptos Light" panose="020B0004020202020204" pitchFamily="34" charset="0"/>
                <a:cs typeface="Calibri"/>
              </a:rPr>
              <a:t> </a:t>
            </a:r>
            <a:r>
              <a:rPr sz="1600" spc="-10" dirty="0">
                <a:latin typeface="Aptos Light" panose="020B0004020202020204" pitchFamily="34" charset="0"/>
                <a:cs typeface="Calibri"/>
              </a:rPr>
              <a:t>homeless</a:t>
            </a:r>
            <a:r>
              <a:rPr sz="1600" spc="15" dirty="0">
                <a:latin typeface="Aptos Light" panose="020B0004020202020204" pitchFamily="34" charset="0"/>
                <a:cs typeface="Calibri"/>
              </a:rPr>
              <a:t> </a:t>
            </a:r>
            <a:r>
              <a:rPr sz="1600" dirty="0">
                <a:latin typeface="Aptos Light" panose="020B0004020202020204" pitchFamily="34" charset="0"/>
                <a:cs typeface="Calibri"/>
              </a:rPr>
              <a:t>and</a:t>
            </a:r>
            <a:r>
              <a:rPr sz="1600" spc="20" dirty="0">
                <a:latin typeface="Aptos Light" panose="020B0004020202020204" pitchFamily="34" charset="0"/>
                <a:cs typeface="Calibri"/>
              </a:rPr>
              <a:t> </a:t>
            </a:r>
            <a:r>
              <a:rPr sz="1600" dirty="0">
                <a:latin typeface="Aptos Light" panose="020B0004020202020204" pitchFamily="34" charset="0"/>
                <a:cs typeface="Calibri"/>
              </a:rPr>
              <a:t>low-income</a:t>
            </a:r>
            <a:r>
              <a:rPr sz="1600" spc="45" dirty="0">
                <a:latin typeface="Aptos Light" panose="020B0004020202020204" pitchFamily="34" charset="0"/>
                <a:cs typeface="Calibri"/>
              </a:rPr>
              <a:t> </a:t>
            </a:r>
            <a:r>
              <a:rPr sz="1600" spc="-20" dirty="0">
                <a:latin typeface="Aptos Light" panose="020B0004020202020204" pitchFamily="34" charset="0"/>
                <a:cs typeface="Calibri"/>
              </a:rPr>
              <a:t>individuals</a:t>
            </a:r>
            <a:r>
              <a:rPr sz="1600" spc="30" dirty="0">
                <a:latin typeface="Aptos Light" panose="020B0004020202020204" pitchFamily="34" charset="0"/>
                <a:cs typeface="Calibri"/>
              </a:rPr>
              <a:t> </a:t>
            </a:r>
            <a:r>
              <a:rPr sz="1600" dirty="0">
                <a:latin typeface="Aptos Light" panose="020B0004020202020204" pitchFamily="34" charset="0"/>
                <a:cs typeface="Calibri"/>
              </a:rPr>
              <a:t>by</a:t>
            </a:r>
            <a:r>
              <a:rPr sz="1600" spc="20" dirty="0">
                <a:latin typeface="Aptos Light" panose="020B0004020202020204" pitchFamily="34" charset="0"/>
                <a:cs typeface="Calibri"/>
              </a:rPr>
              <a:t> </a:t>
            </a:r>
            <a:r>
              <a:rPr sz="1600" dirty="0">
                <a:latin typeface="Aptos Light" panose="020B0004020202020204" pitchFamily="34" charset="0"/>
                <a:cs typeface="Calibri"/>
              </a:rPr>
              <a:t>providing</a:t>
            </a:r>
            <a:r>
              <a:rPr sz="1600" spc="45" dirty="0">
                <a:latin typeface="Aptos Light" panose="020B0004020202020204" pitchFamily="34" charset="0"/>
                <a:cs typeface="Calibri"/>
              </a:rPr>
              <a:t> </a:t>
            </a:r>
            <a:r>
              <a:rPr sz="1600" spc="-25" dirty="0">
                <a:latin typeface="Aptos Light" panose="020B0004020202020204" pitchFamily="34" charset="0"/>
                <a:cs typeface="Calibri"/>
              </a:rPr>
              <a:t>the </a:t>
            </a:r>
            <a:r>
              <a:rPr sz="1600" dirty="0">
                <a:latin typeface="Aptos Light" panose="020B0004020202020204" pitchFamily="34" charset="0"/>
                <a:cs typeface="Calibri"/>
              </a:rPr>
              <a:t>resources</a:t>
            </a:r>
            <a:r>
              <a:rPr sz="1600" spc="5" dirty="0">
                <a:latin typeface="Aptos Light" panose="020B0004020202020204" pitchFamily="34" charset="0"/>
                <a:cs typeface="Calibri"/>
              </a:rPr>
              <a:t> </a:t>
            </a:r>
            <a:r>
              <a:rPr sz="1600" dirty="0">
                <a:latin typeface="Aptos Light" panose="020B0004020202020204" pitchFamily="34" charset="0"/>
                <a:cs typeface="Calibri"/>
              </a:rPr>
              <a:t>and support</a:t>
            </a:r>
            <a:r>
              <a:rPr sz="1600" spc="5" dirty="0">
                <a:latin typeface="Aptos Light" panose="020B0004020202020204" pitchFamily="34" charset="0"/>
                <a:cs typeface="Calibri"/>
              </a:rPr>
              <a:t> </a:t>
            </a:r>
            <a:r>
              <a:rPr sz="1600" spc="-20" dirty="0">
                <a:latin typeface="Aptos Light" panose="020B0004020202020204" pitchFamily="34" charset="0"/>
                <a:cs typeface="Calibri"/>
              </a:rPr>
              <a:t>needed</a:t>
            </a:r>
            <a:r>
              <a:rPr sz="1600" spc="-15" dirty="0">
                <a:latin typeface="Aptos Light" panose="020B0004020202020204" pitchFamily="34" charset="0"/>
                <a:cs typeface="Calibri"/>
              </a:rPr>
              <a:t> </a:t>
            </a:r>
            <a:r>
              <a:rPr sz="1600" dirty="0">
                <a:latin typeface="Aptos Light" panose="020B0004020202020204" pitchFamily="34" charset="0"/>
                <a:cs typeface="Calibri"/>
              </a:rPr>
              <a:t>to</a:t>
            </a:r>
            <a:r>
              <a:rPr sz="1600" spc="10" dirty="0">
                <a:latin typeface="Aptos Light" panose="020B0004020202020204" pitchFamily="34" charset="0"/>
                <a:cs typeface="Calibri"/>
              </a:rPr>
              <a:t> </a:t>
            </a:r>
            <a:r>
              <a:rPr sz="1600" dirty="0">
                <a:latin typeface="Aptos Light" panose="020B0004020202020204" pitchFamily="34" charset="0"/>
                <a:cs typeface="Calibri"/>
              </a:rPr>
              <a:t>prepare</a:t>
            </a:r>
            <a:r>
              <a:rPr sz="1600" spc="-10" dirty="0">
                <a:latin typeface="Aptos Light" panose="020B0004020202020204" pitchFamily="34" charset="0"/>
                <a:cs typeface="Calibri"/>
              </a:rPr>
              <a:t> </a:t>
            </a:r>
            <a:r>
              <a:rPr sz="1600" dirty="0">
                <a:latin typeface="Aptos Light" panose="020B0004020202020204" pitchFamily="34" charset="0"/>
                <a:cs typeface="Calibri"/>
              </a:rPr>
              <a:t>for,</a:t>
            </a:r>
            <a:r>
              <a:rPr sz="1600" spc="15" dirty="0">
                <a:latin typeface="Aptos Light" panose="020B0004020202020204" pitchFamily="34" charset="0"/>
                <a:cs typeface="Calibri"/>
              </a:rPr>
              <a:t> </a:t>
            </a:r>
            <a:r>
              <a:rPr sz="1600" spc="-25" dirty="0">
                <a:latin typeface="Aptos Light" panose="020B0004020202020204" pitchFamily="34" charset="0"/>
                <a:cs typeface="Calibri"/>
              </a:rPr>
              <a:t>find,</a:t>
            </a:r>
            <a:r>
              <a:rPr sz="1600" spc="5" dirty="0">
                <a:latin typeface="Aptos Light" panose="020B0004020202020204" pitchFamily="34" charset="0"/>
                <a:cs typeface="Calibri"/>
              </a:rPr>
              <a:t> </a:t>
            </a:r>
            <a:r>
              <a:rPr sz="1600" dirty="0">
                <a:latin typeface="Aptos Light" panose="020B0004020202020204" pitchFamily="34" charset="0"/>
                <a:cs typeface="Calibri"/>
              </a:rPr>
              <a:t>and</a:t>
            </a:r>
            <a:r>
              <a:rPr sz="1600" spc="-5" dirty="0">
                <a:latin typeface="Aptos Light" panose="020B0004020202020204" pitchFamily="34" charset="0"/>
                <a:cs typeface="Calibri"/>
              </a:rPr>
              <a:t> </a:t>
            </a:r>
            <a:r>
              <a:rPr sz="1600" dirty="0">
                <a:latin typeface="Aptos Light" panose="020B0004020202020204" pitchFamily="34" charset="0"/>
                <a:cs typeface="Calibri"/>
              </a:rPr>
              <a:t>retain</a:t>
            </a:r>
            <a:r>
              <a:rPr sz="1600" spc="10" dirty="0">
                <a:latin typeface="Aptos Light" panose="020B0004020202020204" pitchFamily="34" charset="0"/>
                <a:cs typeface="Calibri"/>
              </a:rPr>
              <a:t> </a:t>
            </a:r>
            <a:r>
              <a:rPr sz="1600" spc="-10" dirty="0">
                <a:latin typeface="Aptos Light" panose="020B0004020202020204" pitchFamily="34" charset="0"/>
                <a:cs typeface="Calibri"/>
              </a:rPr>
              <a:t>employment.</a:t>
            </a:r>
            <a:endParaRPr sz="1600" dirty="0">
              <a:latin typeface="Aptos Light" panose="020B0004020202020204" pitchFamily="34" charset="0"/>
              <a:cs typeface="Calibri"/>
            </a:endParaRPr>
          </a:p>
        </p:txBody>
      </p:sp>
      <p:pic>
        <p:nvPicPr>
          <p:cNvPr id="4" name="object 4"/>
          <p:cNvPicPr/>
          <p:nvPr/>
        </p:nvPicPr>
        <p:blipFill>
          <a:blip r:embed="rId3" cstate="print"/>
          <a:stretch>
            <a:fillRect/>
          </a:stretch>
        </p:blipFill>
        <p:spPr>
          <a:xfrm>
            <a:off x="838200" y="2259340"/>
            <a:ext cx="6382246" cy="40788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28157E2-9353-4D82-8514-BE3C91C7F37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D28157E2-9353-4D82-8514-BE3C91C7F37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7F0B35E-93F5-40FD-9C9F-DD342CC3808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a:xfrm>
            <a:off x="374234" y="419100"/>
            <a:ext cx="10363200" cy="594360"/>
          </a:xfrm>
        </p:spPr>
        <p:txBody>
          <a:bodyPr/>
          <a:lstStyle/>
          <a:p>
            <a:r>
              <a:rPr lang="en-US" sz="2800" b="1" dirty="0">
                <a:latin typeface="Aptos SemiBold" panose="020B0004020202020204" pitchFamily="34" charset="0"/>
                <a:ea typeface="Open Sans" panose="020B0606030504020204" pitchFamily="34" charset="0"/>
                <a:cs typeface="Open Sans" panose="020B0606030504020204" pitchFamily="34" charset="0"/>
              </a:rPr>
              <a:t>What is the Supervisor Success Series?</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536715"/>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63" name="Rectangle 62">
            <a:extLst>
              <a:ext uri="{FF2B5EF4-FFF2-40B4-BE49-F238E27FC236}">
                <a16:creationId xmlns:a16="http://schemas.microsoft.com/office/drawing/2014/main" id="{82FBD787-3492-4B03-90E9-78985FEED7E9}"/>
              </a:ext>
            </a:extLst>
          </p:cNvPr>
          <p:cNvSpPr/>
          <p:nvPr/>
        </p:nvSpPr>
        <p:spPr>
          <a:xfrm>
            <a:off x="514032" y="1259487"/>
            <a:ext cx="128905" cy="54842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511C43F1-FA58-11FC-1549-6230D2F8AA38}"/>
              </a:ext>
            </a:extLst>
          </p:cNvPr>
          <p:cNvSpPr txBox="1"/>
          <p:nvPr/>
        </p:nvSpPr>
        <p:spPr>
          <a:xfrm>
            <a:off x="773886" y="1419165"/>
            <a:ext cx="1074989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E94600"/>
                </a:solidFill>
                <a:effectLst/>
                <a:uLnTx/>
                <a:uFillTx/>
                <a:latin typeface="Aptos Light" panose="020B0004020202020204" pitchFamily="34" charset="0"/>
                <a:ea typeface="Open Sans" panose="020B0606030504020204" pitchFamily="34" charset="0"/>
                <a:cs typeface="Open Sans" panose="020B0606030504020204" pitchFamily="34" charset="0"/>
              </a:rPr>
              <a:t>What</a:t>
            </a:r>
            <a:r>
              <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 is the supervisor success series? | This is a starting place for (you!) our ESE partners to map out onboarding and training for frontline supervisors from a trauma informed lens.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u="none" strike="noStrike" kern="1200" cap="none" spc="0" normalizeH="0" baseline="0" noProof="0" dirty="0">
              <a:ln>
                <a:noFill/>
              </a:ln>
              <a:solidFill>
                <a:srgbClr val="E94600"/>
              </a:solidFill>
              <a:effectLst/>
              <a:uLnTx/>
              <a:uFillTx/>
              <a:latin typeface="Aptos Light" panose="020B0004020202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E94600"/>
                </a:solidFill>
                <a:effectLst/>
                <a:uLnTx/>
                <a:uFillTx/>
                <a:latin typeface="Aptos Light" panose="020B0004020202020204" pitchFamily="34" charset="0"/>
                <a:ea typeface="Open Sans" panose="020B0606030504020204" pitchFamily="34" charset="0"/>
                <a:cs typeface="Open Sans" panose="020B0606030504020204" pitchFamily="34" charset="0"/>
              </a:rPr>
              <a:t>Why</a:t>
            </a:r>
            <a:r>
              <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 is this important? | The frontline supervisor role is critical to participant-employee success. The better equipped supervisors are to be good people leaders, the more your business and workforce will thrive. The better you are at promoting individuals with lived experience, the better off your 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E94600"/>
                </a:solidFill>
                <a:effectLst/>
                <a:uLnTx/>
                <a:uFillTx/>
                <a:latin typeface="Aptos Light" panose="020B0004020202020204" pitchFamily="34" charset="0"/>
                <a:ea typeface="Open Sans" panose="020B0606030504020204" pitchFamily="34" charset="0"/>
                <a:cs typeface="Open Sans" panose="020B0606030504020204" pitchFamily="34" charset="0"/>
              </a:rPr>
              <a:t>How</a:t>
            </a:r>
            <a:r>
              <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 does it work? | This is a living curriculum of 8+ custom (edit and update these presentations heavily to fit the needs of your supervisors at your organization)  training modules to help you get started on training your new supervisors as soon as they are promoted to frontline supervisor.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E94600"/>
                </a:solidFill>
                <a:effectLst/>
                <a:uLnTx/>
                <a:uFillTx/>
                <a:latin typeface="Aptos Light" panose="020B0004020202020204" pitchFamily="34" charset="0"/>
                <a:ea typeface="Open Sans" panose="020B0606030504020204" pitchFamily="34" charset="0"/>
                <a:cs typeface="Open Sans" panose="020B0606030504020204" pitchFamily="34" charset="0"/>
              </a:rPr>
              <a:t>Who</a:t>
            </a:r>
            <a:r>
              <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 is it for? | Any facilitator (but also ESE leader, HR staff, trainer) involved in teaching, training, and shaping the role of the frontline supervisor at your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E94600"/>
                </a:solidFill>
                <a:effectLst/>
                <a:uLnTx/>
                <a:uFillTx/>
                <a:latin typeface="Aptos Light" panose="020B0004020202020204" pitchFamily="34" charset="0"/>
                <a:ea typeface="Open Sans" panose="020B0606030504020204" pitchFamily="34" charset="0"/>
                <a:cs typeface="Open Sans" panose="020B0606030504020204" pitchFamily="34" charset="0"/>
              </a:rPr>
              <a:t>Goal? </a:t>
            </a:r>
            <a:r>
              <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 Help make your organization/ESE supervisor training as simple and comprehensive (as your ESE participant-employee training) as possible so participant-employees can be promoted and thrive, and external hires can feel welcomed and supported!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5915E47F-A0D0-6282-E22B-F92815EB02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38426" y="350922"/>
            <a:ext cx="877206" cy="434044"/>
          </a:xfrm>
          <a:prstGeom prst="rect">
            <a:avLst/>
          </a:prstGeom>
        </p:spPr>
      </p:pic>
      <p:sp>
        <p:nvSpPr>
          <p:cNvPr id="13" name="Title 1">
            <a:extLst>
              <a:ext uri="{FF2B5EF4-FFF2-40B4-BE49-F238E27FC236}">
                <a16:creationId xmlns:a16="http://schemas.microsoft.com/office/drawing/2014/main" id="{B7304C55-35C2-E974-CCB4-4FE8B36EB821}"/>
              </a:ext>
            </a:extLst>
          </p:cNvPr>
          <p:cNvSpPr txBox="1">
            <a:spLocks/>
          </p:cNvSpPr>
          <p:nvPr/>
        </p:nvSpPr>
        <p:spPr>
          <a:xfrm>
            <a:off x="7289623" y="2488593"/>
            <a:ext cx="4128491" cy="656582"/>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171450" marR="0" lvl="0" indent="-171450" algn="l" defTabSz="914400" rtl="0" eaLnBrk="1" fontAlgn="auto" latinLnBrk="0" hangingPunct="1">
              <a:lnSpc>
                <a:spcPct val="120000"/>
              </a:lnSpc>
              <a:spcBef>
                <a:spcPct val="0"/>
              </a:spcBef>
              <a:spcAft>
                <a:spcPts val="0"/>
              </a:spcAft>
              <a:buClrTx/>
              <a:buSzTx/>
              <a:buFont typeface="Wingdings" pitchFamily="2" charset="2"/>
              <a:buChar char="ü"/>
              <a:tabLst/>
              <a:defRPr/>
            </a:pPr>
            <a:endParaRPr kumimoji="0" lang="en-US" sz="2400" b="0" i="0" u="none" strike="noStrike" kern="1200" cap="none" spc="0" normalizeH="0" baseline="0" noProof="0" dirty="0">
              <a:ln>
                <a:noFill/>
              </a:ln>
              <a:solidFill>
                <a:srgbClr val="000000">
                  <a:lumMod val="50000"/>
                  <a:lumOff val="50000"/>
                </a:srgbClr>
              </a:solidFill>
              <a:effectLst/>
              <a:uLnTx/>
              <a:uFillTx/>
              <a:latin typeface="Aptos" panose="020B0004020202020204" pitchFamily="34" charset="0"/>
            </a:endParaRPr>
          </a:p>
        </p:txBody>
      </p:sp>
      <p:pic>
        <p:nvPicPr>
          <p:cNvPr id="28" name="Picture 27">
            <a:extLst>
              <a:ext uri="{FF2B5EF4-FFF2-40B4-BE49-F238E27FC236}">
                <a16:creationId xmlns:a16="http://schemas.microsoft.com/office/drawing/2014/main" id="{D70D0BCE-E9C8-1DA1-795C-FFC54D869E8C}"/>
              </a:ext>
            </a:extLst>
          </p:cNvPr>
          <p:cNvPicPr>
            <a:picLocks noChangeAspect="1"/>
          </p:cNvPicPr>
          <p:nvPr/>
        </p:nvPicPr>
        <p:blipFill>
          <a:blip r:embed="rId8"/>
          <a:stretch>
            <a:fillRect/>
          </a:stretch>
        </p:blipFill>
        <p:spPr>
          <a:xfrm>
            <a:off x="11314794" y="6061402"/>
            <a:ext cx="877206" cy="796598"/>
          </a:xfrm>
          <a:prstGeom prst="rect">
            <a:avLst/>
          </a:prstGeom>
        </p:spPr>
      </p:pic>
    </p:spTree>
    <p:extLst>
      <p:ext uri="{BB962C8B-B14F-4D97-AF65-F5344CB8AC3E}">
        <p14:creationId xmlns:p14="http://schemas.microsoft.com/office/powerpoint/2010/main" val="2448525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7183" y="434834"/>
            <a:ext cx="10515600" cy="455894"/>
          </a:xfrm>
          <a:prstGeom prst="rect">
            <a:avLst/>
          </a:prstGeom>
        </p:spPr>
        <p:txBody>
          <a:bodyPr vert="horz" wrap="square" lIns="0" tIns="12065" rIns="0" bIns="0" rtlCol="0">
            <a:spAutoFit/>
          </a:bodyPr>
          <a:lstStyle/>
          <a:p>
            <a:pPr marL="12700">
              <a:lnSpc>
                <a:spcPct val="100000"/>
              </a:lnSpc>
              <a:spcBef>
                <a:spcPts val="95"/>
              </a:spcBef>
            </a:pPr>
            <a:r>
              <a:rPr lang="en-US" sz="2800" b="1" dirty="0">
                <a:latin typeface="Aptos SemiBold" panose="020B0004020202020204" pitchFamily="34" charset="0"/>
              </a:rPr>
              <a:t>Sample Slide: Considerations for Employers </a:t>
            </a:r>
            <a:endParaRPr sz="2800" b="1" spc="-10" dirty="0">
              <a:latin typeface="Aptos SemiBold" panose="020B0004020202020204" pitchFamily="34" charset="0"/>
            </a:endParaRPr>
          </a:p>
        </p:txBody>
      </p:sp>
      <p:sp>
        <p:nvSpPr>
          <p:cNvPr id="3" name="object 3"/>
          <p:cNvSpPr txBox="1"/>
          <p:nvPr/>
        </p:nvSpPr>
        <p:spPr>
          <a:xfrm>
            <a:off x="272897" y="1032205"/>
            <a:ext cx="11551920" cy="5304155"/>
          </a:xfrm>
          <a:prstGeom prst="rect">
            <a:avLst/>
          </a:prstGeom>
        </p:spPr>
        <p:txBody>
          <a:bodyPr vert="horz" wrap="square" lIns="0" tIns="13335" rIns="0" bIns="0" rtlCol="0">
            <a:spAutoFit/>
          </a:bodyPr>
          <a:lstStyle/>
          <a:p>
            <a:pPr marL="361315" indent="-348615">
              <a:lnSpc>
                <a:spcPct val="100000"/>
              </a:lnSpc>
              <a:spcBef>
                <a:spcPts val="105"/>
              </a:spcBef>
              <a:buClr>
                <a:srgbClr val="E38312"/>
              </a:buClr>
              <a:buFont typeface="Wingdings"/>
              <a:buChar char=""/>
              <a:tabLst>
                <a:tab pos="361315" algn="l"/>
              </a:tabLst>
            </a:pPr>
            <a:r>
              <a:rPr sz="2000" dirty="0">
                <a:solidFill>
                  <a:srgbClr val="BC572C"/>
                </a:solidFill>
                <a:latin typeface="Aptos Light" panose="020B0004020202020204" pitchFamily="34" charset="0"/>
                <a:cs typeface="Arial Black"/>
              </a:rPr>
              <a:t>Need for patience </a:t>
            </a:r>
            <a:r>
              <a:rPr sz="2000" dirty="0">
                <a:solidFill>
                  <a:srgbClr val="404040"/>
                </a:solidFill>
                <a:latin typeface="Aptos Light" panose="020B0004020202020204" pitchFamily="34" charset="0"/>
                <a:cs typeface="Calibri"/>
              </a:rPr>
              <a:t>and understanding that client is facing many restrictions, requirements, and a sense of</a:t>
            </a:r>
            <a:endParaRPr sz="2000" dirty="0">
              <a:latin typeface="Aptos Light" panose="020B0004020202020204" pitchFamily="34" charset="0"/>
              <a:cs typeface="Calibri"/>
            </a:endParaRPr>
          </a:p>
          <a:p>
            <a:pPr marL="361315">
              <a:lnSpc>
                <a:spcPct val="100000"/>
              </a:lnSpc>
            </a:pPr>
            <a:r>
              <a:rPr sz="2000" dirty="0">
                <a:solidFill>
                  <a:srgbClr val="404040"/>
                </a:solidFill>
                <a:latin typeface="Aptos Light" panose="020B0004020202020204" pitchFamily="34" charset="0"/>
                <a:cs typeface="Calibri"/>
              </a:rPr>
              <a:t>limited control over their own life.</a:t>
            </a:r>
            <a:endParaRPr sz="2000" dirty="0">
              <a:latin typeface="Aptos Light" panose="020B0004020202020204" pitchFamily="34" charset="0"/>
              <a:cs typeface="Calibri"/>
            </a:endParaRPr>
          </a:p>
          <a:p>
            <a:pPr marL="354965" indent="-342265">
              <a:lnSpc>
                <a:spcPct val="100000"/>
              </a:lnSpc>
              <a:spcBef>
                <a:spcPts val="1600"/>
              </a:spcBef>
              <a:buClr>
                <a:srgbClr val="E38312"/>
              </a:buClr>
              <a:buSzPct val="90000"/>
              <a:buFont typeface="Wingdings"/>
              <a:buChar char=""/>
              <a:tabLst>
                <a:tab pos="354965" algn="l"/>
              </a:tabLst>
            </a:pPr>
            <a:r>
              <a:rPr sz="2000" dirty="0">
                <a:solidFill>
                  <a:srgbClr val="BC572C"/>
                </a:solidFill>
                <a:latin typeface="Aptos Light" panose="020B0004020202020204" pitchFamily="34" charset="0"/>
                <a:cs typeface="Arial Black"/>
              </a:rPr>
              <a:t>Potential for trauma and stress </a:t>
            </a:r>
            <a:r>
              <a:rPr sz="2000" dirty="0">
                <a:solidFill>
                  <a:srgbClr val="404040"/>
                </a:solidFill>
                <a:latin typeface="Aptos Light" panose="020B0004020202020204" pitchFamily="34" charset="0"/>
                <a:cs typeface="Calibri"/>
              </a:rPr>
              <a:t>from incarceration and the reentry process.</a:t>
            </a:r>
            <a:endParaRPr sz="2000" dirty="0">
              <a:latin typeface="Aptos Light" panose="020B0004020202020204" pitchFamily="34" charset="0"/>
              <a:cs typeface="Calibri"/>
            </a:endParaRPr>
          </a:p>
          <a:p>
            <a:pPr marL="354965" indent="-342265">
              <a:lnSpc>
                <a:spcPct val="100000"/>
              </a:lnSpc>
              <a:spcBef>
                <a:spcPts val="1605"/>
              </a:spcBef>
              <a:buClr>
                <a:srgbClr val="E38312"/>
              </a:buClr>
              <a:buSzPct val="90000"/>
              <a:buFont typeface="Wingdings"/>
              <a:buChar char=""/>
              <a:tabLst>
                <a:tab pos="354965" algn="l"/>
              </a:tabLst>
            </a:pPr>
            <a:r>
              <a:rPr sz="2000" dirty="0">
                <a:solidFill>
                  <a:srgbClr val="BC572C"/>
                </a:solidFill>
                <a:latin typeface="Aptos Light" panose="020B0004020202020204" pitchFamily="34" charset="0"/>
                <a:cs typeface="Arial Black"/>
              </a:rPr>
              <a:t>Check for basic documents </a:t>
            </a:r>
            <a:r>
              <a:rPr sz="2000" dirty="0">
                <a:solidFill>
                  <a:srgbClr val="404040"/>
                </a:solidFill>
                <a:latin typeface="Aptos Light" panose="020B0004020202020204" pitchFamily="34" charset="0"/>
                <a:cs typeface="Calibri"/>
              </a:rPr>
              <a:t>(Right to Work): ID, license, social security card, healthcare. If they do not</a:t>
            </a:r>
            <a:endParaRPr sz="2000" dirty="0">
              <a:latin typeface="Aptos Light" panose="020B0004020202020204" pitchFamily="34" charset="0"/>
              <a:cs typeface="Calibri"/>
            </a:endParaRPr>
          </a:p>
          <a:p>
            <a:pPr marL="355600">
              <a:lnSpc>
                <a:spcPct val="100000"/>
              </a:lnSpc>
            </a:pPr>
            <a:r>
              <a:rPr sz="2000" dirty="0">
                <a:solidFill>
                  <a:srgbClr val="404040"/>
                </a:solidFill>
                <a:latin typeface="Aptos Light" panose="020B0004020202020204" pitchFamily="34" charset="0"/>
                <a:cs typeface="Calibri"/>
              </a:rPr>
              <a:t>have these, help them start the process!</a:t>
            </a:r>
            <a:endParaRPr sz="2000" dirty="0">
              <a:latin typeface="Aptos Light" panose="020B0004020202020204" pitchFamily="34" charset="0"/>
              <a:cs typeface="Calibri"/>
            </a:endParaRPr>
          </a:p>
          <a:p>
            <a:pPr marL="361315" marR="319405" indent="-349250">
              <a:lnSpc>
                <a:spcPct val="100000"/>
              </a:lnSpc>
              <a:spcBef>
                <a:spcPts val="1805"/>
              </a:spcBef>
              <a:buClr>
                <a:srgbClr val="E38312"/>
              </a:buClr>
              <a:buFont typeface="Wingdings"/>
              <a:buChar char=""/>
              <a:tabLst>
                <a:tab pos="361315" algn="l"/>
              </a:tabLst>
            </a:pPr>
            <a:r>
              <a:rPr sz="2000" dirty="0">
                <a:solidFill>
                  <a:srgbClr val="BC572C"/>
                </a:solidFill>
                <a:latin typeface="Aptos Light" panose="020B0004020202020204" pitchFamily="34" charset="0"/>
                <a:cs typeface="Arial Black"/>
              </a:rPr>
              <a:t>Client and Employment Specialist should know requirements of Probation or Parole involvement</a:t>
            </a:r>
            <a:r>
              <a:rPr sz="2000" dirty="0">
                <a:solidFill>
                  <a:srgbClr val="404040"/>
                </a:solidFill>
                <a:latin typeface="Aptos Light" panose="020B0004020202020204" pitchFamily="34" charset="0"/>
                <a:cs typeface="Calibri"/>
              </a:rPr>
              <a:t>. Pull all related documents for a background check, including RAP sheet*, obtain a sense of requirements via PO or PA. Include this on client’s Service Plan.</a:t>
            </a:r>
            <a:endParaRPr sz="2000" dirty="0">
              <a:latin typeface="Aptos Light" panose="020B0004020202020204" pitchFamily="34" charset="0"/>
              <a:cs typeface="Calibri"/>
            </a:endParaRPr>
          </a:p>
          <a:p>
            <a:pPr marL="361315" marR="5080" indent="-349250">
              <a:lnSpc>
                <a:spcPct val="100000"/>
              </a:lnSpc>
              <a:spcBef>
                <a:spcPts val="1800"/>
              </a:spcBef>
              <a:buClr>
                <a:srgbClr val="E38312"/>
              </a:buClr>
              <a:buFont typeface="Wingdings"/>
              <a:buChar char=""/>
              <a:tabLst>
                <a:tab pos="361315" algn="l"/>
              </a:tabLst>
            </a:pPr>
            <a:r>
              <a:rPr sz="2000" dirty="0">
                <a:solidFill>
                  <a:srgbClr val="404040"/>
                </a:solidFill>
                <a:latin typeface="Aptos Light" panose="020B0004020202020204" pitchFamily="34" charset="0"/>
                <a:cs typeface="Calibri"/>
              </a:rPr>
              <a:t>There is confusion about whether </a:t>
            </a:r>
            <a:r>
              <a:rPr lang="en-US" sz="2000" b="1" dirty="0">
                <a:solidFill>
                  <a:srgbClr val="404040"/>
                </a:solidFill>
                <a:highlight>
                  <a:srgbClr val="C0C0C0"/>
                </a:highlight>
                <a:latin typeface="Aptos Light" panose="020B0004020202020204" pitchFamily="34" charset="0"/>
                <a:cs typeface="Calibri"/>
              </a:rPr>
              <a:t>ESE</a:t>
            </a:r>
            <a:r>
              <a:rPr sz="2000" dirty="0">
                <a:solidFill>
                  <a:srgbClr val="404040"/>
                </a:solidFill>
                <a:latin typeface="Aptos Light" panose="020B0004020202020204" pitchFamily="34" charset="0"/>
                <a:cs typeface="Calibri"/>
              </a:rPr>
              <a:t> is considered proof of search for work by </a:t>
            </a:r>
            <a:r>
              <a:rPr sz="2000" dirty="0">
                <a:latin typeface="Aptos Light" panose="020B0004020202020204" pitchFamily="34" charset="0"/>
                <a:cs typeface="Calibri"/>
              </a:rPr>
              <a:t>DPSS</a:t>
            </a:r>
            <a:r>
              <a:rPr sz="2000" dirty="0">
                <a:latin typeface="Aptos Light" panose="020B0004020202020204" pitchFamily="34" charset="0"/>
                <a:cs typeface="Arial Black"/>
              </a:rPr>
              <a:t>. </a:t>
            </a:r>
            <a:r>
              <a:rPr sz="2000" dirty="0">
                <a:solidFill>
                  <a:srgbClr val="BC572C"/>
                </a:solidFill>
                <a:latin typeface="Aptos Light" panose="020B0004020202020204" pitchFamily="34" charset="0"/>
                <a:cs typeface="Arial Black"/>
              </a:rPr>
              <a:t>Employment Specialist should call and talk to case worker directly to explain Chrysalis program. </a:t>
            </a:r>
            <a:r>
              <a:rPr sz="2000" dirty="0">
                <a:latin typeface="Aptos Light" panose="020B0004020202020204" pitchFamily="34" charset="0"/>
                <a:cs typeface="Calibri"/>
              </a:rPr>
              <a:t>Sometimes clients </a:t>
            </a:r>
            <a:r>
              <a:rPr sz="2000" dirty="0">
                <a:solidFill>
                  <a:srgbClr val="404040"/>
                </a:solidFill>
                <a:latin typeface="Aptos Light" panose="020B0004020202020204" pitchFamily="34" charset="0"/>
                <a:cs typeface="Calibri"/>
              </a:rPr>
              <a:t>are having to make the choice between </a:t>
            </a:r>
            <a:r>
              <a:rPr lang="en-US" sz="2000" b="1" dirty="0">
                <a:solidFill>
                  <a:srgbClr val="404040"/>
                </a:solidFill>
                <a:highlight>
                  <a:srgbClr val="C0C0C0"/>
                </a:highlight>
                <a:latin typeface="Aptos Light" panose="020B0004020202020204" pitchFamily="34" charset="0"/>
                <a:cs typeface="Calibri"/>
              </a:rPr>
              <a:t>ESE</a:t>
            </a:r>
            <a:r>
              <a:rPr sz="2000" dirty="0">
                <a:solidFill>
                  <a:srgbClr val="404040"/>
                </a:solidFill>
                <a:latin typeface="Aptos Light" panose="020B0004020202020204" pitchFamily="34" charset="0"/>
                <a:cs typeface="Calibri"/>
              </a:rPr>
              <a:t> and General Relief (or other basic support).</a:t>
            </a:r>
            <a:endParaRPr sz="2000" dirty="0">
              <a:latin typeface="Aptos Light" panose="020B0004020202020204" pitchFamily="34" charset="0"/>
              <a:cs typeface="Calibri"/>
            </a:endParaRPr>
          </a:p>
          <a:p>
            <a:pPr marL="361315" indent="-348615">
              <a:lnSpc>
                <a:spcPct val="100000"/>
              </a:lnSpc>
              <a:spcBef>
                <a:spcPts val="1800"/>
              </a:spcBef>
              <a:buClr>
                <a:srgbClr val="E38312"/>
              </a:buClr>
              <a:buFont typeface="Wingdings"/>
              <a:buChar char=""/>
              <a:tabLst>
                <a:tab pos="361315" algn="l"/>
              </a:tabLst>
            </a:pPr>
            <a:r>
              <a:rPr sz="2000" dirty="0">
                <a:solidFill>
                  <a:srgbClr val="BC572C"/>
                </a:solidFill>
                <a:latin typeface="Aptos Light" panose="020B0004020202020204" pitchFamily="34" charset="0"/>
                <a:cs typeface="Arial Black"/>
              </a:rPr>
              <a:t>Use the Nature-Time-Nature approach </a:t>
            </a:r>
            <a:r>
              <a:rPr sz="2000" dirty="0">
                <a:solidFill>
                  <a:srgbClr val="404040"/>
                </a:solidFill>
                <a:latin typeface="Aptos Light" panose="020B0004020202020204" pitchFamily="34" charset="0"/>
                <a:cs typeface="Calibri"/>
              </a:rPr>
              <a:t>when thinking about jobs that could work well for the client.</a:t>
            </a:r>
            <a:endParaRPr sz="2000" dirty="0">
              <a:latin typeface="Aptos Light" panose="020B0004020202020204" pitchFamily="34" charset="0"/>
              <a:cs typeface="Calibri"/>
            </a:endParaRPr>
          </a:p>
          <a:p>
            <a:pPr>
              <a:lnSpc>
                <a:spcPct val="100000"/>
              </a:lnSpc>
              <a:spcBef>
                <a:spcPts val="20"/>
              </a:spcBef>
            </a:pPr>
            <a:endParaRPr sz="2000" dirty="0">
              <a:latin typeface="Calibri"/>
              <a:cs typeface="Calibri"/>
            </a:endParaRPr>
          </a:p>
          <a:p>
            <a:pPr marL="12700">
              <a:lnSpc>
                <a:spcPct val="100000"/>
              </a:lnSpc>
            </a:pPr>
            <a:r>
              <a:rPr sz="1400" dirty="0">
                <a:solidFill>
                  <a:srgbClr val="404040"/>
                </a:solidFill>
                <a:latin typeface="Calibri"/>
                <a:cs typeface="Calibri"/>
              </a:rPr>
              <a:t>*</a:t>
            </a:r>
            <a:r>
              <a:rPr sz="1400" dirty="0">
                <a:solidFill>
                  <a:srgbClr val="404040"/>
                </a:solidFill>
                <a:latin typeface="Aptos Light" panose="020B0004020202020204" pitchFamily="34" charset="0"/>
                <a:cs typeface="Calibri"/>
              </a:rPr>
              <a:t>Record</a:t>
            </a:r>
            <a:r>
              <a:rPr sz="1400" spc="65" dirty="0">
                <a:solidFill>
                  <a:srgbClr val="404040"/>
                </a:solidFill>
                <a:latin typeface="Aptos Light" panose="020B0004020202020204" pitchFamily="34" charset="0"/>
                <a:cs typeface="Calibri"/>
              </a:rPr>
              <a:t> </a:t>
            </a:r>
            <a:r>
              <a:rPr sz="1400" dirty="0">
                <a:solidFill>
                  <a:srgbClr val="404040"/>
                </a:solidFill>
                <a:latin typeface="Aptos Light" panose="020B0004020202020204" pitchFamily="34" charset="0"/>
                <a:cs typeface="Calibri"/>
              </a:rPr>
              <a:t>of</a:t>
            </a:r>
            <a:r>
              <a:rPr sz="1400" spc="70" dirty="0">
                <a:solidFill>
                  <a:srgbClr val="404040"/>
                </a:solidFill>
                <a:latin typeface="Aptos Light" panose="020B0004020202020204" pitchFamily="34" charset="0"/>
                <a:cs typeface="Calibri"/>
              </a:rPr>
              <a:t> </a:t>
            </a:r>
            <a:r>
              <a:rPr sz="1400" dirty="0">
                <a:solidFill>
                  <a:srgbClr val="404040"/>
                </a:solidFill>
                <a:latin typeface="Aptos Light" panose="020B0004020202020204" pitchFamily="34" charset="0"/>
                <a:cs typeface="Calibri"/>
              </a:rPr>
              <a:t>Arrests</a:t>
            </a:r>
            <a:r>
              <a:rPr sz="1400" spc="80" dirty="0">
                <a:solidFill>
                  <a:srgbClr val="404040"/>
                </a:solidFill>
                <a:latin typeface="Aptos Light" panose="020B0004020202020204" pitchFamily="34" charset="0"/>
                <a:cs typeface="Calibri"/>
              </a:rPr>
              <a:t> </a:t>
            </a:r>
            <a:r>
              <a:rPr sz="1400" dirty="0">
                <a:solidFill>
                  <a:srgbClr val="404040"/>
                </a:solidFill>
                <a:latin typeface="Aptos Light" panose="020B0004020202020204" pitchFamily="34" charset="0"/>
                <a:cs typeface="Calibri"/>
              </a:rPr>
              <a:t>and</a:t>
            </a:r>
            <a:r>
              <a:rPr sz="1400" spc="70" dirty="0">
                <a:solidFill>
                  <a:srgbClr val="404040"/>
                </a:solidFill>
                <a:latin typeface="Aptos Light" panose="020B0004020202020204" pitchFamily="34" charset="0"/>
                <a:cs typeface="Calibri"/>
              </a:rPr>
              <a:t> </a:t>
            </a:r>
            <a:r>
              <a:rPr sz="1400" spc="-10" dirty="0">
                <a:solidFill>
                  <a:srgbClr val="404040"/>
                </a:solidFill>
                <a:latin typeface="Aptos Light" panose="020B0004020202020204" pitchFamily="34" charset="0"/>
                <a:cs typeface="Calibri"/>
              </a:rPr>
              <a:t>Prosecution</a:t>
            </a:r>
            <a:endParaRPr sz="1400" dirty="0">
              <a:latin typeface="Aptos Light" panose="020B0004020202020204" pitchFamily="34" charset="0"/>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a:xfrm>
            <a:off x="908844" y="349446"/>
            <a:ext cx="10363200" cy="594360"/>
          </a:xfrm>
        </p:spPr>
        <p:txBody>
          <a:bodyPr/>
          <a:lstStyle/>
          <a:p>
            <a:r>
              <a:rPr lang="en-US" sz="2800" b="1" dirty="0">
                <a:latin typeface="Aptos SemiBold" panose="020B0004020202020204" pitchFamily="34" charset="0"/>
                <a:ea typeface="Open Sans" panose="020B0606030504020204" pitchFamily="34" charset="0"/>
                <a:cs typeface="Open Sans" panose="020B0606030504020204" pitchFamily="34" charset="0"/>
              </a:rPr>
              <a:t>How to Use and Edit the Supervisor Success Series Modules </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FB3A189-EE45-8A7C-F477-BE370F44037E}"/>
              </a:ext>
            </a:extLst>
          </p:cNvPr>
          <p:cNvSpPr/>
          <p:nvPr/>
        </p:nvSpPr>
        <p:spPr>
          <a:xfrm>
            <a:off x="0" y="1009564"/>
            <a:ext cx="12192000" cy="288347"/>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grpSp>
        <p:nvGrpSpPr>
          <p:cNvPr id="20" name="Group 19">
            <a:extLst>
              <a:ext uri="{FF2B5EF4-FFF2-40B4-BE49-F238E27FC236}">
                <a16:creationId xmlns:a16="http://schemas.microsoft.com/office/drawing/2014/main" id="{749C7DC9-3445-7CFA-4CEA-5A39C3A2083C}"/>
              </a:ext>
            </a:extLst>
          </p:cNvPr>
          <p:cNvGrpSpPr/>
          <p:nvPr/>
        </p:nvGrpSpPr>
        <p:grpSpPr>
          <a:xfrm>
            <a:off x="486660" y="1603890"/>
            <a:ext cx="11103078" cy="646750"/>
            <a:chOff x="1576091" y="1741750"/>
            <a:chExt cx="11391477" cy="646750"/>
          </a:xfrm>
        </p:grpSpPr>
        <p:sp>
          <p:nvSpPr>
            <p:cNvPr id="23" name="TextBox 22">
              <a:extLst>
                <a:ext uri="{FF2B5EF4-FFF2-40B4-BE49-F238E27FC236}">
                  <a16:creationId xmlns:a16="http://schemas.microsoft.com/office/drawing/2014/main" id="{52990382-241B-4DD6-BB88-261F324A81B5}"/>
                </a:ext>
              </a:extLst>
            </p:cNvPr>
            <p:cNvSpPr txBox="1"/>
            <p:nvPr/>
          </p:nvSpPr>
          <p:spPr>
            <a:xfrm>
              <a:off x="1798371" y="1741750"/>
              <a:ext cx="111691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strike="noStrike" kern="1200" cap="none" spc="0" normalizeH="0" baseline="0" noProof="0" dirty="0">
                  <a:ln>
                    <a:noFill/>
                  </a:ln>
                  <a:solidFill>
                    <a:schemeClr val="accent1"/>
                  </a:solidFill>
                  <a:effectLst/>
                  <a:uLnTx/>
                  <a:uFillTx/>
                  <a:latin typeface="Aptos Light" panose="020B0004020202020204" pitchFamily="34" charset="0"/>
                </a:rPr>
                <a:t>1. Update the content </a:t>
              </a:r>
              <a:r>
                <a:rPr kumimoji="0" lang="en-US" sz="1600" strike="noStrike" kern="1200" cap="none" spc="0" normalizeH="0" baseline="0" noProof="0" dirty="0">
                  <a:ln>
                    <a:noFill/>
                  </a:ln>
                  <a:solidFill>
                    <a:srgbClr val="000000"/>
                  </a:solidFill>
                  <a:effectLst/>
                  <a:uLnTx/>
                  <a:uFillTx/>
                  <a:latin typeface="Aptos Light" panose="020B0004020202020204" pitchFamily="34" charset="0"/>
                </a:rPr>
                <a:t>to your ESE’s branding, replace the REDF logo by searching in the top right for </a:t>
              </a:r>
              <a:r>
                <a:rPr kumimoji="0" lang="en-US" sz="1600" b="1" strike="noStrike" kern="1200" cap="none" spc="0" normalizeH="0" baseline="0" noProof="0" dirty="0">
                  <a:ln>
                    <a:noFill/>
                  </a:ln>
                  <a:solidFill>
                    <a:srgbClr val="000000"/>
                  </a:solidFill>
                  <a:effectLst/>
                  <a:uLnTx/>
                  <a:uFillTx/>
                  <a:latin typeface="Aptos Light" panose="020B0004020202020204" pitchFamily="34" charset="0"/>
                </a:rPr>
                <a:t>‘Slide Master ‘</a:t>
              </a:r>
              <a:r>
                <a:rPr kumimoji="0" lang="en-US" sz="1600" strike="noStrike" kern="1200" cap="none" spc="0" normalizeH="0" baseline="0" noProof="0" dirty="0">
                  <a:ln>
                    <a:noFill/>
                  </a:ln>
                  <a:solidFill>
                    <a:srgbClr val="000000"/>
                  </a:solidFill>
                  <a:effectLst/>
                  <a:uLnTx/>
                  <a:uFillTx/>
                  <a:latin typeface="Aptos Light" panose="020B0004020202020204" pitchFamily="34" charset="0"/>
                  <a:sym typeface="Wingdings" pitchFamily="2" charset="2"/>
                </a:rPr>
                <a:t> </a:t>
              </a:r>
              <a:r>
                <a:rPr kumimoji="0" lang="en-US" sz="1600" b="1" strike="noStrike" kern="1200" cap="none" spc="0" normalizeH="0" baseline="0" noProof="0" dirty="0">
                  <a:ln>
                    <a:noFill/>
                  </a:ln>
                  <a:solidFill>
                    <a:srgbClr val="000000"/>
                  </a:solidFill>
                  <a:effectLst/>
                  <a:uLnTx/>
                  <a:uFillTx/>
                  <a:latin typeface="Aptos Light" panose="020B0004020202020204" pitchFamily="34" charset="0"/>
                  <a:sym typeface="Wingdings" pitchFamily="2" charset="2"/>
                </a:rPr>
                <a:t>delete</a:t>
              </a:r>
              <a:r>
                <a:rPr kumimoji="0" lang="en-US" sz="1600" strike="noStrike" kern="1200" cap="none" spc="0" normalizeH="0" baseline="0" noProof="0" dirty="0">
                  <a:ln>
                    <a:noFill/>
                  </a:ln>
                  <a:solidFill>
                    <a:srgbClr val="000000"/>
                  </a:solidFill>
                  <a:effectLst/>
                  <a:uLnTx/>
                  <a:uFillTx/>
                  <a:latin typeface="Aptos Light" panose="020B0004020202020204" pitchFamily="34" charset="0"/>
                  <a:sym typeface="Wingdings" pitchFamily="2" charset="2"/>
                </a:rPr>
                <a:t> the REDF logo from the </a:t>
              </a:r>
              <a:r>
                <a:rPr kumimoji="0" lang="en-US" sz="1600" b="1" strike="noStrike" kern="1200" cap="none" spc="0" normalizeH="0" baseline="0" noProof="0" dirty="0">
                  <a:ln>
                    <a:noFill/>
                  </a:ln>
                  <a:solidFill>
                    <a:srgbClr val="000000"/>
                  </a:solidFill>
                  <a:effectLst/>
                  <a:uLnTx/>
                  <a:uFillTx/>
                  <a:latin typeface="Aptos Light" panose="020B0004020202020204" pitchFamily="34" charset="0"/>
                  <a:sym typeface="Wingdings" pitchFamily="2" charset="2"/>
                </a:rPr>
                <a:t>Master title style slide, </a:t>
              </a:r>
              <a:r>
                <a:rPr kumimoji="0" lang="en-US" sz="1600" strike="noStrike" kern="1200" cap="none" spc="0" normalizeH="0" baseline="0" noProof="0" dirty="0">
                  <a:ln>
                    <a:noFill/>
                  </a:ln>
                  <a:solidFill>
                    <a:srgbClr val="000000"/>
                  </a:solidFill>
                  <a:effectLst/>
                  <a:uLnTx/>
                  <a:uFillTx/>
                  <a:latin typeface="Aptos Light" panose="020B0004020202020204" pitchFamily="34" charset="0"/>
                  <a:sym typeface="Wingdings" pitchFamily="2" charset="2"/>
                </a:rPr>
                <a:t>and replace it with your </a:t>
              </a:r>
              <a:r>
                <a:rPr kumimoji="0" lang="en-US" sz="1600" b="1" strike="noStrike" kern="1200" cap="none" spc="0" normalizeH="0" baseline="0" noProof="0" dirty="0">
                  <a:ln>
                    <a:noFill/>
                  </a:ln>
                  <a:solidFill>
                    <a:srgbClr val="000000"/>
                  </a:solidFill>
                  <a:effectLst/>
                  <a:uLnTx/>
                  <a:uFillTx/>
                  <a:latin typeface="Aptos Light" panose="020B0004020202020204" pitchFamily="34" charset="0"/>
                  <a:sym typeface="Wingdings" pitchFamily="2" charset="2"/>
                </a:rPr>
                <a:t>organization’s logo</a:t>
              </a:r>
              <a:r>
                <a:rPr kumimoji="0" lang="en-US" sz="1600" strike="noStrike" kern="1200" cap="none" spc="0" normalizeH="0" baseline="0" noProof="0" dirty="0">
                  <a:ln>
                    <a:noFill/>
                  </a:ln>
                  <a:solidFill>
                    <a:srgbClr val="000000"/>
                  </a:solidFill>
                  <a:effectLst/>
                  <a:uLnTx/>
                  <a:uFillTx/>
                  <a:latin typeface="Aptos Light" panose="020B0004020202020204" pitchFamily="34" charset="0"/>
                  <a:sym typeface="Wingdings" pitchFamily="2" charset="2"/>
                </a:rPr>
                <a:t>, click ‘close Master’ to save.</a:t>
              </a:r>
              <a:endParaRPr kumimoji="0" lang="en-US" sz="1600" b="1"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24" name="Straight Connector 23">
              <a:extLst>
                <a:ext uri="{FF2B5EF4-FFF2-40B4-BE49-F238E27FC236}">
                  <a16:creationId xmlns:a16="http://schemas.microsoft.com/office/drawing/2014/main" id="{049DAA2B-AA48-EEC2-7B14-B2F26A1AC7FB}"/>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C548FAB-F75E-6A71-A140-F91DDA729B55}"/>
              </a:ext>
            </a:extLst>
          </p:cNvPr>
          <p:cNvPicPr>
            <a:picLocks noChangeAspect="1"/>
          </p:cNvPicPr>
          <p:nvPr/>
        </p:nvPicPr>
        <p:blipFill>
          <a:blip r:embed="rId3"/>
          <a:stretch>
            <a:fillRect/>
          </a:stretch>
        </p:blipFill>
        <p:spPr>
          <a:xfrm>
            <a:off x="382330" y="2343810"/>
            <a:ext cx="4170060" cy="1672437"/>
          </a:xfrm>
          <a:prstGeom prst="rect">
            <a:avLst/>
          </a:prstGeom>
        </p:spPr>
      </p:pic>
      <p:sp>
        <p:nvSpPr>
          <p:cNvPr id="6" name="Rectangle 5">
            <a:extLst>
              <a:ext uri="{FF2B5EF4-FFF2-40B4-BE49-F238E27FC236}">
                <a16:creationId xmlns:a16="http://schemas.microsoft.com/office/drawing/2014/main" id="{8B25CD76-A441-100D-7890-CCD87253C642}"/>
              </a:ext>
            </a:extLst>
          </p:cNvPr>
          <p:cNvSpPr/>
          <p:nvPr/>
        </p:nvSpPr>
        <p:spPr>
          <a:xfrm>
            <a:off x="3948804" y="2330187"/>
            <a:ext cx="603586" cy="51864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BB15257-72ED-EC08-BC8E-CD8568326294}"/>
              </a:ext>
            </a:extLst>
          </p:cNvPr>
          <p:cNvSpPr txBox="1"/>
          <p:nvPr/>
        </p:nvSpPr>
        <p:spPr>
          <a:xfrm>
            <a:off x="6348990" y="2556200"/>
            <a:ext cx="54606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Aptos Light" panose="020B0004020202020204" pitchFamily="34" charset="0"/>
              </a:rPr>
              <a:t>2. </a:t>
            </a:r>
            <a:r>
              <a:rPr kumimoji="0" lang="en-US" sz="1600" b="1" strike="noStrike" kern="1200" cap="none" spc="0" normalizeH="0" baseline="0" noProof="0" dirty="0">
                <a:ln>
                  <a:noFill/>
                </a:ln>
                <a:solidFill>
                  <a:schemeClr val="accent1"/>
                </a:solidFill>
                <a:effectLst/>
                <a:uLnTx/>
                <a:uFillTx/>
                <a:latin typeface="Aptos Light" panose="020B0004020202020204" pitchFamily="34" charset="0"/>
              </a:rPr>
              <a:t> Update the colors </a:t>
            </a:r>
            <a:r>
              <a:rPr kumimoji="0" lang="en-US" sz="1600" strike="noStrike" kern="1200" cap="none" spc="0" normalizeH="0" baseline="0" noProof="0" dirty="0">
                <a:ln>
                  <a:noFill/>
                </a:ln>
                <a:solidFill>
                  <a:srgbClr val="000000"/>
                </a:solidFill>
                <a:effectLst/>
                <a:uLnTx/>
                <a:uFillTx/>
                <a:latin typeface="Aptos Light" panose="020B0004020202020204" pitchFamily="34" charset="0"/>
              </a:rPr>
              <a:t>throughout the presentation to match your organization’s color scheme by selecting the top red bar on each slide, Home tab </a:t>
            </a:r>
            <a:r>
              <a:rPr kumimoji="0" lang="en-US" sz="1600" strike="noStrike" kern="1200" cap="none" spc="0" normalizeH="0" baseline="0" noProof="0" dirty="0">
                <a:ln>
                  <a:noFill/>
                </a:ln>
                <a:solidFill>
                  <a:srgbClr val="000000"/>
                </a:solidFill>
                <a:effectLst/>
                <a:uLnTx/>
                <a:uFillTx/>
                <a:latin typeface="Aptos Light" panose="020B0004020202020204" pitchFamily="34" charset="0"/>
                <a:sym typeface="Wingdings" pitchFamily="2" charset="2"/>
              </a:rPr>
              <a:t> paint can  and selecting a fill color that works best for your branding.</a:t>
            </a:r>
            <a:endParaRPr kumimoji="0" lang="en-US" sz="1600"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8" name="Straight Connector 7">
            <a:extLst>
              <a:ext uri="{FF2B5EF4-FFF2-40B4-BE49-F238E27FC236}">
                <a16:creationId xmlns:a16="http://schemas.microsoft.com/office/drawing/2014/main" id="{BF4A757F-9A5F-625A-45FB-7477C8C0450E}"/>
              </a:ext>
            </a:extLst>
          </p:cNvPr>
          <p:cNvCxnSpPr/>
          <p:nvPr/>
        </p:nvCxnSpPr>
        <p:spPr>
          <a:xfrm>
            <a:off x="6090444" y="280250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768052B-9038-D694-CACA-AB21F57D6EA0}"/>
              </a:ext>
            </a:extLst>
          </p:cNvPr>
          <p:cNvPicPr>
            <a:picLocks noChangeAspect="1"/>
          </p:cNvPicPr>
          <p:nvPr/>
        </p:nvPicPr>
        <p:blipFill>
          <a:blip r:embed="rId4"/>
          <a:srcRect b="13113"/>
          <a:stretch/>
        </p:blipFill>
        <p:spPr>
          <a:xfrm>
            <a:off x="8353478" y="3633418"/>
            <a:ext cx="3456192" cy="1672437"/>
          </a:xfrm>
          <a:prstGeom prst="rect">
            <a:avLst/>
          </a:prstGeom>
        </p:spPr>
      </p:pic>
      <p:sp>
        <p:nvSpPr>
          <p:cNvPr id="10" name="Rectangle 9">
            <a:extLst>
              <a:ext uri="{FF2B5EF4-FFF2-40B4-BE49-F238E27FC236}">
                <a16:creationId xmlns:a16="http://schemas.microsoft.com/office/drawing/2014/main" id="{4EC6ECC7-3EB6-4940-9504-DC29CD3F878A}"/>
              </a:ext>
            </a:extLst>
          </p:cNvPr>
          <p:cNvSpPr/>
          <p:nvPr/>
        </p:nvSpPr>
        <p:spPr>
          <a:xfrm>
            <a:off x="9661189" y="3857022"/>
            <a:ext cx="603586" cy="51864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9F6933B-9796-9B1E-0223-69ED03E5E1B3}"/>
              </a:ext>
            </a:extLst>
          </p:cNvPr>
          <p:cNvSpPr txBox="1"/>
          <p:nvPr/>
        </p:nvSpPr>
        <p:spPr>
          <a:xfrm>
            <a:off x="703314" y="4171392"/>
            <a:ext cx="6456617"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en-US" sz="1600" b="1" strike="noStrike" kern="1200" cap="none" spc="0" normalizeH="0" baseline="0" noProof="0" dirty="0">
                <a:ln>
                  <a:noFill/>
                </a:ln>
                <a:solidFill>
                  <a:schemeClr val="accent1"/>
                </a:solidFill>
                <a:effectLst/>
                <a:uLnTx/>
                <a:uFillTx/>
                <a:latin typeface="Aptos Light" panose="020B0004020202020204" pitchFamily="34" charset="0"/>
              </a:rPr>
              <a:t>Update the name </a:t>
            </a:r>
            <a:r>
              <a:rPr kumimoji="0" lang="en-US" sz="1600" strike="noStrike" kern="1200" cap="none" spc="0" normalizeH="0" baseline="0" noProof="0" dirty="0">
                <a:ln>
                  <a:noFill/>
                </a:ln>
                <a:solidFill>
                  <a:srgbClr val="000000"/>
                </a:solidFill>
                <a:effectLst/>
                <a:uLnTx/>
                <a:uFillTx/>
                <a:latin typeface="Aptos Light" panose="020B0004020202020204" pitchFamily="34" charset="0"/>
              </a:rPr>
              <a:t>of your organization by using the top right search bar again, selecting </a:t>
            </a:r>
            <a:r>
              <a:rPr kumimoji="0" lang="en-US" sz="1600" b="1" strike="noStrike" kern="1200" cap="none" spc="0" normalizeH="0" baseline="0" noProof="0" dirty="0">
                <a:ln>
                  <a:noFill/>
                </a:ln>
                <a:solidFill>
                  <a:srgbClr val="000000"/>
                </a:solidFill>
                <a:effectLst/>
                <a:uLnTx/>
                <a:uFillTx/>
                <a:latin typeface="Aptos Light" panose="020B0004020202020204" pitchFamily="34" charset="0"/>
              </a:rPr>
              <a:t>‘Find and replace,’ </a:t>
            </a:r>
            <a:r>
              <a:rPr kumimoji="0" lang="en-US" sz="1600" strike="noStrike" kern="1200" cap="none" spc="0" normalizeH="0" baseline="0" noProof="0" dirty="0">
                <a:ln>
                  <a:noFill/>
                </a:ln>
                <a:solidFill>
                  <a:srgbClr val="000000"/>
                </a:solidFill>
                <a:effectLst/>
                <a:uLnTx/>
                <a:uFillTx/>
                <a:latin typeface="Aptos Light" panose="020B0004020202020204" pitchFamily="34" charset="0"/>
              </a:rPr>
              <a:t>type </a:t>
            </a:r>
            <a:r>
              <a:rPr kumimoji="0" lang="en-US" sz="1600" b="1" strike="noStrike" kern="1200" cap="none" spc="0" normalizeH="0" baseline="0" noProof="0" dirty="0">
                <a:ln>
                  <a:noFill/>
                </a:ln>
                <a:solidFill>
                  <a:srgbClr val="000000"/>
                </a:solidFill>
                <a:effectLst/>
                <a:uLnTx/>
                <a:uFillTx/>
                <a:latin typeface="Aptos Light" panose="020B0004020202020204" pitchFamily="34" charset="0"/>
              </a:rPr>
              <a:t>[organization] </a:t>
            </a:r>
            <a:r>
              <a:rPr kumimoji="0" lang="en-US" sz="1600" strike="noStrike" kern="1200" cap="none" spc="0" normalizeH="0" baseline="0" noProof="0" dirty="0">
                <a:ln>
                  <a:noFill/>
                </a:ln>
                <a:solidFill>
                  <a:srgbClr val="000000"/>
                </a:solidFill>
                <a:effectLst/>
                <a:uLnTx/>
                <a:uFillTx/>
                <a:latin typeface="Aptos Light" panose="020B0004020202020204" pitchFamily="34" charset="0"/>
              </a:rPr>
              <a:t>into the find bar and your ESE/ organization name into the replace bar, select </a:t>
            </a:r>
            <a:r>
              <a:rPr kumimoji="0" lang="en-US" sz="1600" b="1" strike="noStrike" kern="1200" cap="none" spc="0" normalizeH="0" baseline="0" noProof="0" dirty="0">
                <a:ln>
                  <a:noFill/>
                </a:ln>
                <a:solidFill>
                  <a:srgbClr val="000000"/>
                </a:solidFill>
                <a:effectLst/>
                <a:uLnTx/>
                <a:uFillTx/>
                <a:latin typeface="Aptos Light" panose="020B0004020202020204" pitchFamily="34" charset="0"/>
              </a:rPr>
              <a:t>‘replace all.’ </a:t>
            </a:r>
            <a:r>
              <a:rPr kumimoji="0" lang="en-US" sz="1600" strike="noStrike" kern="1200" cap="none" spc="0" normalizeH="0" baseline="0" noProof="0" dirty="0">
                <a:ln>
                  <a:noFill/>
                </a:ln>
                <a:solidFill>
                  <a:srgbClr val="000000"/>
                </a:solidFill>
                <a:effectLst/>
                <a:uLnTx/>
                <a:uFillTx/>
                <a:latin typeface="Aptos Light" panose="020B0004020202020204" pitchFamily="34" charset="0"/>
              </a:rPr>
              <a:t>Anything content highlighted in </a:t>
            </a:r>
            <a:r>
              <a:rPr kumimoji="0" lang="en-US" sz="1600" b="1" strike="noStrike" kern="1200" cap="none" spc="0" normalizeH="0" baseline="0" noProof="0" dirty="0">
                <a:ln>
                  <a:noFill/>
                </a:ln>
                <a:solidFill>
                  <a:srgbClr val="000000"/>
                </a:solidFill>
                <a:effectLst/>
                <a:highlight>
                  <a:srgbClr val="808080"/>
                </a:highlight>
                <a:uLnTx/>
                <a:uFillTx/>
                <a:latin typeface="Aptos Light" panose="020B0004020202020204" pitchFamily="34" charset="0"/>
              </a:rPr>
              <a:t>gray</a:t>
            </a:r>
            <a:r>
              <a:rPr kumimoji="0" lang="en-US" sz="1600" strike="noStrike" kern="1200" cap="none" spc="0" normalizeH="0" baseline="0" noProof="0" dirty="0">
                <a:ln>
                  <a:noFill/>
                </a:ln>
                <a:solidFill>
                  <a:srgbClr val="000000"/>
                </a:solidFill>
                <a:effectLst/>
                <a:uLnTx/>
                <a:uFillTx/>
                <a:latin typeface="Aptos Light" panose="020B0004020202020204" pitchFamily="34" charset="0"/>
              </a:rPr>
              <a:t> </a:t>
            </a:r>
            <a:endParaRPr kumimoji="0" lang="en-US" sz="1600" b="1" strike="noStrike" kern="1200" cap="none" spc="0" normalizeH="0" baseline="0" noProof="0" dirty="0">
              <a:ln>
                <a:noFill/>
              </a:ln>
              <a:solidFill>
                <a:srgbClr val="000000"/>
              </a:solidFill>
              <a:effectLst/>
              <a:uLnTx/>
              <a:uFillTx/>
              <a:latin typeface="Aptos Light" panose="020B00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600" b="1" dirty="0">
                <a:solidFill>
                  <a:srgbClr val="000000"/>
                </a:solidFill>
                <a:latin typeface="Aptos Light" panose="020B0004020202020204" pitchFamily="34" charset="0"/>
              </a:rPr>
              <a:t>         should be updated.</a:t>
            </a:r>
            <a:endParaRPr lang="en-US" sz="1600" dirty="0">
              <a:solidFill>
                <a:srgbClr val="000000"/>
              </a:solidFill>
              <a:latin typeface="Aptos Light" panose="020B0004020202020204" pitchFamily="34" charset="0"/>
            </a:endParaRPr>
          </a:p>
        </p:txBody>
      </p:sp>
      <p:cxnSp>
        <p:nvCxnSpPr>
          <p:cNvPr id="13" name="Straight Connector 12">
            <a:extLst>
              <a:ext uri="{FF2B5EF4-FFF2-40B4-BE49-F238E27FC236}">
                <a16:creationId xmlns:a16="http://schemas.microsoft.com/office/drawing/2014/main" id="{13DF5E1B-A524-A633-1914-2CDFD33B0102}"/>
              </a:ext>
            </a:extLst>
          </p:cNvPr>
          <p:cNvCxnSpPr/>
          <p:nvPr/>
        </p:nvCxnSpPr>
        <p:spPr>
          <a:xfrm>
            <a:off x="444768" y="4417692"/>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B410041-BA8F-55F6-565E-94DB1E2E35C8}"/>
              </a:ext>
            </a:extLst>
          </p:cNvPr>
          <p:cNvPicPr>
            <a:picLocks noChangeAspect="1"/>
          </p:cNvPicPr>
          <p:nvPr/>
        </p:nvPicPr>
        <p:blipFill>
          <a:blip r:embed="rId5"/>
          <a:srcRect b="22147"/>
          <a:stretch/>
        </p:blipFill>
        <p:spPr>
          <a:xfrm>
            <a:off x="3026756" y="5285445"/>
            <a:ext cx="2076036" cy="1427058"/>
          </a:xfrm>
          <a:prstGeom prst="rect">
            <a:avLst/>
          </a:prstGeom>
        </p:spPr>
      </p:pic>
      <p:sp>
        <p:nvSpPr>
          <p:cNvPr id="15" name="TextBox 14">
            <a:extLst>
              <a:ext uri="{FF2B5EF4-FFF2-40B4-BE49-F238E27FC236}">
                <a16:creationId xmlns:a16="http://schemas.microsoft.com/office/drawing/2014/main" id="{183A7B5E-419D-159B-FF45-10A61EC0BE1E}"/>
              </a:ext>
            </a:extLst>
          </p:cNvPr>
          <p:cNvSpPr txBox="1"/>
          <p:nvPr/>
        </p:nvSpPr>
        <p:spPr>
          <a:xfrm>
            <a:off x="0" y="6031498"/>
            <a:ext cx="1677571" cy="1015663"/>
          </a:xfrm>
          <a:prstGeom prst="rect">
            <a:avLst/>
          </a:prstGeom>
          <a:noFill/>
        </p:spPr>
        <p:txBody>
          <a:bodyPr wrap="square" rtlCol="0">
            <a:spAutoFit/>
          </a:bodyPr>
          <a:lstStyle/>
          <a:p>
            <a:r>
              <a:rPr lang="en-US" sz="1400" dirty="0">
                <a:latin typeface="Aptos Light" panose="020B0004020202020204" pitchFamily="34" charset="0"/>
              </a:rPr>
              <a:t>Need help? Reach out to a REDF staff member </a:t>
            </a:r>
            <a:endParaRPr lang="en-US" sz="1400" b="1" dirty="0">
              <a:latin typeface="Aptos Light" panose="020B0004020202020204" pitchFamily="34" charset="0"/>
            </a:endParaRPr>
          </a:p>
          <a:p>
            <a:endParaRPr lang="en-US" b="1" dirty="0">
              <a:latin typeface="Aptos Light" panose="020B0004020202020204" pitchFamily="34" charset="0"/>
            </a:endParaRPr>
          </a:p>
        </p:txBody>
      </p:sp>
      <p:sp>
        <p:nvSpPr>
          <p:cNvPr id="16" name="TextBox 15">
            <a:extLst>
              <a:ext uri="{FF2B5EF4-FFF2-40B4-BE49-F238E27FC236}">
                <a16:creationId xmlns:a16="http://schemas.microsoft.com/office/drawing/2014/main" id="{3DF13039-E362-CB96-CCEE-57EF484FCA78}"/>
              </a:ext>
            </a:extLst>
          </p:cNvPr>
          <p:cNvSpPr txBox="1"/>
          <p:nvPr/>
        </p:nvSpPr>
        <p:spPr>
          <a:xfrm>
            <a:off x="7456738" y="5677557"/>
            <a:ext cx="449670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Aptos Light" panose="020B0004020202020204" pitchFamily="34" charset="0"/>
              </a:rPr>
              <a:t>4. Editing Pro Tips… </a:t>
            </a:r>
            <a:r>
              <a:rPr lang="en-US" sz="1600" dirty="0">
                <a:latin typeface="Aptos Light" panose="020B0004020202020204" pitchFamily="34" charset="0"/>
              </a:rPr>
              <a:t>Use the font </a:t>
            </a:r>
            <a:r>
              <a:rPr lang="en-US" sz="1600" b="1" dirty="0">
                <a:latin typeface="Aptos Light" panose="020B0004020202020204" pitchFamily="34" charset="0"/>
              </a:rPr>
              <a:t>Aptos light </a:t>
            </a:r>
            <a:r>
              <a:rPr lang="en-US" sz="1600" dirty="0">
                <a:latin typeface="Aptos Light" panose="020B0004020202020204" pitchFamily="34" charset="0"/>
              </a:rPr>
              <a:t>to edit text on the slide and </a:t>
            </a:r>
            <a:r>
              <a:rPr lang="en-US" sz="1600" b="1" dirty="0">
                <a:latin typeface="Aptos SemiBold" panose="020B0004020202020204" pitchFamily="34" charset="0"/>
              </a:rPr>
              <a:t>Aptos semibold </a:t>
            </a:r>
            <a:r>
              <a:rPr lang="en-US" sz="1600" dirty="0">
                <a:latin typeface="Aptos Light" panose="020B0004020202020204" pitchFamily="34" charset="0"/>
              </a:rPr>
              <a:t>to edit the titles. </a:t>
            </a:r>
            <a:r>
              <a:rPr lang="en-US" sz="1600" b="1" dirty="0">
                <a:latin typeface="Aptos Light" panose="020B0004020202020204" pitchFamily="34" charset="0"/>
              </a:rPr>
              <a:t>EDIT EVERY SLIDE </a:t>
            </a:r>
            <a:r>
              <a:rPr lang="en-US" sz="1600" dirty="0">
                <a:latin typeface="Aptos Light" panose="020B0004020202020204" pitchFamily="34" charset="0"/>
              </a:rPr>
              <a:t>to make sure it reflect your organization’s style and culture. </a:t>
            </a:r>
            <a:endParaRPr kumimoji="0" lang="en-US" sz="1600" strike="noStrike" kern="1200" cap="none" spc="0" normalizeH="0" baseline="0" noProof="0" dirty="0">
              <a:ln>
                <a:noFill/>
              </a:ln>
              <a:solidFill>
                <a:srgbClr val="000000"/>
              </a:solidFill>
              <a:effectLst/>
              <a:uLnTx/>
              <a:uFillTx/>
              <a:latin typeface="Aptos Light" panose="020B0004020202020204" pitchFamily="34" charset="0"/>
            </a:endParaRPr>
          </a:p>
        </p:txBody>
      </p:sp>
      <p:cxnSp>
        <p:nvCxnSpPr>
          <p:cNvPr id="17" name="Straight Connector 16">
            <a:extLst>
              <a:ext uri="{FF2B5EF4-FFF2-40B4-BE49-F238E27FC236}">
                <a16:creationId xmlns:a16="http://schemas.microsoft.com/office/drawing/2014/main" id="{5E89B7F7-BEB4-E2C9-E48B-CFEAE3082D87}"/>
              </a:ext>
            </a:extLst>
          </p:cNvPr>
          <p:cNvCxnSpPr>
            <a:cxnSpLocks/>
          </p:cNvCxnSpPr>
          <p:nvPr/>
        </p:nvCxnSpPr>
        <p:spPr>
          <a:xfrm>
            <a:off x="7275889" y="5814776"/>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F6328F6-30C4-5EB1-C61A-FE02E434AC51}"/>
              </a:ext>
            </a:extLst>
          </p:cNvPr>
          <p:cNvPicPr>
            <a:picLocks noChangeAspect="1"/>
          </p:cNvPicPr>
          <p:nvPr/>
        </p:nvPicPr>
        <p:blipFill>
          <a:blip r:embed="rId6"/>
          <a:stretch>
            <a:fillRect/>
          </a:stretch>
        </p:blipFill>
        <p:spPr>
          <a:xfrm>
            <a:off x="5662638" y="5285445"/>
            <a:ext cx="1444642" cy="1437382"/>
          </a:xfrm>
          <a:prstGeom prst="rect">
            <a:avLst/>
          </a:prstGeom>
        </p:spPr>
      </p:pic>
    </p:spTree>
    <p:extLst>
      <p:ext uri="{BB962C8B-B14F-4D97-AF65-F5344CB8AC3E}">
        <p14:creationId xmlns:p14="http://schemas.microsoft.com/office/powerpoint/2010/main" val="311368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1EEC675-5EAF-435D-B651-29A9FE19BF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91EEC675-5EAF-435D-B651-29A9FE19BF6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B762782-39E1-4AA3-9597-7AD06002B3E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2" name="Title 1">
            <a:extLst>
              <a:ext uri="{FF2B5EF4-FFF2-40B4-BE49-F238E27FC236}">
                <a16:creationId xmlns:a16="http://schemas.microsoft.com/office/drawing/2014/main" id="{579E6453-3234-4F7F-9032-C3DE244EEC8B}"/>
              </a:ext>
            </a:extLst>
          </p:cNvPr>
          <p:cNvSpPr>
            <a:spLocks noGrp="1"/>
          </p:cNvSpPr>
          <p:nvPr>
            <p:ph type="title"/>
          </p:nvPr>
        </p:nvSpPr>
        <p:spPr>
          <a:xfrm>
            <a:off x="988440" y="329103"/>
            <a:ext cx="10363200" cy="594360"/>
          </a:xfrm>
        </p:spPr>
        <p:txBody>
          <a:bodyPr anchor="b"/>
          <a:lstStyle/>
          <a:p>
            <a:r>
              <a:rPr lang="en-US" sz="2800" b="1" spc="-100" dirty="0">
                <a:solidFill>
                  <a:srgbClr val="000000"/>
                </a:solidFill>
                <a:latin typeface="Aptos SemiBold" panose="020B0004020202020204" pitchFamily="34" charset="0"/>
                <a:ea typeface="Open Sans" panose="020B0606030504020204" pitchFamily="34" charset="0"/>
                <a:cs typeface="Open Sans" panose="020B0606030504020204" pitchFamily="34" charset="0"/>
              </a:rPr>
              <a:t>Facilitator Best Practices Checklist</a:t>
            </a:r>
            <a:endParaRPr lang="en-US" sz="2800" b="1" dirty="0">
              <a:latin typeface="Aptos SemiBold" panose="020B0004020202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C36DF52C-FC02-4C3D-BF63-F4C8F6C9C5B0}"/>
              </a:ext>
            </a:extLst>
          </p:cNvPr>
          <p:cNvSpPr txBox="1"/>
          <p:nvPr/>
        </p:nvSpPr>
        <p:spPr>
          <a:xfrm>
            <a:off x="1429368" y="1193261"/>
            <a:ext cx="9425096"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u="none" strike="noStrike" kern="1200" cap="none" spc="0" normalizeH="0" baseline="0" noProof="0" dirty="0">
                <a:ln>
                  <a:noFill/>
                </a:ln>
                <a:solidFill>
                  <a:srgbClr val="000000"/>
                </a:solidFill>
                <a:effectLst/>
                <a:uLnTx/>
                <a:uFillTx/>
                <a:latin typeface="Aptos SemiBold" panose="020B0004020202020204" pitchFamily="34" charset="0"/>
                <a:ea typeface="Open Sans" panose="020B0606030504020204" pitchFamily="34" charset="0"/>
                <a:cs typeface="Open Sans" panose="020B0606030504020204" pitchFamily="34" charset="0"/>
              </a:rPr>
              <a:t>DAY ONE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Timing is everything! The roles and expectations training and conversation on the “first day” they become officially promoted to full-time supervisor is critical. Having clear context and understand on what their role is explicitly at the start = smooth transition.</a:t>
            </a:r>
          </a:p>
        </p:txBody>
      </p:sp>
      <p:sp>
        <p:nvSpPr>
          <p:cNvPr id="11" name="TextBox 10">
            <a:extLst>
              <a:ext uri="{FF2B5EF4-FFF2-40B4-BE49-F238E27FC236}">
                <a16:creationId xmlns:a16="http://schemas.microsoft.com/office/drawing/2014/main" id="{855A8916-097D-4FC9-A80E-6EE0C59D9E02}"/>
              </a:ext>
            </a:extLst>
          </p:cNvPr>
          <p:cNvSpPr txBox="1"/>
          <p:nvPr/>
        </p:nvSpPr>
        <p:spPr>
          <a:xfrm>
            <a:off x="1429368" y="1888226"/>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latin typeface="Aptos SemiBold" panose="020B0004020202020204" pitchFamily="34" charset="0"/>
                <a:ea typeface="Open Sans" panose="020B0606030504020204" pitchFamily="34" charset="0"/>
                <a:cs typeface="Open Sans" panose="020B0606030504020204" pitchFamily="34" charset="0"/>
              </a:rPr>
              <a:t>In-Person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Training time should be spent engaging and learning together in-person at your main building. It should be a dynamic and engaging discussion that fully involves the trainer and the participants. There should be ample time for activities and reflection. </a:t>
            </a:r>
          </a:p>
        </p:txBody>
      </p:sp>
      <p:sp>
        <p:nvSpPr>
          <p:cNvPr id="14" name="TextBox 13">
            <a:extLst>
              <a:ext uri="{FF2B5EF4-FFF2-40B4-BE49-F238E27FC236}">
                <a16:creationId xmlns:a16="http://schemas.microsoft.com/office/drawing/2014/main" id="{BEFAB793-0830-4502-8776-0B07CF6187CF}"/>
              </a:ext>
            </a:extLst>
          </p:cNvPr>
          <p:cNvSpPr txBox="1"/>
          <p:nvPr/>
        </p:nvSpPr>
        <p:spPr>
          <a:xfrm>
            <a:off x="1429368" y="3278156"/>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latin typeface="Aptos SemiBold" panose="020B0004020202020204" pitchFamily="34" charset="0"/>
                <a:ea typeface="Open Sans" panose="020B0606030504020204" pitchFamily="34" charset="0"/>
                <a:cs typeface="Open Sans" panose="020B0606030504020204" pitchFamily="34" charset="0"/>
              </a:rPr>
              <a:t>Open Discussion + Reflection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Your leadership training should not be a lecture, it should be a seminar: a full-fledged open-ended discussion with active reflection, and goal setting. Ask good questions – understand how they will show up as leaders, share wisdom and stories.  </a:t>
            </a:r>
          </a:p>
        </p:txBody>
      </p:sp>
      <p:sp>
        <p:nvSpPr>
          <p:cNvPr id="17" name="TextBox 16">
            <a:extLst>
              <a:ext uri="{FF2B5EF4-FFF2-40B4-BE49-F238E27FC236}">
                <a16:creationId xmlns:a16="http://schemas.microsoft.com/office/drawing/2014/main" id="{717041A4-CA2A-4374-8768-2250E633C1C4}"/>
              </a:ext>
            </a:extLst>
          </p:cNvPr>
          <p:cNvSpPr txBox="1"/>
          <p:nvPr/>
        </p:nvSpPr>
        <p:spPr>
          <a:xfrm>
            <a:off x="1429368" y="2583191"/>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latin typeface="Aptos SemiBold" panose="020B0004020202020204" pitchFamily="34" charset="0"/>
                <a:ea typeface="Open Sans" panose="020B0606030504020204" pitchFamily="34" charset="0"/>
                <a:cs typeface="Open Sans" panose="020B0606030504020204" pitchFamily="34" charset="0"/>
              </a:rPr>
              <a:t>Intensive and Intentional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 </a:t>
            </a:r>
            <a:r>
              <a:rPr kumimoji="0" lang="en-US" sz="12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A 1 hr. intensive session at the start is better than 15-minute or even 2 hr. one-off trainings throughout their launch. Make it structured intentional. Take the time upfront for all-hands-on-deck training capitalizing on the new supervisor momentum! </a:t>
            </a:r>
          </a:p>
        </p:txBody>
      </p:sp>
      <p:sp>
        <p:nvSpPr>
          <p:cNvPr id="20" name="TextBox 19">
            <a:extLst>
              <a:ext uri="{FF2B5EF4-FFF2-40B4-BE49-F238E27FC236}">
                <a16:creationId xmlns:a16="http://schemas.microsoft.com/office/drawing/2014/main" id="{DEF56037-DC2A-4388-869E-C1EA44B90929}"/>
              </a:ext>
            </a:extLst>
          </p:cNvPr>
          <p:cNvSpPr txBox="1"/>
          <p:nvPr/>
        </p:nvSpPr>
        <p:spPr>
          <a:xfrm>
            <a:off x="1429368" y="3973121"/>
            <a:ext cx="9425096"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latin typeface="Aptos SemiBold" panose="020B0004020202020204" pitchFamily="34" charset="0"/>
                <a:ea typeface="Open Sans" panose="020B0606030504020204" pitchFamily="34" charset="0"/>
                <a:cs typeface="Open Sans" panose="020B0606030504020204" pitchFamily="34" charset="0"/>
              </a:rPr>
              <a:t>45-Minutes Max Rule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Break up your content heavy modules into 45-minute segments max. Try not to do more than 3 modules in one day. Stick to the AM and give ample time for snacks, bio breaks, and a chance to get to know each other as humans! </a:t>
            </a:r>
          </a:p>
        </p:txBody>
      </p:sp>
      <p:grpSp>
        <p:nvGrpSpPr>
          <p:cNvPr id="44" name="Group 43">
            <a:extLst>
              <a:ext uri="{FF2B5EF4-FFF2-40B4-BE49-F238E27FC236}">
                <a16:creationId xmlns:a16="http://schemas.microsoft.com/office/drawing/2014/main" id="{D0D2A463-B619-482B-7035-E710BAF7E915}"/>
              </a:ext>
            </a:extLst>
          </p:cNvPr>
          <p:cNvGrpSpPr/>
          <p:nvPr/>
        </p:nvGrpSpPr>
        <p:grpSpPr>
          <a:xfrm>
            <a:off x="988440" y="915642"/>
            <a:ext cx="476183" cy="457511"/>
            <a:chOff x="510868" y="2971489"/>
            <a:chExt cx="476183" cy="457511"/>
          </a:xfrm>
        </p:grpSpPr>
        <p:cxnSp>
          <p:nvCxnSpPr>
            <p:cNvPr id="7" name="Straight Connector 6">
              <a:extLst>
                <a:ext uri="{FF2B5EF4-FFF2-40B4-BE49-F238E27FC236}">
                  <a16:creationId xmlns:a16="http://schemas.microsoft.com/office/drawing/2014/main" id="{51EDDEFA-8F75-4143-90EA-4BAF5987EB4D}"/>
                </a:ext>
              </a:extLst>
            </p:cNvPr>
            <p:cNvCxnSpPr>
              <a:cxnSpLocks/>
            </p:cNvCxnSpPr>
            <p:nvPr/>
          </p:nvCxnSpPr>
          <p:spPr>
            <a:xfrm>
              <a:off x="510868" y="3346925"/>
              <a:ext cx="394243" cy="0"/>
            </a:xfrm>
            <a:prstGeom prst="line">
              <a:avLst/>
            </a:prstGeom>
            <a:ln w="127000" cmpd="sng"/>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3C270EDD-373B-454D-A084-9723068F5A6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29540" y="2971489"/>
              <a:ext cx="457511" cy="457511"/>
            </a:xfrm>
            <a:prstGeom prst="rect">
              <a:avLst/>
            </a:prstGeom>
          </p:spPr>
        </p:pic>
      </p:grpSp>
      <p:sp>
        <p:nvSpPr>
          <p:cNvPr id="28" name="TextBox 27">
            <a:extLst>
              <a:ext uri="{FF2B5EF4-FFF2-40B4-BE49-F238E27FC236}">
                <a16:creationId xmlns:a16="http://schemas.microsoft.com/office/drawing/2014/main" id="{48550F8C-34F9-7AE5-AB26-4916F66A039A}"/>
              </a:ext>
            </a:extLst>
          </p:cNvPr>
          <p:cNvSpPr txBox="1"/>
          <p:nvPr/>
        </p:nvSpPr>
        <p:spPr>
          <a:xfrm>
            <a:off x="1434749" y="6060172"/>
            <a:ext cx="9842280"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u="none" strike="noStrike" kern="1200" cap="none" spc="0" normalizeH="0" baseline="0" noProof="0" dirty="0">
                <a:ln>
                  <a:noFill/>
                </a:ln>
                <a:solidFill>
                  <a:srgbClr val="000000"/>
                </a:solidFill>
                <a:effectLst/>
                <a:uLnTx/>
                <a:uFillTx/>
                <a:latin typeface="Aptos SemiBold" panose="020B0004020202020204" pitchFamily="34" charset="0"/>
                <a:ea typeface="Open Sans" panose="020B0606030504020204" pitchFamily="34" charset="0"/>
                <a:cs typeface="Open Sans" panose="020B0606030504020204" pitchFamily="34" charset="0"/>
              </a:rPr>
              <a:t>Cohort Model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Whenever possible, try to promote more than one supervisor at the same time on the same day. The ideal “class” size is 3-8 to encourage a community of leaders that can go through the supervisor program together. If this is not possible pair up with another ESE! </a:t>
            </a:r>
          </a:p>
        </p:txBody>
      </p:sp>
      <p:sp>
        <p:nvSpPr>
          <p:cNvPr id="35" name="TextBox 34">
            <a:extLst>
              <a:ext uri="{FF2B5EF4-FFF2-40B4-BE49-F238E27FC236}">
                <a16:creationId xmlns:a16="http://schemas.microsoft.com/office/drawing/2014/main" id="{151F022F-62B0-D34A-AD54-03422CD1FEB7}"/>
              </a:ext>
            </a:extLst>
          </p:cNvPr>
          <p:cNvSpPr txBox="1"/>
          <p:nvPr/>
        </p:nvSpPr>
        <p:spPr>
          <a:xfrm>
            <a:off x="1429367" y="4669882"/>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latin typeface="Aptos SemiBold" panose="020B0004020202020204" pitchFamily="34" charset="0"/>
                <a:ea typeface="Open Sans" panose="020B0606030504020204" pitchFamily="34" charset="0"/>
                <a:cs typeface="Open Sans" panose="020B0606030504020204" pitchFamily="34" charset="0"/>
              </a:rPr>
              <a:t>Meetings as Refresher Trainings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Use the time you already have set aside during supervisor and leadership meetings to go through an example of something that happened in the field that can be used as a refresher or a case study. Did someone give feedback? De-escalate? Talk about it! </a:t>
            </a:r>
          </a:p>
        </p:txBody>
      </p:sp>
      <p:sp>
        <p:nvSpPr>
          <p:cNvPr id="40" name="TextBox 39">
            <a:extLst>
              <a:ext uri="{FF2B5EF4-FFF2-40B4-BE49-F238E27FC236}">
                <a16:creationId xmlns:a16="http://schemas.microsoft.com/office/drawing/2014/main" id="{809AC7A3-7930-0A3B-9903-D715BD336610}"/>
              </a:ext>
            </a:extLst>
          </p:cNvPr>
          <p:cNvSpPr txBox="1"/>
          <p:nvPr/>
        </p:nvSpPr>
        <p:spPr>
          <a:xfrm>
            <a:off x="1429367" y="5361303"/>
            <a:ext cx="9842280"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0000"/>
                </a:solidFill>
                <a:effectLst/>
                <a:uLnTx/>
                <a:uFillTx/>
                <a:latin typeface="Aptos SemiBold" panose="020B0004020202020204" pitchFamily="34" charset="0"/>
                <a:ea typeface="Open Sans" panose="020B0606030504020204" pitchFamily="34" charset="0"/>
                <a:cs typeface="Open Sans" panose="020B0606030504020204" pitchFamily="34" charset="0"/>
              </a:rPr>
              <a:t>Dynamic and Engaging Teacher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Who is your most memorable teacher? Chances are they were engaging, dynamic, made you laugh and made it FUN. Make your training content stick – train well-respected mentors with loads of personality, wisdom, and energy to lead sup. courses. </a:t>
            </a:r>
          </a:p>
        </p:txBody>
      </p:sp>
      <p:pic>
        <p:nvPicPr>
          <p:cNvPr id="42" name="Picture 41">
            <a:extLst>
              <a:ext uri="{FF2B5EF4-FFF2-40B4-BE49-F238E27FC236}">
                <a16:creationId xmlns:a16="http://schemas.microsoft.com/office/drawing/2014/main" id="{A5970B61-044B-7BB4-703E-64E0D6D3C53A}"/>
              </a:ext>
            </a:extLst>
          </p:cNvPr>
          <p:cNvPicPr>
            <a:picLocks noChangeAspect="1"/>
          </p:cNvPicPr>
          <p:nvPr/>
        </p:nvPicPr>
        <p:blipFill>
          <a:blip r:embed="rId8"/>
          <a:stretch>
            <a:fillRect/>
          </a:stretch>
        </p:blipFill>
        <p:spPr>
          <a:xfrm>
            <a:off x="11340659" y="6061402"/>
            <a:ext cx="877206" cy="796598"/>
          </a:xfrm>
          <a:prstGeom prst="rect">
            <a:avLst/>
          </a:prstGeom>
        </p:spPr>
      </p:pic>
      <p:grpSp>
        <p:nvGrpSpPr>
          <p:cNvPr id="45" name="Group 44">
            <a:extLst>
              <a:ext uri="{FF2B5EF4-FFF2-40B4-BE49-F238E27FC236}">
                <a16:creationId xmlns:a16="http://schemas.microsoft.com/office/drawing/2014/main" id="{C0C05737-2C2C-E14E-E97A-47BEA9340BC2}"/>
              </a:ext>
            </a:extLst>
          </p:cNvPr>
          <p:cNvGrpSpPr/>
          <p:nvPr/>
        </p:nvGrpSpPr>
        <p:grpSpPr>
          <a:xfrm>
            <a:off x="988440" y="1622409"/>
            <a:ext cx="476183" cy="457511"/>
            <a:chOff x="510868" y="2971489"/>
            <a:chExt cx="476183" cy="457511"/>
          </a:xfrm>
        </p:grpSpPr>
        <p:cxnSp>
          <p:nvCxnSpPr>
            <p:cNvPr id="46" name="Straight Connector 45">
              <a:extLst>
                <a:ext uri="{FF2B5EF4-FFF2-40B4-BE49-F238E27FC236}">
                  <a16:creationId xmlns:a16="http://schemas.microsoft.com/office/drawing/2014/main" id="{B22723E9-BE02-77C3-279D-10F2AC65AAE8}"/>
                </a:ext>
              </a:extLst>
            </p:cNvPr>
            <p:cNvCxnSpPr>
              <a:cxnSpLocks/>
            </p:cNvCxnSpPr>
            <p:nvPr/>
          </p:nvCxnSpPr>
          <p:spPr>
            <a:xfrm>
              <a:off x="510868" y="3346925"/>
              <a:ext cx="394243" cy="0"/>
            </a:xfrm>
            <a:prstGeom prst="line">
              <a:avLst/>
            </a:prstGeom>
            <a:ln w="127000" cmpd="sng"/>
          </p:spPr>
          <p:style>
            <a:lnRef idx="2">
              <a:schemeClr val="accent1"/>
            </a:lnRef>
            <a:fillRef idx="0">
              <a:schemeClr val="accent1"/>
            </a:fillRef>
            <a:effectRef idx="1">
              <a:schemeClr val="accent1"/>
            </a:effectRef>
            <a:fontRef idx="minor">
              <a:schemeClr val="tx1"/>
            </a:fontRef>
          </p:style>
        </p:cxnSp>
        <p:pic>
          <p:nvPicPr>
            <p:cNvPr id="47" name="Picture 46">
              <a:extLst>
                <a:ext uri="{FF2B5EF4-FFF2-40B4-BE49-F238E27FC236}">
                  <a16:creationId xmlns:a16="http://schemas.microsoft.com/office/drawing/2014/main" id="{DC0592A8-8839-11B7-196D-D781F9BB9EF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29540" y="2971489"/>
              <a:ext cx="457511" cy="457511"/>
            </a:xfrm>
            <a:prstGeom prst="rect">
              <a:avLst/>
            </a:prstGeom>
          </p:spPr>
        </p:pic>
      </p:grpSp>
      <p:grpSp>
        <p:nvGrpSpPr>
          <p:cNvPr id="48" name="Group 47">
            <a:extLst>
              <a:ext uri="{FF2B5EF4-FFF2-40B4-BE49-F238E27FC236}">
                <a16:creationId xmlns:a16="http://schemas.microsoft.com/office/drawing/2014/main" id="{7DF8F166-29E0-1777-6659-57722D35E0F6}"/>
              </a:ext>
            </a:extLst>
          </p:cNvPr>
          <p:cNvGrpSpPr/>
          <p:nvPr/>
        </p:nvGrpSpPr>
        <p:grpSpPr>
          <a:xfrm>
            <a:off x="988440" y="2322315"/>
            <a:ext cx="476183" cy="457511"/>
            <a:chOff x="510868" y="2971489"/>
            <a:chExt cx="476183" cy="457511"/>
          </a:xfrm>
        </p:grpSpPr>
        <p:cxnSp>
          <p:nvCxnSpPr>
            <p:cNvPr id="49" name="Straight Connector 48">
              <a:extLst>
                <a:ext uri="{FF2B5EF4-FFF2-40B4-BE49-F238E27FC236}">
                  <a16:creationId xmlns:a16="http://schemas.microsoft.com/office/drawing/2014/main" id="{99DCB1D0-52A1-50A3-F47C-42956A02A8A3}"/>
                </a:ext>
              </a:extLst>
            </p:cNvPr>
            <p:cNvCxnSpPr>
              <a:cxnSpLocks/>
            </p:cNvCxnSpPr>
            <p:nvPr/>
          </p:nvCxnSpPr>
          <p:spPr>
            <a:xfrm>
              <a:off x="510868" y="3346925"/>
              <a:ext cx="394243" cy="0"/>
            </a:xfrm>
            <a:prstGeom prst="line">
              <a:avLst/>
            </a:prstGeom>
            <a:ln w="127000" cmpd="sng"/>
          </p:spPr>
          <p:style>
            <a:lnRef idx="2">
              <a:schemeClr val="accent1"/>
            </a:lnRef>
            <a:fillRef idx="0">
              <a:schemeClr val="accent1"/>
            </a:fillRef>
            <a:effectRef idx="1">
              <a:schemeClr val="accent1"/>
            </a:effectRef>
            <a:fontRef idx="minor">
              <a:schemeClr val="tx1"/>
            </a:fontRef>
          </p:style>
        </p:cxnSp>
        <p:pic>
          <p:nvPicPr>
            <p:cNvPr id="50" name="Picture 49">
              <a:extLst>
                <a:ext uri="{FF2B5EF4-FFF2-40B4-BE49-F238E27FC236}">
                  <a16:creationId xmlns:a16="http://schemas.microsoft.com/office/drawing/2014/main" id="{F4222220-D5A2-148F-1A5C-887269197435}"/>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29540" y="2971489"/>
              <a:ext cx="457511" cy="457511"/>
            </a:xfrm>
            <a:prstGeom prst="rect">
              <a:avLst/>
            </a:prstGeom>
          </p:spPr>
        </p:pic>
      </p:grpSp>
      <p:grpSp>
        <p:nvGrpSpPr>
          <p:cNvPr id="51" name="Group 50">
            <a:extLst>
              <a:ext uri="{FF2B5EF4-FFF2-40B4-BE49-F238E27FC236}">
                <a16:creationId xmlns:a16="http://schemas.microsoft.com/office/drawing/2014/main" id="{3366D377-523D-9515-A5CD-D6F078438BF0}"/>
              </a:ext>
            </a:extLst>
          </p:cNvPr>
          <p:cNvGrpSpPr/>
          <p:nvPr/>
        </p:nvGrpSpPr>
        <p:grpSpPr>
          <a:xfrm>
            <a:off x="988440" y="3059829"/>
            <a:ext cx="476183" cy="457511"/>
            <a:chOff x="510868" y="2971489"/>
            <a:chExt cx="476183" cy="457511"/>
          </a:xfrm>
        </p:grpSpPr>
        <p:cxnSp>
          <p:nvCxnSpPr>
            <p:cNvPr id="52" name="Straight Connector 51">
              <a:extLst>
                <a:ext uri="{FF2B5EF4-FFF2-40B4-BE49-F238E27FC236}">
                  <a16:creationId xmlns:a16="http://schemas.microsoft.com/office/drawing/2014/main" id="{52AC47E5-0C99-FF02-0F0F-1CE233F8EC3D}"/>
                </a:ext>
              </a:extLst>
            </p:cNvPr>
            <p:cNvCxnSpPr>
              <a:cxnSpLocks/>
            </p:cNvCxnSpPr>
            <p:nvPr/>
          </p:nvCxnSpPr>
          <p:spPr>
            <a:xfrm>
              <a:off x="510868" y="3346925"/>
              <a:ext cx="394243" cy="0"/>
            </a:xfrm>
            <a:prstGeom prst="line">
              <a:avLst/>
            </a:prstGeom>
            <a:ln w="127000" cmpd="sng"/>
          </p:spPr>
          <p:style>
            <a:lnRef idx="2">
              <a:schemeClr val="accent1"/>
            </a:lnRef>
            <a:fillRef idx="0">
              <a:schemeClr val="accent1"/>
            </a:fillRef>
            <a:effectRef idx="1">
              <a:schemeClr val="accent1"/>
            </a:effectRef>
            <a:fontRef idx="minor">
              <a:schemeClr val="tx1"/>
            </a:fontRef>
          </p:style>
        </p:cxnSp>
        <p:pic>
          <p:nvPicPr>
            <p:cNvPr id="53" name="Picture 52">
              <a:extLst>
                <a:ext uri="{FF2B5EF4-FFF2-40B4-BE49-F238E27FC236}">
                  <a16:creationId xmlns:a16="http://schemas.microsoft.com/office/drawing/2014/main" id="{EB17E091-9BEE-56C5-E8F4-D48EA5055D6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29540" y="2971489"/>
              <a:ext cx="457511" cy="457511"/>
            </a:xfrm>
            <a:prstGeom prst="rect">
              <a:avLst/>
            </a:prstGeom>
          </p:spPr>
        </p:pic>
      </p:grpSp>
      <p:grpSp>
        <p:nvGrpSpPr>
          <p:cNvPr id="54" name="Group 53">
            <a:extLst>
              <a:ext uri="{FF2B5EF4-FFF2-40B4-BE49-F238E27FC236}">
                <a16:creationId xmlns:a16="http://schemas.microsoft.com/office/drawing/2014/main" id="{60E0BBD6-F0B2-D723-8261-2DEC2FDB55F9}"/>
              </a:ext>
            </a:extLst>
          </p:cNvPr>
          <p:cNvGrpSpPr/>
          <p:nvPr/>
        </p:nvGrpSpPr>
        <p:grpSpPr>
          <a:xfrm>
            <a:off x="988440" y="3740412"/>
            <a:ext cx="476183" cy="457511"/>
            <a:chOff x="510868" y="2971489"/>
            <a:chExt cx="476183" cy="457511"/>
          </a:xfrm>
        </p:grpSpPr>
        <p:cxnSp>
          <p:nvCxnSpPr>
            <p:cNvPr id="55" name="Straight Connector 54">
              <a:extLst>
                <a:ext uri="{FF2B5EF4-FFF2-40B4-BE49-F238E27FC236}">
                  <a16:creationId xmlns:a16="http://schemas.microsoft.com/office/drawing/2014/main" id="{10FA4CD4-A098-BA5B-F151-500E1BAEE189}"/>
                </a:ext>
              </a:extLst>
            </p:cNvPr>
            <p:cNvCxnSpPr>
              <a:cxnSpLocks/>
            </p:cNvCxnSpPr>
            <p:nvPr/>
          </p:nvCxnSpPr>
          <p:spPr>
            <a:xfrm>
              <a:off x="510868" y="3346925"/>
              <a:ext cx="394243" cy="0"/>
            </a:xfrm>
            <a:prstGeom prst="line">
              <a:avLst/>
            </a:prstGeom>
            <a:ln w="127000" cmpd="sng"/>
          </p:spPr>
          <p:style>
            <a:lnRef idx="2">
              <a:schemeClr val="accent1"/>
            </a:lnRef>
            <a:fillRef idx="0">
              <a:schemeClr val="accent1"/>
            </a:fillRef>
            <a:effectRef idx="1">
              <a:schemeClr val="accent1"/>
            </a:effectRef>
            <a:fontRef idx="minor">
              <a:schemeClr val="tx1"/>
            </a:fontRef>
          </p:style>
        </p:cxnSp>
        <p:pic>
          <p:nvPicPr>
            <p:cNvPr id="56" name="Picture 55">
              <a:extLst>
                <a:ext uri="{FF2B5EF4-FFF2-40B4-BE49-F238E27FC236}">
                  <a16:creationId xmlns:a16="http://schemas.microsoft.com/office/drawing/2014/main" id="{F0AB06A4-F933-D467-BD28-FC179F308C5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29540" y="2971489"/>
              <a:ext cx="457511" cy="457511"/>
            </a:xfrm>
            <a:prstGeom prst="rect">
              <a:avLst/>
            </a:prstGeom>
          </p:spPr>
        </p:pic>
      </p:grpSp>
      <p:grpSp>
        <p:nvGrpSpPr>
          <p:cNvPr id="57" name="Group 56">
            <a:extLst>
              <a:ext uri="{FF2B5EF4-FFF2-40B4-BE49-F238E27FC236}">
                <a16:creationId xmlns:a16="http://schemas.microsoft.com/office/drawing/2014/main" id="{0B84FF3F-71CC-29E2-1A67-F4698E3A79D3}"/>
              </a:ext>
            </a:extLst>
          </p:cNvPr>
          <p:cNvGrpSpPr/>
          <p:nvPr/>
        </p:nvGrpSpPr>
        <p:grpSpPr>
          <a:xfrm>
            <a:off x="988440" y="4393317"/>
            <a:ext cx="476183" cy="457511"/>
            <a:chOff x="510868" y="2971489"/>
            <a:chExt cx="476183" cy="457511"/>
          </a:xfrm>
        </p:grpSpPr>
        <p:cxnSp>
          <p:nvCxnSpPr>
            <p:cNvPr id="58" name="Straight Connector 57">
              <a:extLst>
                <a:ext uri="{FF2B5EF4-FFF2-40B4-BE49-F238E27FC236}">
                  <a16:creationId xmlns:a16="http://schemas.microsoft.com/office/drawing/2014/main" id="{C7FCAB41-9A89-6C2D-B5FF-99ABC2DADB95}"/>
                </a:ext>
              </a:extLst>
            </p:cNvPr>
            <p:cNvCxnSpPr>
              <a:cxnSpLocks/>
            </p:cNvCxnSpPr>
            <p:nvPr/>
          </p:nvCxnSpPr>
          <p:spPr>
            <a:xfrm>
              <a:off x="510868" y="3346925"/>
              <a:ext cx="394243" cy="0"/>
            </a:xfrm>
            <a:prstGeom prst="line">
              <a:avLst/>
            </a:prstGeom>
            <a:ln w="127000" cmpd="sng"/>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FF8B5A11-79B1-61F1-285E-D783DD6D7AD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29540" y="2971489"/>
              <a:ext cx="457511" cy="457511"/>
            </a:xfrm>
            <a:prstGeom prst="rect">
              <a:avLst/>
            </a:prstGeom>
          </p:spPr>
        </p:pic>
      </p:grpSp>
      <p:grpSp>
        <p:nvGrpSpPr>
          <p:cNvPr id="60" name="Group 59">
            <a:extLst>
              <a:ext uri="{FF2B5EF4-FFF2-40B4-BE49-F238E27FC236}">
                <a16:creationId xmlns:a16="http://schemas.microsoft.com/office/drawing/2014/main" id="{A187F9E8-DB83-727B-2EBE-607BAAE9E002}"/>
              </a:ext>
            </a:extLst>
          </p:cNvPr>
          <p:cNvGrpSpPr/>
          <p:nvPr/>
        </p:nvGrpSpPr>
        <p:grpSpPr>
          <a:xfrm>
            <a:off x="988440" y="5076434"/>
            <a:ext cx="476183" cy="457511"/>
            <a:chOff x="510868" y="2971489"/>
            <a:chExt cx="476183" cy="457511"/>
          </a:xfrm>
        </p:grpSpPr>
        <p:cxnSp>
          <p:nvCxnSpPr>
            <p:cNvPr id="61" name="Straight Connector 60">
              <a:extLst>
                <a:ext uri="{FF2B5EF4-FFF2-40B4-BE49-F238E27FC236}">
                  <a16:creationId xmlns:a16="http://schemas.microsoft.com/office/drawing/2014/main" id="{035A9C45-4B41-3892-B6B0-34B58BDABD9A}"/>
                </a:ext>
              </a:extLst>
            </p:cNvPr>
            <p:cNvCxnSpPr>
              <a:cxnSpLocks/>
            </p:cNvCxnSpPr>
            <p:nvPr/>
          </p:nvCxnSpPr>
          <p:spPr>
            <a:xfrm>
              <a:off x="510868" y="3346925"/>
              <a:ext cx="394243" cy="0"/>
            </a:xfrm>
            <a:prstGeom prst="line">
              <a:avLst/>
            </a:prstGeom>
            <a:ln w="127000" cmpd="sng"/>
          </p:spPr>
          <p:style>
            <a:lnRef idx="2">
              <a:schemeClr val="accent1"/>
            </a:lnRef>
            <a:fillRef idx="0">
              <a:schemeClr val="accent1"/>
            </a:fillRef>
            <a:effectRef idx="1">
              <a:schemeClr val="accent1"/>
            </a:effectRef>
            <a:fontRef idx="minor">
              <a:schemeClr val="tx1"/>
            </a:fontRef>
          </p:style>
        </p:cxnSp>
        <p:pic>
          <p:nvPicPr>
            <p:cNvPr id="62" name="Picture 61">
              <a:extLst>
                <a:ext uri="{FF2B5EF4-FFF2-40B4-BE49-F238E27FC236}">
                  <a16:creationId xmlns:a16="http://schemas.microsoft.com/office/drawing/2014/main" id="{6C67D0D1-B8E8-F424-80FC-CE2AE6C2807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29540" y="2971489"/>
              <a:ext cx="457511" cy="457511"/>
            </a:xfrm>
            <a:prstGeom prst="rect">
              <a:avLst/>
            </a:prstGeom>
          </p:spPr>
        </p:pic>
      </p:grpSp>
      <p:grpSp>
        <p:nvGrpSpPr>
          <p:cNvPr id="63" name="Group 62">
            <a:extLst>
              <a:ext uri="{FF2B5EF4-FFF2-40B4-BE49-F238E27FC236}">
                <a16:creationId xmlns:a16="http://schemas.microsoft.com/office/drawing/2014/main" id="{C63F44F9-AD62-1DEB-34B3-E5373812BB42}"/>
              </a:ext>
            </a:extLst>
          </p:cNvPr>
          <p:cNvGrpSpPr/>
          <p:nvPr/>
        </p:nvGrpSpPr>
        <p:grpSpPr>
          <a:xfrm>
            <a:off x="988440" y="5774726"/>
            <a:ext cx="476183" cy="457511"/>
            <a:chOff x="510868" y="2971489"/>
            <a:chExt cx="476183" cy="457511"/>
          </a:xfrm>
        </p:grpSpPr>
        <p:cxnSp>
          <p:nvCxnSpPr>
            <p:cNvPr id="64" name="Straight Connector 63">
              <a:extLst>
                <a:ext uri="{FF2B5EF4-FFF2-40B4-BE49-F238E27FC236}">
                  <a16:creationId xmlns:a16="http://schemas.microsoft.com/office/drawing/2014/main" id="{8432985B-4057-330B-CE41-D1B5CCF1AD7F}"/>
                </a:ext>
              </a:extLst>
            </p:cNvPr>
            <p:cNvCxnSpPr>
              <a:cxnSpLocks/>
            </p:cNvCxnSpPr>
            <p:nvPr/>
          </p:nvCxnSpPr>
          <p:spPr>
            <a:xfrm>
              <a:off x="510868" y="3346925"/>
              <a:ext cx="394243" cy="0"/>
            </a:xfrm>
            <a:prstGeom prst="line">
              <a:avLst/>
            </a:prstGeom>
            <a:ln w="127000" cmpd="sng"/>
          </p:spPr>
          <p:style>
            <a:lnRef idx="2">
              <a:schemeClr val="accent1"/>
            </a:lnRef>
            <a:fillRef idx="0">
              <a:schemeClr val="accent1"/>
            </a:fillRef>
            <a:effectRef idx="1">
              <a:schemeClr val="accent1"/>
            </a:effectRef>
            <a:fontRef idx="minor">
              <a:schemeClr val="tx1"/>
            </a:fontRef>
          </p:style>
        </p:cxnSp>
        <p:pic>
          <p:nvPicPr>
            <p:cNvPr id="65" name="Picture 64">
              <a:extLst>
                <a:ext uri="{FF2B5EF4-FFF2-40B4-BE49-F238E27FC236}">
                  <a16:creationId xmlns:a16="http://schemas.microsoft.com/office/drawing/2014/main" id="{D1B24D6B-1A0D-7CE1-B0AD-E7B3D8D7F9B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29540" y="2971489"/>
              <a:ext cx="457511" cy="457511"/>
            </a:xfrm>
            <a:prstGeom prst="rect">
              <a:avLst/>
            </a:prstGeom>
          </p:spPr>
        </p:pic>
      </p:grpSp>
    </p:spTree>
    <p:extLst>
      <p:ext uri="{BB962C8B-B14F-4D97-AF65-F5344CB8AC3E}">
        <p14:creationId xmlns:p14="http://schemas.microsoft.com/office/powerpoint/2010/main" val="73892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C58132-4982-41BD-8B7A-1C5F346C2C1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4EC58132-4982-41BD-8B7A-1C5F346C2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04105" y="286639"/>
            <a:ext cx="10363200" cy="594360"/>
          </a:xfrm>
        </p:spPr>
        <p:txBody>
          <a:bodyPr/>
          <a:lstStyle/>
          <a:p>
            <a:br>
              <a:rPr lang="en-US" dirty="0">
                <a:solidFill>
                  <a:srgbClr val="000000"/>
                </a:solidFill>
                <a:latin typeface="Aptos" panose="020B0004020202020204" pitchFamily="34" charset="0"/>
              </a:rPr>
            </a:br>
            <a:br>
              <a:rPr lang="en-US" dirty="0">
                <a:solidFill>
                  <a:srgbClr val="000000"/>
                </a:solidFill>
                <a:latin typeface="Aptos" panose="020B0004020202020204" pitchFamily="34" charset="0"/>
              </a:rPr>
            </a:br>
            <a:br>
              <a:rPr lang="en-US" dirty="0">
                <a:solidFill>
                  <a:srgbClr val="000000"/>
                </a:solidFill>
                <a:latin typeface="Aptos" panose="020B0004020202020204" pitchFamily="34" charset="0"/>
              </a:rPr>
            </a:br>
            <a:r>
              <a:rPr lang="en-US" sz="2800" b="1" dirty="0">
                <a:solidFill>
                  <a:srgbClr val="000000"/>
                </a:solidFill>
                <a:latin typeface="Aptos SemiBold" panose="020B0004020202020204" pitchFamily="34" charset="0"/>
              </a:rPr>
              <a:t>Supervisor Success Series: Why is Training Important?</a:t>
            </a:r>
            <a:endParaRPr lang="en-US" b="1" dirty="0">
              <a:latin typeface="Aptos SemiBold" panose="020B0004020202020204" pitchFamily="34" charset="0"/>
            </a:endParaRPr>
          </a:p>
        </p:txBody>
      </p:sp>
      <p:cxnSp>
        <p:nvCxnSpPr>
          <p:cNvPr id="148" name="Straight Connector 147"/>
          <p:cNvCxnSpPr/>
          <p:nvPr/>
        </p:nvCxnSpPr>
        <p:spPr>
          <a:xfrm>
            <a:off x="959184" y="4225694"/>
            <a:ext cx="842129" cy="0"/>
          </a:xfrm>
          <a:prstGeom prst="line">
            <a:avLst/>
          </a:prstGeom>
          <a:ln w="177800" cap="rnd"/>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959184" y="4835295"/>
            <a:ext cx="2137529" cy="0"/>
          </a:xfrm>
          <a:prstGeom prst="line">
            <a:avLst/>
          </a:prstGeom>
          <a:ln w="177800" cap="rnd"/>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808487" y="4054833"/>
            <a:ext cx="150697" cy="943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51" name="Oval 150"/>
          <p:cNvSpPr/>
          <p:nvPr/>
        </p:nvSpPr>
        <p:spPr>
          <a:xfrm>
            <a:off x="478360" y="3980161"/>
            <a:ext cx="486132" cy="491066"/>
          </a:xfrm>
          <a:prstGeom prst="ellipse">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152" name="Oval 151"/>
          <p:cNvSpPr/>
          <p:nvPr/>
        </p:nvSpPr>
        <p:spPr>
          <a:xfrm>
            <a:off x="478360" y="4589762"/>
            <a:ext cx="491066" cy="491066"/>
          </a:xfrm>
          <a:prstGeom prst="ellipse">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55" name="Rectangle 154"/>
          <p:cNvSpPr/>
          <p:nvPr/>
        </p:nvSpPr>
        <p:spPr>
          <a:xfrm>
            <a:off x="7608689" y="986939"/>
            <a:ext cx="4583311" cy="307777"/>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000000"/>
                </a:solidFill>
                <a:effectLst/>
                <a:uLnTx/>
                <a:uFillTx/>
                <a:latin typeface="Aptos" panose="020B0004020202020204" pitchFamily="34" charset="0"/>
                <a:ea typeface="Open Sans" charset="0"/>
                <a:cs typeface="Open Sans" charset="0"/>
              </a:rPr>
              <a:t>TRAINING  RETENTION </a:t>
            </a:r>
          </a:p>
        </p:txBody>
      </p:sp>
      <p:sp>
        <p:nvSpPr>
          <p:cNvPr id="157" name="Rectangle 156"/>
          <p:cNvSpPr/>
          <p:nvPr/>
        </p:nvSpPr>
        <p:spPr>
          <a:xfrm>
            <a:off x="6976927" y="5325184"/>
            <a:ext cx="4496129" cy="1159292"/>
          </a:xfrm>
          <a:prstGeom prst="rect">
            <a:avLst/>
          </a:prstGeom>
        </p:spPr>
        <p:txBody>
          <a:bodyPr wrap="square">
            <a:spAutoFit/>
          </a:bodyPr>
          <a:lstStyle/>
          <a:p>
            <a:pPr marL="914400" marR="0" lvl="2" indent="0" algn="l" defTabSz="914400" rtl="0" eaLnBrk="1" fontAlgn="auto" latinLnBrk="0" hangingPunct="1">
              <a:lnSpc>
                <a:spcPct val="100000"/>
              </a:lnSpc>
              <a:spcBef>
                <a:spcPts val="0"/>
              </a:spcBef>
              <a:spcAft>
                <a:spcPts val="1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“It is more cost effective to </a:t>
            </a: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activate that talent </a:t>
            </a: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than “buy” it (hire) externally.”</a:t>
            </a:r>
          </a:p>
          <a:p>
            <a:pPr marL="914400" marR="0" lvl="2" indent="0" algn="l" defTabSz="914400" rtl="0" eaLnBrk="1" fontAlgn="auto" latinLnBrk="0" hangingPunct="1">
              <a:lnSpc>
                <a:spcPct val="100000"/>
              </a:lnSpc>
              <a:spcBef>
                <a:spcPts val="0"/>
              </a:spcBef>
              <a:spcAft>
                <a:spcPts val="1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Elevate your “</a:t>
            </a: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hidden talent” </a:t>
            </a: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and promote lived expertise through participants. </a:t>
            </a:r>
          </a:p>
        </p:txBody>
      </p:sp>
      <p:sp>
        <p:nvSpPr>
          <p:cNvPr id="159" name="Rectangle 158"/>
          <p:cNvSpPr/>
          <p:nvPr/>
        </p:nvSpPr>
        <p:spPr>
          <a:xfrm>
            <a:off x="8146454" y="2349684"/>
            <a:ext cx="3774997" cy="1257139"/>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Pal’s, a fast-food restaurant, boasts </a:t>
            </a:r>
            <a:r>
              <a:rPr kumimoji="0" lang="en-US" sz="1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3x lower than industry standard</a:t>
            </a: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r>
              <a:rPr kumimoji="0" lang="en-US" sz="1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turnover</a:t>
            </a: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due to 120+ hours of rigorous training and </a:t>
            </a:r>
            <a:r>
              <a:rPr kumimoji="0" lang="en-US" sz="1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prioritizing emotional intelligence</a:t>
            </a: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t>
            </a:r>
          </a:p>
        </p:txBody>
      </p:sp>
      <p:sp>
        <p:nvSpPr>
          <p:cNvPr id="160" name="Rectangle 159"/>
          <p:cNvSpPr/>
          <p:nvPr/>
        </p:nvSpPr>
        <p:spPr>
          <a:xfrm>
            <a:off x="407202" y="5785485"/>
            <a:ext cx="3790639" cy="874663"/>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Loss in performance cost of </a:t>
            </a:r>
            <a:r>
              <a:rPr kumimoji="0" lang="en-US" sz="1600" b="1" i="0" u="none" strike="noStrike" kern="1200" cap="none" spc="0" normalizeH="0" baseline="0" noProof="0" dirty="0">
                <a:ln>
                  <a:noFill/>
                </a:ln>
                <a:solidFill>
                  <a:srgbClr val="E94600"/>
                </a:solidFill>
                <a:effectLst/>
                <a:uLnTx/>
                <a:uFillTx/>
                <a:latin typeface="Aptos" panose="020B0004020202020204" pitchFamily="34" charset="0"/>
                <a:ea typeface="+mn-ea"/>
                <a:cs typeface="+mn-cs"/>
              </a:rPr>
              <a:t>delaying </a:t>
            </a:r>
            <a:r>
              <a:rPr kumimoji="0" lang="en-US" sz="1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first time manager leadership training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ptos" panose="020B0004020202020204" pitchFamily="34" charset="0"/>
                <a:ea typeface="+mn-ea"/>
                <a:cs typeface="+mn-cs"/>
              </a:rPr>
              <a:t>From a 3, 6, and 12-month perspective in Verizon study.</a:t>
            </a:r>
          </a:p>
        </p:txBody>
      </p:sp>
      <p:sp>
        <p:nvSpPr>
          <p:cNvPr id="163" name="Rectangle 162"/>
          <p:cNvSpPr/>
          <p:nvPr/>
        </p:nvSpPr>
        <p:spPr>
          <a:xfrm>
            <a:off x="4329248" y="3383303"/>
            <a:ext cx="3368902" cy="33239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“Shorter programs often yielded surprisingly large improvements. In some cases, </a:t>
            </a: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we found that a two- or four-day intensive </a:t>
            </a: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had the same or greater impact than a 4-wk, and even led to increases in </a:t>
            </a: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wellbeing on par with </a:t>
            </a: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therapeutic</a:t>
            </a: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mental health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t>
            </a: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“Leaders with chronic stress experienced even </a:t>
            </a:r>
            <a:r>
              <a:rPr kumimoji="0" lang="en-US" sz="1400" b="1" i="0" u="none" strike="noStrike" kern="1200" cap="none" spc="0" normalizeH="0" baseline="0" noProof="0" dirty="0">
                <a:ln>
                  <a:noFill/>
                </a:ln>
                <a:solidFill>
                  <a:srgbClr val="E94600"/>
                </a:solidFill>
                <a:effectLst/>
                <a:uLnTx/>
                <a:uFillTx/>
                <a:latin typeface="Aptos" panose="020B0004020202020204" pitchFamily="34" charset="0"/>
                <a:ea typeface="+mn-ea"/>
                <a:cs typeface="+mn-cs"/>
              </a:rPr>
              <a:t>greater</a:t>
            </a: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reductions in stress, </a:t>
            </a: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suggesting</a:t>
            </a: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employers should prioritize leadership dev. when personal challenges are particularly high, as these </a:t>
            </a: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initiatives can bolster their psychological resources.”</a:t>
            </a:r>
          </a:p>
        </p:txBody>
      </p:sp>
      <p:sp>
        <p:nvSpPr>
          <p:cNvPr id="164" name="Rectangle 163"/>
          <p:cNvSpPr/>
          <p:nvPr/>
        </p:nvSpPr>
        <p:spPr>
          <a:xfrm>
            <a:off x="4325951" y="984427"/>
            <a:ext cx="3555526"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ptos" panose="020B0004020202020204" pitchFamily="34" charset="0"/>
                <a:ea typeface="Chronicle Display Roman" charset="0"/>
                <a:cs typeface="Chronicle Display Roman" charset="0"/>
              </a:rPr>
              <a:t>Short Intensive Programs = Large Improvements *</a:t>
            </a:r>
            <a:r>
              <a:rPr kumimoji="0" lang="en-US" sz="2400" b="1" i="1" u="none" strike="noStrike" kern="1200" cap="none" spc="0" normalizeH="0" baseline="0" noProof="0" dirty="0">
                <a:ln>
                  <a:noFill/>
                </a:ln>
                <a:solidFill>
                  <a:srgbClr val="000000"/>
                </a:solidFill>
                <a:effectLst/>
                <a:uLnTx/>
                <a:uFillTx/>
                <a:latin typeface="Aptos" panose="020B0004020202020204" pitchFamily="34" charset="0"/>
                <a:ea typeface="Chronicle Display Roman" charset="0"/>
                <a:cs typeface="Chronicle Display Roman" charset="0"/>
              </a:rPr>
              <a:t>Especially for ESEs</a:t>
            </a:r>
            <a:endParaRPr kumimoji="0" lang="en-US" sz="2400" b="1" i="0" u="none" strike="noStrike" kern="1200" cap="none" spc="0" normalizeH="0" baseline="0" noProof="0" dirty="0">
              <a:ln>
                <a:noFill/>
              </a:ln>
              <a:solidFill>
                <a:srgbClr val="000000"/>
              </a:solidFill>
              <a:effectLst/>
              <a:uLnTx/>
              <a:uFillTx/>
              <a:latin typeface="Aptos" panose="020B0004020202020204" pitchFamily="34" charset="0"/>
              <a:ea typeface="Chronicle Display Roman" charset="0"/>
              <a:cs typeface="Chronicle Display Roman" charset="0"/>
            </a:endParaRPr>
          </a:p>
        </p:txBody>
      </p:sp>
      <p:sp>
        <p:nvSpPr>
          <p:cNvPr id="166" name="Rectangle 165"/>
          <p:cNvSpPr/>
          <p:nvPr/>
        </p:nvSpPr>
        <p:spPr>
          <a:xfrm>
            <a:off x="8090931" y="1442028"/>
            <a:ext cx="424789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ptos" panose="020B0004020202020204" pitchFamily="34" charset="0"/>
                <a:ea typeface="Chronicle Display Roman" charset="0"/>
                <a:cs typeface="Chronicle Display Roman" charset="0"/>
              </a:rPr>
              <a:t>Want a 1.4% Turnover Rate?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ptos" panose="020B0004020202020204" pitchFamily="34" charset="0"/>
                <a:ea typeface="Chronicle Display Roman" charset="0"/>
                <a:cs typeface="Chronicle Display Roman" charset="0"/>
              </a:rPr>
              <a:t>Try 120+ hours of training!</a:t>
            </a:r>
          </a:p>
        </p:txBody>
      </p:sp>
      <p:sp>
        <p:nvSpPr>
          <p:cNvPr id="167" name="Rectangle 166"/>
          <p:cNvSpPr/>
          <p:nvPr/>
        </p:nvSpPr>
        <p:spPr>
          <a:xfrm>
            <a:off x="7900174" y="5032818"/>
            <a:ext cx="2675524" cy="297004"/>
          </a:xfrm>
          <a:prstGeom prst="rect">
            <a:avLst/>
          </a:prstGeom>
        </p:spPr>
        <p:txBody>
          <a:bodyPr wrap="square">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000000"/>
                </a:solidFill>
                <a:effectLst/>
                <a:uLnTx/>
                <a:uFillTx/>
                <a:latin typeface="Aptos" panose="020B0004020202020204" pitchFamily="34" charset="0"/>
                <a:ea typeface="Open Sans" charset="0"/>
                <a:cs typeface="Open Sans" charset="0"/>
              </a:rPr>
              <a:t>HIRE FROM WITHIN</a:t>
            </a:r>
          </a:p>
        </p:txBody>
      </p:sp>
      <p:sp>
        <p:nvSpPr>
          <p:cNvPr id="168" name="Rectangle 167"/>
          <p:cNvSpPr/>
          <p:nvPr/>
        </p:nvSpPr>
        <p:spPr>
          <a:xfrm>
            <a:off x="7903803" y="3679332"/>
            <a:ext cx="4203005" cy="853054"/>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highlight>
                  <a:srgbClr val="FFFFFF"/>
                </a:highlight>
                <a:uLnTx/>
                <a:uFillTx/>
                <a:latin typeface="Aptos" panose="020B0004020202020204" pitchFamily="34" charset="0"/>
                <a:ea typeface="+mn-ea"/>
                <a:cs typeface="+mn-cs"/>
              </a:rPr>
              <a:t>Leaders are required to spend 10% </a:t>
            </a:r>
            <a:r>
              <a:rPr kumimoji="0" lang="en-US" sz="1400" b="0" i="0" u="none" strike="noStrike" kern="1200" cap="none" spc="0" normalizeH="0" baseline="0" noProof="0" dirty="0">
                <a:ln>
                  <a:noFill/>
                </a:ln>
                <a:solidFill>
                  <a:srgbClr val="000000"/>
                </a:solidFill>
                <a:effectLst/>
                <a:highlight>
                  <a:srgbClr val="FFFFFF"/>
                </a:highlight>
                <a:uLnTx/>
                <a:uFillTx/>
                <a:latin typeface="Aptos" panose="020B0004020202020204" pitchFamily="34" charset="0"/>
                <a:ea typeface="+mn-ea"/>
                <a:cs typeface="+mn-cs"/>
              </a:rPr>
              <a:t>of their time every week </a:t>
            </a:r>
            <a:r>
              <a:rPr kumimoji="0" lang="en-US" sz="1400" b="1" i="0" u="none" strike="noStrike" kern="1200" cap="none" spc="0" normalizeH="0" baseline="0" noProof="0" dirty="0">
                <a:ln>
                  <a:noFill/>
                </a:ln>
                <a:solidFill>
                  <a:srgbClr val="000000"/>
                </a:solidFill>
                <a:effectLst/>
                <a:highlight>
                  <a:srgbClr val="FFFFFF"/>
                </a:highlight>
                <a:uLnTx/>
                <a:uFillTx/>
                <a:latin typeface="Aptos" panose="020B0004020202020204" pitchFamily="34" charset="0"/>
                <a:ea typeface="+mn-ea"/>
                <a:cs typeface="+mn-cs"/>
              </a:rPr>
              <a:t>teaching an employee </a:t>
            </a:r>
            <a:r>
              <a:rPr kumimoji="0" lang="en-US" sz="1400" b="0" i="0" u="none" strike="noStrike" kern="1200" cap="none" spc="0" normalizeH="0" baseline="0" noProof="0" dirty="0">
                <a:ln>
                  <a:noFill/>
                </a:ln>
                <a:solidFill>
                  <a:srgbClr val="000000"/>
                </a:solidFill>
                <a:effectLst/>
                <a:highlight>
                  <a:srgbClr val="FFFFFF"/>
                </a:highlight>
                <a:uLnTx/>
                <a:uFillTx/>
                <a:latin typeface="Aptos" panose="020B0004020202020204" pitchFamily="34" charset="0"/>
                <a:ea typeface="+mn-ea"/>
                <a:cs typeface="+mn-cs"/>
              </a:rPr>
              <a:t>a</a:t>
            </a:r>
            <a:r>
              <a:rPr kumimoji="0" lang="en-US" sz="1400" b="1" i="0" u="none" strike="noStrike" kern="1200" cap="none" spc="0" normalizeH="0" baseline="0" noProof="0" dirty="0">
                <a:ln>
                  <a:noFill/>
                </a:ln>
                <a:solidFill>
                  <a:srgbClr val="000000"/>
                </a:solidFill>
                <a:effectLst/>
                <a:highlight>
                  <a:srgbClr val="FFFFFF"/>
                </a:highlight>
                <a:uLnTx/>
                <a:uFillTx/>
                <a:latin typeface="Aptos" panose="020B0004020202020204" pitchFamily="34" charset="0"/>
                <a:ea typeface="+mn-ea"/>
                <a:cs typeface="+mn-cs"/>
              </a:rPr>
              <a:t> </a:t>
            </a:r>
            <a:r>
              <a:rPr kumimoji="0" lang="en-US" sz="1400" b="0" i="0" u="none" strike="noStrike" kern="1200" cap="none" spc="0" normalizeH="0" baseline="0" noProof="0" dirty="0">
                <a:ln>
                  <a:noFill/>
                </a:ln>
                <a:solidFill>
                  <a:srgbClr val="000000"/>
                </a:solidFill>
                <a:effectLst/>
                <a:highlight>
                  <a:srgbClr val="FFFFFF"/>
                </a:highlight>
                <a:uLnTx/>
                <a:uFillTx/>
                <a:latin typeface="Aptos" panose="020B0004020202020204" pitchFamily="34" charset="0"/>
                <a:ea typeface="+mn-ea"/>
                <a:cs typeface="+mn-cs"/>
              </a:rPr>
              <a:t>topic</a:t>
            </a:r>
            <a:r>
              <a:rPr kumimoji="0" lang="en-US" sz="1400" b="1" i="0" u="none" strike="noStrike" kern="1200" cap="none" spc="0" normalizeH="0" baseline="0" noProof="0" dirty="0">
                <a:ln>
                  <a:noFill/>
                </a:ln>
                <a:solidFill>
                  <a:srgbClr val="000000"/>
                </a:solidFill>
                <a:effectLst/>
                <a:highlight>
                  <a:srgbClr val="FFFFFF"/>
                </a:highlight>
                <a:uLnTx/>
                <a:uFillTx/>
                <a:latin typeface="Aptos" panose="020B0004020202020204" pitchFamily="34" charset="0"/>
                <a:ea typeface="+mn-ea"/>
                <a:cs typeface="+mn-cs"/>
              </a:rPr>
              <a:t> </a:t>
            </a:r>
            <a:r>
              <a:rPr kumimoji="0" lang="en-US" sz="1400" b="0" i="0" u="none" strike="noStrike" kern="1200" cap="none" spc="0" normalizeH="0" baseline="0" noProof="0" dirty="0">
                <a:ln>
                  <a:noFill/>
                </a:ln>
                <a:solidFill>
                  <a:srgbClr val="000000"/>
                </a:solidFill>
                <a:effectLst/>
                <a:highlight>
                  <a:srgbClr val="FFFFFF"/>
                </a:highlight>
                <a:uLnTx/>
                <a:uFillTx/>
                <a:latin typeface="Aptos" panose="020B0004020202020204" pitchFamily="34" charset="0"/>
                <a:ea typeface="+mn-ea"/>
                <a:cs typeface="+mn-cs"/>
              </a:rPr>
              <a:t>they need to learn and have a </a:t>
            </a:r>
            <a:r>
              <a:rPr kumimoji="0" lang="en-US" sz="1400" b="1" i="0" u="none" strike="noStrike" kern="1200" cap="none" spc="0" normalizeH="0" baseline="0" noProof="0" dirty="0">
                <a:ln>
                  <a:noFill/>
                </a:ln>
                <a:solidFill>
                  <a:srgbClr val="000000"/>
                </a:solidFill>
                <a:effectLst/>
                <a:highlight>
                  <a:srgbClr val="FFFFFF"/>
                </a:highlight>
                <a:uLnTx/>
                <a:uFillTx/>
                <a:latin typeface="Aptos" panose="020B0004020202020204" pitchFamily="34" charset="0"/>
                <a:ea typeface="+mn-ea"/>
                <a:cs typeface="+mn-cs"/>
              </a:rPr>
              <a:t>required leader reading list. </a:t>
            </a:r>
            <a:endPar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grpSp>
        <p:nvGrpSpPr>
          <p:cNvPr id="170" name="Group 169"/>
          <p:cNvGrpSpPr/>
          <p:nvPr/>
        </p:nvGrpSpPr>
        <p:grpSpPr>
          <a:xfrm rot="16200000">
            <a:off x="6926773" y="2549039"/>
            <a:ext cx="2175921" cy="152374"/>
            <a:chOff x="7962900" y="2402209"/>
            <a:chExt cx="9144000" cy="388979"/>
          </a:xfrm>
        </p:grpSpPr>
        <p:sp>
          <p:nvSpPr>
            <p:cNvPr id="171" name="Rectangle 170"/>
            <p:cNvSpPr/>
            <p:nvPr/>
          </p:nvSpPr>
          <p:spPr>
            <a:xfrm>
              <a:off x="7962900" y="2402209"/>
              <a:ext cx="9144000" cy="3889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72" name="Rectangle 171"/>
            <p:cNvSpPr/>
            <p:nvPr/>
          </p:nvSpPr>
          <p:spPr>
            <a:xfrm>
              <a:off x="7962900" y="2402209"/>
              <a:ext cx="532635" cy="3889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grpSp>
      <p:grpSp>
        <p:nvGrpSpPr>
          <p:cNvPr id="174" name="Group 173"/>
          <p:cNvGrpSpPr>
            <a:grpSpLocks noChangeAspect="1"/>
          </p:cNvGrpSpPr>
          <p:nvPr/>
        </p:nvGrpSpPr>
        <p:grpSpPr>
          <a:xfrm>
            <a:off x="4438557" y="2735395"/>
            <a:ext cx="534092" cy="445902"/>
            <a:chOff x="11261726" y="3526349"/>
            <a:chExt cx="252412" cy="157412"/>
          </a:xfrm>
        </p:grpSpPr>
        <p:sp>
          <p:nvSpPr>
            <p:cNvPr id="175" name="Freeform 307"/>
            <p:cNvSpPr>
              <a:spLocks noEditPoints="1"/>
            </p:cNvSpPr>
            <p:nvPr/>
          </p:nvSpPr>
          <p:spPr bwMode="auto">
            <a:xfrm>
              <a:off x="11261726" y="3526349"/>
              <a:ext cx="176213" cy="157412"/>
            </a:xfrm>
            <a:custGeom>
              <a:avLst/>
              <a:gdLst>
                <a:gd name="T0" fmla="*/ 215 w 222"/>
                <a:gd name="T1" fmla="*/ 0 h 239"/>
                <a:gd name="T2" fmla="*/ 3 w 222"/>
                <a:gd name="T3" fmla="*/ 71 h 239"/>
                <a:gd name="T4" fmla="*/ 3 w 222"/>
                <a:gd name="T5" fmla="*/ 71 h 239"/>
                <a:gd name="T6" fmla="*/ 1 w 222"/>
                <a:gd name="T7" fmla="*/ 72 h 239"/>
                <a:gd name="T8" fmla="*/ 0 w 222"/>
                <a:gd name="T9" fmla="*/ 75 h 239"/>
                <a:gd name="T10" fmla="*/ 0 w 222"/>
                <a:gd name="T11" fmla="*/ 156 h 239"/>
                <a:gd name="T12" fmla="*/ 0 w 222"/>
                <a:gd name="T13" fmla="*/ 156 h 239"/>
                <a:gd name="T14" fmla="*/ 1 w 222"/>
                <a:gd name="T15" fmla="*/ 160 h 239"/>
                <a:gd name="T16" fmla="*/ 3 w 222"/>
                <a:gd name="T17" fmla="*/ 161 h 239"/>
                <a:gd name="T18" fmla="*/ 29 w 222"/>
                <a:gd name="T19" fmla="*/ 170 h 239"/>
                <a:gd name="T20" fmla="*/ 29 w 222"/>
                <a:gd name="T21" fmla="*/ 234 h 239"/>
                <a:gd name="T22" fmla="*/ 29 w 222"/>
                <a:gd name="T23" fmla="*/ 234 h 239"/>
                <a:gd name="T24" fmla="*/ 31 w 222"/>
                <a:gd name="T25" fmla="*/ 238 h 239"/>
                <a:gd name="T26" fmla="*/ 35 w 222"/>
                <a:gd name="T27" fmla="*/ 239 h 239"/>
                <a:gd name="T28" fmla="*/ 116 w 222"/>
                <a:gd name="T29" fmla="*/ 239 h 239"/>
                <a:gd name="T30" fmla="*/ 116 w 222"/>
                <a:gd name="T31" fmla="*/ 239 h 239"/>
                <a:gd name="T32" fmla="*/ 120 w 222"/>
                <a:gd name="T33" fmla="*/ 238 h 239"/>
                <a:gd name="T34" fmla="*/ 121 w 222"/>
                <a:gd name="T35" fmla="*/ 234 h 239"/>
                <a:gd name="T36" fmla="*/ 121 w 222"/>
                <a:gd name="T37" fmla="*/ 200 h 239"/>
                <a:gd name="T38" fmla="*/ 215 w 222"/>
                <a:gd name="T39" fmla="*/ 232 h 239"/>
                <a:gd name="T40" fmla="*/ 215 w 222"/>
                <a:gd name="T41" fmla="*/ 232 h 239"/>
                <a:gd name="T42" fmla="*/ 216 w 222"/>
                <a:gd name="T43" fmla="*/ 232 h 239"/>
                <a:gd name="T44" fmla="*/ 216 w 222"/>
                <a:gd name="T45" fmla="*/ 232 h 239"/>
                <a:gd name="T46" fmla="*/ 220 w 222"/>
                <a:gd name="T47" fmla="*/ 231 h 239"/>
                <a:gd name="T48" fmla="*/ 220 w 222"/>
                <a:gd name="T49" fmla="*/ 231 h 239"/>
                <a:gd name="T50" fmla="*/ 222 w 222"/>
                <a:gd name="T51" fmla="*/ 230 h 239"/>
                <a:gd name="T52" fmla="*/ 222 w 222"/>
                <a:gd name="T53" fmla="*/ 227 h 239"/>
                <a:gd name="T54" fmla="*/ 222 w 222"/>
                <a:gd name="T55" fmla="*/ 5 h 239"/>
                <a:gd name="T56" fmla="*/ 222 w 222"/>
                <a:gd name="T57" fmla="*/ 5 h 239"/>
                <a:gd name="T58" fmla="*/ 222 w 222"/>
                <a:gd name="T59" fmla="*/ 2 h 239"/>
                <a:gd name="T60" fmla="*/ 220 w 222"/>
                <a:gd name="T61" fmla="*/ 1 h 239"/>
                <a:gd name="T62" fmla="*/ 220 w 222"/>
                <a:gd name="T63" fmla="*/ 1 h 239"/>
                <a:gd name="T64" fmla="*/ 218 w 222"/>
                <a:gd name="T65" fmla="*/ 0 h 239"/>
                <a:gd name="T66" fmla="*/ 215 w 222"/>
                <a:gd name="T67" fmla="*/ 0 h 239"/>
                <a:gd name="T68" fmla="*/ 215 w 222"/>
                <a:gd name="T69" fmla="*/ 0 h 239"/>
                <a:gd name="T70" fmla="*/ 101 w 222"/>
                <a:gd name="T71" fmla="*/ 219 h 239"/>
                <a:gd name="T72" fmla="*/ 51 w 222"/>
                <a:gd name="T73" fmla="*/ 219 h 239"/>
                <a:gd name="T74" fmla="*/ 51 w 222"/>
                <a:gd name="T75" fmla="*/ 177 h 239"/>
                <a:gd name="T76" fmla="*/ 101 w 222"/>
                <a:gd name="T77" fmla="*/ 193 h 239"/>
                <a:gd name="T78" fmla="*/ 101 w 222"/>
                <a:gd name="T79" fmla="*/ 21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239">
                  <a:moveTo>
                    <a:pt x="215" y="0"/>
                  </a:moveTo>
                  <a:lnTo>
                    <a:pt x="3" y="71"/>
                  </a:lnTo>
                  <a:lnTo>
                    <a:pt x="3" y="71"/>
                  </a:lnTo>
                  <a:lnTo>
                    <a:pt x="1" y="72"/>
                  </a:lnTo>
                  <a:lnTo>
                    <a:pt x="0" y="75"/>
                  </a:lnTo>
                  <a:lnTo>
                    <a:pt x="0" y="156"/>
                  </a:lnTo>
                  <a:lnTo>
                    <a:pt x="0" y="156"/>
                  </a:lnTo>
                  <a:lnTo>
                    <a:pt x="1" y="160"/>
                  </a:lnTo>
                  <a:lnTo>
                    <a:pt x="3" y="161"/>
                  </a:lnTo>
                  <a:lnTo>
                    <a:pt x="29" y="170"/>
                  </a:lnTo>
                  <a:lnTo>
                    <a:pt x="29" y="234"/>
                  </a:lnTo>
                  <a:lnTo>
                    <a:pt x="29" y="234"/>
                  </a:lnTo>
                  <a:lnTo>
                    <a:pt x="31" y="238"/>
                  </a:lnTo>
                  <a:lnTo>
                    <a:pt x="35" y="239"/>
                  </a:lnTo>
                  <a:lnTo>
                    <a:pt x="116" y="239"/>
                  </a:lnTo>
                  <a:lnTo>
                    <a:pt x="116" y="239"/>
                  </a:lnTo>
                  <a:lnTo>
                    <a:pt x="120" y="238"/>
                  </a:lnTo>
                  <a:lnTo>
                    <a:pt x="121" y="234"/>
                  </a:lnTo>
                  <a:lnTo>
                    <a:pt x="121" y="200"/>
                  </a:lnTo>
                  <a:lnTo>
                    <a:pt x="215" y="232"/>
                  </a:lnTo>
                  <a:lnTo>
                    <a:pt x="215" y="232"/>
                  </a:lnTo>
                  <a:lnTo>
                    <a:pt x="216" y="232"/>
                  </a:lnTo>
                  <a:lnTo>
                    <a:pt x="216" y="232"/>
                  </a:lnTo>
                  <a:lnTo>
                    <a:pt x="220" y="231"/>
                  </a:lnTo>
                  <a:lnTo>
                    <a:pt x="220" y="231"/>
                  </a:lnTo>
                  <a:lnTo>
                    <a:pt x="222" y="230"/>
                  </a:lnTo>
                  <a:lnTo>
                    <a:pt x="222" y="227"/>
                  </a:lnTo>
                  <a:lnTo>
                    <a:pt x="222" y="5"/>
                  </a:lnTo>
                  <a:lnTo>
                    <a:pt x="222" y="5"/>
                  </a:lnTo>
                  <a:lnTo>
                    <a:pt x="222" y="2"/>
                  </a:lnTo>
                  <a:lnTo>
                    <a:pt x="220" y="1"/>
                  </a:lnTo>
                  <a:lnTo>
                    <a:pt x="220" y="1"/>
                  </a:lnTo>
                  <a:lnTo>
                    <a:pt x="218" y="0"/>
                  </a:lnTo>
                  <a:lnTo>
                    <a:pt x="215" y="0"/>
                  </a:lnTo>
                  <a:lnTo>
                    <a:pt x="215" y="0"/>
                  </a:lnTo>
                  <a:close/>
                  <a:moveTo>
                    <a:pt x="101" y="219"/>
                  </a:moveTo>
                  <a:lnTo>
                    <a:pt x="51" y="219"/>
                  </a:lnTo>
                  <a:lnTo>
                    <a:pt x="51" y="177"/>
                  </a:lnTo>
                  <a:lnTo>
                    <a:pt x="101" y="193"/>
                  </a:lnTo>
                  <a:lnTo>
                    <a:pt x="101" y="2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176" name="Freeform 308"/>
            <p:cNvSpPr>
              <a:spLocks/>
            </p:cNvSpPr>
            <p:nvPr/>
          </p:nvSpPr>
          <p:spPr bwMode="auto">
            <a:xfrm>
              <a:off x="11476038" y="3596323"/>
              <a:ext cx="38100" cy="12700"/>
            </a:xfrm>
            <a:custGeom>
              <a:avLst/>
              <a:gdLst>
                <a:gd name="T0" fmla="*/ 39 w 48"/>
                <a:gd name="T1" fmla="*/ 0 h 18"/>
                <a:gd name="T2" fmla="*/ 9 w 48"/>
                <a:gd name="T3" fmla="*/ 0 h 18"/>
                <a:gd name="T4" fmla="*/ 9 w 48"/>
                <a:gd name="T5" fmla="*/ 0 h 18"/>
                <a:gd name="T6" fmla="*/ 5 w 48"/>
                <a:gd name="T7" fmla="*/ 0 h 18"/>
                <a:gd name="T8" fmla="*/ 2 w 48"/>
                <a:gd name="T9" fmla="*/ 2 h 18"/>
                <a:gd name="T10" fmla="*/ 0 w 48"/>
                <a:gd name="T11" fmla="*/ 6 h 18"/>
                <a:gd name="T12" fmla="*/ 0 w 48"/>
                <a:gd name="T13" fmla="*/ 8 h 18"/>
                <a:gd name="T14" fmla="*/ 0 w 48"/>
                <a:gd name="T15" fmla="*/ 8 h 18"/>
                <a:gd name="T16" fmla="*/ 0 w 48"/>
                <a:gd name="T17" fmla="*/ 12 h 18"/>
                <a:gd name="T18" fmla="*/ 2 w 48"/>
                <a:gd name="T19" fmla="*/ 15 h 18"/>
                <a:gd name="T20" fmla="*/ 5 w 48"/>
                <a:gd name="T21" fmla="*/ 16 h 18"/>
                <a:gd name="T22" fmla="*/ 9 w 48"/>
                <a:gd name="T23" fmla="*/ 18 h 18"/>
                <a:gd name="T24" fmla="*/ 39 w 48"/>
                <a:gd name="T25" fmla="*/ 18 h 18"/>
                <a:gd name="T26" fmla="*/ 39 w 48"/>
                <a:gd name="T27" fmla="*/ 18 h 18"/>
                <a:gd name="T28" fmla="*/ 43 w 48"/>
                <a:gd name="T29" fmla="*/ 16 h 18"/>
                <a:gd name="T30" fmla="*/ 45 w 48"/>
                <a:gd name="T31" fmla="*/ 15 h 18"/>
                <a:gd name="T32" fmla="*/ 47 w 48"/>
                <a:gd name="T33" fmla="*/ 12 h 18"/>
                <a:gd name="T34" fmla="*/ 48 w 48"/>
                <a:gd name="T35" fmla="*/ 8 h 18"/>
                <a:gd name="T36" fmla="*/ 48 w 48"/>
                <a:gd name="T37" fmla="*/ 8 h 18"/>
                <a:gd name="T38" fmla="*/ 47 w 48"/>
                <a:gd name="T39" fmla="*/ 6 h 18"/>
                <a:gd name="T40" fmla="*/ 45 w 48"/>
                <a:gd name="T41" fmla="*/ 2 h 18"/>
                <a:gd name="T42" fmla="*/ 43 w 48"/>
                <a:gd name="T43" fmla="*/ 0 h 18"/>
                <a:gd name="T44" fmla="*/ 39 w 48"/>
                <a:gd name="T45" fmla="*/ 0 h 18"/>
                <a:gd name="T46" fmla="*/ 39 w 48"/>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18">
                  <a:moveTo>
                    <a:pt x="39" y="0"/>
                  </a:moveTo>
                  <a:lnTo>
                    <a:pt x="9" y="0"/>
                  </a:lnTo>
                  <a:lnTo>
                    <a:pt x="9" y="0"/>
                  </a:lnTo>
                  <a:lnTo>
                    <a:pt x="5" y="0"/>
                  </a:lnTo>
                  <a:lnTo>
                    <a:pt x="2" y="2"/>
                  </a:lnTo>
                  <a:lnTo>
                    <a:pt x="0" y="6"/>
                  </a:lnTo>
                  <a:lnTo>
                    <a:pt x="0" y="8"/>
                  </a:lnTo>
                  <a:lnTo>
                    <a:pt x="0" y="8"/>
                  </a:lnTo>
                  <a:lnTo>
                    <a:pt x="0" y="12"/>
                  </a:lnTo>
                  <a:lnTo>
                    <a:pt x="2" y="15"/>
                  </a:lnTo>
                  <a:lnTo>
                    <a:pt x="5" y="16"/>
                  </a:lnTo>
                  <a:lnTo>
                    <a:pt x="9" y="18"/>
                  </a:lnTo>
                  <a:lnTo>
                    <a:pt x="39" y="18"/>
                  </a:lnTo>
                  <a:lnTo>
                    <a:pt x="39" y="18"/>
                  </a:lnTo>
                  <a:lnTo>
                    <a:pt x="43" y="16"/>
                  </a:lnTo>
                  <a:lnTo>
                    <a:pt x="45" y="15"/>
                  </a:lnTo>
                  <a:lnTo>
                    <a:pt x="47" y="12"/>
                  </a:lnTo>
                  <a:lnTo>
                    <a:pt x="48" y="8"/>
                  </a:lnTo>
                  <a:lnTo>
                    <a:pt x="48" y="8"/>
                  </a:lnTo>
                  <a:lnTo>
                    <a:pt x="47" y="6"/>
                  </a:lnTo>
                  <a:lnTo>
                    <a:pt x="45" y="2"/>
                  </a:lnTo>
                  <a:lnTo>
                    <a:pt x="43" y="0"/>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177" name="Freeform 309"/>
            <p:cNvSpPr>
              <a:spLocks/>
            </p:cNvSpPr>
            <p:nvPr/>
          </p:nvSpPr>
          <p:spPr bwMode="auto">
            <a:xfrm>
              <a:off x="11464926" y="3534410"/>
              <a:ext cx="33338" cy="25400"/>
            </a:xfrm>
            <a:custGeom>
              <a:avLst/>
              <a:gdLst>
                <a:gd name="T0" fmla="*/ 8 w 42"/>
                <a:gd name="T1" fmla="*/ 32 h 32"/>
                <a:gd name="T2" fmla="*/ 8 w 42"/>
                <a:gd name="T3" fmla="*/ 32 h 32"/>
                <a:gd name="T4" fmla="*/ 14 w 42"/>
                <a:gd name="T5" fmla="*/ 31 h 32"/>
                <a:gd name="T6" fmla="*/ 37 w 42"/>
                <a:gd name="T7" fmla="*/ 17 h 32"/>
                <a:gd name="T8" fmla="*/ 37 w 42"/>
                <a:gd name="T9" fmla="*/ 17 h 32"/>
                <a:gd name="T10" fmla="*/ 39 w 42"/>
                <a:gd name="T11" fmla="*/ 14 h 32"/>
                <a:gd name="T12" fmla="*/ 42 w 42"/>
                <a:gd name="T13" fmla="*/ 12 h 32"/>
                <a:gd name="T14" fmla="*/ 42 w 42"/>
                <a:gd name="T15" fmla="*/ 8 h 32"/>
                <a:gd name="T16" fmla="*/ 41 w 42"/>
                <a:gd name="T17" fmla="*/ 4 h 32"/>
                <a:gd name="T18" fmla="*/ 41 w 42"/>
                <a:gd name="T19" fmla="*/ 4 h 32"/>
                <a:gd name="T20" fmla="*/ 38 w 42"/>
                <a:gd name="T21" fmla="*/ 2 h 32"/>
                <a:gd name="T22" fmla="*/ 35 w 42"/>
                <a:gd name="T23" fmla="*/ 0 h 32"/>
                <a:gd name="T24" fmla="*/ 35 w 42"/>
                <a:gd name="T25" fmla="*/ 0 h 32"/>
                <a:gd name="T26" fmla="*/ 31 w 42"/>
                <a:gd name="T27" fmla="*/ 0 h 32"/>
                <a:gd name="T28" fmla="*/ 28 w 42"/>
                <a:gd name="T29" fmla="*/ 1 h 32"/>
                <a:gd name="T30" fmla="*/ 4 w 42"/>
                <a:gd name="T31" fmla="*/ 14 h 32"/>
                <a:gd name="T32" fmla="*/ 4 w 42"/>
                <a:gd name="T33" fmla="*/ 14 h 32"/>
                <a:gd name="T34" fmla="*/ 2 w 42"/>
                <a:gd name="T35" fmla="*/ 17 h 32"/>
                <a:gd name="T36" fmla="*/ 0 w 42"/>
                <a:gd name="T37" fmla="*/ 20 h 32"/>
                <a:gd name="T38" fmla="*/ 0 w 42"/>
                <a:gd name="T39" fmla="*/ 24 h 32"/>
                <a:gd name="T40" fmla="*/ 0 w 42"/>
                <a:gd name="T41" fmla="*/ 28 h 32"/>
                <a:gd name="T42" fmla="*/ 0 w 42"/>
                <a:gd name="T43" fmla="*/ 28 h 32"/>
                <a:gd name="T44" fmla="*/ 4 w 42"/>
                <a:gd name="T45" fmla="*/ 31 h 32"/>
                <a:gd name="T46" fmla="*/ 8 w 42"/>
                <a:gd name="T47" fmla="*/ 32 h 32"/>
                <a:gd name="T48" fmla="*/ 8 w 4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2">
                  <a:moveTo>
                    <a:pt x="8" y="32"/>
                  </a:moveTo>
                  <a:lnTo>
                    <a:pt x="8" y="32"/>
                  </a:lnTo>
                  <a:lnTo>
                    <a:pt x="14" y="31"/>
                  </a:lnTo>
                  <a:lnTo>
                    <a:pt x="37" y="17"/>
                  </a:lnTo>
                  <a:lnTo>
                    <a:pt x="37" y="17"/>
                  </a:lnTo>
                  <a:lnTo>
                    <a:pt x="39" y="14"/>
                  </a:lnTo>
                  <a:lnTo>
                    <a:pt x="42" y="12"/>
                  </a:lnTo>
                  <a:lnTo>
                    <a:pt x="42" y="8"/>
                  </a:lnTo>
                  <a:lnTo>
                    <a:pt x="41" y="4"/>
                  </a:lnTo>
                  <a:lnTo>
                    <a:pt x="41" y="4"/>
                  </a:lnTo>
                  <a:lnTo>
                    <a:pt x="38" y="2"/>
                  </a:lnTo>
                  <a:lnTo>
                    <a:pt x="35" y="0"/>
                  </a:lnTo>
                  <a:lnTo>
                    <a:pt x="35" y="0"/>
                  </a:lnTo>
                  <a:lnTo>
                    <a:pt x="31" y="0"/>
                  </a:lnTo>
                  <a:lnTo>
                    <a:pt x="28" y="1"/>
                  </a:lnTo>
                  <a:lnTo>
                    <a:pt x="4" y="14"/>
                  </a:lnTo>
                  <a:lnTo>
                    <a:pt x="4" y="14"/>
                  </a:lnTo>
                  <a:lnTo>
                    <a:pt x="2" y="17"/>
                  </a:lnTo>
                  <a:lnTo>
                    <a:pt x="0" y="20"/>
                  </a:lnTo>
                  <a:lnTo>
                    <a:pt x="0" y="24"/>
                  </a:lnTo>
                  <a:lnTo>
                    <a:pt x="0" y="28"/>
                  </a:lnTo>
                  <a:lnTo>
                    <a:pt x="0" y="28"/>
                  </a:lnTo>
                  <a:lnTo>
                    <a:pt x="4" y="31"/>
                  </a:lnTo>
                  <a:lnTo>
                    <a:pt x="8" y="32"/>
                  </a:ln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178" name="Freeform 310"/>
            <p:cNvSpPr>
              <a:spLocks/>
            </p:cNvSpPr>
            <p:nvPr/>
          </p:nvSpPr>
          <p:spPr bwMode="auto">
            <a:xfrm>
              <a:off x="11464926" y="3645535"/>
              <a:ext cx="33338" cy="23813"/>
            </a:xfrm>
            <a:custGeom>
              <a:avLst/>
              <a:gdLst>
                <a:gd name="T0" fmla="*/ 37 w 42"/>
                <a:gd name="T1" fmla="*/ 15 h 31"/>
                <a:gd name="T2" fmla="*/ 14 w 42"/>
                <a:gd name="T3" fmla="*/ 1 h 31"/>
                <a:gd name="T4" fmla="*/ 14 w 42"/>
                <a:gd name="T5" fmla="*/ 1 h 31"/>
                <a:gd name="T6" fmla="*/ 10 w 42"/>
                <a:gd name="T7" fmla="*/ 0 h 31"/>
                <a:gd name="T8" fmla="*/ 7 w 42"/>
                <a:gd name="T9" fmla="*/ 0 h 31"/>
                <a:gd name="T10" fmla="*/ 3 w 42"/>
                <a:gd name="T11" fmla="*/ 1 h 31"/>
                <a:gd name="T12" fmla="*/ 0 w 42"/>
                <a:gd name="T13" fmla="*/ 4 h 31"/>
                <a:gd name="T14" fmla="*/ 0 w 42"/>
                <a:gd name="T15" fmla="*/ 4 h 31"/>
                <a:gd name="T16" fmla="*/ 0 w 42"/>
                <a:gd name="T17" fmla="*/ 8 h 31"/>
                <a:gd name="T18" fmla="*/ 0 w 42"/>
                <a:gd name="T19" fmla="*/ 11 h 31"/>
                <a:gd name="T20" fmla="*/ 2 w 42"/>
                <a:gd name="T21" fmla="*/ 14 h 31"/>
                <a:gd name="T22" fmla="*/ 4 w 42"/>
                <a:gd name="T23" fmla="*/ 16 h 31"/>
                <a:gd name="T24" fmla="*/ 28 w 42"/>
                <a:gd name="T25" fmla="*/ 31 h 31"/>
                <a:gd name="T26" fmla="*/ 28 w 42"/>
                <a:gd name="T27" fmla="*/ 31 h 31"/>
                <a:gd name="T28" fmla="*/ 33 w 42"/>
                <a:gd name="T29" fmla="*/ 31 h 31"/>
                <a:gd name="T30" fmla="*/ 33 w 42"/>
                <a:gd name="T31" fmla="*/ 31 h 31"/>
                <a:gd name="T32" fmla="*/ 37 w 42"/>
                <a:gd name="T33" fmla="*/ 30 h 31"/>
                <a:gd name="T34" fmla="*/ 41 w 42"/>
                <a:gd name="T35" fmla="*/ 27 h 31"/>
                <a:gd name="T36" fmla="*/ 41 w 42"/>
                <a:gd name="T37" fmla="*/ 27 h 31"/>
                <a:gd name="T38" fmla="*/ 42 w 42"/>
                <a:gd name="T39" fmla="*/ 23 h 31"/>
                <a:gd name="T40" fmla="*/ 42 w 42"/>
                <a:gd name="T41" fmla="*/ 20 h 31"/>
                <a:gd name="T42" fmla="*/ 39 w 42"/>
                <a:gd name="T43" fmla="*/ 18 h 31"/>
                <a:gd name="T44" fmla="*/ 37 w 42"/>
                <a:gd name="T45" fmla="*/ 15 h 31"/>
                <a:gd name="T46" fmla="*/ 37 w 42"/>
                <a:gd name="T4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1">
                  <a:moveTo>
                    <a:pt x="37" y="15"/>
                  </a:moveTo>
                  <a:lnTo>
                    <a:pt x="14" y="1"/>
                  </a:lnTo>
                  <a:lnTo>
                    <a:pt x="14" y="1"/>
                  </a:lnTo>
                  <a:lnTo>
                    <a:pt x="10" y="0"/>
                  </a:lnTo>
                  <a:lnTo>
                    <a:pt x="7" y="0"/>
                  </a:lnTo>
                  <a:lnTo>
                    <a:pt x="3" y="1"/>
                  </a:lnTo>
                  <a:lnTo>
                    <a:pt x="0" y="4"/>
                  </a:lnTo>
                  <a:lnTo>
                    <a:pt x="0" y="4"/>
                  </a:lnTo>
                  <a:lnTo>
                    <a:pt x="0" y="8"/>
                  </a:lnTo>
                  <a:lnTo>
                    <a:pt x="0" y="11"/>
                  </a:lnTo>
                  <a:lnTo>
                    <a:pt x="2" y="14"/>
                  </a:lnTo>
                  <a:lnTo>
                    <a:pt x="4" y="16"/>
                  </a:lnTo>
                  <a:lnTo>
                    <a:pt x="28" y="31"/>
                  </a:lnTo>
                  <a:lnTo>
                    <a:pt x="28" y="31"/>
                  </a:lnTo>
                  <a:lnTo>
                    <a:pt x="33" y="31"/>
                  </a:lnTo>
                  <a:lnTo>
                    <a:pt x="33" y="31"/>
                  </a:lnTo>
                  <a:lnTo>
                    <a:pt x="37" y="30"/>
                  </a:lnTo>
                  <a:lnTo>
                    <a:pt x="41" y="27"/>
                  </a:lnTo>
                  <a:lnTo>
                    <a:pt x="41" y="27"/>
                  </a:lnTo>
                  <a:lnTo>
                    <a:pt x="42" y="23"/>
                  </a:lnTo>
                  <a:lnTo>
                    <a:pt x="42" y="20"/>
                  </a:lnTo>
                  <a:lnTo>
                    <a:pt x="39" y="18"/>
                  </a:lnTo>
                  <a:lnTo>
                    <a:pt x="37" y="15"/>
                  </a:lnTo>
                  <a:lnTo>
                    <a:pt x="3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grpSp>
      <p:sp>
        <p:nvSpPr>
          <p:cNvPr id="188" name="Oval 187"/>
          <p:cNvSpPr/>
          <p:nvPr/>
        </p:nvSpPr>
        <p:spPr>
          <a:xfrm>
            <a:off x="6717149" y="6228052"/>
            <a:ext cx="570174" cy="57017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grpSp>
        <p:nvGrpSpPr>
          <p:cNvPr id="192" name="Group 191"/>
          <p:cNvGrpSpPr>
            <a:grpSpLocks noChangeAspect="1"/>
          </p:cNvGrpSpPr>
          <p:nvPr/>
        </p:nvGrpSpPr>
        <p:grpSpPr>
          <a:xfrm>
            <a:off x="6873726" y="6409373"/>
            <a:ext cx="257020" cy="223554"/>
            <a:chOff x="9467851" y="977900"/>
            <a:chExt cx="304800" cy="265113"/>
          </a:xfrm>
        </p:grpSpPr>
        <p:sp>
          <p:nvSpPr>
            <p:cNvPr id="193" name="Freeform 192"/>
            <p:cNvSpPr>
              <a:spLocks/>
            </p:cNvSpPr>
            <p:nvPr/>
          </p:nvSpPr>
          <p:spPr bwMode="auto">
            <a:xfrm>
              <a:off x="9586913" y="977900"/>
              <a:ext cx="65088" cy="66675"/>
            </a:xfrm>
            <a:custGeom>
              <a:avLst/>
              <a:gdLst>
                <a:gd name="T0" fmla="*/ 40 w 82"/>
                <a:gd name="T1" fmla="*/ 83 h 83"/>
                <a:gd name="T2" fmla="*/ 40 w 82"/>
                <a:gd name="T3" fmla="*/ 83 h 83"/>
                <a:gd name="T4" fmla="*/ 48 w 82"/>
                <a:gd name="T5" fmla="*/ 82 h 83"/>
                <a:gd name="T6" fmla="*/ 56 w 82"/>
                <a:gd name="T7" fmla="*/ 79 h 83"/>
                <a:gd name="T8" fmla="*/ 63 w 82"/>
                <a:gd name="T9" fmla="*/ 75 h 83"/>
                <a:gd name="T10" fmla="*/ 70 w 82"/>
                <a:gd name="T11" fmla="*/ 71 h 83"/>
                <a:gd name="T12" fmla="*/ 75 w 82"/>
                <a:gd name="T13" fmla="*/ 65 h 83"/>
                <a:gd name="T14" fmla="*/ 78 w 82"/>
                <a:gd name="T15" fmla="*/ 58 h 83"/>
                <a:gd name="T16" fmla="*/ 80 w 82"/>
                <a:gd name="T17" fmla="*/ 50 h 83"/>
                <a:gd name="T18" fmla="*/ 82 w 82"/>
                <a:gd name="T19" fmla="*/ 42 h 83"/>
                <a:gd name="T20" fmla="*/ 82 w 82"/>
                <a:gd name="T21" fmla="*/ 42 h 83"/>
                <a:gd name="T22" fmla="*/ 80 w 82"/>
                <a:gd name="T23" fmla="*/ 34 h 83"/>
                <a:gd name="T24" fmla="*/ 78 w 82"/>
                <a:gd name="T25" fmla="*/ 26 h 83"/>
                <a:gd name="T26" fmla="*/ 75 w 82"/>
                <a:gd name="T27" fmla="*/ 19 h 83"/>
                <a:gd name="T28" fmla="*/ 70 w 82"/>
                <a:gd name="T29" fmla="*/ 12 h 83"/>
                <a:gd name="T30" fmla="*/ 63 w 82"/>
                <a:gd name="T31" fmla="*/ 8 h 83"/>
                <a:gd name="T32" fmla="*/ 56 w 82"/>
                <a:gd name="T33" fmla="*/ 4 h 83"/>
                <a:gd name="T34" fmla="*/ 48 w 82"/>
                <a:gd name="T35" fmla="*/ 2 h 83"/>
                <a:gd name="T36" fmla="*/ 40 w 82"/>
                <a:gd name="T37" fmla="*/ 0 h 83"/>
                <a:gd name="T38" fmla="*/ 40 w 82"/>
                <a:gd name="T39" fmla="*/ 0 h 83"/>
                <a:gd name="T40" fmla="*/ 32 w 82"/>
                <a:gd name="T41" fmla="*/ 2 h 83"/>
                <a:gd name="T42" fmla="*/ 24 w 82"/>
                <a:gd name="T43" fmla="*/ 4 h 83"/>
                <a:gd name="T44" fmla="*/ 17 w 82"/>
                <a:gd name="T45" fmla="*/ 8 h 83"/>
                <a:gd name="T46" fmla="*/ 12 w 82"/>
                <a:gd name="T47" fmla="*/ 12 h 83"/>
                <a:gd name="T48" fmla="*/ 6 w 82"/>
                <a:gd name="T49" fmla="*/ 19 h 83"/>
                <a:gd name="T50" fmla="*/ 2 w 82"/>
                <a:gd name="T51" fmla="*/ 26 h 83"/>
                <a:gd name="T52" fmla="*/ 0 w 82"/>
                <a:gd name="T53" fmla="*/ 34 h 83"/>
                <a:gd name="T54" fmla="*/ 0 w 82"/>
                <a:gd name="T55" fmla="*/ 42 h 83"/>
                <a:gd name="T56" fmla="*/ 0 w 82"/>
                <a:gd name="T57" fmla="*/ 42 h 83"/>
                <a:gd name="T58" fmla="*/ 0 w 82"/>
                <a:gd name="T59" fmla="*/ 50 h 83"/>
                <a:gd name="T60" fmla="*/ 2 w 82"/>
                <a:gd name="T61" fmla="*/ 58 h 83"/>
                <a:gd name="T62" fmla="*/ 6 w 82"/>
                <a:gd name="T63" fmla="*/ 65 h 83"/>
                <a:gd name="T64" fmla="*/ 12 w 82"/>
                <a:gd name="T65" fmla="*/ 71 h 83"/>
                <a:gd name="T66" fmla="*/ 17 w 82"/>
                <a:gd name="T67" fmla="*/ 75 h 83"/>
                <a:gd name="T68" fmla="*/ 24 w 82"/>
                <a:gd name="T69" fmla="*/ 79 h 83"/>
                <a:gd name="T70" fmla="*/ 32 w 82"/>
                <a:gd name="T71" fmla="*/ 82 h 83"/>
                <a:gd name="T72" fmla="*/ 40 w 82"/>
                <a:gd name="T73" fmla="*/ 83 h 83"/>
                <a:gd name="T74" fmla="*/ 40 w 82"/>
                <a:gd name="T7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83">
                  <a:moveTo>
                    <a:pt x="40" y="83"/>
                  </a:moveTo>
                  <a:lnTo>
                    <a:pt x="40" y="83"/>
                  </a:lnTo>
                  <a:lnTo>
                    <a:pt x="48" y="82"/>
                  </a:lnTo>
                  <a:lnTo>
                    <a:pt x="56" y="79"/>
                  </a:lnTo>
                  <a:lnTo>
                    <a:pt x="63" y="75"/>
                  </a:lnTo>
                  <a:lnTo>
                    <a:pt x="70" y="71"/>
                  </a:lnTo>
                  <a:lnTo>
                    <a:pt x="75" y="65"/>
                  </a:lnTo>
                  <a:lnTo>
                    <a:pt x="78" y="58"/>
                  </a:lnTo>
                  <a:lnTo>
                    <a:pt x="80" y="50"/>
                  </a:lnTo>
                  <a:lnTo>
                    <a:pt x="82" y="42"/>
                  </a:lnTo>
                  <a:lnTo>
                    <a:pt x="82" y="42"/>
                  </a:lnTo>
                  <a:lnTo>
                    <a:pt x="80" y="34"/>
                  </a:lnTo>
                  <a:lnTo>
                    <a:pt x="78" y="26"/>
                  </a:lnTo>
                  <a:lnTo>
                    <a:pt x="75" y="19"/>
                  </a:lnTo>
                  <a:lnTo>
                    <a:pt x="70" y="12"/>
                  </a:lnTo>
                  <a:lnTo>
                    <a:pt x="63" y="8"/>
                  </a:lnTo>
                  <a:lnTo>
                    <a:pt x="56" y="4"/>
                  </a:lnTo>
                  <a:lnTo>
                    <a:pt x="48" y="2"/>
                  </a:lnTo>
                  <a:lnTo>
                    <a:pt x="40" y="0"/>
                  </a:lnTo>
                  <a:lnTo>
                    <a:pt x="40" y="0"/>
                  </a:lnTo>
                  <a:lnTo>
                    <a:pt x="32" y="2"/>
                  </a:lnTo>
                  <a:lnTo>
                    <a:pt x="24" y="4"/>
                  </a:lnTo>
                  <a:lnTo>
                    <a:pt x="17" y="8"/>
                  </a:lnTo>
                  <a:lnTo>
                    <a:pt x="12" y="12"/>
                  </a:lnTo>
                  <a:lnTo>
                    <a:pt x="6" y="19"/>
                  </a:lnTo>
                  <a:lnTo>
                    <a:pt x="2" y="26"/>
                  </a:lnTo>
                  <a:lnTo>
                    <a:pt x="0" y="34"/>
                  </a:lnTo>
                  <a:lnTo>
                    <a:pt x="0" y="42"/>
                  </a:lnTo>
                  <a:lnTo>
                    <a:pt x="0" y="42"/>
                  </a:lnTo>
                  <a:lnTo>
                    <a:pt x="0" y="50"/>
                  </a:lnTo>
                  <a:lnTo>
                    <a:pt x="2" y="58"/>
                  </a:lnTo>
                  <a:lnTo>
                    <a:pt x="6" y="65"/>
                  </a:lnTo>
                  <a:lnTo>
                    <a:pt x="12" y="71"/>
                  </a:lnTo>
                  <a:lnTo>
                    <a:pt x="17" y="75"/>
                  </a:lnTo>
                  <a:lnTo>
                    <a:pt x="24" y="79"/>
                  </a:lnTo>
                  <a:lnTo>
                    <a:pt x="32" y="82"/>
                  </a:lnTo>
                  <a:lnTo>
                    <a:pt x="40" y="83"/>
                  </a:lnTo>
                  <a:lnTo>
                    <a:pt x="4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194" name="Freeform 193"/>
            <p:cNvSpPr>
              <a:spLocks/>
            </p:cNvSpPr>
            <p:nvPr/>
          </p:nvSpPr>
          <p:spPr bwMode="auto">
            <a:xfrm>
              <a:off x="9499601" y="1063625"/>
              <a:ext cx="241300" cy="138113"/>
            </a:xfrm>
            <a:custGeom>
              <a:avLst/>
              <a:gdLst>
                <a:gd name="T0" fmla="*/ 43 w 305"/>
                <a:gd name="T1" fmla="*/ 75 h 174"/>
                <a:gd name="T2" fmla="*/ 53 w 305"/>
                <a:gd name="T3" fmla="*/ 80 h 174"/>
                <a:gd name="T4" fmla="*/ 65 w 305"/>
                <a:gd name="T5" fmla="*/ 79 h 174"/>
                <a:gd name="T6" fmla="*/ 135 w 305"/>
                <a:gd name="T7" fmla="*/ 139 h 174"/>
                <a:gd name="T8" fmla="*/ 47 w 305"/>
                <a:gd name="T9" fmla="*/ 139 h 174"/>
                <a:gd name="T10" fmla="*/ 34 w 305"/>
                <a:gd name="T11" fmla="*/ 145 h 174"/>
                <a:gd name="T12" fmla="*/ 28 w 305"/>
                <a:gd name="T13" fmla="*/ 157 h 174"/>
                <a:gd name="T14" fmla="*/ 31 w 305"/>
                <a:gd name="T15" fmla="*/ 164 h 174"/>
                <a:gd name="T16" fmla="*/ 39 w 305"/>
                <a:gd name="T17" fmla="*/ 173 h 174"/>
                <a:gd name="T18" fmla="*/ 258 w 305"/>
                <a:gd name="T19" fmla="*/ 174 h 174"/>
                <a:gd name="T20" fmla="*/ 265 w 305"/>
                <a:gd name="T21" fmla="*/ 173 h 174"/>
                <a:gd name="T22" fmla="*/ 274 w 305"/>
                <a:gd name="T23" fmla="*/ 164 h 174"/>
                <a:gd name="T24" fmla="*/ 276 w 305"/>
                <a:gd name="T25" fmla="*/ 157 h 174"/>
                <a:gd name="T26" fmla="*/ 270 w 305"/>
                <a:gd name="T27" fmla="*/ 145 h 174"/>
                <a:gd name="T28" fmla="*/ 258 w 305"/>
                <a:gd name="T29" fmla="*/ 139 h 174"/>
                <a:gd name="T30" fmla="*/ 170 w 305"/>
                <a:gd name="T31" fmla="*/ 44 h 174"/>
                <a:gd name="T32" fmla="*/ 241 w 305"/>
                <a:gd name="T33" fmla="*/ 79 h 174"/>
                <a:gd name="T34" fmla="*/ 249 w 305"/>
                <a:gd name="T35" fmla="*/ 80 h 174"/>
                <a:gd name="T36" fmla="*/ 255 w 305"/>
                <a:gd name="T37" fmla="*/ 79 h 174"/>
                <a:gd name="T38" fmla="*/ 300 w 305"/>
                <a:gd name="T39" fmla="*/ 35 h 174"/>
                <a:gd name="T40" fmla="*/ 304 w 305"/>
                <a:gd name="T41" fmla="*/ 28 h 174"/>
                <a:gd name="T42" fmla="*/ 304 w 305"/>
                <a:gd name="T43" fmla="*/ 14 h 174"/>
                <a:gd name="T44" fmla="*/ 300 w 305"/>
                <a:gd name="T45" fmla="*/ 9 h 174"/>
                <a:gd name="T46" fmla="*/ 286 w 305"/>
                <a:gd name="T47" fmla="*/ 4 h 174"/>
                <a:gd name="T48" fmla="*/ 274 w 305"/>
                <a:gd name="T49" fmla="*/ 9 h 174"/>
                <a:gd name="T50" fmla="*/ 167 w 305"/>
                <a:gd name="T51" fmla="*/ 2 h 174"/>
                <a:gd name="T52" fmla="*/ 160 w 305"/>
                <a:gd name="T53" fmla="*/ 0 h 174"/>
                <a:gd name="T54" fmla="*/ 144 w 305"/>
                <a:gd name="T55" fmla="*/ 0 h 174"/>
                <a:gd name="T56" fmla="*/ 61 w 305"/>
                <a:gd name="T57" fmla="*/ 41 h 174"/>
                <a:gd name="T58" fmla="*/ 30 w 305"/>
                <a:gd name="T59" fmla="*/ 9 h 174"/>
                <a:gd name="T60" fmla="*/ 18 w 305"/>
                <a:gd name="T61" fmla="*/ 4 h 174"/>
                <a:gd name="T62" fmla="*/ 6 w 305"/>
                <a:gd name="T63" fmla="*/ 9 h 174"/>
                <a:gd name="T64" fmla="*/ 2 w 305"/>
                <a:gd name="T65" fmla="*/ 14 h 174"/>
                <a:gd name="T66" fmla="*/ 0 w 305"/>
                <a:gd name="T67" fmla="*/ 28 h 174"/>
                <a:gd name="T68" fmla="*/ 43 w 305"/>
                <a:gd name="T69" fmla="*/ 7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174">
                  <a:moveTo>
                    <a:pt x="43" y="75"/>
                  </a:moveTo>
                  <a:lnTo>
                    <a:pt x="43" y="75"/>
                  </a:lnTo>
                  <a:lnTo>
                    <a:pt x="49" y="79"/>
                  </a:lnTo>
                  <a:lnTo>
                    <a:pt x="53" y="80"/>
                  </a:lnTo>
                  <a:lnTo>
                    <a:pt x="59" y="80"/>
                  </a:lnTo>
                  <a:lnTo>
                    <a:pt x="65" y="79"/>
                  </a:lnTo>
                  <a:lnTo>
                    <a:pt x="135" y="44"/>
                  </a:lnTo>
                  <a:lnTo>
                    <a:pt x="135" y="139"/>
                  </a:lnTo>
                  <a:lnTo>
                    <a:pt x="47" y="139"/>
                  </a:lnTo>
                  <a:lnTo>
                    <a:pt x="47" y="139"/>
                  </a:lnTo>
                  <a:lnTo>
                    <a:pt x="39" y="141"/>
                  </a:lnTo>
                  <a:lnTo>
                    <a:pt x="34" y="145"/>
                  </a:lnTo>
                  <a:lnTo>
                    <a:pt x="31" y="150"/>
                  </a:lnTo>
                  <a:lnTo>
                    <a:pt x="28" y="157"/>
                  </a:lnTo>
                  <a:lnTo>
                    <a:pt x="28" y="157"/>
                  </a:lnTo>
                  <a:lnTo>
                    <a:pt x="31" y="164"/>
                  </a:lnTo>
                  <a:lnTo>
                    <a:pt x="34" y="169"/>
                  </a:lnTo>
                  <a:lnTo>
                    <a:pt x="39" y="173"/>
                  </a:lnTo>
                  <a:lnTo>
                    <a:pt x="47" y="174"/>
                  </a:lnTo>
                  <a:lnTo>
                    <a:pt x="258" y="174"/>
                  </a:lnTo>
                  <a:lnTo>
                    <a:pt x="258" y="174"/>
                  </a:lnTo>
                  <a:lnTo>
                    <a:pt x="265" y="173"/>
                  </a:lnTo>
                  <a:lnTo>
                    <a:pt x="270" y="169"/>
                  </a:lnTo>
                  <a:lnTo>
                    <a:pt x="274" y="164"/>
                  </a:lnTo>
                  <a:lnTo>
                    <a:pt x="276" y="157"/>
                  </a:lnTo>
                  <a:lnTo>
                    <a:pt x="276" y="157"/>
                  </a:lnTo>
                  <a:lnTo>
                    <a:pt x="274" y="150"/>
                  </a:lnTo>
                  <a:lnTo>
                    <a:pt x="270" y="145"/>
                  </a:lnTo>
                  <a:lnTo>
                    <a:pt x="265" y="141"/>
                  </a:lnTo>
                  <a:lnTo>
                    <a:pt x="258" y="139"/>
                  </a:lnTo>
                  <a:lnTo>
                    <a:pt x="170" y="139"/>
                  </a:lnTo>
                  <a:lnTo>
                    <a:pt x="170" y="44"/>
                  </a:lnTo>
                  <a:lnTo>
                    <a:pt x="241" y="79"/>
                  </a:lnTo>
                  <a:lnTo>
                    <a:pt x="241" y="79"/>
                  </a:lnTo>
                  <a:lnTo>
                    <a:pt x="245" y="80"/>
                  </a:lnTo>
                  <a:lnTo>
                    <a:pt x="249" y="80"/>
                  </a:lnTo>
                  <a:lnTo>
                    <a:pt x="249" y="80"/>
                  </a:lnTo>
                  <a:lnTo>
                    <a:pt x="255" y="79"/>
                  </a:lnTo>
                  <a:lnTo>
                    <a:pt x="261" y="75"/>
                  </a:lnTo>
                  <a:lnTo>
                    <a:pt x="300" y="35"/>
                  </a:lnTo>
                  <a:lnTo>
                    <a:pt x="300" y="35"/>
                  </a:lnTo>
                  <a:lnTo>
                    <a:pt x="304" y="28"/>
                  </a:lnTo>
                  <a:lnTo>
                    <a:pt x="305" y="21"/>
                  </a:lnTo>
                  <a:lnTo>
                    <a:pt x="304" y="14"/>
                  </a:lnTo>
                  <a:lnTo>
                    <a:pt x="300" y="9"/>
                  </a:lnTo>
                  <a:lnTo>
                    <a:pt x="300" y="9"/>
                  </a:lnTo>
                  <a:lnTo>
                    <a:pt x="293" y="5"/>
                  </a:lnTo>
                  <a:lnTo>
                    <a:pt x="286" y="4"/>
                  </a:lnTo>
                  <a:lnTo>
                    <a:pt x="280" y="5"/>
                  </a:lnTo>
                  <a:lnTo>
                    <a:pt x="274" y="9"/>
                  </a:lnTo>
                  <a:lnTo>
                    <a:pt x="245" y="41"/>
                  </a:lnTo>
                  <a:lnTo>
                    <a:pt x="167" y="2"/>
                  </a:lnTo>
                  <a:lnTo>
                    <a:pt x="167" y="2"/>
                  </a:lnTo>
                  <a:lnTo>
                    <a:pt x="160" y="0"/>
                  </a:lnTo>
                  <a:lnTo>
                    <a:pt x="152" y="0"/>
                  </a:lnTo>
                  <a:lnTo>
                    <a:pt x="144" y="0"/>
                  </a:lnTo>
                  <a:lnTo>
                    <a:pt x="137" y="2"/>
                  </a:lnTo>
                  <a:lnTo>
                    <a:pt x="61" y="41"/>
                  </a:lnTo>
                  <a:lnTo>
                    <a:pt x="30" y="9"/>
                  </a:lnTo>
                  <a:lnTo>
                    <a:pt x="30" y="9"/>
                  </a:lnTo>
                  <a:lnTo>
                    <a:pt x="24" y="5"/>
                  </a:lnTo>
                  <a:lnTo>
                    <a:pt x="18" y="4"/>
                  </a:lnTo>
                  <a:lnTo>
                    <a:pt x="11" y="5"/>
                  </a:lnTo>
                  <a:lnTo>
                    <a:pt x="6" y="9"/>
                  </a:lnTo>
                  <a:lnTo>
                    <a:pt x="6" y="9"/>
                  </a:lnTo>
                  <a:lnTo>
                    <a:pt x="2" y="14"/>
                  </a:lnTo>
                  <a:lnTo>
                    <a:pt x="0" y="21"/>
                  </a:lnTo>
                  <a:lnTo>
                    <a:pt x="0" y="28"/>
                  </a:lnTo>
                  <a:lnTo>
                    <a:pt x="4" y="35"/>
                  </a:lnTo>
                  <a:lnTo>
                    <a:pt x="43"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195" name="Freeform 194"/>
            <p:cNvSpPr>
              <a:spLocks/>
            </p:cNvSpPr>
            <p:nvPr/>
          </p:nvSpPr>
          <p:spPr bwMode="auto">
            <a:xfrm>
              <a:off x="9467851" y="1227138"/>
              <a:ext cx="304800" cy="15875"/>
            </a:xfrm>
            <a:custGeom>
              <a:avLst/>
              <a:gdLst>
                <a:gd name="T0" fmla="*/ 374 w 383"/>
                <a:gd name="T1" fmla="*/ 0 h 18"/>
                <a:gd name="T2" fmla="*/ 10 w 383"/>
                <a:gd name="T3" fmla="*/ 0 h 18"/>
                <a:gd name="T4" fmla="*/ 10 w 383"/>
                <a:gd name="T5" fmla="*/ 0 h 18"/>
                <a:gd name="T6" fmla="*/ 6 w 383"/>
                <a:gd name="T7" fmla="*/ 0 h 18"/>
                <a:gd name="T8" fmla="*/ 3 w 383"/>
                <a:gd name="T9" fmla="*/ 2 h 18"/>
                <a:gd name="T10" fmla="*/ 0 w 383"/>
                <a:gd name="T11" fmla="*/ 5 h 18"/>
                <a:gd name="T12" fmla="*/ 0 w 383"/>
                <a:gd name="T13" fmla="*/ 9 h 18"/>
                <a:gd name="T14" fmla="*/ 0 w 383"/>
                <a:gd name="T15" fmla="*/ 9 h 18"/>
                <a:gd name="T16" fmla="*/ 0 w 383"/>
                <a:gd name="T17" fmla="*/ 12 h 18"/>
                <a:gd name="T18" fmla="*/ 3 w 383"/>
                <a:gd name="T19" fmla="*/ 16 h 18"/>
                <a:gd name="T20" fmla="*/ 6 w 383"/>
                <a:gd name="T21" fmla="*/ 17 h 18"/>
                <a:gd name="T22" fmla="*/ 10 w 383"/>
                <a:gd name="T23" fmla="*/ 18 h 18"/>
                <a:gd name="T24" fmla="*/ 374 w 383"/>
                <a:gd name="T25" fmla="*/ 18 h 18"/>
                <a:gd name="T26" fmla="*/ 374 w 383"/>
                <a:gd name="T27" fmla="*/ 18 h 18"/>
                <a:gd name="T28" fmla="*/ 376 w 383"/>
                <a:gd name="T29" fmla="*/ 17 h 18"/>
                <a:gd name="T30" fmla="*/ 380 w 383"/>
                <a:gd name="T31" fmla="*/ 16 h 18"/>
                <a:gd name="T32" fmla="*/ 382 w 383"/>
                <a:gd name="T33" fmla="*/ 12 h 18"/>
                <a:gd name="T34" fmla="*/ 383 w 383"/>
                <a:gd name="T35" fmla="*/ 9 h 18"/>
                <a:gd name="T36" fmla="*/ 383 w 383"/>
                <a:gd name="T37" fmla="*/ 9 h 18"/>
                <a:gd name="T38" fmla="*/ 382 w 383"/>
                <a:gd name="T39" fmla="*/ 5 h 18"/>
                <a:gd name="T40" fmla="*/ 380 w 383"/>
                <a:gd name="T41" fmla="*/ 2 h 18"/>
                <a:gd name="T42" fmla="*/ 376 w 383"/>
                <a:gd name="T43" fmla="*/ 0 h 18"/>
                <a:gd name="T44" fmla="*/ 374 w 383"/>
                <a:gd name="T45" fmla="*/ 0 h 18"/>
                <a:gd name="T46" fmla="*/ 374 w 383"/>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18">
                  <a:moveTo>
                    <a:pt x="374" y="0"/>
                  </a:moveTo>
                  <a:lnTo>
                    <a:pt x="10" y="0"/>
                  </a:lnTo>
                  <a:lnTo>
                    <a:pt x="10" y="0"/>
                  </a:lnTo>
                  <a:lnTo>
                    <a:pt x="6" y="0"/>
                  </a:lnTo>
                  <a:lnTo>
                    <a:pt x="3" y="2"/>
                  </a:lnTo>
                  <a:lnTo>
                    <a:pt x="0" y="5"/>
                  </a:lnTo>
                  <a:lnTo>
                    <a:pt x="0" y="9"/>
                  </a:lnTo>
                  <a:lnTo>
                    <a:pt x="0" y="9"/>
                  </a:lnTo>
                  <a:lnTo>
                    <a:pt x="0" y="12"/>
                  </a:lnTo>
                  <a:lnTo>
                    <a:pt x="3" y="16"/>
                  </a:lnTo>
                  <a:lnTo>
                    <a:pt x="6" y="17"/>
                  </a:lnTo>
                  <a:lnTo>
                    <a:pt x="10" y="18"/>
                  </a:lnTo>
                  <a:lnTo>
                    <a:pt x="374" y="18"/>
                  </a:lnTo>
                  <a:lnTo>
                    <a:pt x="374" y="18"/>
                  </a:lnTo>
                  <a:lnTo>
                    <a:pt x="376" y="17"/>
                  </a:lnTo>
                  <a:lnTo>
                    <a:pt x="380" y="16"/>
                  </a:lnTo>
                  <a:lnTo>
                    <a:pt x="382" y="12"/>
                  </a:lnTo>
                  <a:lnTo>
                    <a:pt x="383" y="9"/>
                  </a:lnTo>
                  <a:lnTo>
                    <a:pt x="383" y="9"/>
                  </a:lnTo>
                  <a:lnTo>
                    <a:pt x="382" y="5"/>
                  </a:lnTo>
                  <a:lnTo>
                    <a:pt x="380" y="2"/>
                  </a:lnTo>
                  <a:lnTo>
                    <a:pt x="376" y="0"/>
                  </a:lnTo>
                  <a:lnTo>
                    <a:pt x="374" y="0"/>
                  </a:lnTo>
                  <a:lnTo>
                    <a:pt x="3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grpSp>
      <p:grpSp>
        <p:nvGrpSpPr>
          <p:cNvPr id="227" name="Group 226"/>
          <p:cNvGrpSpPr/>
          <p:nvPr/>
        </p:nvGrpSpPr>
        <p:grpSpPr>
          <a:xfrm>
            <a:off x="4229102" y="1770546"/>
            <a:ext cx="3571875" cy="4558816"/>
            <a:chOff x="4229102" y="1799122"/>
            <a:chExt cx="3571875" cy="4592968"/>
          </a:xfrm>
        </p:grpSpPr>
        <p:cxnSp>
          <p:nvCxnSpPr>
            <p:cNvPr id="228" name="Straight Connector 227"/>
            <p:cNvCxnSpPr/>
            <p:nvPr/>
          </p:nvCxnSpPr>
          <p:spPr>
            <a:xfrm>
              <a:off x="7800977" y="1799122"/>
              <a:ext cx="0" cy="45929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229102" y="1799122"/>
              <a:ext cx="0" cy="45929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A64A88CC-9DEB-2E09-89F7-61927FF9009D}"/>
              </a:ext>
            </a:extLst>
          </p:cNvPr>
          <p:cNvPicPr>
            <a:picLocks noChangeAspect="1"/>
          </p:cNvPicPr>
          <p:nvPr/>
        </p:nvPicPr>
        <p:blipFill>
          <a:blip r:embed="rId6"/>
          <a:stretch>
            <a:fillRect/>
          </a:stretch>
        </p:blipFill>
        <p:spPr>
          <a:xfrm>
            <a:off x="11314794" y="6061402"/>
            <a:ext cx="877206" cy="796598"/>
          </a:xfrm>
          <a:prstGeom prst="rect">
            <a:avLst/>
          </a:prstGeom>
        </p:spPr>
      </p:pic>
      <p:cxnSp>
        <p:nvCxnSpPr>
          <p:cNvPr id="14" name="Straight Connector 13">
            <a:extLst>
              <a:ext uri="{FF2B5EF4-FFF2-40B4-BE49-F238E27FC236}">
                <a16:creationId xmlns:a16="http://schemas.microsoft.com/office/drawing/2014/main" id="{FCA92093-DA48-C902-3789-4B9AE1F434D9}"/>
              </a:ext>
            </a:extLst>
          </p:cNvPr>
          <p:cNvCxnSpPr/>
          <p:nvPr/>
        </p:nvCxnSpPr>
        <p:spPr>
          <a:xfrm>
            <a:off x="954255" y="5458387"/>
            <a:ext cx="2570922" cy="0"/>
          </a:xfrm>
          <a:prstGeom prst="line">
            <a:avLst/>
          </a:prstGeom>
          <a:ln w="177800" cap="rnd"/>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B496C98A-1DC3-E272-477C-B66C1B2A76A4}"/>
              </a:ext>
            </a:extLst>
          </p:cNvPr>
          <p:cNvSpPr/>
          <p:nvPr/>
        </p:nvSpPr>
        <p:spPr>
          <a:xfrm>
            <a:off x="473431" y="5212854"/>
            <a:ext cx="491066" cy="491066"/>
          </a:xfrm>
          <a:prstGeom prst="ellipse">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8" name="Rectangle 17">
            <a:extLst>
              <a:ext uri="{FF2B5EF4-FFF2-40B4-BE49-F238E27FC236}">
                <a16:creationId xmlns:a16="http://schemas.microsoft.com/office/drawing/2014/main" id="{03F12772-C309-E1CC-8752-5BA4E55EAC9C}"/>
              </a:ext>
            </a:extLst>
          </p:cNvPr>
          <p:cNvSpPr/>
          <p:nvPr/>
        </p:nvSpPr>
        <p:spPr>
          <a:xfrm>
            <a:off x="406094" y="4011007"/>
            <a:ext cx="2614177" cy="4154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ptos" panose="020B0004020202020204" pitchFamily="34" charset="0"/>
                <a:ea typeface="Chronicle Display Roman" charset="0"/>
                <a:cs typeface="Chronicle Display Roman" charset="0"/>
              </a:rPr>
              <a:t>$2k lost in 3 months</a:t>
            </a:r>
          </a:p>
        </p:txBody>
      </p:sp>
      <p:sp>
        <p:nvSpPr>
          <p:cNvPr id="19" name="Rectangle 18">
            <a:extLst>
              <a:ext uri="{FF2B5EF4-FFF2-40B4-BE49-F238E27FC236}">
                <a16:creationId xmlns:a16="http://schemas.microsoft.com/office/drawing/2014/main" id="{733A4AC9-2021-DA09-3964-7DC3D58F47F6}"/>
              </a:ext>
            </a:extLst>
          </p:cNvPr>
          <p:cNvSpPr/>
          <p:nvPr/>
        </p:nvSpPr>
        <p:spPr>
          <a:xfrm>
            <a:off x="413203" y="4618021"/>
            <a:ext cx="2614177" cy="4154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ptos" panose="020B0004020202020204" pitchFamily="34" charset="0"/>
                <a:ea typeface="Chronicle Display Roman" charset="0"/>
                <a:cs typeface="Chronicle Display Roman" charset="0"/>
              </a:rPr>
              <a:t>$4k lost in 6 months</a:t>
            </a:r>
          </a:p>
        </p:txBody>
      </p:sp>
      <p:sp>
        <p:nvSpPr>
          <p:cNvPr id="20" name="Rectangle 19">
            <a:extLst>
              <a:ext uri="{FF2B5EF4-FFF2-40B4-BE49-F238E27FC236}">
                <a16:creationId xmlns:a16="http://schemas.microsoft.com/office/drawing/2014/main" id="{BD667070-8351-3A5F-EAE7-3260063C3100}"/>
              </a:ext>
            </a:extLst>
          </p:cNvPr>
          <p:cNvSpPr/>
          <p:nvPr/>
        </p:nvSpPr>
        <p:spPr>
          <a:xfrm>
            <a:off x="406094" y="5245206"/>
            <a:ext cx="2207592" cy="4154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ptos" panose="020B0004020202020204" pitchFamily="34" charset="0"/>
                <a:ea typeface="Chronicle Display Roman" charset="0"/>
                <a:cs typeface="Chronicle Display Roman" charset="0"/>
              </a:rPr>
              <a:t>$8k lost in a year</a:t>
            </a:r>
          </a:p>
        </p:txBody>
      </p:sp>
      <p:sp>
        <p:nvSpPr>
          <p:cNvPr id="22" name="Rectangle 21">
            <a:extLst>
              <a:ext uri="{FF2B5EF4-FFF2-40B4-BE49-F238E27FC236}">
                <a16:creationId xmlns:a16="http://schemas.microsoft.com/office/drawing/2014/main" id="{B6FBD146-EC24-BF9F-C6B8-F854C6954068}"/>
              </a:ext>
            </a:extLst>
          </p:cNvPr>
          <p:cNvSpPr/>
          <p:nvPr/>
        </p:nvSpPr>
        <p:spPr>
          <a:xfrm>
            <a:off x="411369" y="2167378"/>
            <a:ext cx="3707642" cy="1668727"/>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$4 back for every $1 spent training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29% ROI 3-months post leadership training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400% one-year post training</a:t>
            </a:r>
            <a:endParaRPr kumimoji="0" lang="en-US" sz="11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lumMod val="50000"/>
                  <a:lumOff val="50000"/>
                </a:srgbClr>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ptos" panose="020B0004020202020204" pitchFamily="34" charset="0"/>
                <a:ea typeface="+mn-ea"/>
                <a:cs typeface="+mn-cs"/>
              </a:rPr>
              <a:t>Based on a leadership training delivered to 2,000 first time managers at Verizon to help transition from individual contributors to people leaders.</a:t>
            </a:r>
          </a:p>
        </p:txBody>
      </p:sp>
      <p:sp>
        <p:nvSpPr>
          <p:cNvPr id="23" name="Rectangle 22">
            <a:extLst>
              <a:ext uri="{FF2B5EF4-FFF2-40B4-BE49-F238E27FC236}">
                <a16:creationId xmlns:a16="http://schemas.microsoft.com/office/drawing/2014/main" id="{7C65B637-0D5B-D138-A70A-C0106F9954F2}"/>
              </a:ext>
            </a:extLst>
          </p:cNvPr>
          <p:cNvSpPr/>
          <p:nvPr/>
        </p:nvSpPr>
        <p:spPr>
          <a:xfrm>
            <a:off x="407037" y="1710205"/>
            <a:ext cx="31821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ptos" panose="020B0004020202020204" pitchFamily="34" charset="0"/>
                <a:ea typeface="Chronicle Display Roman" charset="0"/>
                <a:cs typeface="Chronicle Display Roman" charset="0"/>
              </a:rPr>
              <a:t>Up to 400% Return</a:t>
            </a:r>
            <a:endParaRPr kumimoji="0" lang="en-US" sz="2800" b="0" i="0" u="none" strike="noStrike" kern="1200" cap="none" spc="0" normalizeH="0" baseline="0" noProof="0" dirty="0">
              <a:ln>
                <a:noFill/>
              </a:ln>
              <a:solidFill>
                <a:srgbClr val="000000"/>
              </a:solidFill>
              <a:effectLst/>
              <a:uLnTx/>
              <a:uFillTx/>
              <a:latin typeface="Aptos" panose="020B0004020202020204" pitchFamily="34" charset="0"/>
              <a:ea typeface="Chronicle Display Roman" charset="0"/>
              <a:cs typeface="Chronicle Display Roman" charset="0"/>
            </a:endParaRPr>
          </a:p>
        </p:txBody>
      </p:sp>
      <p:sp>
        <p:nvSpPr>
          <p:cNvPr id="24" name="Right Triangle 23">
            <a:extLst>
              <a:ext uri="{FF2B5EF4-FFF2-40B4-BE49-F238E27FC236}">
                <a16:creationId xmlns:a16="http://schemas.microsoft.com/office/drawing/2014/main" id="{96CB259D-065F-4DCA-2590-5D8F0D072285}"/>
              </a:ext>
            </a:extLst>
          </p:cNvPr>
          <p:cNvSpPr/>
          <p:nvPr/>
        </p:nvSpPr>
        <p:spPr>
          <a:xfrm flipH="1">
            <a:off x="472591" y="1072515"/>
            <a:ext cx="3147538" cy="49427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cxnSp>
        <p:nvCxnSpPr>
          <p:cNvPr id="29" name="Straight Arrow Connector 28">
            <a:extLst>
              <a:ext uri="{FF2B5EF4-FFF2-40B4-BE49-F238E27FC236}">
                <a16:creationId xmlns:a16="http://schemas.microsoft.com/office/drawing/2014/main" id="{4672DC50-D8D2-CEBB-0704-186DEEEB06FE}"/>
              </a:ext>
            </a:extLst>
          </p:cNvPr>
          <p:cNvCxnSpPr>
            <a:cxnSpLocks/>
          </p:cNvCxnSpPr>
          <p:nvPr/>
        </p:nvCxnSpPr>
        <p:spPr>
          <a:xfrm flipV="1">
            <a:off x="8850171" y="986939"/>
            <a:ext cx="0" cy="234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61B5AF4-F4F9-2244-F818-20311DD807B2}"/>
              </a:ext>
            </a:extLst>
          </p:cNvPr>
          <p:cNvCxnSpPr>
            <a:cxnSpLocks/>
          </p:cNvCxnSpPr>
          <p:nvPr/>
        </p:nvCxnSpPr>
        <p:spPr>
          <a:xfrm flipV="1">
            <a:off x="10302967" y="953170"/>
            <a:ext cx="0" cy="268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10E77E7-CA19-55D9-3F68-D76F373FE260}"/>
              </a:ext>
            </a:extLst>
          </p:cNvPr>
          <p:cNvSpPr/>
          <p:nvPr/>
        </p:nvSpPr>
        <p:spPr>
          <a:xfrm>
            <a:off x="4992263" y="2601491"/>
            <a:ext cx="246323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50000"/>
                    <a:lumOff val="50000"/>
                  </a:srgbClr>
                </a:solidFill>
                <a:effectLst/>
                <a:uLnTx/>
                <a:uFillTx/>
                <a:latin typeface="Aptos" panose="020B0004020202020204" pitchFamily="34" charset="0"/>
                <a:ea typeface="Chronicle Display Roman" charset="0"/>
                <a:cs typeface="Chronicle Display Roman" charset="0"/>
              </a:rPr>
              <a:t>What Makes Leadership Development Programs Succeed? (HBR 2023)</a:t>
            </a:r>
          </a:p>
        </p:txBody>
      </p:sp>
      <p:pic>
        <p:nvPicPr>
          <p:cNvPr id="36" name="Graphic 35" descr="Sprouting Seed with solid fill">
            <a:extLst>
              <a:ext uri="{FF2B5EF4-FFF2-40B4-BE49-F238E27FC236}">
                <a16:creationId xmlns:a16="http://schemas.microsoft.com/office/drawing/2014/main" id="{91A9AB6A-E9F5-505D-4493-CD5B236608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06430" y="5401238"/>
            <a:ext cx="259498" cy="259498"/>
          </a:xfrm>
          <a:prstGeom prst="rect">
            <a:avLst/>
          </a:prstGeom>
        </p:spPr>
      </p:pic>
      <p:sp>
        <p:nvSpPr>
          <p:cNvPr id="38" name="TextBox 37">
            <a:extLst>
              <a:ext uri="{FF2B5EF4-FFF2-40B4-BE49-F238E27FC236}">
                <a16:creationId xmlns:a16="http://schemas.microsoft.com/office/drawing/2014/main" id="{4FDA247D-0879-5DBD-0292-B9A7F9D89C6C}"/>
              </a:ext>
            </a:extLst>
          </p:cNvPr>
          <p:cNvSpPr txBox="1"/>
          <p:nvPr/>
        </p:nvSpPr>
        <p:spPr>
          <a:xfrm>
            <a:off x="7879485" y="6487734"/>
            <a:ext cx="3591477"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ptos" panose="020B0004020202020204" pitchFamily="34" charset="0"/>
                <a:ea typeface="+mn-ea"/>
                <a:cs typeface="+mn-cs"/>
              </a:rPr>
              <a:t>Hillary Frances, Flying Whale</a:t>
            </a:r>
            <a:endParaRPr kumimoji="0" lang="en-US" sz="11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39" name="TextBox 38">
            <a:extLst>
              <a:ext uri="{FF2B5EF4-FFF2-40B4-BE49-F238E27FC236}">
                <a16:creationId xmlns:a16="http://schemas.microsoft.com/office/drawing/2014/main" id="{AD4F8770-C8F7-831A-1445-87BEC54A62E4}"/>
              </a:ext>
            </a:extLst>
          </p:cNvPr>
          <p:cNvSpPr txBox="1"/>
          <p:nvPr/>
        </p:nvSpPr>
        <p:spPr>
          <a:xfrm>
            <a:off x="7927091" y="4561350"/>
            <a:ext cx="4179716"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ptos" panose="020B0004020202020204" pitchFamily="34" charset="0"/>
                <a:ea typeface="+mn-ea"/>
                <a:cs typeface="+mn-cs"/>
              </a:rPr>
              <a:t>Why This Fast-Food Chain Has a Lower Turnover Than Your Company (Inc. 2016)</a:t>
            </a:r>
            <a:endParaRPr kumimoji="0" lang="en-US" sz="11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40" name="Oval 39">
            <a:extLst>
              <a:ext uri="{FF2B5EF4-FFF2-40B4-BE49-F238E27FC236}">
                <a16:creationId xmlns:a16="http://schemas.microsoft.com/office/drawing/2014/main" id="{359A7DEE-71EB-B7D8-8620-A38D493FA4CF}"/>
              </a:ext>
            </a:extLst>
          </p:cNvPr>
          <p:cNvSpPr/>
          <p:nvPr/>
        </p:nvSpPr>
        <p:spPr>
          <a:xfrm>
            <a:off x="11447747" y="5256220"/>
            <a:ext cx="570174" cy="57017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75903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1BD593F0-E250-94AB-AAC4-2487ED1F8D08}"/>
            </a:ext>
          </a:extLst>
        </p:cNvPr>
        <p:cNvGrpSpPr/>
        <p:nvPr/>
      </p:nvGrpSpPr>
      <p:grpSpPr>
        <a:xfrm>
          <a:off x="0" y="0"/>
          <a:ext cx="0" cy="0"/>
          <a:chOff x="0" y="0"/>
          <a:chExt cx="0" cy="0"/>
        </a:xfrm>
      </p:grpSpPr>
      <p:sp>
        <p:nvSpPr>
          <p:cNvPr id="178" name="Google Shape;178;p25">
            <a:extLst>
              <a:ext uri="{FF2B5EF4-FFF2-40B4-BE49-F238E27FC236}">
                <a16:creationId xmlns:a16="http://schemas.microsoft.com/office/drawing/2014/main" id="{FBF92959-0594-6C58-CC54-3725928F8664}"/>
              </a:ext>
            </a:extLst>
          </p:cNvPr>
          <p:cNvSpPr txBox="1">
            <a:spLocks noGrp="1"/>
          </p:cNvSpPr>
          <p:nvPr>
            <p:ph type="ctrTitle"/>
          </p:nvPr>
        </p:nvSpPr>
        <p:spPr>
          <a:xfrm>
            <a:off x="342547" y="5302821"/>
            <a:ext cx="10646877" cy="609398"/>
          </a:xfrm>
        </p:spPr>
        <p:txBody>
          <a:bodyPr spcFirstLastPara="1" wrap="square" lIns="0" tIns="0" rIns="0" bIns="0" anchor="ctr" anchorCtr="0">
            <a:noAutofit/>
          </a:bodyPr>
          <a:lstStyle/>
          <a:p>
            <a:pPr marL="0" lvl="0" indent="0" rtl="0">
              <a:lnSpc>
                <a:spcPct val="150000"/>
              </a:lnSpc>
              <a:spcBef>
                <a:spcPts val="0"/>
              </a:spcBef>
              <a:spcAft>
                <a:spcPts val="0"/>
              </a:spcAft>
              <a:buClr>
                <a:schemeClr val="lt1"/>
              </a:buClr>
              <a:buSzPts val="5600"/>
              <a:buFont typeface="Inter"/>
              <a:buNone/>
            </a:pPr>
            <a:r>
              <a:rPr lang="en-US" sz="2800" b="1" dirty="0">
                <a:latin typeface="Aptos SemiBold" panose="020B0004020202020204" pitchFamily="34" charset="0"/>
                <a:ea typeface="Open Sans" panose="020B0606030504020204" pitchFamily="34" charset="0"/>
                <a:cs typeface="Open Sans" panose="020B0606030504020204" pitchFamily="34" charset="0"/>
              </a:rPr>
              <a:t>Supervisor Success Series | Mission &amp; Values for Leaders</a:t>
            </a:r>
            <a:br>
              <a:rPr lang="en-US" sz="2400" i="0" u="none" strike="noStrike" cap="none" dirty="0">
                <a:latin typeface="Aptos" panose="020B0004020202020204" pitchFamily="34" charset="0"/>
                <a:ea typeface="Open Sans" panose="020B0606030504020204" pitchFamily="34" charset="0"/>
                <a:cs typeface="Open Sans" panose="020B0606030504020204" pitchFamily="34" charset="0"/>
              </a:rPr>
            </a:br>
            <a:r>
              <a:rPr lang="en-US" sz="2400" i="0" u="none" strike="noStrike" cap="none" dirty="0">
                <a:latin typeface="Aptos" panose="020B0004020202020204" pitchFamily="34" charset="0"/>
                <a:ea typeface="Open Sans" panose="020B0606030504020204" pitchFamily="34" charset="0"/>
                <a:cs typeface="Open Sans" panose="020B0606030504020204" pitchFamily="34" charset="0"/>
              </a:rPr>
              <a:t>[</a:t>
            </a:r>
            <a:r>
              <a:rPr lang="en-US" sz="2400" b="1" i="0" u="none" strike="noStrike" cap="none" dirty="0">
                <a:latin typeface="Aptos" panose="020B0004020202020204" pitchFamily="34" charset="0"/>
                <a:ea typeface="Open Sans" panose="020B0606030504020204" pitchFamily="34" charset="0"/>
                <a:cs typeface="Open Sans" panose="020B0606030504020204" pitchFamily="34" charset="0"/>
              </a:rPr>
              <a:t>OUR ORGANIZATION</a:t>
            </a:r>
            <a:r>
              <a:rPr lang="en-US" sz="2400" i="0" u="none" strike="noStrike" cap="none" dirty="0">
                <a:latin typeface="Aptos" panose="020B0004020202020204" pitchFamily="34" charset="0"/>
                <a:ea typeface="Open Sans" panose="020B0606030504020204" pitchFamily="34" charset="0"/>
                <a:cs typeface="Open Sans" panose="020B0606030504020204" pitchFamily="34" charset="0"/>
              </a:rPr>
              <a:t>] </a:t>
            </a:r>
            <a:r>
              <a:rPr lang="en-US" sz="2000" dirty="0">
                <a:latin typeface="Aptos Light" panose="020B0004020202020204" pitchFamily="34" charset="0"/>
                <a:ea typeface="Open Sans" panose="020B0606030504020204" pitchFamily="34" charset="0"/>
                <a:cs typeface="Open Sans" panose="020B0606030504020204" pitchFamily="34" charset="0"/>
              </a:rPr>
              <a:t>Module 1 [ DATE]</a:t>
            </a:r>
            <a:endParaRPr lang="en-US" sz="1800" u="none" strike="noStrike" cap="none" dirty="0">
              <a:latin typeface="Aptos Light" panose="020B00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703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28157E2-9353-4D82-8514-BE3C91C7F37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D28157E2-9353-4D82-8514-BE3C91C7F37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7F0B35E-93F5-40FD-9C9F-DD342CC3808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33" name="TextBox 32">
            <a:extLst>
              <a:ext uri="{FF2B5EF4-FFF2-40B4-BE49-F238E27FC236}">
                <a16:creationId xmlns:a16="http://schemas.microsoft.com/office/drawing/2014/main" id="{2C74AEED-7B4B-4257-87A5-705AFA8F6E59}"/>
              </a:ext>
            </a:extLst>
          </p:cNvPr>
          <p:cNvSpPr txBox="1"/>
          <p:nvPr/>
        </p:nvSpPr>
        <p:spPr>
          <a:xfrm>
            <a:off x="1702845" y="1872678"/>
            <a:ext cx="5954338" cy="2982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Review: Our Mission &amp;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2B202BF8-3013-4914-BCA2-A74002F71489}"/>
              </a:ext>
            </a:extLst>
          </p:cNvPr>
          <p:cNvSpPr txBox="1"/>
          <p:nvPr/>
        </p:nvSpPr>
        <p:spPr>
          <a:xfrm>
            <a:off x="1702845" y="4698726"/>
            <a:ext cx="6997936" cy="2982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ptos Light" panose="020B0004020202020204" pitchFamily="34" charset="0"/>
                <a:ea typeface="Open Sans" panose="020B0606030504020204" pitchFamily="34" charset="0"/>
                <a:cs typeface="Open Sans" panose="020B0606030504020204" pitchFamily="34" charset="0"/>
              </a:rPr>
              <a:t>Personal Leadership Style </a:t>
            </a:r>
            <a:endParaRPr kumimoji="0" lang="en-US" sz="24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7EABA06D-2F0F-4A39-90A8-B5851755B5FA}"/>
              </a:ext>
            </a:extLst>
          </p:cNvPr>
          <p:cNvSpPr txBox="1"/>
          <p:nvPr/>
        </p:nvSpPr>
        <p:spPr>
          <a:xfrm>
            <a:off x="1702845" y="3839784"/>
            <a:ext cx="7808499" cy="298210"/>
          </a:xfrm>
          <a:prstGeom prst="rect">
            <a:avLst/>
          </a:prstGeom>
          <a:noFill/>
        </p:spPr>
        <p:txBody>
          <a:bodyPr wrap="square" rtlCol="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4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Shared Values</a:t>
            </a:r>
          </a:p>
        </p:txBody>
      </p:sp>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p:txBody>
          <a:bodyPr/>
          <a:lstStyle/>
          <a:p>
            <a:r>
              <a:rPr lang="en-US" sz="2800" b="1" dirty="0">
                <a:latin typeface="Aptos SemiBold" panose="020B0004020202020204" pitchFamily="34" charset="0"/>
                <a:ea typeface="Open Sans" panose="020B0606030504020204" pitchFamily="34" charset="0"/>
                <a:cs typeface="Open Sans" panose="020B0606030504020204" pitchFamily="34" charset="0"/>
              </a:rPr>
              <a:t>Supervisor Success Series: Mission &amp; Values for Leaders</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536715"/>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536715"/>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B437A79-6C2B-4381-9CAA-D71B4D4B21F0}"/>
              </a:ext>
            </a:extLst>
          </p:cNvPr>
          <p:cNvSpPr txBox="1"/>
          <p:nvPr/>
        </p:nvSpPr>
        <p:spPr>
          <a:xfrm>
            <a:off x="917670" y="1876719"/>
            <a:ext cx="37284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a:t>
            </a:r>
          </a:p>
        </p:txBody>
      </p:sp>
      <p:sp>
        <p:nvSpPr>
          <p:cNvPr id="47" name="TextBox 46">
            <a:extLst>
              <a:ext uri="{FF2B5EF4-FFF2-40B4-BE49-F238E27FC236}">
                <a16:creationId xmlns:a16="http://schemas.microsoft.com/office/drawing/2014/main" id="{DE58B254-C527-46D3-9B36-6F34CD65ADD8}"/>
              </a:ext>
            </a:extLst>
          </p:cNvPr>
          <p:cNvSpPr txBox="1"/>
          <p:nvPr/>
        </p:nvSpPr>
        <p:spPr>
          <a:xfrm>
            <a:off x="917670" y="2817388"/>
            <a:ext cx="37284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II</a:t>
            </a:r>
          </a:p>
        </p:txBody>
      </p:sp>
      <p:sp>
        <p:nvSpPr>
          <p:cNvPr id="50" name="TextBox 49">
            <a:extLst>
              <a:ext uri="{FF2B5EF4-FFF2-40B4-BE49-F238E27FC236}">
                <a16:creationId xmlns:a16="http://schemas.microsoft.com/office/drawing/2014/main" id="{F2EE2093-897C-447C-87BF-57A5DE697BF4}"/>
              </a:ext>
            </a:extLst>
          </p:cNvPr>
          <p:cNvSpPr txBox="1"/>
          <p:nvPr/>
        </p:nvSpPr>
        <p:spPr>
          <a:xfrm>
            <a:off x="786698" y="3758057"/>
            <a:ext cx="50381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III</a:t>
            </a:r>
          </a:p>
        </p:txBody>
      </p:sp>
      <p:sp>
        <p:nvSpPr>
          <p:cNvPr id="63" name="Rectangle 62">
            <a:extLst>
              <a:ext uri="{FF2B5EF4-FFF2-40B4-BE49-F238E27FC236}">
                <a16:creationId xmlns:a16="http://schemas.microsoft.com/office/drawing/2014/main" id="{82FBD787-3492-4B03-90E9-78985FEED7E9}"/>
              </a:ext>
            </a:extLst>
          </p:cNvPr>
          <p:cNvSpPr/>
          <p:nvPr/>
        </p:nvSpPr>
        <p:spPr>
          <a:xfrm>
            <a:off x="9515545" y="1289304"/>
            <a:ext cx="45719" cy="445850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64" name="TextBox 63">
            <a:extLst>
              <a:ext uri="{FF2B5EF4-FFF2-40B4-BE49-F238E27FC236}">
                <a16:creationId xmlns:a16="http://schemas.microsoft.com/office/drawing/2014/main" id="{992C6BA5-8B3B-41C8-80F7-E74598729EC9}"/>
              </a:ext>
            </a:extLst>
          </p:cNvPr>
          <p:cNvSpPr txBox="1"/>
          <p:nvPr/>
        </p:nvSpPr>
        <p:spPr>
          <a:xfrm>
            <a:off x="1702845" y="2856231"/>
            <a:ext cx="6997936" cy="2982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Why Leadership Matters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0E73357D-422F-4014-B3BD-B17B47477D94}"/>
              </a:ext>
            </a:extLst>
          </p:cNvPr>
          <p:cNvSpPr txBox="1"/>
          <p:nvPr/>
        </p:nvSpPr>
        <p:spPr>
          <a:xfrm>
            <a:off x="786698" y="4698726"/>
            <a:ext cx="50381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IV</a:t>
            </a:r>
          </a:p>
        </p:txBody>
      </p:sp>
    </p:spTree>
    <p:extLst>
      <p:ext uri="{BB962C8B-B14F-4D97-AF65-F5344CB8AC3E}">
        <p14:creationId xmlns:p14="http://schemas.microsoft.com/office/powerpoint/2010/main" val="1634583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26"/>
          <p:cNvSpPr/>
          <p:nvPr/>
        </p:nvSpPr>
        <p:spPr>
          <a:xfrm>
            <a:off x="607485" y="2869950"/>
            <a:ext cx="9523800" cy="1118100"/>
          </a:xfrm>
          <a:prstGeom prst="rect">
            <a:avLst/>
          </a:prstGeom>
          <a:noFill/>
          <a:ln>
            <a:noFill/>
          </a:ln>
        </p:spPr>
        <p:txBody>
          <a:bodyPr spcFirstLastPara="1" wrap="square" lIns="91425" tIns="91425" rIns="91425" bIns="91425" anchor="ctr" anchorCtr="0">
            <a:noAutofit/>
          </a:bodyPr>
          <a:lstStyle/>
          <a:p>
            <a:pPr marL="0" lvl="0" indent="0">
              <a:lnSpc>
                <a:spcPct val="90000"/>
              </a:lnSpc>
              <a:buClr>
                <a:schemeClr val="lt1"/>
              </a:buClr>
              <a:buSzPts val="5600"/>
            </a:pPr>
            <a:r>
              <a:rPr lang="en-US" sz="4000" b="1" dirty="0">
                <a:solidFill>
                  <a:schemeClr val="bg1"/>
                </a:solidFill>
                <a:latin typeface="Aptos" panose="020B0004020202020204" pitchFamily="34" charset="0"/>
                <a:sym typeface="Calibri"/>
              </a:rPr>
              <a:t>OVERVIEW</a:t>
            </a:r>
            <a:endParaRPr sz="4000" b="1" dirty="0">
              <a:solidFill>
                <a:schemeClr val="bg1"/>
              </a:solidFill>
              <a:latin typeface="Aptos" panose="020B0004020202020204" pitchFamily="34" charset="0"/>
              <a:sym typeface="Calibri"/>
            </a:endParaRPr>
          </a:p>
        </p:txBody>
      </p:sp>
      <p:sp>
        <p:nvSpPr>
          <p:cNvPr id="3" name="TextBox 2">
            <a:extLst>
              <a:ext uri="{FF2B5EF4-FFF2-40B4-BE49-F238E27FC236}">
                <a16:creationId xmlns:a16="http://schemas.microsoft.com/office/drawing/2014/main" id="{933FE620-85BD-BCBF-E135-A39EE182ED4C}"/>
              </a:ext>
            </a:extLst>
          </p:cNvPr>
          <p:cNvSpPr txBox="1"/>
          <p:nvPr/>
        </p:nvSpPr>
        <p:spPr>
          <a:xfrm>
            <a:off x="4587323" y="2408286"/>
            <a:ext cx="6525491" cy="461665"/>
          </a:xfrm>
          <a:prstGeom prst="rect">
            <a:avLst/>
          </a:prstGeom>
          <a:noFill/>
        </p:spPr>
        <p:txBody>
          <a:bodyPr wrap="square" rtlCol="0">
            <a:spAutoFit/>
          </a:bodyPr>
          <a:lstStyle/>
          <a:p>
            <a:pPr algn="l" rtl="0">
              <a:spcBef>
                <a:spcPts val="0"/>
              </a:spcBef>
              <a:spcAft>
                <a:spcPts val="600"/>
              </a:spcAft>
            </a:pPr>
            <a:r>
              <a:rPr lang="en-US" sz="2400" b="1" u="none" strike="noStrike" dirty="0">
                <a:effectLst/>
                <a:latin typeface="Aptos Light" panose="020B0004020202020204" pitchFamily="34" charset="0"/>
                <a:ea typeface="Open Sans" panose="020B0606030504020204" pitchFamily="34" charset="0"/>
                <a:cs typeface="Open Sans" panose="020B0606030504020204" pitchFamily="34" charset="0"/>
              </a:rPr>
              <a:t>Mission</a:t>
            </a:r>
            <a:r>
              <a:rPr lang="en-US" sz="2400" u="none" strike="noStrike" dirty="0">
                <a:solidFill>
                  <a:srgbClr val="000000"/>
                </a:solidFill>
                <a:effectLst/>
                <a:latin typeface="Aptos Light" panose="020B0004020202020204" pitchFamily="34" charset="0"/>
                <a:ea typeface="Open Sans" panose="020B0606030504020204" pitchFamily="34" charset="0"/>
                <a:cs typeface="Open Sans" panose="020B0606030504020204" pitchFamily="34" charset="0"/>
              </a:rPr>
              <a:t> | Our [</a:t>
            </a:r>
            <a:r>
              <a:rPr lang="en-US" sz="2400" b="1" u="none" strike="noStrike" dirty="0">
                <a:solidFill>
                  <a:srgbClr val="000000"/>
                </a:solidFill>
                <a:effectLst/>
                <a:latin typeface="Aptos Light" panose="020B0004020202020204" pitchFamily="34" charset="0"/>
                <a:ea typeface="Open Sans" panose="020B0606030504020204" pitchFamily="34" charset="0"/>
                <a:cs typeface="Open Sans" panose="020B0606030504020204" pitchFamily="34" charset="0"/>
              </a:rPr>
              <a:t>ORGANIZATION</a:t>
            </a:r>
            <a:r>
              <a:rPr lang="en-US" sz="2400" u="none" strike="noStrike" dirty="0">
                <a:solidFill>
                  <a:srgbClr val="000000"/>
                </a:solidFill>
                <a:effectLst/>
                <a:latin typeface="Aptos Light" panose="020B0004020202020204" pitchFamily="34" charset="0"/>
                <a:ea typeface="Open Sans" panose="020B0606030504020204" pitchFamily="34" charset="0"/>
                <a:cs typeface="Open Sans" panose="020B0606030504020204" pitchFamily="34" charset="0"/>
              </a:rPr>
              <a:t>]’s mission is… </a:t>
            </a:r>
            <a:endParaRPr lang="en-US" sz="2400" dirty="0">
              <a:latin typeface="Aptos Light" panose="020B0004020202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D455774B-4FC1-8548-62D2-7B049CB068BC}"/>
              </a:ext>
            </a:extLst>
          </p:cNvPr>
          <p:cNvSpPr txBox="1"/>
          <p:nvPr/>
        </p:nvSpPr>
        <p:spPr>
          <a:xfrm>
            <a:off x="4587322" y="3198168"/>
            <a:ext cx="6525491" cy="461665"/>
          </a:xfrm>
          <a:prstGeom prst="rect">
            <a:avLst/>
          </a:prstGeom>
          <a:noFill/>
        </p:spPr>
        <p:txBody>
          <a:bodyPr wrap="square" rtlCol="0">
            <a:spAutoFit/>
          </a:bodyPr>
          <a:lstStyle/>
          <a:p>
            <a:pPr algn="l" rtl="0">
              <a:spcBef>
                <a:spcPts val="0"/>
              </a:spcBef>
              <a:spcAft>
                <a:spcPts val="600"/>
              </a:spcAft>
            </a:pPr>
            <a:r>
              <a:rPr lang="en-US" sz="2400" b="1" u="none" strike="noStrike" dirty="0">
                <a:effectLst/>
                <a:latin typeface="Aptos Light" panose="020B0004020202020204" pitchFamily="34" charset="0"/>
                <a:ea typeface="Open Sans" panose="020B0606030504020204" pitchFamily="34" charset="0"/>
                <a:cs typeface="Open Sans" panose="020B0606030504020204" pitchFamily="34" charset="0"/>
              </a:rPr>
              <a:t>Values</a:t>
            </a:r>
            <a:r>
              <a:rPr lang="en-US" sz="2400" u="none" strike="noStrike" dirty="0">
                <a:solidFill>
                  <a:srgbClr val="000000"/>
                </a:solidFill>
                <a:effectLst/>
                <a:latin typeface="Aptos Light" panose="020B0004020202020204" pitchFamily="34" charset="0"/>
                <a:ea typeface="Open Sans" panose="020B0606030504020204" pitchFamily="34" charset="0"/>
                <a:cs typeface="Open Sans" panose="020B0606030504020204" pitchFamily="34" charset="0"/>
              </a:rPr>
              <a:t> | Our [</a:t>
            </a:r>
            <a:r>
              <a:rPr lang="en-US" sz="2400" b="1" u="none" strike="noStrike" dirty="0">
                <a:solidFill>
                  <a:srgbClr val="000000"/>
                </a:solidFill>
                <a:effectLst/>
                <a:latin typeface="Aptos Light" panose="020B0004020202020204" pitchFamily="34" charset="0"/>
                <a:ea typeface="Open Sans" panose="020B0606030504020204" pitchFamily="34" charset="0"/>
                <a:cs typeface="Open Sans" panose="020B0606030504020204" pitchFamily="34" charset="0"/>
              </a:rPr>
              <a:t>ORGANIZATION</a:t>
            </a:r>
            <a:r>
              <a:rPr lang="en-US" sz="2400" u="none" strike="noStrike" dirty="0">
                <a:solidFill>
                  <a:srgbClr val="000000"/>
                </a:solidFill>
                <a:effectLst/>
                <a:latin typeface="Aptos Light" panose="020B0004020202020204" pitchFamily="34" charset="0"/>
                <a:ea typeface="Open Sans" panose="020B0606030504020204" pitchFamily="34" charset="0"/>
                <a:cs typeface="Open Sans" panose="020B0606030504020204" pitchFamily="34" charset="0"/>
              </a:rPr>
              <a:t>]’s values are… </a:t>
            </a:r>
            <a:endParaRPr lang="en-US" sz="2400" dirty="0">
              <a:latin typeface="Aptos Light" panose="020B0004020202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B6B5059A-E912-8575-F54E-A1FCFEECE744}"/>
              </a:ext>
            </a:extLst>
          </p:cNvPr>
          <p:cNvSpPr txBox="1"/>
          <p:nvPr/>
        </p:nvSpPr>
        <p:spPr>
          <a:xfrm>
            <a:off x="4587322" y="3988050"/>
            <a:ext cx="7158665" cy="830997"/>
          </a:xfrm>
          <a:prstGeom prst="rect">
            <a:avLst/>
          </a:prstGeom>
          <a:noFill/>
        </p:spPr>
        <p:txBody>
          <a:bodyPr wrap="square" rtlCol="0">
            <a:spAutoFit/>
          </a:bodyPr>
          <a:lstStyle/>
          <a:p>
            <a:pPr algn="l" rtl="0">
              <a:spcBef>
                <a:spcPts val="0"/>
              </a:spcBef>
              <a:spcAft>
                <a:spcPts val="600"/>
              </a:spcAft>
            </a:pPr>
            <a:r>
              <a:rPr lang="en-US" sz="2400" b="1" dirty="0">
                <a:latin typeface="Aptos Light" panose="020B0004020202020204" pitchFamily="34" charset="0"/>
                <a:ea typeface="Open Sans" panose="020B0606030504020204" pitchFamily="34" charset="0"/>
                <a:cs typeface="Open Sans" panose="020B0606030504020204" pitchFamily="34" charset="0"/>
              </a:rPr>
              <a:t>As a Leader</a:t>
            </a:r>
            <a:r>
              <a:rPr lang="en-US" sz="2400" b="1" u="none" strike="noStrike" dirty="0">
                <a:effectLst/>
                <a:latin typeface="Aptos Light" panose="020B0004020202020204" pitchFamily="34" charset="0"/>
                <a:ea typeface="Open Sans" panose="020B0606030504020204" pitchFamily="34" charset="0"/>
                <a:cs typeface="Open Sans" panose="020B0606030504020204" pitchFamily="34" charset="0"/>
              </a:rPr>
              <a:t> </a:t>
            </a:r>
            <a:r>
              <a:rPr lang="en-US" sz="2400" u="none" strike="noStrike" dirty="0">
                <a:solidFill>
                  <a:srgbClr val="000000"/>
                </a:solidFill>
                <a:effectLst/>
                <a:latin typeface="Aptos Light" panose="020B0004020202020204" pitchFamily="34" charset="0"/>
                <a:ea typeface="Open Sans" panose="020B0606030504020204" pitchFamily="34" charset="0"/>
                <a:cs typeface="Open Sans" panose="020B0606030504020204" pitchFamily="34" charset="0"/>
              </a:rPr>
              <a:t>| Why is our mission important to those you serve? </a:t>
            </a:r>
            <a:endParaRPr lang="en-US" sz="2400" dirty="0">
              <a:latin typeface="Aptos Light" panose="020B00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77526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DB75D4DE-B230-20BD-FF7F-8E460126FB52}"/>
            </a:ext>
          </a:extLst>
        </p:cNvPr>
        <p:cNvGrpSpPr/>
        <p:nvPr/>
      </p:nvGrpSpPr>
      <p:grpSpPr>
        <a:xfrm>
          <a:off x="0" y="0"/>
          <a:ext cx="0" cy="0"/>
          <a:chOff x="0" y="0"/>
          <a:chExt cx="0" cy="0"/>
        </a:xfrm>
      </p:grpSpPr>
      <p:sp>
        <p:nvSpPr>
          <p:cNvPr id="186" name="Google Shape;186;p26">
            <a:extLst>
              <a:ext uri="{FF2B5EF4-FFF2-40B4-BE49-F238E27FC236}">
                <a16:creationId xmlns:a16="http://schemas.microsoft.com/office/drawing/2014/main" id="{3C654731-BF0B-57B2-1B10-3529D599A77F}"/>
              </a:ext>
            </a:extLst>
          </p:cNvPr>
          <p:cNvSpPr/>
          <p:nvPr/>
        </p:nvSpPr>
        <p:spPr>
          <a:xfrm>
            <a:off x="607485" y="2869950"/>
            <a:ext cx="9523800" cy="1118100"/>
          </a:xfrm>
          <a:prstGeom prst="rect">
            <a:avLst/>
          </a:prstGeom>
          <a:noFill/>
          <a:ln>
            <a:noFill/>
          </a:ln>
        </p:spPr>
        <p:txBody>
          <a:bodyPr spcFirstLastPara="1" wrap="square" lIns="91425" tIns="91425" rIns="91425" bIns="91425" anchor="ctr" anchorCtr="0">
            <a:noAutofit/>
          </a:bodyPr>
          <a:lstStyle/>
          <a:p>
            <a:pPr marL="0" lvl="0" indent="0">
              <a:lnSpc>
                <a:spcPct val="90000"/>
              </a:lnSpc>
              <a:buClr>
                <a:schemeClr val="lt1"/>
              </a:buClr>
              <a:buSzPts val="5600"/>
            </a:pPr>
            <a:r>
              <a:rPr lang="en-US" sz="4000" b="1" dirty="0">
                <a:solidFill>
                  <a:schemeClr val="bg1"/>
                </a:solidFill>
                <a:latin typeface="Aptos" panose="020B0004020202020204" pitchFamily="34" charset="0"/>
                <a:sym typeface="Calibri"/>
              </a:rPr>
              <a:t>GOALS</a:t>
            </a:r>
            <a:endParaRPr sz="4000" b="1" dirty="0">
              <a:solidFill>
                <a:schemeClr val="bg1"/>
              </a:solidFill>
              <a:latin typeface="Aptos" panose="020B0004020202020204" pitchFamily="34" charset="0"/>
              <a:sym typeface="Calibri"/>
            </a:endParaRPr>
          </a:p>
        </p:txBody>
      </p:sp>
      <p:sp>
        <p:nvSpPr>
          <p:cNvPr id="6" name="TextBox 5">
            <a:extLst>
              <a:ext uri="{FF2B5EF4-FFF2-40B4-BE49-F238E27FC236}">
                <a16:creationId xmlns:a16="http://schemas.microsoft.com/office/drawing/2014/main" id="{50FF15BD-5AE4-3FD0-7698-4CCFC71766FB}"/>
              </a:ext>
            </a:extLst>
          </p:cNvPr>
          <p:cNvSpPr txBox="1"/>
          <p:nvPr/>
        </p:nvSpPr>
        <p:spPr>
          <a:xfrm>
            <a:off x="4389120" y="1463040"/>
            <a:ext cx="7326512" cy="3917034"/>
          </a:xfrm>
          <a:prstGeom prst="rect">
            <a:avLst/>
          </a:prstGeom>
          <a:noFill/>
        </p:spPr>
        <p:txBody>
          <a:bodyPr wrap="square" rtlCol="0">
            <a:spAutoFit/>
          </a:bodyPr>
          <a:lstStyle/>
          <a:p>
            <a:pPr marL="342900" indent="-342900">
              <a:lnSpc>
                <a:spcPct val="150000"/>
              </a:lnSpc>
              <a:buAutoNum type="arabicPeriod"/>
            </a:pPr>
            <a:r>
              <a:rPr lang="en-US" sz="2400" dirty="0">
                <a:latin typeface="Aptos Light" panose="020B0004020202020204" pitchFamily="34" charset="0"/>
              </a:rPr>
              <a:t>Review the core values and mission of [</a:t>
            </a:r>
            <a:r>
              <a:rPr lang="en-US" sz="2400" b="1" dirty="0">
                <a:latin typeface="Aptos Light" panose="020B0004020202020204" pitchFamily="34" charset="0"/>
              </a:rPr>
              <a:t>organization</a:t>
            </a:r>
            <a:r>
              <a:rPr lang="en-US" sz="2400" dirty="0">
                <a:latin typeface="Aptos Light" panose="020B0004020202020204" pitchFamily="34" charset="0"/>
              </a:rPr>
              <a:t>] </a:t>
            </a:r>
          </a:p>
          <a:p>
            <a:pPr marL="342900" indent="-342900">
              <a:lnSpc>
                <a:spcPct val="150000"/>
              </a:lnSpc>
              <a:buAutoNum type="arabicPeriod"/>
            </a:pPr>
            <a:r>
              <a:rPr lang="en-US" sz="2400" dirty="0">
                <a:latin typeface="Aptos Light" panose="020B0004020202020204" pitchFamily="34" charset="0"/>
              </a:rPr>
              <a:t>Reflect on how your lived expertise connects to our purpose </a:t>
            </a:r>
          </a:p>
          <a:p>
            <a:pPr marL="342900" indent="-342900">
              <a:lnSpc>
                <a:spcPct val="150000"/>
              </a:lnSpc>
              <a:buAutoNum type="arabicPeriod"/>
            </a:pPr>
            <a:r>
              <a:rPr lang="en-US" sz="2400" dirty="0">
                <a:latin typeface="Aptos Light" panose="020B0004020202020204" pitchFamily="34" charset="0"/>
              </a:rPr>
              <a:t>Define how you will represent [</a:t>
            </a:r>
            <a:r>
              <a:rPr lang="en-US" sz="2400" b="1" dirty="0">
                <a:latin typeface="Aptos Light" panose="020B0004020202020204" pitchFamily="34" charset="0"/>
              </a:rPr>
              <a:t>organization</a:t>
            </a:r>
            <a:r>
              <a:rPr lang="en-US" sz="2400" dirty="0">
                <a:latin typeface="Aptos Light" panose="020B0004020202020204" pitchFamily="34" charset="0"/>
              </a:rPr>
              <a:t>] as a team leader </a:t>
            </a:r>
          </a:p>
          <a:p>
            <a:pPr marL="342900" indent="-342900">
              <a:lnSpc>
                <a:spcPct val="150000"/>
              </a:lnSpc>
              <a:buAutoNum type="arabicPeriod"/>
            </a:pPr>
            <a:r>
              <a:rPr lang="en-US" sz="2400" dirty="0">
                <a:latin typeface="Aptos Light" panose="020B0004020202020204" pitchFamily="34" charset="0"/>
              </a:rPr>
              <a:t>Begin shaping your leadership identity through reflection and discussion </a:t>
            </a:r>
          </a:p>
        </p:txBody>
      </p:sp>
    </p:spTree>
    <p:extLst>
      <p:ext uri="{BB962C8B-B14F-4D97-AF65-F5344CB8AC3E}">
        <p14:creationId xmlns:p14="http://schemas.microsoft.com/office/powerpoint/2010/main" val="30562345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yJEmg_8Rn.9R7T_mSRI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J7N2vQoDQTSzANj5OHf7j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yJEmg_8Rn.9R7T_mSRIy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
      <a:dk1>
        <a:srgbClr val="000000"/>
      </a:dk1>
      <a:lt1>
        <a:srgbClr val="FFFFFF"/>
      </a:lt1>
      <a:dk2>
        <a:srgbClr val="000000"/>
      </a:dk2>
      <a:lt2>
        <a:srgbClr val="E7E6E6"/>
      </a:lt2>
      <a:accent1>
        <a:srgbClr val="E94600"/>
      </a:accent1>
      <a:accent2>
        <a:srgbClr val="E19E00"/>
      </a:accent2>
      <a:accent3>
        <a:srgbClr val="009693"/>
      </a:accent3>
      <a:accent4>
        <a:srgbClr val="001A70"/>
      </a:accent4>
      <a:accent5>
        <a:srgbClr val="009BD9"/>
      </a:accent5>
      <a:accent6>
        <a:srgbClr val="000000"/>
      </a:accent6>
      <a:hlink>
        <a:srgbClr val="009BD9"/>
      </a:hlink>
      <a:folHlink>
        <a:srgbClr val="001A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000000"/>
      </a:dk1>
      <a:lt1>
        <a:srgbClr val="FFFFFF"/>
      </a:lt1>
      <a:dk2>
        <a:srgbClr val="000000"/>
      </a:dk2>
      <a:lt2>
        <a:srgbClr val="E7E6E6"/>
      </a:lt2>
      <a:accent1>
        <a:srgbClr val="E94600"/>
      </a:accent1>
      <a:accent2>
        <a:srgbClr val="E19E00"/>
      </a:accent2>
      <a:accent3>
        <a:srgbClr val="009693"/>
      </a:accent3>
      <a:accent4>
        <a:srgbClr val="001A70"/>
      </a:accent4>
      <a:accent5>
        <a:srgbClr val="009BD9"/>
      </a:accent5>
      <a:accent6>
        <a:srgbClr val="000000"/>
      </a:accent6>
      <a:hlink>
        <a:srgbClr val="009BD9"/>
      </a:hlink>
      <a:folHlink>
        <a:srgbClr val="001A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30175</TotalTime>
  <Words>2685</Words>
  <Application>Microsoft Macintosh PowerPoint</Application>
  <PresentationFormat>Widescreen</PresentationFormat>
  <Paragraphs>242</Paragraphs>
  <Slides>20</Slides>
  <Notes>20</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9" baseType="lpstr">
      <vt:lpstr>Aptos</vt:lpstr>
      <vt:lpstr>Aptos Display</vt:lpstr>
      <vt:lpstr>Aptos Light</vt:lpstr>
      <vt:lpstr>Aptos SemiBold</vt:lpstr>
      <vt:lpstr>Arial</vt:lpstr>
      <vt:lpstr>Calibri</vt:lpstr>
      <vt:lpstr>Chronicle Display Black</vt:lpstr>
      <vt:lpstr>Inter</vt:lpstr>
      <vt:lpstr>Nexa Black</vt:lpstr>
      <vt:lpstr>Open Sans</vt:lpstr>
      <vt:lpstr>Overpass Light</vt:lpstr>
      <vt:lpstr>Overpass Medium</vt:lpstr>
      <vt:lpstr>Overpass Thin</vt:lpstr>
      <vt:lpstr>ProximaNova</vt:lpstr>
      <vt:lpstr>Wingdings</vt:lpstr>
      <vt:lpstr>Office Theme</vt:lpstr>
      <vt:lpstr>1_Office Theme</vt:lpstr>
      <vt:lpstr>2_Office Theme</vt:lpstr>
      <vt:lpstr>think-cell Slide</vt:lpstr>
      <vt:lpstr>MISSION &amp; VALUES FOR LEADERS </vt:lpstr>
      <vt:lpstr>What is the Supervisor Success Series?</vt:lpstr>
      <vt:lpstr>How to Use and Edit the Supervisor Success Series Modules </vt:lpstr>
      <vt:lpstr>Facilitator Best Practices Checklist</vt:lpstr>
      <vt:lpstr>   Supervisor Success Series: Why is Training Important?</vt:lpstr>
      <vt:lpstr>Supervisor Success Series | Mission &amp; Values for Leaders [OUR ORGANIZATION] Module 1 [ DATE]</vt:lpstr>
      <vt:lpstr>Supervisor Success Series: Mission &amp; Values for Leaders</vt:lpstr>
      <vt:lpstr>PowerPoint Presentation</vt:lpstr>
      <vt:lpstr>PowerPoint Presentation</vt:lpstr>
      <vt:lpstr>Setting the Stage: Why Leadership Matters </vt:lpstr>
      <vt:lpstr>Warm Up: Leadership Kudos Board  </vt:lpstr>
      <vt:lpstr>Our Mission </vt:lpstr>
      <vt:lpstr>Activity: Aligning with Mission </vt:lpstr>
      <vt:lpstr>Our Values </vt:lpstr>
      <vt:lpstr>Defining Values &amp; Lived Expertise  </vt:lpstr>
      <vt:lpstr>Being a Leader is Hard!</vt:lpstr>
      <vt:lpstr>Activity: Commitments to Values-Based Leadership</vt:lpstr>
      <vt:lpstr>Closing Reflection </vt:lpstr>
      <vt:lpstr>Sample Slide: Mission, Vision, &amp; Values</vt:lpstr>
      <vt:lpstr>Sample Slide: Considerations for Employers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Strand</dc:creator>
  <cp:lastModifiedBy>Elizabeth Strand</cp:lastModifiedBy>
  <cp:revision>32</cp:revision>
  <dcterms:created xsi:type="dcterms:W3CDTF">2025-05-02T18:38:08Z</dcterms:created>
  <dcterms:modified xsi:type="dcterms:W3CDTF">2025-10-02T07:26:44Z</dcterms:modified>
</cp:coreProperties>
</file>