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Lst>
  <p:notesMasterIdLst>
    <p:notesMasterId r:id="rId24"/>
  </p:notesMasterIdLst>
  <p:sldIdLst>
    <p:sldId id="256" r:id="rId4"/>
    <p:sldId id="650" r:id="rId5"/>
    <p:sldId id="695" r:id="rId6"/>
    <p:sldId id="290" r:id="rId7"/>
    <p:sldId id="696" r:id="rId8"/>
    <p:sldId id="707" r:id="rId9"/>
    <p:sldId id="684" r:id="rId10"/>
    <p:sldId id="698" r:id="rId11"/>
    <p:sldId id="699" r:id="rId12"/>
    <p:sldId id="701" r:id="rId13"/>
    <p:sldId id="703" r:id="rId14"/>
    <p:sldId id="700" r:id="rId15"/>
    <p:sldId id="704" r:id="rId16"/>
    <p:sldId id="705" r:id="rId17"/>
    <p:sldId id="706" r:id="rId18"/>
    <p:sldId id="702" r:id="rId19"/>
    <p:sldId id="697" r:id="rId20"/>
    <p:sldId id="356" r:id="rId21"/>
    <p:sldId id="285"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1E5317-42FF-404F-93BF-B6474D3F1FB8}">
          <p14:sldIdLst>
            <p14:sldId id="256"/>
            <p14:sldId id="650"/>
            <p14:sldId id="695"/>
            <p14:sldId id="290"/>
            <p14:sldId id="696"/>
            <p14:sldId id="707"/>
            <p14:sldId id="684"/>
            <p14:sldId id="698"/>
            <p14:sldId id="699"/>
            <p14:sldId id="701"/>
            <p14:sldId id="703"/>
            <p14:sldId id="700"/>
            <p14:sldId id="704"/>
            <p14:sldId id="705"/>
            <p14:sldId id="706"/>
          </p14:sldIdLst>
        </p14:section>
        <p14:section name="Appendix" id="{5174772B-9F14-964E-9BAE-5644F430F785}">
          <p14:sldIdLst>
            <p14:sldId id="702"/>
            <p14:sldId id="697"/>
            <p14:sldId id="356"/>
            <p14:sldId id="285"/>
            <p14:sldId id="28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FD0ED-E781-D3CE-4A19-02CD33075BA1}" name="Elizabeth Strand" initials="ES" userId="S::liz.strand@BERKELEY.EDU::201ff8f1-8550-4c7c-b805-f44a43c8384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3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0"/>
    <p:restoredTop sz="83014"/>
  </p:normalViewPr>
  <p:slideViewPr>
    <p:cSldViewPr snapToGrid="0">
      <p:cViewPr>
        <p:scale>
          <a:sx n="48" d="100"/>
          <a:sy n="48" d="100"/>
        </p:scale>
        <p:origin x="1624" y="1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C283C-8441-3E40-BCD0-AF5B49065831}" type="datetimeFigureOut">
              <a:rPr lang="en-US" smtClean="0"/>
              <a:t>10/1/25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76548-88B1-3F46-9ED4-E9A064752510}" type="slidenum">
              <a:rPr lang="en-US" smtClean="0"/>
              <a:t>‹#›</a:t>
            </a:fld>
            <a:endParaRPr lang="en-US"/>
          </a:p>
        </p:txBody>
      </p:sp>
    </p:spTree>
    <p:extLst>
      <p:ext uri="{BB962C8B-B14F-4D97-AF65-F5344CB8AC3E}">
        <p14:creationId xmlns:p14="http://schemas.microsoft.com/office/powerpoint/2010/main" val="401375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3366"/>
                </a:solidFill>
                <a:latin typeface="Calibri"/>
              </a:rPr>
              <a:t>Last updated by REDF 9/30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Description: What do we expect of supervisors from Day one? What are their goals? How will we measure their success?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39674-55CF-DF4C-B67D-33E54CE6CA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1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32C8-A810-0B42-2468-07CB5C371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493E4-9867-40CC-A162-F7E5728C9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7A4ED-99A3-FAB9-B92F-FF9D32CBD6E5}"/>
              </a:ext>
            </a:extLst>
          </p:cNvPr>
          <p:cNvSpPr>
            <a:spLocks noGrp="1"/>
          </p:cNvSpPr>
          <p:nvPr>
            <p:ph type="body" idx="1"/>
          </p:nvPr>
        </p:nvSpPr>
        <p:spPr/>
        <p:txBody>
          <a:bodyPr/>
          <a:lstStyle/>
          <a:p>
            <a:r>
              <a:rPr lang="en-US" sz="1200" b="1" dirty="0">
                <a:solidFill>
                  <a:srgbClr val="003366"/>
                </a:solidFill>
                <a:latin typeface="Calibri"/>
              </a:rPr>
              <a:t>Prompt: </a:t>
            </a:r>
            <a:r>
              <a:rPr lang="en-US" sz="1200" dirty="0">
                <a:solidFill>
                  <a:srgbClr val="003366"/>
                </a:solidFill>
                <a:latin typeface="Calibri"/>
              </a:rPr>
              <a:t>What are you nervous or excited about in this new role?
- Small group or partner discussion
- Share themes with the full group</a:t>
            </a:r>
          </a:p>
        </p:txBody>
      </p:sp>
      <p:sp>
        <p:nvSpPr>
          <p:cNvPr id="4" name="Slide Number Placeholder 3">
            <a:extLst>
              <a:ext uri="{FF2B5EF4-FFF2-40B4-BE49-F238E27FC236}">
                <a16:creationId xmlns:a16="http://schemas.microsoft.com/office/drawing/2014/main" id="{963CBE3C-7848-06E8-ED2C-1533DC86D1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75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A7D9-076A-6808-1317-D4B36EE54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6C0AF-B718-BD23-039A-9A22EAF46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FE0C8-0528-8DB0-DB0E-C25C15AB19B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solidFill>
                  <a:srgbClr val="003366"/>
                </a:solidFill>
                <a:latin typeface="Calibri"/>
              </a:rPr>
              <a:t>FACILTATOR NOTE: </a:t>
            </a:r>
            <a:r>
              <a:rPr lang="en-US" sz="1200" dirty="0">
                <a:solidFill>
                  <a:srgbClr val="003366"/>
                </a:solidFill>
                <a:latin typeface="Calibri"/>
              </a:rPr>
              <a:t>Edit this heavily based on your ESE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3366"/>
                </a:solidFill>
                <a:latin typeface="Calibri"/>
              </a:rPr>
              <a:t>Examples: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3366"/>
                </a:solidFill>
                <a:latin typeface="Calibri"/>
              </a:rPr>
              <a:t>Daily attendance: 95%+
Supervisor feedback score
Participant worksite quality checks
Incident de-escalation reports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3366"/>
                </a:solidFill>
                <a:latin typeface="Calibri"/>
              </a:rPr>
              <a:t>Frontline Supervisor Rubric Checklist </a:t>
            </a:r>
          </a:p>
          <a:p>
            <a:endParaRPr lang="en-US" sz="1200" dirty="0">
              <a:solidFill>
                <a:srgbClr val="003366"/>
              </a:solidFill>
              <a:latin typeface="Calibri"/>
            </a:endParaRPr>
          </a:p>
          <a:p>
            <a:r>
              <a:rPr lang="en-US" sz="1200" dirty="0">
                <a:solidFill>
                  <a:srgbClr val="003366"/>
                </a:solidFill>
                <a:latin typeface="Calibri"/>
              </a:rPr>
              <a:t>https://</a:t>
            </a:r>
            <a:r>
              <a:rPr lang="en-US" sz="1200" dirty="0" err="1">
                <a:solidFill>
                  <a:srgbClr val="003366"/>
                </a:solidFill>
                <a:latin typeface="Calibri"/>
              </a:rPr>
              <a:t>docs.google.com</a:t>
            </a:r>
            <a:r>
              <a:rPr lang="en-US" sz="1200" dirty="0">
                <a:solidFill>
                  <a:srgbClr val="003366"/>
                </a:solidFill>
                <a:latin typeface="Calibri"/>
              </a:rPr>
              <a:t>/spreadsheets/d/1A7cGcofrfZ7RTUI9ufTHm6UsYjSHXEvyM-TAXyvIDfE/</a:t>
            </a:r>
            <a:r>
              <a:rPr lang="en-US" sz="1200" dirty="0" err="1">
                <a:solidFill>
                  <a:srgbClr val="003366"/>
                </a:solidFill>
                <a:latin typeface="Calibri"/>
              </a:rPr>
              <a:t>edit?gid</a:t>
            </a:r>
            <a:r>
              <a:rPr lang="en-US" sz="1200" dirty="0">
                <a:solidFill>
                  <a:srgbClr val="003366"/>
                </a:solidFill>
                <a:latin typeface="Calibri"/>
              </a:rPr>
              <a:t>=1740722006#gid=1740722006</a:t>
            </a:r>
          </a:p>
        </p:txBody>
      </p:sp>
      <p:sp>
        <p:nvSpPr>
          <p:cNvPr id="4" name="Slide Number Placeholder 3">
            <a:extLst>
              <a:ext uri="{FF2B5EF4-FFF2-40B4-BE49-F238E27FC236}">
                <a16:creationId xmlns:a16="http://schemas.microsoft.com/office/drawing/2014/main" id="{66958D69-1350-96DF-0BD9-D7C3E7DCAB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135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4270-A623-A165-5DD0-33D58CD6B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91D6C-E364-F532-469D-ED7D9C3C8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5DA2C-FAC6-26DE-EBDF-95BDAB8CD543}"/>
              </a:ext>
            </a:extLst>
          </p:cNvPr>
          <p:cNvSpPr>
            <a:spLocks noGrp="1"/>
          </p:cNvSpPr>
          <p:nvPr>
            <p:ph type="body" idx="1"/>
          </p:nvPr>
        </p:nvSpPr>
        <p:spPr/>
        <p:txBody>
          <a:bodyPr/>
          <a:lstStyle/>
          <a:p>
            <a:pPr marL="171450" indent="-171450">
              <a:buFontTx/>
              <a:buChar char="-"/>
            </a:pPr>
            <a:r>
              <a:rPr lang="en-US" sz="1200" dirty="0">
                <a:solidFill>
                  <a:srgbClr val="003366"/>
                </a:solidFill>
                <a:latin typeface="Calibri"/>
              </a:rPr>
              <a:t>New challenges: boundaries, role modeling, being “the boss”
- What changes?
  • You represent [Organization]
  • You coach, not just work
  • You set the tone for others</a:t>
            </a:r>
          </a:p>
          <a:p>
            <a:pPr marL="171450" indent="-171450">
              <a:buFontTx/>
              <a:buChar char="-"/>
            </a:pPr>
            <a:endParaRPr lang="en-US" sz="1200" dirty="0">
              <a:solidFill>
                <a:srgbClr val="003366"/>
              </a:solidFill>
              <a:latin typeface="Calibri"/>
            </a:endParaRPr>
          </a:p>
          <a:p>
            <a:pPr marL="12700" marR="75565">
              <a:lnSpc>
                <a:spcPts val="2160"/>
              </a:lnSpc>
              <a:spcBef>
                <a:spcPts val="375"/>
              </a:spcBef>
              <a:tabLst>
                <a:tab pos="8412480" algn="l"/>
              </a:tabLst>
            </a:pPr>
            <a:r>
              <a:rPr lang="en-US" sz="2000" spc="0" dirty="0">
                <a:solidFill>
                  <a:srgbClr val="C00000"/>
                </a:solidFill>
                <a:latin typeface="Arial Black"/>
                <a:cs typeface="Arial Black"/>
              </a:rPr>
              <a:t>The supervisor role and mindset is very different from that of a client. </a:t>
            </a:r>
            <a:r>
              <a:rPr lang="en-US" sz="2000" spc="0" dirty="0">
                <a:latin typeface="Calibri"/>
                <a:cs typeface="Calibri"/>
              </a:rPr>
              <a:t>You are now a staff member and part of a program, which comes with new considerations:</a:t>
            </a:r>
          </a:p>
          <a:p>
            <a:pPr marL="367665" indent="-354965">
              <a:lnSpc>
                <a:spcPts val="2300"/>
              </a:lnSpc>
              <a:spcBef>
                <a:spcPts val="1525"/>
              </a:spcBef>
              <a:buFont typeface="Arial"/>
              <a:buChar char="•"/>
              <a:tabLst>
                <a:tab pos="367665" algn="l"/>
              </a:tabLst>
            </a:pPr>
            <a:r>
              <a:rPr lang="en-US" sz="2000" spc="0" dirty="0">
                <a:solidFill>
                  <a:srgbClr val="C00000"/>
                </a:solidFill>
                <a:latin typeface="Arial Black"/>
                <a:cs typeface="Arial Black"/>
              </a:rPr>
              <a:t>Transitioning from client to colleague</a:t>
            </a:r>
            <a:endParaRPr lang="en-US" sz="2000" spc="0" dirty="0">
              <a:latin typeface="Arial Black"/>
              <a:cs typeface="Arial Black"/>
            </a:endParaRPr>
          </a:p>
          <a:p>
            <a:pPr marL="824865" lvl="1" indent="-342900">
              <a:lnSpc>
                <a:spcPts val="1955"/>
              </a:lnSpc>
              <a:buChar char="–"/>
              <a:tabLst>
                <a:tab pos="824865" algn="l"/>
              </a:tabLst>
            </a:pPr>
            <a:r>
              <a:rPr lang="en-US" sz="1800" spc="0" dirty="0">
                <a:latin typeface="Calibri"/>
                <a:cs typeface="Calibri"/>
              </a:rPr>
              <a:t>You now work alongside other staff members who previously may have provided support to you (e.g.,</a:t>
            </a:r>
          </a:p>
          <a:p>
            <a:pPr marL="824865">
              <a:lnSpc>
                <a:spcPts val="1945"/>
              </a:lnSpc>
            </a:pPr>
            <a:r>
              <a:rPr lang="en-US" sz="1800" spc="0" dirty="0">
                <a:latin typeface="Calibri"/>
                <a:cs typeface="Calibri"/>
              </a:rPr>
              <a:t>Employment Specialists, Internal Operations Coordinators). These working relationships will be different, and it’s</a:t>
            </a:r>
          </a:p>
          <a:p>
            <a:pPr marL="824865">
              <a:lnSpc>
                <a:spcPts val="2050"/>
              </a:lnSpc>
            </a:pPr>
            <a:r>
              <a:rPr lang="en-US" sz="1800" spc="0" dirty="0">
                <a:latin typeface="Calibri"/>
                <a:cs typeface="Calibri"/>
              </a:rPr>
              <a:t>important to be professional and a good colleague in partnering with them to support clients.</a:t>
            </a:r>
          </a:p>
          <a:p>
            <a:pPr marL="367665" indent="-354965">
              <a:lnSpc>
                <a:spcPts val="2300"/>
              </a:lnSpc>
              <a:spcBef>
                <a:spcPts val="1540"/>
              </a:spcBef>
              <a:buFont typeface="Arial"/>
              <a:buChar char="•"/>
              <a:tabLst>
                <a:tab pos="367665" algn="l"/>
              </a:tabLst>
            </a:pPr>
            <a:r>
              <a:rPr lang="en-US" sz="2000" spc="0" dirty="0">
                <a:solidFill>
                  <a:srgbClr val="C00000"/>
                </a:solidFill>
                <a:latin typeface="Arial Black"/>
                <a:cs typeface="Arial Black"/>
              </a:rPr>
              <a:t>Managing former peers</a:t>
            </a:r>
            <a:endParaRPr lang="en-US" sz="2000" spc="0" dirty="0">
              <a:latin typeface="Arial Black"/>
              <a:cs typeface="Arial Black"/>
            </a:endParaRPr>
          </a:p>
          <a:p>
            <a:pPr marL="824865" lvl="1" indent="-342900">
              <a:lnSpc>
                <a:spcPts val="1955"/>
              </a:lnSpc>
              <a:buChar char="–"/>
              <a:tabLst>
                <a:tab pos="824865" algn="l"/>
              </a:tabLst>
            </a:pPr>
            <a:r>
              <a:rPr lang="en-US" sz="1800" spc="0" dirty="0">
                <a:latin typeface="Calibri"/>
                <a:cs typeface="Calibri"/>
              </a:rPr>
              <a:t>You may be leading team members who you used to work with or are friends with, and this transition may be</a:t>
            </a:r>
          </a:p>
          <a:p>
            <a:pPr marL="824865">
              <a:lnSpc>
                <a:spcPts val="1945"/>
              </a:lnSpc>
            </a:pPr>
            <a:r>
              <a:rPr lang="en-US" sz="1800" spc="0" dirty="0">
                <a:latin typeface="Calibri"/>
                <a:cs typeface="Calibri"/>
              </a:rPr>
              <a:t>challenging or awkward at first. It’s best to be open about the situation, establish boundaries, remain professional</a:t>
            </a:r>
          </a:p>
          <a:p>
            <a:pPr marL="824865">
              <a:lnSpc>
                <a:spcPts val="2055"/>
              </a:lnSpc>
            </a:pPr>
            <a:r>
              <a:rPr lang="en-US" sz="1800" spc="0" dirty="0">
                <a:latin typeface="Calibri"/>
                <a:cs typeface="Calibri"/>
              </a:rPr>
              <a:t>and objective and be intentional about treating everyone fairly.</a:t>
            </a:r>
          </a:p>
          <a:p>
            <a:pPr marL="367665" indent="-354965">
              <a:lnSpc>
                <a:spcPts val="2300"/>
              </a:lnSpc>
              <a:spcBef>
                <a:spcPts val="1540"/>
              </a:spcBef>
              <a:buFont typeface="Arial"/>
              <a:buChar char="•"/>
              <a:tabLst>
                <a:tab pos="367665" algn="l"/>
              </a:tabLst>
            </a:pPr>
            <a:r>
              <a:rPr lang="en-US" sz="2000" spc="0" dirty="0">
                <a:solidFill>
                  <a:srgbClr val="C00000"/>
                </a:solidFill>
                <a:latin typeface="Arial Black"/>
                <a:cs typeface="Arial Black"/>
              </a:rPr>
              <a:t>Ethical boundaries</a:t>
            </a:r>
            <a:endParaRPr lang="en-US" sz="2000" spc="0" dirty="0">
              <a:latin typeface="Arial Black"/>
              <a:cs typeface="Arial Black"/>
            </a:endParaRPr>
          </a:p>
          <a:p>
            <a:pPr marL="824865" marR="5080" lvl="1" indent="-343535" algn="just">
              <a:lnSpc>
                <a:spcPts val="1939"/>
              </a:lnSpc>
              <a:spcBef>
                <a:spcPts val="150"/>
              </a:spcBef>
              <a:buChar char="–"/>
              <a:tabLst>
                <a:tab pos="824865" algn="l"/>
                <a:tab pos="826769" algn="l"/>
              </a:tabLst>
            </a:pPr>
            <a:r>
              <a:rPr lang="en-US" sz="1800" spc="0" dirty="0">
                <a:latin typeface="Calibri"/>
                <a:cs typeface="Calibri"/>
              </a:rPr>
              <a:t>	As a supervisor, you need to maintain healthy boundaries at work. For example, this means that you should NOT get calls from team members on the weekend, buy your team lunch all week, date anyone on your team, consider the customer your friend, or work until 2AM on a project.</a:t>
            </a:r>
          </a:p>
          <a:p>
            <a:pPr marL="824865" marR="431165" lvl="1" indent="-343535" algn="just">
              <a:lnSpc>
                <a:spcPts val="1939"/>
              </a:lnSpc>
              <a:spcBef>
                <a:spcPts val="1215"/>
              </a:spcBef>
              <a:buChar char="–"/>
              <a:tabLst>
                <a:tab pos="824865" algn="l"/>
                <a:tab pos="826769" algn="l"/>
              </a:tabLst>
            </a:pPr>
            <a:r>
              <a:rPr lang="en-US" sz="1800" spc="0" dirty="0">
                <a:latin typeface="Calibri"/>
                <a:cs typeface="Calibri"/>
              </a:rPr>
              <a:t>	There may be conversations with clients that you are not the right fit for or are not fully equipped to support them through. For example, if a client expresses suicidal thoughts or seeks support with sobriety, you should bring in your manager and the Employment Specialist for additional support via a team effort.</a:t>
            </a:r>
          </a:p>
          <a:p>
            <a:pPr marL="171450" indent="-171450">
              <a:buFontTx/>
              <a:buChar char="-"/>
            </a:pP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09286D68-E992-C29B-73EB-A763767D1B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84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C9D96-F0EC-3229-B51D-87277A6F0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48631-9DF8-638C-7779-F2B8F15F8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2EB21-D50C-F5F2-0314-32783D7FA085}"/>
              </a:ext>
            </a:extLst>
          </p:cNvPr>
          <p:cNvSpPr>
            <a:spLocks noGrp="1"/>
          </p:cNvSpPr>
          <p:nvPr>
            <p:ph type="body" idx="1"/>
          </p:nvPr>
        </p:nvSpPr>
        <p:spPr/>
        <p:txBody>
          <a:bodyPr/>
          <a:lstStyle/>
          <a:p>
            <a:r>
              <a:rPr lang="en-US" sz="1200" dirty="0">
                <a:solidFill>
                  <a:srgbClr val="003366"/>
                </a:solidFill>
                <a:latin typeface="Calibri"/>
              </a:rPr>
              <a:t>- Weekly or biweekly check-ins with manager
- Document goals &amp; progress
- Discuss wins, challenges, and adjustments</a:t>
            </a:r>
          </a:p>
        </p:txBody>
      </p:sp>
      <p:sp>
        <p:nvSpPr>
          <p:cNvPr id="4" name="Slide Number Placeholder 3">
            <a:extLst>
              <a:ext uri="{FF2B5EF4-FFF2-40B4-BE49-F238E27FC236}">
                <a16:creationId xmlns:a16="http://schemas.microsoft.com/office/drawing/2014/main" id="{6D97293C-2011-3E18-9C0F-B7B38C8F12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3768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392E-75B5-D243-E5F7-03588BF68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8F31A-EB20-E957-BC00-6DBF082A0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F2D39-A991-08B4-3376-7584A3FB8451}"/>
              </a:ext>
            </a:extLst>
          </p:cNvPr>
          <p:cNvSpPr>
            <a:spLocks noGrp="1"/>
          </p:cNvSpPr>
          <p:nvPr>
            <p:ph type="body" idx="1"/>
          </p:nvPr>
        </p:nvSpPr>
        <p:spPr/>
        <p:txBody>
          <a:bodyPr/>
          <a:lstStyle/>
          <a:p>
            <a:r>
              <a:rPr lang="en-US" sz="1200" dirty="0">
                <a:solidFill>
                  <a:srgbClr val="003366"/>
                </a:solidFill>
                <a:latin typeface="Calibri"/>
              </a:rPr>
              <a:t>- What will your team say about you in 90 days?
- How do you want to show up?
- Write one leadership intention or phrase to carry forward</a:t>
            </a:r>
          </a:p>
        </p:txBody>
      </p:sp>
      <p:sp>
        <p:nvSpPr>
          <p:cNvPr id="4" name="Slide Number Placeholder 3">
            <a:extLst>
              <a:ext uri="{FF2B5EF4-FFF2-40B4-BE49-F238E27FC236}">
                <a16:creationId xmlns:a16="http://schemas.microsoft.com/office/drawing/2014/main" id="{40676667-9A66-AD57-54A1-76BCAC9033E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235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0F5E-B0F2-A892-70AB-957E39431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E4A36-5335-4021-93FD-D042BAB38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EEADC-115D-2143-0799-EDC430C518B2}"/>
              </a:ext>
            </a:extLst>
          </p:cNvPr>
          <p:cNvSpPr>
            <a:spLocks noGrp="1"/>
          </p:cNvSpPr>
          <p:nvPr>
            <p:ph type="body" idx="1"/>
          </p:nvPr>
        </p:nvSpPr>
        <p:spPr/>
        <p:txBody>
          <a:bodyPr/>
          <a:lstStyle/>
          <a:p>
            <a:r>
              <a:rPr lang="en-US" sz="1200" dirty="0">
                <a:solidFill>
                  <a:srgbClr val="003366"/>
                </a:solidFill>
                <a:latin typeface="Calibri"/>
              </a:rPr>
              <a:t>- One takeaway from today?
- One question you still have?
- Reminder: leadership is a process — not a finish line</a:t>
            </a:r>
          </a:p>
        </p:txBody>
      </p:sp>
      <p:sp>
        <p:nvSpPr>
          <p:cNvPr id="4" name="Slide Number Placeholder 3">
            <a:extLst>
              <a:ext uri="{FF2B5EF4-FFF2-40B4-BE49-F238E27FC236}">
                <a16:creationId xmlns:a16="http://schemas.microsoft.com/office/drawing/2014/main" id="{F70E7C65-F23B-17F2-3693-5DB2B3E0F9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104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0950E-CFF6-9C1B-541C-11EE8583D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2B768-CFF2-D8A9-E900-D2E4BD3DB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48380-79D5-A5E1-94F7-A96C810057AF}"/>
              </a:ext>
            </a:extLst>
          </p:cNvPr>
          <p:cNvSpPr>
            <a:spLocks noGrp="1"/>
          </p:cNvSpPr>
          <p:nvPr>
            <p:ph type="body" idx="1"/>
          </p:nvPr>
        </p:nvSpPr>
        <p:spPr/>
        <p:txBody>
          <a:bodyPr/>
          <a:lstStyle/>
          <a:p>
            <a:pPr marL="171450" indent="-171450">
              <a:buFontTx/>
              <a:buChar char="-"/>
            </a:pPr>
            <a:r>
              <a:rPr lang="en-US" sz="1200" dirty="0">
                <a:solidFill>
                  <a:srgbClr val="003366"/>
                </a:solidFill>
                <a:latin typeface="Calibri"/>
              </a:rPr>
              <a:t>What does success look like in this role?
SMART goals: Specific, Measurable, Achievable, Relevant, Time-bound
Co-create 1–3 goals with your manager</a:t>
            </a:r>
          </a:p>
          <a:p>
            <a:pPr marL="171450" indent="-171450">
              <a:buFontTx/>
              <a:buChar char="-"/>
            </a:pPr>
            <a:endParaRPr lang="en-US" sz="1200"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3366"/>
                </a:solidFill>
                <a:latin typeface="Calibri"/>
              </a:rPr>
              <a:t>Example of a SMART Goal: </a:t>
            </a:r>
            <a:r>
              <a:rPr lang="en-US" b="1" dirty="0"/>
              <a:t>"Within my first 60 days, I will complete weekly 1:1 check-ins with at least 90% of my team members to build trust, gather feedback, and document performance notes in the [Organization] system."</a:t>
            </a:r>
            <a:endParaRPr lang="en-US" dirty="0"/>
          </a:p>
          <a:p>
            <a:pPr marL="171450" indent="-171450">
              <a:buFontTx/>
              <a:buChar char="-"/>
            </a:pP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E7EAC549-9918-2BF7-C88A-71866A89454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568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90BC-4D3E-A2E0-8531-DE73CD5FC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17CFE-13EE-3982-91B0-FD63AC597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8E12B-F1D3-6DB2-9AB6-BEECB98DBA92}"/>
              </a:ext>
            </a:extLst>
          </p:cNvPr>
          <p:cNvSpPr>
            <a:spLocks noGrp="1"/>
          </p:cNvSpPr>
          <p:nvPr>
            <p:ph type="body" idx="1"/>
          </p:nvPr>
        </p:nvSpPr>
        <p:spPr/>
        <p:txBody>
          <a:bodyPr/>
          <a:lstStyle/>
          <a:p>
            <a:pPr marL="171450" indent="-171450">
              <a:buFontTx/>
              <a:buChar char="-"/>
            </a:pPr>
            <a:r>
              <a:rPr lang="en-US" sz="1200" dirty="0">
                <a:solidFill>
                  <a:srgbClr val="003366"/>
                </a:solidFill>
                <a:latin typeface="Calibri"/>
              </a:rPr>
              <a:t>Put in the job description or the role description for the frontline supervisor position at your organization </a:t>
            </a:r>
          </a:p>
          <a:p>
            <a:pPr marL="171450" indent="-171450">
              <a:buFontTx/>
              <a:buChar char="-"/>
            </a:pPr>
            <a:r>
              <a:rPr lang="en-US" sz="1200" dirty="0">
                <a:solidFill>
                  <a:srgbClr val="003366"/>
                </a:solidFill>
                <a:latin typeface="Calibri"/>
              </a:rPr>
              <a:t>Sample Supervisor Role Description: </a:t>
            </a:r>
          </a:p>
          <a:p>
            <a:pPr marL="0" algn="ctr" rtl="0">
              <a:buNone/>
            </a:pPr>
            <a:r>
              <a:rPr lang="en-US" sz="1800" b="1" i="0" u="none" strike="noStrike" dirty="0">
                <a:solidFill>
                  <a:srgbClr val="FFFFFF"/>
                </a:solidFill>
                <a:effectLst/>
                <a:latin typeface="Open Sans" panose="020B0606030504020204" pitchFamily="34" charset="0"/>
              </a:rPr>
              <a:t>SAMPLE [FRONTLINE SUPERVISOR] ROLE DESCRIPTION </a:t>
            </a:r>
            <a:endParaRPr lang="en-US" b="0" dirty="0">
              <a:effectLst/>
            </a:endParaRPr>
          </a:p>
          <a:p>
            <a:pPr marL="0" algn="l" rtl="0">
              <a:buNone/>
            </a:pPr>
            <a:r>
              <a:rPr lang="en-US" sz="1100" b="1" i="0" u="none" strike="noStrike" dirty="0">
                <a:solidFill>
                  <a:srgbClr val="000000"/>
                </a:solidFill>
                <a:effectLst/>
                <a:latin typeface="Open Sans" panose="020B0606030504020204" pitchFamily="34" charset="0"/>
              </a:rPr>
              <a:t>Supervisor Role Description</a:t>
            </a:r>
            <a:endParaRPr lang="en-US" b="0" dirty="0">
              <a:effectLst/>
            </a:endParaRPr>
          </a:p>
          <a:p>
            <a:pPr marL="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Uphold the standards of Inspire programs</a:t>
            </a:r>
            <a:endParaRPr lang="en-US" sz="1100" b="0" i="0" u="none" strike="noStrike" dirty="0">
              <a:solidFill>
                <a:srgbClr val="000000"/>
              </a:solidFill>
              <a:effectLst/>
              <a:latin typeface="Arial" panose="020B0604020202020204" pitchFamily="34" charset="0"/>
            </a:endParaRPr>
          </a:p>
          <a:p>
            <a:pPr marL="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Assist in project management debriefs and planning</a:t>
            </a:r>
            <a:endParaRPr lang="en-US" sz="1100" b="0" i="0" u="none" strike="noStrike" dirty="0">
              <a:solidFill>
                <a:srgbClr val="000000"/>
              </a:solidFill>
              <a:effectLst/>
              <a:latin typeface="Arial" panose="020B0604020202020204" pitchFamily="34" charset="0"/>
            </a:endParaRPr>
          </a:p>
          <a:p>
            <a:pPr marL="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Document all work activity</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Provide crew with daily hours and performance journals</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Complete all work shift sign-in sheets and submit them daily</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Ensure that all crew member performance journals are completed daily</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Approve crew member tool use in performance journals</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Ensure timely and punctual arrival on job sites, including crew members returning from lunch breaks on time</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Document any unfair treatment of crewmembers or other Inspire employees by an outside source, and immediately report incidents to the Director of Training and Business Development</a:t>
            </a:r>
            <a:endParaRPr lang="en-US" sz="1100" b="0" i="0" u="none" strike="noStrike" dirty="0">
              <a:solidFill>
                <a:srgbClr val="000000"/>
              </a:solidFill>
              <a:effectLst/>
              <a:latin typeface="Arial" panose="020B0604020202020204" pitchFamily="34" charset="0"/>
            </a:endParaRPr>
          </a:p>
          <a:p>
            <a:pPr marL="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Provide feedback and training on-site to crewmembers</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Brief at the beginning of the day and debrief at the end of the day with their work crews, respectfully providing any feedback in the process</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Report any crewmember needs, which they might disclose on a job site, to program staff on a timely basis</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Assist crewmembers with personal issues on job sites and report those to program staff and/or the Director of Training and Business Development</a:t>
            </a:r>
            <a:endParaRPr lang="en-US" sz="1100" b="0" i="0" u="none" strike="noStrike" dirty="0">
              <a:solidFill>
                <a:srgbClr val="000000"/>
              </a:solidFill>
              <a:effectLst/>
              <a:latin typeface="Arial" panose="020B0604020202020204" pitchFamily="34" charset="0"/>
            </a:endParaRPr>
          </a:p>
          <a:p>
            <a:pPr marL="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Ensure site safety at all times, by</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Operating Inspire vehicles, and/or ensuring that Inspire vehicles are operated safely</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Operating Inspire equipment and tools, and/or ensuring that all Inspire equipment and tools are operated safely</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Ensuring crewmembers are wearing all applicable PPE at all times</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Reporting any safety or personnel incidents on job sites, and completing an incident report immediately afterwards</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De-escalating any disagreements or confrontations that happen at job sites, be they with crewmembers, customers, or citizens of New Haven</a:t>
            </a:r>
            <a:endParaRPr lang="en-US" sz="1100" b="0" i="0" u="none" strike="noStrike" dirty="0">
              <a:solidFill>
                <a:srgbClr val="000000"/>
              </a:solidFill>
              <a:effectLst/>
              <a:latin typeface="Arial" panose="020B0604020202020204" pitchFamily="34" charset="0"/>
            </a:endParaRPr>
          </a:p>
          <a:p>
            <a:pPr marL="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Attend meetings, including</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Daily supervisor meetings each morning</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Weekly supervisor meetings with program staff</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All Real Talk sessions, as well as any programs not yet completed</a:t>
            </a:r>
            <a:endParaRPr lang="en-US" sz="1100" b="0" i="0" u="none" strike="noStrike" dirty="0">
              <a:solidFill>
                <a:srgbClr val="000000"/>
              </a:solidFill>
              <a:effectLst/>
              <a:latin typeface="Arial" panose="020B0604020202020204" pitchFamily="34" charset="0"/>
            </a:endParaRP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Open Sans" panose="020B0606030504020204" pitchFamily="34" charset="0"/>
              </a:rPr>
              <a:t>Any other Inspire meetings as requested, in addition to serving as a spokesperson of Inspire as necessary, be that at job sites or Inspire events</a:t>
            </a:r>
            <a:endParaRPr lang="en-US" sz="1100" b="0" i="0" u="none" strike="noStrike" dirty="0">
              <a:solidFill>
                <a:srgbClr val="000000"/>
              </a:solidFill>
              <a:effectLst/>
              <a:latin typeface="Arial" panose="020B0604020202020204" pitchFamily="34" charset="0"/>
            </a:endParaRPr>
          </a:p>
          <a:p>
            <a:pPr marL="171450" indent="-171450">
              <a:buFontTx/>
              <a:buChar char="-"/>
            </a:pP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91E71991-B1BC-2F56-F83A-F1A2DB6F48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623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24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C76548-88B1-3F46-9ED4-E9A064752510}" type="slidenum">
              <a:rPr lang="en-US" smtClean="0"/>
              <a:t>19</a:t>
            </a:fld>
            <a:endParaRPr lang="en-US"/>
          </a:p>
        </p:txBody>
      </p:sp>
    </p:spTree>
    <p:extLst>
      <p:ext uri="{BB962C8B-B14F-4D97-AF65-F5344CB8AC3E}">
        <p14:creationId xmlns:p14="http://schemas.microsoft.com/office/powerpoint/2010/main" val="40331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42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additional conversation to supervisor success </a:t>
            </a:r>
          </a:p>
          <a:p>
            <a:r>
              <a:rPr lang="en-US" dirty="0"/>
              <a:t>Do not want to overwhelm them with additional tasks </a:t>
            </a:r>
          </a:p>
        </p:txBody>
      </p:sp>
      <p:sp>
        <p:nvSpPr>
          <p:cNvPr id="4" name="Slide Number Placeholder 3"/>
          <p:cNvSpPr>
            <a:spLocks noGrp="1"/>
          </p:cNvSpPr>
          <p:nvPr>
            <p:ph type="sldNum" sz="quarter" idx="5"/>
          </p:nvPr>
        </p:nvSpPr>
        <p:spPr/>
        <p:txBody>
          <a:bodyPr/>
          <a:lstStyle/>
          <a:p>
            <a:fld id="{36C76548-88B1-3F46-9ED4-E9A064752510}" type="slidenum">
              <a:rPr lang="en-US" smtClean="0"/>
              <a:t>20</a:t>
            </a:fld>
            <a:endParaRPr lang="en-US"/>
          </a:p>
        </p:txBody>
      </p:sp>
    </p:spTree>
    <p:extLst>
      <p:ext uri="{BB962C8B-B14F-4D97-AF65-F5344CB8AC3E}">
        <p14:creationId xmlns:p14="http://schemas.microsoft.com/office/powerpoint/2010/main" val="386197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D0DE2A5A-DF5A-9BF6-4D96-7BAFA50623F1}"/>
            </a:ext>
          </a:extLst>
        </p:cNvPr>
        <p:cNvGrpSpPr/>
        <p:nvPr/>
      </p:nvGrpSpPr>
      <p:grpSpPr>
        <a:xfrm>
          <a:off x="0" y="0"/>
          <a:ext cx="0" cy="0"/>
          <a:chOff x="0" y="0"/>
          <a:chExt cx="0" cy="0"/>
        </a:xfrm>
      </p:grpSpPr>
      <p:sp>
        <p:nvSpPr>
          <p:cNvPr id="175" name="Google Shape;175;p4:notes">
            <a:extLst>
              <a:ext uri="{FF2B5EF4-FFF2-40B4-BE49-F238E27FC236}">
                <a16:creationId xmlns:a16="http://schemas.microsoft.com/office/drawing/2014/main" id="{E61AC560-09BF-3077-7C0B-3CFDC8D106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Tx/>
              <a:buNone/>
            </a:pPr>
            <a:r>
              <a:rPr lang="en-US" dirty="0"/>
              <a:t>What do we expect from you on Day One? What are your goals? How will we measure your success? </a:t>
            </a:r>
          </a:p>
        </p:txBody>
      </p:sp>
      <p:sp>
        <p:nvSpPr>
          <p:cNvPr id="176" name="Google Shape;176;p4:notes">
            <a:extLst>
              <a:ext uri="{FF2B5EF4-FFF2-40B4-BE49-F238E27FC236}">
                <a16:creationId xmlns:a16="http://schemas.microsoft.com/office/drawing/2014/main" id="{71BF983A-0DAE-1103-9746-7F024115D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275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02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3A6AC6BC-9119-526A-27BD-1402338F9F46}"/>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1007FF97-A74D-5DA7-E33A-9DB2317C9F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A7B60200-C114-EFF4-99DC-D00F0D0B302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 Understand the responsibilities of a frontline supervisor
- Clarify what’s expected of you from the start
- Explore how performance is measured and supported
- Begin setting goals that align with your role and team</a:t>
            </a:r>
            <a:endParaRPr dirty="0"/>
          </a:p>
        </p:txBody>
      </p:sp>
      <p:sp>
        <p:nvSpPr>
          <p:cNvPr id="183" name="Google Shape;183;g2e9ef03096d_0_12:notes">
            <a:extLst>
              <a:ext uri="{FF2B5EF4-FFF2-40B4-BE49-F238E27FC236}">
                <a16:creationId xmlns:a16="http://schemas.microsoft.com/office/drawing/2014/main" id="{96F70AC8-E603-8C70-591F-7AFF18C914A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568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7C34F-4B74-56B0-7586-BD3F60A09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CEB34-55B4-F12C-7F05-773017345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C6667-805C-F73E-7FAF-B59A849F6C46}"/>
              </a:ext>
            </a:extLst>
          </p:cNvPr>
          <p:cNvSpPr>
            <a:spLocks noGrp="1"/>
          </p:cNvSpPr>
          <p:nvPr>
            <p:ph type="body" idx="1"/>
          </p:nvPr>
        </p:nvSpPr>
        <p:spPr/>
        <p:txBody>
          <a:bodyPr/>
          <a:lstStyle/>
          <a:p>
            <a:r>
              <a:rPr lang="en-US" sz="1200" dirty="0">
                <a:solidFill>
                  <a:srgbClr val="003366"/>
                </a:solidFill>
                <a:latin typeface="Calibri"/>
              </a:rPr>
              <a:t>Optional: Warm-up/icebreaker</a:t>
            </a:r>
          </a:p>
        </p:txBody>
      </p:sp>
      <p:sp>
        <p:nvSpPr>
          <p:cNvPr id="4" name="Slide Number Placeholder 3">
            <a:extLst>
              <a:ext uri="{FF2B5EF4-FFF2-40B4-BE49-F238E27FC236}">
                <a16:creationId xmlns:a16="http://schemas.microsoft.com/office/drawing/2014/main" id="{26687780-BF24-EC7A-9942-9894ED00F46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870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3366"/>
                </a:solidFill>
                <a:latin typeface="Calibri"/>
              </a:rPr>
              <a:t>Frontline supervisor = Team leader for participant-employees
- Bridge between participants and leadership
- Sets tone, holds boundaries, models expectations</a:t>
            </a:r>
          </a:p>
          <a:p>
            <a:endParaRPr lang="en-US" sz="1200" dirty="0">
              <a:solidFill>
                <a:srgbClr val="003366"/>
              </a:solidFill>
              <a:latin typeface="Calibri"/>
            </a:endParaRPr>
          </a:p>
          <a:p>
            <a:r>
              <a:rPr lang="en-US" sz="1200" b="1" dirty="0">
                <a:solidFill>
                  <a:srgbClr val="003366"/>
                </a:solidFill>
                <a:latin typeface="Calibri"/>
              </a:rPr>
              <a:t>EXAMPLE Facilitator Guide </a:t>
            </a:r>
          </a:p>
          <a:p>
            <a:pPr marL="12700" marR="1203325">
              <a:lnSpc>
                <a:spcPts val="2160"/>
              </a:lnSpc>
              <a:spcBef>
                <a:spcPts val="375"/>
              </a:spcBef>
            </a:pPr>
            <a:r>
              <a:rPr lang="en-US" sz="1200" spc="75" dirty="0">
                <a:latin typeface="Calibri"/>
                <a:cs typeface="Calibri"/>
              </a:rPr>
              <a:t>As</a:t>
            </a:r>
            <a:r>
              <a:rPr lang="en-US" sz="1200" spc="-35" dirty="0">
                <a:latin typeface="Calibri"/>
                <a:cs typeface="Calibri"/>
              </a:rPr>
              <a:t> </a:t>
            </a:r>
            <a:r>
              <a:rPr lang="en-US" sz="1200" dirty="0">
                <a:latin typeface="Calibri"/>
                <a:cs typeface="Calibri"/>
              </a:rPr>
              <a:t>a</a:t>
            </a:r>
            <a:r>
              <a:rPr lang="en-US" sz="1200" spc="25" dirty="0">
                <a:latin typeface="Calibri"/>
                <a:cs typeface="Calibri"/>
              </a:rPr>
              <a:t> </a:t>
            </a:r>
            <a:r>
              <a:rPr lang="en-US" sz="1200" dirty="0">
                <a:latin typeface="Calibri"/>
                <a:cs typeface="Calibri"/>
              </a:rPr>
              <a:t>supervisor,</a:t>
            </a:r>
            <a:r>
              <a:rPr lang="en-US" sz="1200" spc="-5" dirty="0">
                <a:latin typeface="Calibri"/>
                <a:cs typeface="Calibri"/>
              </a:rPr>
              <a:t> </a:t>
            </a:r>
            <a:r>
              <a:rPr lang="en-US" sz="1200" dirty="0">
                <a:latin typeface="Calibri"/>
                <a:cs typeface="Calibri"/>
              </a:rPr>
              <a:t>you</a:t>
            </a:r>
            <a:r>
              <a:rPr lang="en-US" sz="1200" spc="20" dirty="0">
                <a:latin typeface="Calibri"/>
                <a:cs typeface="Calibri"/>
              </a:rPr>
              <a:t> </a:t>
            </a:r>
            <a:r>
              <a:rPr lang="en-US" sz="1200" dirty="0">
                <a:latin typeface="Calibri"/>
                <a:cs typeface="Calibri"/>
              </a:rPr>
              <a:t>are</a:t>
            </a:r>
            <a:r>
              <a:rPr lang="en-US" sz="1200" spc="15" dirty="0">
                <a:latin typeface="Calibri"/>
                <a:cs typeface="Calibri"/>
              </a:rPr>
              <a:t> </a:t>
            </a:r>
            <a:r>
              <a:rPr lang="en-US" sz="1200" dirty="0">
                <a:latin typeface="Calibri"/>
                <a:cs typeface="Calibri"/>
              </a:rPr>
              <a:t>a</a:t>
            </a:r>
            <a:r>
              <a:rPr lang="en-US" sz="1200" spc="30" dirty="0">
                <a:latin typeface="Calibri"/>
                <a:cs typeface="Calibri"/>
              </a:rPr>
              <a:t> </a:t>
            </a:r>
            <a:r>
              <a:rPr lang="en-US" sz="1200" dirty="0">
                <a:latin typeface="Calibri"/>
                <a:cs typeface="Calibri"/>
              </a:rPr>
              <a:t>crucial</a:t>
            </a:r>
            <a:r>
              <a:rPr lang="en-US" sz="1200" spc="-5" dirty="0">
                <a:latin typeface="Calibri"/>
                <a:cs typeface="Calibri"/>
              </a:rPr>
              <a:t> </a:t>
            </a:r>
            <a:r>
              <a:rPr lang="en-US" sz="1200" dirty="0">
                <a:latin typeface="Calibri"/>
                <a:cs typeface="Calibri"/>
              </a:rPr>
              <a:t>part</a:t>
            </a:r>
            <a:r>
              <a:rPr lang="en-US" sz="1200" spc="15" dirty="0">
                <a:latin typeface="Calibri"/>
                <a:cs typeface="Calibri"/>
              </a:rPr>
              <a:t> </a:t>
            </a:r>
            <a:r>
              <a:rPr lang="en-US" sz="1200" dirty="0">
                <a:latin typeface="Calibri"/>
                <a:cs typeface="Calibri"/>
              </a:rPr>
              <a:t>of</a:t>
            </a:r>
            <a:r>
              <a:rPr lang="en-US" sz="1200" spc="20" dirty="0">
                <a:latin typeface="Calibri"/>
                <a:cs typeface="Calibri"/>
              </a:rPr>
              <a:t> </a:t>
            </a:r>
            <a:r>
              <a:rPr lang="en-US" sz="1200" dirty="0">
                <a:latin typeface="Calibri"/>
                <a:cs typeface="Calibri"/>
              </a:rPr>
              <a:t>the</a:t>
            </a:r>
            <a:r>
              <a:rPr lang="en-US" sz="1200" spc="15" dirty="0">
                <a:latin typeface="Calibri"/>
                <a:cs typeface="Calibri"/>
              </a:rPr>
              <a:t> </a:t>
            </a:r>
            <a:r>
              <a:rPr lang="en-US" sz="1200" dirty="0">
                <a:latin typeface="Calibri"/>
                <a:cs typeface="Calibri"/>
              </a:rPr>
              <a:t>enterprise</a:t>
            </a:r>
            <a:r>
              <a:rPr lang="en-US" sz="1200" spc="10" dirty="0">
                <a:latin typeface="Calibri"/>
                <a:cs typeface="Calibri"/>
              </a:rPr>
              <a:t> </a:t>
            </a:r>
            <a:r>
              <a:rPr lang="en-US" sz="1200" spc="-30" dirty="0">
                <a:latin typeface="Calibri"/>
                <a:cs typeface="Calibri"/>
              </a:rPr>
              <a:t>team,</a:t>
            </a:r>
            <a:r>
              <a:rPr lang="en-US" sz="1200" spc="30" dirty="0">
                <a:latin typeface="Calibri"/>
                <a:cs typeface="Calibri"/>
              </a:rPr>
              <a:t> </a:t>
            </a:r>
            <a:r>
              <a:rPr lang="en-US" sz="1200" spc="0" dirty="0">
                <a:solidFill>
                  <a:srgbClr val="C00000"/>
                </a:solidFill>
                <a:latin typeface="Arial Black"/>
                <a:cs typeface="Arial Black"/>
              </a:rPr>
              <a:t>providing</a:t>
            </a:r>
            <a:r>
              <a:rPr lang="en-US" sz="1200" spc="-125" dirty="0">
                <a:solidFill>
                  <a:srgbClr val="C00000"/>
                </a:solidFill>
                <a:latin typeface="Arial Black"/>
                <a:cs typeface="Arial Black"/>
              </a:rPr>
              <a:t> </a:t>
            </a:r>
            <a:r>
              <a:rPr lang="en-US" sz="1200" spc="-80" dirty="0">
                <a:solidFill>
                  <a:srgbClr val="C00000"/>
                </a:solidFill>
                <a:latin typeface="Arial Black"/>
                <a:cs typeface="Arial Black"/>
              </a:rPr>
              <a:t>frontline </a:t>
            </a:r>
            <a:r>
              <a:rPr lang="en-US" sz="1200" spc="-100" dirty="0">
                <a:solidFill>
                  <a:srgbClr val="C00000"/>
                </a:solidFill>
                <a:latin typeface="Arial Black"/>
                <a:cs typeface="Arial Black"/>
              </a:rPr>
              <a:t>leadership</a:t>
            </a:r>
            <a:r>
              <a:rPr lang="en-US" sz="1200" spc="-100" dirty="0">
                <a:latin typeface="Calibri"/>
                <a:cs typeface="Calibri"/>
              </a:rPr>
              <a:t>:</a:t>
            </a:r>
            <a:endParaRPr lang="en-US" sz="1200" dirty="0">
              <a:latin typeface="Calibri"/>
              <a:cs typeface="Calibri"/>
            </a:endParaRPr>
          </a:p>
          <a:p>
            <a:pPr marL="824865" indent="-342900">
              <a:lnSpc>
                <a:spcPct val="100000"/>
              </a:lnSpc>
              <a:spcBef>
                <a:spcPts val="1570"/>
              </a:spcBef>
              <a:buFont typeface="Arial"/>
              <a:buChar char="•"/>
              <a:tabLst>
                <a:tab pos="824865" algn="l"/>
              </a:tabLst>
            </a:pPr>
            <a:r>
              <a:rPr lang="en-US" sz="1100" spc="0" dirty="0">
                <a:latin typeface="+mn-lt"/>
                <a:cs typeface="Calibri"/>
              </a:rPr>
              <a:t>You are the </a:t>
            </a:r>
            <a:r>
              <a:rPr lang="en-US" sz="1100" spc="0" dirty="0">
                <a:solidFill>
                  <a:srgbClr val="C00000"/>
                </a:solidFill>
                <a:latin typeface="+mn-lt"/>
                <a:cs typeface="Arial Black"/>
              </a:rPr>
              <a:t>first tier of management</a:t>
            </a:r>
            <a:r>
              <a:rPr lang="en-US" sz="1100" spc="0" dirty="0">
                <a:latin typeface="+mn-lt"/>
                <a:cs typeface="Calibri"/>
              </a:rPr>
              <a:t>, overseeing operations in the field and managing day-to-day issues.</a:t>
            </a:r>
          </a:p>
          <a:p>
            <a:pPr marL="824865" marR="107950" indent="-342900">
              <a:lnSpc>
                <a:spcPts val="1939"/>
              </a:lnSpc>
              <a:spcBef>
                <a:spcPts val="1835"/>
              </a:spcBef>
              <a:buFont typeface="Arial"/>
              <a:buChar char="•"/>
              <a:tabLst>
                <a:tab pos="824865" algn="l"/>
              </a:tabLst>
            </a:pPr>
            <a:r>
              <a:rPr lang="en-US" sz="1100" spc="0" dirty="0">
                <a:latin typeface="+mn-lt"/>
                <a:cs typeface="Calibri"/>
              </a:rPr>
              <a:t>You are </a:t>
            </a:r>
            <a:r>
              <a:rPr lang="en-US" sz="1100" spc="0" dirty="0">
                <a:solidFill>
                  <a:srgbClr val="C00000"/>
                </a:solidFill>
                <a:latin typeface="+mn-lt"/>
                <a:cs typeface="Arial Black"/>
              </a:rPr>
              <a:t>where the rubber meets the road, carrying out’ two goals </a:t>
            </a:r>
            <a:r>
              <a:rPr lang="en-US" sz="1100" spc="0" dirty="0">
                <a:latin typeface="+mn-lt"/>
                <a:cs typeface="Calibri"/>
              </a:rPr>
              <a:t>– serving our mission of creating pathways to self-sufficiency for clients, and providing technical expertise and excellent customer service to achieve business goals</a:t>
            </a:r>
          </a:p>
          <a:p>
            <a:pPr marL="824865" marR="5080" indent="-342900">
              <a:lnSpc>
                <a:spcPts val="1939"/>
              </a:lnSpc>
              <a:spcBef>
                <a:spcPts val="1815"/>
              </a:spcBef>
              <a:buFont typeface="Arial"/>
              <a:buChar char="•"/>
              <a:tabLst>
                <a:tab pos="824865" algn="l"/>
              </a:tabLst>
            </a:pPr>
            <a:r>
              <a:rPr lang="en-US" sz="1100" spc="0" dirty="0">
                <a:latin typeface="+mn-lt"/>
                <a:cs typeface="Calibri"/>
              </a:rPr>
              <a:t>As our leader on the ground, you will be </a:t>
            </a:r>
            <a:r>
              <a:rPr lang="en-US" sz="1100" spc="0" dirty="0">
                <a:solidFill>
                  <a:srgbClr val="C00000"/>
                </a:solidFill>
                <a:latin typeface="+mn-lt"/>
                <a:cs typeface="Arial Black"/>
              </a:rPr>
              <a:t>more visible to customers and external parties</a:t>
            </a:r>
            <a:r>
              <a:rPr lang="en-US" sz="1100" spc="0" dirty="0">
                <a:latin typeface="+mn-lt"/>
                <a:cs typeface="Calibri"/>
              </a:rPr>
              <a:t>, serving as an </a:t>
            </a:r>
            <a:r>
              <a:rPr lang="en-US" sz="1100" spc="0" dirty="0">
                <a:solidFill>
                  <a:srgbClr val="C00000"/>
                </a:solidFill>
                <a:latin typeface="+mn-lt"/>
                <a:cs typeface="Arial Black"/>
              </a:rPr>
              <a:t>ambassador for (org)</a:t>
            </a:r>
            <a:r>
              <a:rPr lang="en-US" sz="1100" spc="0" dirty="0">
                <a:latin typeface="+mn-lt"/>
                <a:cs typeface="Calibri"/>
              </a:rPr>
              <a:t>; you will also be the </a:t>
            </a:r>
            <a:r>
              <a:rPr lang="en-US" sz="1100" spc="0" dirty="0">
                <a:solidFill>
                  <a:srgbClr val="C00000"/>
                </a:solidFill>
                <a:latin typeface="+mn-lt"/>
                <a:cs typeface="Arial Black"/>
              </a:rPr>
              <a:t>key link to internal teams </a:t>
            </a:r>
            <a:r>
              <a:rPr lang="en-US" sz="1100" spc="0" dirty="0">
                <a:latin typeface="+mn-lt"/>
                <a:cs typeface="Calibri"/>
              </a:rPr>
              <a:t>supporting (org) Enterprises operations</a:t>
            </a:r>
          </a:p>
          <a:p>
            <a:pPr marL="824865" marR="260350" indent="-342900">
              <a:lnSpc>
                <a:spcPts val="1939"/>
              </a:lnSpc>
              <a:spcBef>
                <a:spcPts val="1810"/>
              </a:spcBef>
              <a:buFont typeface="Arial"/>
              <a:buChar char="•"/>
              <a:tabLst>
                <a:tab pos="824865" algn="l"/>
              </a:tabLst>
            </a:pPr>
            <a:r>
              <a:rPr lang="en-US" sz="1100" spc="0" dirty="0">
                <a:latin typeface="+mn-lt"/>
                <a:cs typeface="Calibri"/>
              </a:rPr>
              <a:t>(Org) will be held accountable for the decisions that you make, so it is important to </a:t>
            </a:r>
            <a:r>
              <a:rPr lang="en-US" sz="1100" spc="0" dirty="0">
                <a:solidFill>
                  <a:srgbClr val="C00000"/>
                </a:solidFill>
                <a:latin typeface="+mn-lt"/>
                <a:cs typeface="Arial Black"/>
              </a:rPr>
              <a:t>always maintain professionalism</a:t>
            </a:r>
            <a:endParaRPr lang="en-US" sz="1100" spc="0" dirty="0">
              <a:latin typeface="+mn-lt"/>
              <a:cs typeface="Arial Black"/>
            </a:endParaRPr>
          </a:p>
          <a:p>
            <a:pPr marL="824865" indent="-342900">
              <a:lnSpc>
                <a:spcPts val="2050"/>
              </a:lnSpc>
              <a:spcBef>
                <a:spcPts val="1560"/>
              </a:spcBef>
              <a:buFont typeface="Arial"/>
              <a:buChar char="•"/>
              <a:tabLst>
                <a:tab pos="824865" algn="l"/>
              </a:tabLst>
            </a:pPr>
            <a:r>
              <a:rPr lang="en-US" sz="1100" spc="0" dirty="0">
                <a:latin typeface="+mn-lt"/>
                <a:cs typeface="Calibri"/>
              </a:rPr>
              <a:t>You will be the </a:t>
            </a:r>
            <a:r>
              <a:rPr lang="en-US" sz="1100" spc="0" dirty="0">
                <a:solidFill>
                  <a:srgbClr val="C00000"/>
                </a:solidFill>
                <a:latin typeface="+mn-lt"/>
                <a:cs typeface="Arial Black"/>
              </a:rPr>
              <a:t>primary person coaching and giving feedback </a:t>
            </a:r>
            <a:r>
              <a:rPr lang="en-US" sz="1100" spc="0" dirty="0">
                <a:latin typeface="+mn-lt"/>
                <a:cs typeface="Calibri"/>
              </a:rPr>
              <a:t>to your team, understanding what their needs are and supporting their learning and development</a:t>
            </a:r>
          </a:p>
          <a:p>
            <a:pPr marL="824865" indent="-342900">
              <a:lnSpc>
                <a:spcPts val="2050"/>
              </a:lnSpc>
              <a:spcBef>
                <a:spcPts val="1590"/>
              </a:spcBef>
              <a:buFont typeface="Arial"/>
              <a:buChar char="•"/>
              <a:tabLst>
                <a:tab pos="824865" algn="l"/>
              </a:tabLst>
            </a:pPr>
            <a:r>
              <a:rPr lang="en-US" sz="1100" spc="0" dirty="0">
                <a:latin typeface="+mn-lt"/>
                <a:cs typeface="Calibri"/>
              </a:rPr>
              <a:t>Through your actions and decisions, you play a </a:t>
            </a:r>
            <a:r>
              <a:rPr lang="en-US" sz="1100" spc="0" dirty="0">
                <a:solidFill>
                  <a:srgbClr val="C00000"/>
                </a:solidFill>
                <a:latin typeface="+mn-lt"/>
                <a:cs typeface="Arial Black"/>
              </a:rPr>
              <a:t>significant role in shaping the culture of your team </a:t>
            </a:r>
            <a:r>
              <a:rPr lang="en-US" sz="1100" spc="0" dirty="0">
                <a:latin typeface="+mn-lt"/>
                <a:cs typeface="Calibri"/>
              </a:rPr>
              <a:t>and demonstrating (org)’s values</a:t>
            </a:r>
          </a:p>
          <a:p>
            <a:endParaRPr lang="en-US" sz="1200" dirty="0">
              <a:solidFill>
                <a:srgbClr val="003366"/>
              </a:solidFill>
              <a:latin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428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CE338-C46D-4A74-B2AA-2465E75B4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341FE-8504-5C2A-3B7E-7A8F91288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A9741-6E2C-4491-B390-E7E92BC864EF}"/>
              </a:ext>
            </a:extLst>
          </p:cNvPr>
          <p:cNvSpPr>
            <a:spLocks noGrp="1"/>
          </p:cNvSpPr>
          <p:nvPr>
            <p:ph type="body" idx="1"/>
          </p:nvPr>
        </p:nvSpPr>
        <p:spPr/>
        <p:txBody>
          <a:bodyPr/>
          <a:lstStyle/>
          <a:p>
            <a:r>
              <a:rPr lang="en-US" sz="1200" b="1" dirty="0">
                <a:solidFill>
                  <a:srgbClr val="003366"/>
                </a:solidFill>
                <a:latin typeface="Calibri"/>
              </a:rPr>
              <a:t>Facilitator Note:</a:t>
            </a:r>
            <a:r>
              <a:rPr lang="en-US" sz="1200" dirty="0">
                <a:solidFill>
                  <a:srgbClr val="003366"/>
                </a:solidFill>
                <a:latin typeface="Calibri"/>
              </a:rPr>
              <a:t> Edit this list significantly, print it out for every new supervisor  </a:t>
            </a:r>
          </a:p>
        </p:txBody>
      </p:sp>
      <p:sp>
        <p:nvSpPr>
          <p:cNvPr id="4" name="Slide Number Placeholder 3">
            <a:extLst>
              <a:ext uri="{FF2B5EF4-FFF2-40B4-BE49-F238E27FC236}">
                <a16:creationId xmlns:a16="http://schemas.microsoft.com/office/drawing/2014/main" id="{71907099-1C25-FB20-DEE1-4A04951FDF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424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6A2EC-96B1-3609-0664-6BCB2DD69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407DB-B2F6-06C7-469E-F576163C6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AFA6F-0D6D-AD4F-7BC9-BC460548BD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Day One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Facilitator Note: Edit this list significantly, print it out for every new supervisor  </a:t>
            </a:r>
          </a:p>
          <a:p>
            <a:endParaRPr lang="en-US" sz="1200" dirty="0">
              <a:solidFill>
                <a:srgbClr val="003366"/>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Calibri"/>
              </a:rPr>
              <a:t>- Attend supervisor huddle
- Complete daily checklist
- Support participant start-of-day process
- Monitor safety, attitude, and professionalism</a:t>
            </a: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23C34AD1-5654-B828-3F58-0D886B936BB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544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ED1E-6F7E-F85B-DCE6-F67559AF0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0451C3-0E81-72C3-F7DC-A9CFB0827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7651F9-B890-85C5-A5FA-D6B72584BD52}"/>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5" name="Footer Placeholder 4">
            <a:extLst>
              <a:ext uri="{FF2B5EF4-FFF2-40B4-BE49-F238E27FC236}">
                <a16:creationId xmlns:a16="http://schemas.microsoft.com/office/drawing/2014/main" id="{DD966FEC-E0A0-C5AF-5CBE-F640EEB3F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DBA45-616F-AB01-1039-CB53CFBE4D29}"/>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4283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7C87-D73F-B51F-3347-364AF05898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AEC747-384C-0E1B-5911-771245882E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E7045-DEA7-4E19-F372-C44A861E4360}"/>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5" name="Footer Placeholder 4">
            <a:extLst>
              <a:ext uri="{FF2B5EF4-FFF2-40B4-BE49-F238E27FC236}">
                <a16:creationId xmlns:a16="http://schemas.microsoft.com/office/drawing/2014/main" id="{BF9F090D-1E73-C3D7-7986-8655BD163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9CC1E-0922-1C5A-6706-009A11BD55AE}"/>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80957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95934-16C5-832B-7BF5-1BFCA1AC47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393E56-BAC7-90AF-ECE1-671AF082BF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D8775-6A24-4599-2BF8-E9D2628F7C0B}"/>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5" name="Footer Placeholder 4">
            <a:extLst>
              <a:ext uri="{FF2B5EF4-FFF2-40B4-BE49-F238E27FC236}">
                <a16:creationId xmlns:a16="http://schemas.microsoft.com/office/drawing/2014/main" id="{59561AD1-015D-1AE0-13D8-68978F996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596BF-E373-DB1E-4D43-EEF9B4D83F20}"/>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280215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A79C-2BCC-32F2-A665-BF36281D3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B6C82-CF82-2DD4-244D-45C797426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1A0BCC-99B7-D4D6-9B47-779B4186C0D6}"/>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5" name="Footer Placeholder 4">
            <a:extLst>
              <a:ext uri="{FF2B5EF4-FFF2-40B4-BE49-F238E27FC236}">
                <a16:creationId xmlns:a16="http://schemas.microsoft.com/office/drawing/2014/main" id="{0CC1CB38-A9F1-1ACC-7353-E659C0052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1BFE7-8EE6-246A-14CD-CA035CE4D52B}"/>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9156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B07-4171-1C1B-A1A4-9CC19C40A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D37E8-F868-C63B-5D07-D2E9240EA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B809D-A0B6-32BF-C42D-81E0249851A5}"/>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5" name="Footer Placeholder 4">
            <a:extLst>
              <a:ext uri="{FF2B5EF4-FFF2-40B4-BE49-F238E27FC236}">
                <a16:creationId xmlns:a16="http://schemas.microsoft.com/office/drawing/2014/main" id="{003CF13A-84AC-D807-FDAA-241A253D1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C0B63-F1C1-3DCE-5EC8-A49961A423A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82442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5D9-EC41-A0F6-6024-8445A278A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80681-F300-635B-43C2-29E4CA7B7D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53FF-FEE9-177F-C023-620B7BDAC9A3}"/>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5" name="Footer Placeholder 4">
            <a:extLst>
              <a:ext uri="{FF2B5EF4-FFF2-40B4-BE49-F238E27FC236}">
                <a16:creationId xmlns:a16="http://schemas.microsoft.com/office/drawing/2014/main" id="{77FC0CEF-82FC-C698-135E-F039FB44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CB5DF-1FA2-5918-84C3-ACFCB88CA1E5}"/>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6482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E8A2-0533-567A-58C6-C184D6BB2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DCA2E-F3E8-D9FC-4D09-297712850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B8761-E2F4-5162-1058-3E9E08597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37C0E-29C6-791D-F9E5-0C1C8A1F7735}"/>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6" name="Footer Placeholder 5">
            <a:extLst>
              <a:ext uri="{FF2B5EF4-FFF2-40B4-BE49-F238E27FC236}">
                <a16:creationId xmlns:a16="http://schemas.microsoft.com/office/drawing/2014/main" id="{2CA7586B-BB51-03BD-93AC-8FABE22D6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5B57E-4D0C-49D5-A8FA-772E96D46050}"/>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99187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7931-B1A1-F2C9-6A30-A642302AA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6CDB3-06BB-28DB-2DC8-2E069FC1A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0C510-0D83-6A6F-7C02-71CA00EC4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E1B4E-8F98-EB97-E03B-B8D1F5459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9C3EE-957D-EC9C-1698-247575CD6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A10B0-9E9A-9762-CD0C-F0E0C9043963}"/>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8" name="Footer Placeholder 7">
            <a:extLst>
              <a:ext uri="{FF2B5EF4-FFF2-40B4-BE49-F238E27FC236}">
                <a16:creationId xmlns:a16="http://schemas.microsoft.com/office/drawing/2014/main" id="{A8480FF7-B334-0740-F7F6-E6D39F85E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F7985-46BB-8620-7CFB-A0D34979177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7564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2DC9-E6E2-9E29-32F1-C9239812FB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3E54B-FF9B-7AE5-ECA2-875AD2822B47}"/>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4" name="Footer Placeholder 3">
            <a:extLst>
              <a:ext uri="{FF2B5EF4-FFF2-40B4-BE49-F238E27FC236}">
                <a16:creationId xmlns:a16="http://schemas.microsoft.com/office/drawing/2014/main" id="{825B8FD6-F70B-2E03-91CE-48DDF51FA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9D5F19-2549-7025-7862-7EE867DC5C94}"/>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536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A1773-AA9A-68FD-FAA6-7921808F9E4D}"/>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3" name="Footer Placeholder 2">
            <a:extLst>
              <a:ext uri="{FF2B5EF4-FFF2-40B4-BE49-F238E27FC236}">
                <a16:creationId xmlns:a16="http://schemas.microsoft.com/office/drawing/2014/main" id="{6A494492-5F4A-5928-EE44-E4909E8A0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BF4FD-35A1-BB99-D672-C3045DFD012F}"/>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99856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54E4-4E44-114D-3093-6F4B7ED4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044E8-3AB5-7FBC-D944-2055EE646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F72BB-3708-9BFC-0982-8FB96339A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076A7-B19B-3D6F-57FD-236E54E5CBF1}"/>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6" name="Footer Placeholder 5">
            <a:extLst>
              <a:ext uri="{FF2B5EF4-FFF2-40B4-BE49-F238E27FC236}">
                <a16:creationId xmlns:a16="http://schemas.microsoft.com/office/drawing/2014/main" id="{F0E9E7C3-8209-989D-3C0A-99A6217F4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13B18-6B33-3D7A-8D21-5855DFB62703}"/>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45840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EFCC-F92F-A986-E1B1-7F2F1DFD5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388A7-8346-22A5-BD85-D29B25DF31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35FFB-5E53-581C-7025-AAA42847683C}"/>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5" name="Footer Placeholder 4">
            <a:extLst>
              <a:ext uri="{FF2B5EF4-FFF2-40B4-BE49-F238E27FC236}">
                <a16:creationId xmlns:a16="http://schemas.microsoft.com/office/drawing/2014/main" id="{33366F70-1F8D-4513-6394-FFBB1ADB9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323FE-5AAD-5761-7C6B-F81D3AA514D9}"/>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358065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B809-27EE-2990-AD59-0F4F2B535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52ADF-1064-6B84-D739-C2439A128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34600-EE8F-7804-16FE-18AE02F75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B358D-1430-ABE1-2641-3E8DBA9855EB}"/>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6" name="Footer Placeholder 5">
            <a:extLst>
              <a:ext uri="{FF2B5EF4-FFF2-40B4-BE49-F238E27FC236}">
                <a16:creationId xmlns:a16="http://schemas.microsoft.com/office/drawing/2014/main" id="{3FE93B0E-3696-F715-B342-9D6910E6E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B8ED7-78FC-EDAF-FFAA-9170C714074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94745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02A5-25BE-FDD3-CE0E-C8F862400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2FB9B2-4B83-1012-8EE2-D477AFD3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7D99-2508-1B93-2F8B-2CFC73AAC5A0}"/>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5" name="Footer Placeholder 4">
            <a:extLst>
              <a:ext uri="{FF2B5EF4-FFF2-40B4-BE49-F238E27FC236}">
                <a16:creationId xmlns:a16="http://schemas.microsoft.com/office/drawing/2014/main" id="{56EB4F06-C672-2D1A-CD65-4C2B541C6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ADC1F-3F31-B37D-FB36-3B11E7BF4DC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49027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6C27E-3863-564E-4D81-58A9EBC94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629D7-3985-CE57-6B28-DCB06E7B0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953EF-A5EE-CB61-B870-6EE7D96C43B3}"/>
              </a:ext>
            </a:extLst>
          </p:cNvPr>
          <p:cNvSpPr>
            <a:spLocks noGrp="1"/>
          </p:cNvSpPr>
          <p:nvPr>
            <p:ph type="dt" sz="half" idx="10"/>
          </p:nvPr>
        </p:nvSpPr>
        <p:spPr/>
        <p:txBody>
          <a:bodyPr/>
          <a:lstStyle/>
          <a:p>
            <a:fld id="{5477E654-58B7-B241-B632-DA54EA7E038F}" type="datetimeFigureOut">
              <a:rPr lang="en-US" smtClean="0"/>
              <a:t>10/1/25</a:t>
            </a:fld>
            <a:endParaRPr lang="en-US"/>
          </a:p>
        </p:txBody>
      </p:sp>
      <p:sp>
        <p:nvSpPr>
          <p:cNvPr id="5" name="Footer Placeholder 4">
            <a:extLst>
              <a:ext uri="{FF2B5EF4-FFF2-40B4-BE49-F238E27FC236}">
                <a16:creationId xmlns:a16="http://schemas.microsoft.com/office/drawing/2014/main" id="{DCC91CDC-D638-0B65-72E5-A23720603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A3739-DFEF-2986-8C69-29D7435EE5AD}"/>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97170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accen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731193" y="-154580"/>
            <a:ext cx="6193042" cy="7010400"/>
          </a:xfrm>
          <a:prstGeom prst="rect">
            <a:avLst/>
          </a:prstGeom>
          <a:noFill/>
          <a:ln>
            <a:noFill/>
          </a:ln>
        </p:spPr>
      </p:pic>
      <p:pic>
        <p:nvPicPr>
          <p:cNvPr id="17" name="Google Shape;17;p2"/>
          <p:cNvPicPr preferRelativeResize="0"/>
          <p:nvPr/>
        </p:nvPicPr>
        <p:blipFill rotWithShape="1">
          <a:blip r:embed="rId2">
            <a:alphaModFix/>
          </a:blip>
          <a:srcRect/>
          <a:stretch/>
        </p:blipFill>
        <p:spPr>
          <a:xfrm>
            <a:off x="-106019" y="-76200"/>
            <a:ext cx="6193042" cy="7010400"/>
          </a:xfrm>
          <a:prstGeom prst="rect">
            <a:avLst/>
          </a:prstGeom>
          <a:noFill/>
          <a:ln>
            <a:noFill/>
          </a:ln>
        </p:spPr>
      </p:pic>
      <p:pic>
        <p:nvPicPr>
          <p:cNvPr id="18" name="Google Shape;18;p2"/>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19" name="Google Shape;19;p2"/>
          <p:cNvSpPr/>
          <p:nvPr/>
        </p:nvSpPr>
        <p:spPr>
          <a:xfrm flipH="1">
            <a:off x="-3" y="0"/>
            <a:ext cx="12192002" cy="4922457"/>
          </a:xfrm>
          <a:prstGeom prst="rect">
            <a:avLst/>
          </a:prstGeom>
          <a:blipFill rotWithShape="1">
            <a:blip r:embed="rId4">
              <a:alphaModFix/>
            </a:blip>
            <a:stretch>
              <a:fillRect l="8716" t="-24305" b="-63625"/>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20" name="Google Shape;20;p2"/>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21" name="Google Shape;21;p2"/>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22" name="Google Shape;22;p2"/>
          <p:cNvPicPr preferRelativeResize="0"/>
          <p:nvPr/>
        </p:nvPicPr>
        <p:blipFill rotWithShape="1">
          <a:blip r:embed="rId5">
            <a:alphaModFix/>
          </a:blip>
          <a:srcRect l="15964" t="1401" r="24801" b="1402"/>
          <a:stretch/>
        </p:blipFill>
        <p:spPr>
          <a:xfrm>
            <a:off x="0" y="0"/>
            <a:ext cx="3334287" cy="4103370"/>
          </a:xfrm>
          <a:prstGeom prst="rect">
            <a:avLst/>
          </a:prstGeom>
          <a:noFill/>
          <a:ln>
            <a:noFill/>
          </a:ln>
        </p:spPr>
      </p:pic>
      <p:pic>
        <p:nvPicPr>
          <p:cNvPr id="23" name="Google Shape;23;p2"/>
          <p:cNvPicPr preferRelativeResize="0"/>
          <p:nvPr/>
        </p:nvPicPr>
        <p:blipFill rotWithShape="1">
          <a:blip r:embed="rId6">
            <a:alphaModFix/>
          </a:blip>
          <a:srcRect l="12312" t="686" r="5609" b="686"/>
          <a:stretch/>
        </p:blipFill>
        <p:spPr>
          <a:xfrm>
            <a:off x="3334287" y="0"/>
            <a:ext cx="3334287" cy="4103370"/>
          </a:xfrm>
          <a:prstGeom prst="rect">
            <a:avLst/>
          </a:prstGeom>
          <a:noFill/>
          <a:ln>
            <a:noFill/>
          </a:ln>
        </p:spPr>
      </p:pic>
      <p:pic>
        <p:nvPicPr>
          <p:cNvPr id="24" name="Google Shape;24;p2"/>
          <p:cNvPicPr preferRelativeResize="0"/>
          <p:nvPr/>
        </p:nvPicPr>
        <p:blipFill rotWithShape="1">
          <a:blip r:embed="rId7">
            <a:alphaModFix/>
          </a:blip>
          <a:srcRect l="28424" r="29410" b="1471"/>
          <a:stretch/>
        </p:blipFill>
        <p:spPr>
          <a:xfrm>
            <a:off x="6668574" y="0"/>
            <a:ext cx="3334287" cy="4103370"/>
          </a:xfrm>
          <a:prstGeom prst="rect">
            <a:avLst/>
          </a:prstGeom>
          <a:noFill/>
          <a:ln>
            <a:noFill/>
          </a:ln>
        </p:spPr>
      </p:pic>
    </p:spTree>
    <p:extLst>
      <p:ext uri="{BB962C8B-B14F-4D97-AF65-F5344CB8AC3E}">
        <p14:creationId xmlns:p14="http://schemas.microsoft.com/office/powerpoint/2010/main" val="3598982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27" name="Google Shape;27;p3"/>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sp>
        <p:nvSpPr>
          <p:cNvPr id="28" name="Google Shape;28;p3"/>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29" name="Google Shape;29;p3"/>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30" name="Google Shape;30;p3"/>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31" name="Google Shape;31;p3"/>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32" name="Google Shape;32;p3"/>
          <p:cNvPicPr preferRelativeResize="0"/>
          <p:nvPr/>
        </p:nvPicPr>
        <p:blipFill rotWithShape="1">
          <a:blip r:embed="rId5">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3687912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4"/>
        </a:solidFill>
        <a:effectLst/>
      </p:bgPr>
    </p:bg>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35" name="Google Shape;35;p4"/>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pic>
        <p:nvPicPr>
          <p:cNvPr id="36" name="Google Shape;36;p4"/>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37" name="Google Shape;37;p4"/>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38" name="Google Shape;38;p4"/>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39" name="Google Shape;39;p4"/>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0" name="Google Shape;40;p4"/>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3877332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3"/>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6104979" y="-76200"/>
            <a:ext cx="6193042" cy="7010400"/>
          </a:xfrm>
          <a:prstGeom prst="rect">
            <a:avLst/>
          </a:prstGeom>
          <a:noFill/>
          <a:ln>
            <a:noFill/>
          </a:ln>
        </p:spPr>
      </p:pic>
      <p:pic>
        <p:nvPicPr>
          <p:cNvPr id="43" name="Google Shape;43;p5"/>
          <p:cNvPicPr preferRelativeResize="0"/>
          <p:nvPr/>
        </p:nvPicPr>
        <p:blipFill rotWithShape="1">
          <a:blip r:embed="rId2">
            <a:alphaModFix amt="75000"/>
          </a:blip>
          <a:srcRect/>
          <a:stretch/>
        </p:blipFill>
        <p:spPr>
          <a:xfrm>
            <a:off x="-106019" y="-76200"/>
            <a:ext cx="6193042" cy="7010400"/>
          </a:xfrm>
          <a:prstGeom prst="rect">
            <a:avLst/>
          </a:prstGeom>
          <a:noFill/>
          <a:ln>
            <a:noFill/>
          </a:ln>
        </p:spPr>
      </p:pic>
      <p:pic>
        <p:nvPicPr>
          <p:cNvPr id="44" name="Google Shape;44;p5"/>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45" name="Google Shape;45;p5"/>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6" name="Google Shape;46;p5"/>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47" name="Google Shape;47;p5"/>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8" name="Google Shape;48;p5"/>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345843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a:stretch/>
        </p:blipFill>
        <p:spPr>
          <a:xfrm>
            <a:off x="6096000" y="-76200"/>
            <a:ext cx="6193042" cy="7010400"/>
          </a:xfrm>
          <a:prstGeom prst="rect">
            <a:avLst/>
          </a:prstGeom>
          <a:noFill/>
          <a:ln>
            <a:noFill/>
          </a:ln>
        </p:spPr>
      </p:pic>
      <p:pic>
        <p:nvPicPr>
          <p:cNvPr id="51" name="Google Shape;51;p6"/>
          <p:cNvPicPr preferRelativeResize="0"/>
          <p:nvPr/>
        </p:nvPicPr>
        <p:blipFill rotWithShape="1">
          <a:blip r:embed="rId2">
            <a:alphaModFix/>
          </a:blip>
          <a:srcRect/>
          <a:stretch/>
        </p:blipFill>
        <p:spPr>
          <a:xfrm>
            <a:off x="-106019" y="-76200"/>
            <a:ext cx="6193042" cy="7010400"/>
          </a:xfrm>
          <a:prstGeom prst="rect">
            <a:avLst/>
          </a:prstGeom>
          <a:noFill/>
          <a:ln>
            <a:noFill/>
          </a:ln>
        </p:spPr>
      </p:pic>
      <p:sp>
        <p:nvSpPr>
          <p:cNvPr id="52" name="Google Shape;52;p6"/>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3" name="Google Shape;53;p6"/>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54" name="Google Shape;54;p6"/>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55" name="Google Shape;55;p6"/>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30306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a:stretch/>
        </p:blipFill>
        <p:spPr>
          <a:xfrm>
            <a:off x="-97042" y="8878"/>
            <a:ext cx="6193042" cy="7010400"/>
          </a:xfrm>
          <a:prstGeom prst="rect">
            <a:avLst/>
          </a:prstGeom>
          <a:noFill/>
          <a:ln>
            <a:noFill/>
          </a:ln>
        </p:spPr>
      </p:pic>
      <p:pic>
        <p:nvPicPr>
          <p:cNvPr id="58" name="Google Shape;58;p7"/>
          <p:cNvPicPr preferRelativeResize="0"/>
          <p:nvPr/>
        </p:nvPicPr>
        <p:blipFill rotWithShape="1">
          <a:blip r:embed="rId2">
            <a:alphaModFix/>
          </a:blip>
          <a:srcRect/>
          <a:stretch/>
        </p:blipFill>
        <p:spPr>
          <a:xfrm>
            <a:off x="6113951" y="0"/>
            <a:ext cx="6193042" cy="7010400"/>
          </a:xfrm>
          <a:prstGeom prst="rect">
            <a:avLst/>
          </a:prstGeom>
          <a:noFill/>
          <a:ln>
            <a:noFill/>
          </a:ln>
        </p:spPr>
      </p:pic>
      <p:sp>
        <p:nvSpPr>
          <p:cNvPr id="59" name="Google Shape;59;p7"/>
          <p:cNvSpPr txBox="1">
            <a:spLocks noGrp="1"/>
          </p:cNvSpPr>
          <p:nvPr>
            <p:ph type="ctrTitle"/>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 name="Google Shape;61;p7"/>
          <p:cNvPicPr preferRelativeResize="0"/>
          <p:nvPr/>
        </p:nvPicPr>
        <p:blipFill rotWithShape="1">
          <a:blip r:embed="rId3">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2046670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accent1"/>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6104978" y="-76200"/>
            <a:ext cx="6193042" cy="7010400"/>
          </a:xfrm>
          <a:prstGeom prst="rect">
            <a:avLst/>
          </a:prstGeom>
          <a:noFill/>
          <a:ln>
            <a:noFill/>
          </a:ln>
        </p:spPr>
      </p:pic>
      <p:sp>
        <p:nvSpPr>
          <p:cNvPr id="64" name="Google Shape;64;p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65" name="Google Shape;65;p8"/>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7" name="Google Shape;67;p8"/>
          <p:cNvPicPr preferRelativeResize="0"/>
          <p:nvPr/>
        </p:nvPicPr>
        <p:blipFill rotWithShape="1">
          <a:blip r:embed="rId2">
            <a:alphaModFix/>
          </a:blip>
          <a:srcRect/>
          <a:stretch/>
        </p:blipFill>
        <p:spPr>
          <a:xfrm>
            <a:off x="-106019" y="-76200"/>
            <a:ext cx="6193042" cy="7010400"/>
          </a:xfrm>
          <a:prstGeom prst="rect">
            <a:avLst/>
          </a:prstGeom>
          <a:noFill/>
          <a:ln>
            <a:noFill/>
          </a:ln>
        </p:spPr>
      </p:pic>
    </p:spTree>
    <p:extLst>
      <p:ext uri="{BB962C8B-B14F-4D97-AF65-F5344CB8AC3E}">
        <p14:creationId xmlns:p14="http://schemas.microsoft.com/office/powerpoint/2010/main" val="97684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AF7E-F48D-FFF9-9033-ABD685B75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F6DB24-C67B-08B7-F688-0E77F6E056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D858AD-A61A-26B3-A48D-28DC191B287F}"/>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5" name="Footer Placeholder 4">
            <a:extLst>
              <a:ext uri="{FF2B5EF4-FFF2-40B4-BE49-F238E27FC236}">
                <a16:creationId xmlns:a16="http://schemas.microsoft.com/office/drawing/2014/main" id="{3E083519-D5D1-30BE-FD7C-C260564FA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C6CBF-58E4-CE33-8895-67F0DF894C7F}"/>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4113176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4"/>
        </a:solidFill>
        <a:effectLst/>
      </p:bgPr>
    </p:bg>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70" name="Google Shape;70;p9"/>
          <p:cNvPicPr preferRelativeResize="0"/>
          <p:nvPr/>
        </p:nvPicPr>
        <p:blipFill rotWithShape="1">
          <a:blip r:embed="rId2">
            <a:alphaModFix amt="50000"/>
          </a:blip>
          <a:srcRect/>
          <a:stretch/>
        </p:blipFill>
        <p:spPr>
          <a:xfrm>
            <a:off x="6193042" y="-76200"/>
            <a:ext cx="6193042" cy="7010400"/>
          </a:xfrm>
          <a:prstGeom prst="rect">
            <a:avLst/>
          </a:prstGeom>
          <a:noFill/>
          <a:ln>
            <a:noFill/>
          </a:ln>
        </p:spPr>
      </p:pic>
      <p:sp>
        <p:nvSpPr>
          <p:cNvPr id="71" name="Google Shape;71;p9"/>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4058130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3"/>
        </a:solidFill>
        <a:effectLst/>
      </p:bgPr>
    </p:bg>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64539"/>
            <a:ext cx="6193042" cy="7010400"/>
          </a:xfrm>
          <a:prstGeom prst="rect">
            <a:avLst/>
          </a:prstGeom>
          <a:noFill/>
          <a:ln>
            <a:noFill/>
          </a:ln>
        </p:spPr>
      </p:pic>
      <p:pic>
        <p:nvPicPr>
          <p:cNvPr id="76" name="Google Shape;76;p10"/>
          <p:cNvPicPr preferRelativeResize="0"/>
          <p:nvPr/>
        </p:nvPicPr>
        <p:blipFill rotWithShape="1">
          <a:blip r:embed="rId2">
            <a:alphaModFix/>
          </a:blip>
          <a:srcRect/>
          <a:stretch/>
        </p:blipFill>
        <p:spPr>
          <a:xfrm>
            <a:off x="6193042" y="-76200"/>
            <a:ext cx="6193042" cy="7010400"/>
          </a:xfrm>
          <a:prstGeom prst="rect">
            <a:avLst/>
          </a:prstGeom>
          <a:noFill/>
          <a:ln>
            <a:noFill/>
          </a:ln>
        </p:spPr>
      </p:pic>
      <p:sp>
        <p:nvSpPr>
          <p:cNvPr id="77" name="Google Shape;77;p10"/>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1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1464484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mt="65000"/>
          </a:blip>
          <a:srcRect/>
          <a:stretch/>
        </p:blipFill>
        <p:spPr>
          <a:xfrm>
            <a:off x="0" y="-76200"/>
            <a:ext cx="6193042" cy="7010400"/>
          </a:xfrm>
          <a:prstGeom prst="rect">
            <a:avLst/>
          </a:prstGeom>
          <a:noFill/>
          <a:ln>
            <a:noFill/>
          </a:ln>
        </p:spPr>
      </p:pic>
      <p:pic>
        <p:nvPicPr>
          <p:cNvPr id="82" name="Google Shape;82;p11"/>
          <p:cNvPicPr preferRelativeResize="0"/>
          <p:nvPr/>
        </p:nvPicPr>
        <p:blipFill rotWithShape="1">
          <a:blip r:embed="rId2">
            <a:alphaModFix amt="66000"/>
          </a:blip>
          <a:srcRect/>
          <a:stretch/>
        </p:blipFill>
        <p:spPr>
          <a:xfrm>
            <a:off x="6210996" y="-76200"/>
            <a:ext cx="6193042" cy="7010400"/>
          </a:xfrm>
          <a:prstGeom prst="rect">
            <a:avLst/>
          </a:prstGeom>
          <a:noFill/>
          <a:ln>
            <a:noFill/>
          </a:ln>
        </p:spPr>
      </p:pic>
      <p:sp>
        <p:nvSpPr>
          <p:cNvPr id="83" name="Google Shape;83;p11"/>
          <p:cNvSpPr/>
          <p:nvPr/>
        </p:nvSpPr>
        <p:spPr>
          <a:xfrm>
            <a:off x="8473440" y="0"/>
            <a:ext cx="3759621" cy="6858000"/>
          </a:xfrm>
          <a:prstGeom prst="rect">
            <a:avLst/>
          </a:prstGeom>
          <a:blipFill rotWithShape="1">
            <a:blip r:embed="rId3">
              <a:alphaModFix/>
            </a:blip>
            <a:stretch>
              <a:fillRect l="-95" t="-41913" r="-139258"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p11"/>
          <p:cNvPicPr preferRelativeResize="0"/>
          <p:nvPr/>
        </p:nvPicPr>
        <p:blipFill rotWithShape="1">
          <a:blip r:embed="rId4">
            <a:alphaModFix/>
          </a:blip>
          <a:srcRect/>
          <a:stretch/>
        </p:blipFill>
        <p:spPr>
          <a:xfrm>
            <a:off x="797597" y="537975"/>
            <a:ext cx="877206" cy="434043"/>
          </a:xfrm>
          <a:prstGeom prst="rect">
            <a:avLst/>
          </a:prstGeom>
          <a:noFill/>
          <a:ln>
            <a:noFill/>
          </a:ln>
        </p:spPr>
      </p:pic>
      <p:sp>
        <p:nvSpPr>
          <p:cNvPr id="85" name="Google Shape;85;p11"/>
          <p:cNvSpPr>
            <a:spLocks noGrp="1"/>
          </p:cNvSpPr>
          <p:nvPr>
            <p:ph type="pic" idx="2"/>
          </p:nvPr>
        </p:nvSpPr>
        <p:spPr>
          <a:xfrm>
            <a:off x="6112806" y="781000"/>
            <a:ext cx="5281597" cy="5281597"/>
          </a:xfrm>
          <a:prstGeom prst="rect">
            <a:avLst/>
          </a:prstGeom>
          <a:solidFill>
            <a:schemeClr val="accent4"/>
          </a:solidFill>
          <a:ln>
            <a:noFill/>
          </a:ln>
        </p:spPr>
      </p:sp>
      <p:sp>
        <p:nvSpPr>
          <p:cNvPr id="86" name="Google Shape;86;p11"/>
          <p:cNvSpPr txBox="1"/>
          <p:nvPr/>
        </p:nvSpPr>
        <p:spPr>
          <a:xfrm>
            <a:off x="797597" y="6320273"/>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431212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accent4"/>
        </a:solidFill>
        <a:effectLst/>
      </p:bgPr>
    </p:bg>
    <p:spTree>
      <p:nvGrpSpPr>
        <p:cNvPr id="1" name="Shape 87"/>
        <p:cNvGrpSpPr/>
        <p:nvPr/>
      </p:nvGrpSpPr>
      <p:grpSpPr>
        <a:xfrm>
          <a:off x="0" y="0"/>
          <a:ext cx="0" cy="0"/>
          <a:chOff x="0" y="0"/>
          <a:chExt cx="0" cy="0"/>
        </a:xfrm>
      </p:grpSpPr>
      <p:pic>
        <p:nvPicPr>
          <p:cNvPr id="88" name="Google Shape;88;p12"/>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89" name="Google Shape;89;p12"/>
          <p:cNvPicPr preferRelativeResize="0"/>
          <p:nvPr/>
        </p:nvPicPr>
        <p:blipFill rotWithShape="1">
          <a:blip r:embed="rId2">
            <a:alphaModFix amt="50000"/>
          </a:blip>
          <a:srcRect/>
          <a:stretch/>
        </p:blipFill>
        <p:spPr>
          <a:xfrm>
            <a:off x="6210996" y="-76200"/>
            <a:ext cx="6193042" cy="7010400"/>
          </a:xfrm>
          <a:prstGeom prst="rect">
            <a:avLst/>
          </a:prstGeom>
          <a:noFill/>
          <a:ln>
            <a:noFill/>
          </a:ln>
        </p:spPr>
      </p:pic>
      <p:sp>
        <p:nvSpPr>
          <p:cNvPr id="90" name="Google Shape;90;p12"/>
          <p:cNvSpPr/>
          <p:nvPr/>
        </p:nvSpPr>
        <p:spPr>
          <a:xfrm>
            <a:off x="-573" y="0"/>
            <a:ext cx="3385458" cy="6858000"/>
          </a:xfrm>
          <a:prstGeom prst="rect">
            <a:avLst/>
          </a:prstGeom>
          <a:blipFill rotWithShape="1">
            <a:blip r:embed="rId3">
              <a:alphaModFix/>
            </a:blip>
            <a:stretch>
              <a:fillRect l="-9941" t="-41913" r="-155867"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2"/>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92" name="Google Shape;92;p12"/>
          <p:cNvSpPr txBox="1">
            <a:spLocks noGrp="1"/>
          </p:cNvSpPr>
          <p:nvPr>
            <p:ph type="ctrTitle"/>
          </p:nvPr>
        </p:nvSpPr>
        <p:spPr>
          <a:xfrm>
            <a:off x="7328770" y="3252521"/>
            <a:ext cx="4087660" cy="33855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474C55"/>
              </a:buClr>
              <a:buSzPts val="2200"/>
              <a:buFont typeface="Inter"/>
              <a:buNone/>
              <a:defRPr sz="2200" b="0" i="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12"/>
          <p:cNvPicPr preferRelativeResize="0"/>
          <p:nvPr/>
        </p:nvPicPr>
        <p:blipFill rotWithShape="1">
          <a:blip r:embed="rId4">
            <a:alphaModFix/>
          </a:blip>
          <a:srcRect/>
          <a:stretch/>
        </p:blipFill>
        <p:spPr>
          <a:xfrm>
            <a:off x="10539224" y="537975"/>
            <a:ext cx="877206" cy="434043"/>
          </a:xfrm>
          <a:prstGeom prst="rect">
            <a:avLst/>
          </a:prstGeom>
          <a:noFill/>
          <a:ln>
            <a:noFill/>
          </a:ln>
        </p:spPr>
      </p:pic>
      <p:sp>
        <p:nvSpPr>
          <p:cNvPr id="94" name="Google Shape;94;p12"/>
          <p:cNvSpPr>
            <a:spLocks noGrp="1"/>
          </p:cNvSpPr>
          <p:nvPr>
            <p:ph type="pic" idx="2"/>
          </p:nvPr>
        </p:nvSpPr>
        <p:spPr>
          <a:xfrm>
            <a:off x="738648" y="781000"/>
            <a:ext cx="5281597" cy="5281597"/>
          </a:xfrm>
          <a:prstGeom prst="rect">
            <a:avLst/>
          </a:prstGeom>
          <a:solidFill>
            <a:schemeClr val="accent4"/>
          </a:solidFill>
          <a:ln>
            <a:noFill/>
          </a:ln>
        </p:spPr>
      </p:sp>
    </p:spTree>
    <p:extLst>
      <p:ext uri="{BB962C8B-B14F-4D97-AF65-F5344CB8AC3E}">
        <p14:creationId xmlns:p14="http://schemas.microsoft.com/office/powerpoint/2010/main" val="276629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pic>
        <p:nvPicPr>
          <p:cNvPr id="97" name="Google Shape;97;p13"/>
          <p:cNvPicPr preferRelativeResize="0"/>
          <p:nvPr/>
        </p:nvPicPr>
        <p:blipFill rotWithShape="1">
          <a:blip r:embed="rId2">
            <a:alphaModFix/>
          </a:blip>
          <a:srcRect/>
          <a:stretch/>
        </p:blipFill>
        <p:spPr>
          <a:xfrm>
            <a:off x="775855" y="361359"/>
            <a:ext cx="877206" cy="434044"/>
          </a:xfrm>
          <a:prstGeom prst="rect">
            <a:avLst/>
          </a:prstGeom>
          <a:noFill/>
          <a:ln>
            <a:noFill/>
          </a:ln>
        </p:spPr>
      </p:pic>
      <p:sp>
        <p:nvSpPr>
          <p:cNvPr id="98" name="Google Shape;98;p13"/>
          <p:cNvSpPr/>
          <p:nvPr/>
        </p:nvSpPr>
        <p:spPr>
          <a:xfrm>
            <a:off x="5345588" y="-30899"/>
            <a:ext cx="6858000" cy="6934200"/>
          </a:xfrm>
          <a:prstGeom prst="rect">
            <a:avLst/>
          </a:prstGeom>
          <a:blipFill rotWithShape="1">
            <a:blip r:embed="rId3">
              <a:alphaModFix/>
            </a:blip>
            <a:stretch>
              <a:fillRect l="136" t="-35000" r="-135" b="3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5354984" y="3443403"/>
            <a:ext cx="6858000"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4">
            <a:alphaModFix amt="65000"/>
          </a:blip>
          <a:srcRect/>
          <a:stretch/>
        </p:blipFill>
        <p:spPr>
          <a:xfrm rot="5400000">
            <a:off x="5746456" y="3042535"/>
            <a:ext cx="6074670" cy="6876405"/>
          </a:xfrm>
          <a:prstGeom prst="rect">
            <a:avLst/>
          </a:prstGeom>
          <a:noFill/>
          <a:ln>
            <a:noFill/>
          </a:ln>
        </p:spPr>
      </p:pic>
      <p:sp>
        <p:nvSpPr>
          <p:cNvPr id="101" name="Google Shape;101;p13"/>
          <p:cNvSpPr>
            <a:spLocks noGrp="1"/>
          </p:cNvSpPr>
          <p:nvPr>
            <p:ph type="pic" idx="2"/>
          </p:nvPr>
        </p:nvSpPr>
        <p:spPr>
          <a:xfrm>
            <a:off x="6133790" y="795403"/>
            <a:ext cx="5281597" cy="5281597"/>
          </a:xfrm>
          <a:prstGeom prst="rect">
            <a:avLst/>
          </a:prstGeom>
          <a:solidFill>
            <a:schemeClr val="accent4"/>
          </a:solidFill>
          <a:ln>
            <a:noFill/>
          </a:ln>
        </p:spPr>
      </p:sp>
      <p:sp>
        <p:nvSpPr>
          <p:cNvPr id="102" name="Google Shape;102;p13"/>
          <p:cNvSpPr txBox="1"/>
          <p:nvPr/>
        </p:nvSpPr>
        <p:spPr>
          <a:xfrm>
            <a:off x="775855" y="6486634"/>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95793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103"/>
        <p:cNvGrpSpPr/>
        <p:nvPr/>
      </p:nvGrpSpPr>
      <p:grpSpPr>
        <a:xfrm>
          <a:off x="0" y="0"/>
          <a:ext cx="0" cy="0"/>
          <a:chOff x="0" y="0"/>
          <a:chExt cx="0" cy="0"/>
        </a:xfrm>
      </p:grpSpPr>
      <p:sp>
        <p:nvSpPr>
          <p:cNvPr id="104" name="Google Shape;104;p14"/>
          <p:cNvSpPr/>
          <p:nvPr/>
        </p:nvSpPr>
        <p:spPr>
          <a:xfrm>
            <a:off x="-9396" y="-45302"/>
            <a:ext cx="6858000" cy="6934200"/>
          </a:xfrm>
          <a:prstGeom prst="rect">
            <a:avLst/>
          </a:prstGeom>
          <a:blipFill rotWithShape="1">
            <a:blip r:embed="rId2">
              <a:alphaModFix/>
            </a:blip>
            <a:stretch>
              <a:fillRect l="136" t="-35329" r="-135" b="35328"/>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0" y="3429000"/>
            <a:ext cx="68580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07" name="Google Shape;107;p14"/>
          <p:cNvPicPr preferRelativeResize="0"/>
          <p:nvPr/>
        </p:nvPicPr>
        <p:blipFill rotWithShape="1">
          <a:blip r:embed="rId3">
            <a:alphaModFix/>
          </a:blip>
          <a:srcRect/>
          <a:stretch/>
        </p:blipFill>
        <p:spPr>
          <a:xfrm>
            <a:off x="10535988" y="537975"/>
            <a:ext cx="877206" cy="434044"/>
          </a:xfrm>
          <a:prstGeom prst="rect">
            <a:avLst/>
          </a:prstGeom>
          <a:noFill/>
          <a:ln>
            <a:noFill/>
          </a:ln>
        </p:spPr>
      </p:pic>
      <p:pic>
        <p:nvPicPr>
          <p:cNvPr id="108" name="Google Shape;108;p14"/>
          <p:cNvPicPr preferRelativeResize="0"/>
          <p:nvPr/>
        </p:nvPicPr>
        <p:blipFill rotWithShape="1">
          <a:blip r:embed="rId4">
            <a:alphaModFix amt="50000"/>
          </a:blip>
          <a:srcRect/>
          <a:stretch/>
        </p:blipFill>
        <p:spPr>
          <a:xfrm rot="5400000">
            <a:off x="246883" y="3020321"/>
            <a:ext cx="6193042" cy="7010400"/>
          </a:xfrm>
          <a:prstGeom prst="rect">
            <a:avLst/>
          </a:prstGeom>
          <a:noFill/>
          <a:ln>
            <a:noFill/>
          </a:ln>
        </p:spPr>
      </p:pic>
      <p:sp>
        <p:nvSpPr>
          <p:cNvPr id="109" name="Google Shape;109;p14"/>
          <p:cNvSpPr>
            <a:spLocks noGrp="1"/>
          </p:cNvSpPr>
          <p:nvPr>
            <p:ph type="pic" idx="2"/>
          </p:nvPr>
        </p:nvSpPr>
        <p:spPr>
          <a:xfrm>
            <a:off x="778806" y="781000"/>
            <a:ext cx="5281597" cy="5281597"/>
          </a:xfrm>
          <a:prstGeom prst="rect">
            <a:avLst/>
          </a:prstGeom>
          <a:solidFill>
            <a:schemeClr val="accent4"/>
          </a:solidFill>
          <a:ln>
            <a:noFill/>
          </a:ln>
        </p:spPr>
      </p:sp>
    </p:spTree>
    <p:extLst>
      <p:ext uri="{BB962C8B-B14F-4D97-AF65-F5344CB8AC3E}">
        <p14:creationId xmlns:p14="http://schemas.microsoft.com/office/powerpoint/2010/main" val="1514251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2"/>
        </a:solidFill>
        <a:effectLst/>
      </p:bgPr>
    </p:bg>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2">
            <a:alphaModFix/>
          </a:blip>
          <a:srcRect/>
          <a:stretch/>
        </p:blipFill>
        <p:spPr>
          <a:xfrm>
            <a:off x="-106016" y="-81643"/>
            <a:ext cx="6193042" cy="7010400"/>
          </a:xfrm>
          <a:prstGeom prst="rect">
            <a:avLst/>
          </a:prstGeom>
          <a:noFill/>
          <a:ln>
            <a:noFill/>
          </a:ln>
        </p:spPr>
      </p:pic>
      <p:pic>
        <p:nvPicPr>
          <p:cNvPr id="116" name="Google Shape;116;p16"/>
          <p:cNvPicPr preferRelativeResize="0"/>
          <p:nvPr/>
        </p:nvPicPr>
        <p:blipFill rotWithShape="1">
          <a:blip r:embed="rId2">
            <a:alphaModFix/>
          </a:blip>
          <a:srcRect/>
          <a:stretch/>
        </p:blipFill>
        <p:spPr>
          <a:xfrm>
            <a:off x="6104975" y="-81643"/>
            <a:ext cx="6193042" cy="7010400"/>
          </a:xfrm>
          <a:prstGeom prst="rect">
            <a:avLst/>
          </a:prstGeom>
          <a:noFill/>
          <a:ln>
            <a:noFill/>
          </a:ln>
        </p:spPr>
      </p:pic>
      <p:sp>
        <p:nvSpPr>
          <p:cNvPr id="117" name="Google Shape;117;p16"/>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
        <p:nvSpPr>
          <p:cNvPr id="118" name="Google Shape;118;p16"/>
          <p:cNvSpPr>
            <a:spLocks noGrp="1"/>
          </p:cNvSpPr>
          <p:nvPr>
            <p:ph type="pic" idx="2"/>
          </p:nvPr>
        </p:nvSpPr>
        <p:spPr>
          <a:xfrm>
            <a:off x="0" y="1"/>
            <a:ext cx="4100839" cy="4582886"/>
          </a:xfrm>
          <a:prstGeom prst="rect">
            <a:avLst/>
          </a:prstGeom>
          <a:solidFill>
            <a:schemeClr val="accent4"/>
          </a:solidFill>
          <a:ln>
            <a:noFill/>
          </a:ln>
        </p:spPr>
      </p:sp>
      <p:sp>
        <p:nvSpPr>
          <p:cNvPr id="119" name="Google Shape;119;p16"/>
          <p:cNvSpPr>
            <a:spLocks noGrp="1"/>
          </p:cNvSpPr>
          <p:nvPr>
            <p:ph type="pic" idx="3"/>
          </p:nvPr>
        </p:nvSpPr>
        <p:spPr>
          <a:xfrm>
            <a:off x="4100839" y="1"/>
            <a:ext cx="4100839" cy="4582886"/>
          </a:xfrm>
          <a:prstGeom prst="rect">
            <a:avLst/>
          </a:prstGeom>
          <a:solidFill>
            <a:schemeClr val="accent4"/>
          </a:solidFill>
          <a:ln>
            <a:noFill/>
          </a:ln>
        </p:spPr>
      </p:sp>
      <p:sp>
        <p:nvSpPr>
          <p:cNvPr id="120" name="Google Shape;120;p16"/>
          <p:cNvSpPr>
            <a:spLocks noGrp="1"/>
          </p:cNvSpPr>
          <p:nvPr>
            <p:ph type="pic" idx="4"/>
          </p:nvPr>
        </p:nvSpPr>
        <p:spPr>
          <a:xfrm>
            <a:off x="8197179" y="1"/>
            <a:ext cx="3994822" cy="4582886"/>
          </a:xfrm>
          <a:prstGeom prst="rect">
            <a:avLst/>
          </a:prstGeom>
          <a:solidFill>
            <a:schemeClr val="accent4"/>
          </a:solidFill>
          <a:ln>
            <a:noFill/>
          </a:ln>
        </p:spPr>
      </p:sp>
      <p:sp>
        <p:nvSpPr>
          <p:cNvPr id="121" name="Google Shape;121;p16"/>
          <p:cNvSpPr txBox="1">
            <a:spLocks noGrp="1"/>
          </p:cNvSpPr>
          <p:nvPr>
            <p:ph type="subTitle" idx="1"/>
          </p:nvPr>
        </p:nvSpPr>
        <p:spPr>
          <a:xfrm>
            <a:off x="577479" y="5325445"/>
            <a:ext cx="9144000" cy="377539"/>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Font typeface="Arial"/>
              <a:buNone/>
              <a:defRPr sz="1800" b="0" i="0">
                <a:solidFill>
                  <a:schemeClr val="dk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865791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17"/>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Font typeface="Arial"/>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1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27" name="Google Shape;127;p17"/>
          <p:cNvPicPr preferRelativeResize="0"/>
          <p:nvPr/>
        </p:nvPicPr>
        <p:blipFill rotWithShape="1">
          <a:blip r:embed="rId2">
            <a:alphaModFix/>
          </a:blip>
          <a:srcRect/>
          <a:stretch/>
        </p:blipFill>
        <p:spPr>
          <a:xfrm>
            <a:off x="10455386" y="401164"/>
            <a:ext cx="877206" cy="434044"/>
          </a:xfrm>
          <a:prstGeom prst="rect">
            <a:avLst/>
          </a:prstGeom>
          <a:noFill/>
          <a:ln>
            <a:noFill/>
          </a:ln>
        </p:spPr>
      </p:pic>
    </p:spTree>
    <p:extLst>
      <p:ext uri="{BB962C8B-B14F-4D97-AF65-F5344CB8AC3E}">
        <p14:creationId xmlns:p14="http://schemas.microsoft.com/office/powerpoint/2010/main" val="1810354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3"/>
        </a:solidFill>
        <a:effectLst/>
      </p:bgPr>
    </p:bg>
    <p:spTree>
      <p:nvGrpSpPr>
        <p:cNvPr id="1" name="Shape 128"/>
        <p:cNvGrpSpPr/>
        <p:nvPr/>
      </p:nvGrpSpPr>
      <p:grpSpPr>
        <a:xfrm>
          <a:off x="0" y="0"/>
          <a:ext cx="0" cy="0"/>
          <a:chOff x="0" y="0"/>
          <a:chExt cx="0" cy="0"/>
        </a:xfrm>
      </p:grpSpPr>
      <p:grpSp>
        <p:nvGrpSpPr>
          <p:cNvPr id="129" name="Google Shape;129;p18"/>
          <p:cNvGrpSpPr/>
          <p:nvPr/>
        </p:nvGrpSpPr>
        <p:grpSpPr>
          <a:xfrm>
            <a:off x="-106018" y="-70757"/>
            <a:ext cx="12395060" cy="7081157"/>
            <a:chOff x="-106018" y="-55680"/>
            <a:chExt cx="12395060" cy="7081157"/>
          </a:xfrm>
        </p:grpSpPr>
        <p:pic>
          <p:nvPicPr>
            <p:cNvPr id="130" name="Google Shape;130;p18"/>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1" name="Google Shape;131;p18"/>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2" name="Google Shape;132;p1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3" name="Google Shape;133;p18"/>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3269131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4"/>
        </a:solidFill>
        <a:effectLst/>
      </p:bgPr>
    </p:bg>
    <p:spTree>
      <p:nvGrpSpPr>
        <p:cNvPr id="1" name="Shape 134"/>
        <p:cNvGrpSpPr/>
        <p:nvPr/>
      </p:nvGrpSpPr>
      <p:grpSpPr>
        <a:xfrm>
          <a:off x="0" y="0"/>
          <a:ext cx="0" cy="0"/>
          <a:chOff x="0" y="0"/>
          <a:chExt cx="0" cy="0"/>
        </a:xfrm>
      </p:grpSpPr>
      <p:grpSp>
        <p:nvGrpSpPr>
          <p:cNvPr id="135" name="Google Shape;135;p19"/>
          <p:cNvGrpSpPr/>
          <p:nvPr/>
        </p:nvGrpSpPr>
        <p:grpSpPr>
          <a:xfrm>
            <a:off x="-106018" y="-70757"/>
            <a:ext cx="12395060" cy="7081157"/>
            <a:chOff x="-106018" y="-55680"/>
            <a:chExt cx="12395060" cy="7081157"/>
          </a:xfrm>
        </p:grpSpPr>
        <p:pic>
          <p:nvPicPr>
            <p:cNvPr id="136" name="Google Shape;136;p19"/>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7" name="Google Shape;137;p19"/>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8" name="Google Shape;138;p1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9" name="Google Shape;139;p19"/>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136206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4B20-B5CF-3CA4-2A05-2D61BE8CF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A8023-BD4B-0F84-779C-63BB4BE833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22323-E5B9-6110-FA1D-090ECC22C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79D51-D399-6EFA-1FC4-81CE1C7B65D7}"/>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6" name="Footer Placeholder 5">
            <a:extLst>
              <a:ext uri="{FF2B5EF4-FFF2-40B4-BE49-F238E27FC236}">
                <a16:creationId xmlns:a16="http://schemas.microsoft.com/office/drawing/2014/main" id="{2A7CDD9B-AE2A-670D-C29F-D176D50E4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B7164-D107-947A-2123-2378037CA045}"/>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1895896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accent3"/>
        </a:solidFill>
        <a:effectLst/>
      </p:bgPr>
    </p:bg>
    <p:spTree>
      <p:nvGrpSpPr>
        <p:cNvPr id="1" name="Shape 140"/>
        <p:cNvGrpSpPr/>
        <p:nvPr/>
      </p:nvGrpSpPr>
      <p:grpSpPr>
        <a:xfrm>
          <a:off x="0" y="0"/>
          <a:ext cx="0" cy="0"/>
          <a:chOff x="0" y="0"/>
          <a:chExt cx="0" cy="0"/>
        </a:xfrm>
      </p:grpSpPr>
      <p:grpSp>
        <p:nvGrpSpPr>
          <p:cNvPr id="141" name="Google Shape;141;p20"/>
          <p:cNvGrpSpPr/>
          <p:nvPr/>
        </p:nvGrpSpPr>
        <p:grpSpPr>
          <a:xfrm>
            <a:off x="-106018" y="-81643"/>
            <a:ext cx="12404035" cy="7021286"/>
            <a:chOff x="-106018" y="-66566"/>
            <a:chExt cx="12404035" cy="7021286"/>
          </a:xfrm>
        </p:grpSpPr>
        <p:pic>
          <p:nvPicPr>
            <p:cNvPr id="142" name="Google Shape;142;p20"/>
            <p:cNvPicPr preferRelativeResize="0"/>
            <p:nvPr/>
          </p:nvPicPr>
          <p:blipFill rotWithShape="1">
            <a:blip r:embed="rId2">
              <a:alphaModFix amt="65000"/>
            </a:blip>
            <a:srcRect/>
            <a:stretch/>
          </p:blipFill>
          <p:spPr>
            <a:xfrm>
              <a:off x="-106018" y="-55680"/>
              <a:ext cx="6193042" cy="7010400"/>
            </a:xfrm>
            <a:prstGeom prst="rect">
              <a:avLst/>
            </a:prstGeom>
            <a:noFill/>
            <a:ln>
              <a:noFill/>
            </a:ln>
          </p:spPr>
        </p:pic>
        <p:pic>
          <p:nvPicPr>
            <p:cNvPr id="143" name="Google Shape;143;p20"/>
            <p:cNvPicPr preferRelativeResize="0"/>
            <p:nvPr/>
          </p:nvPicPr>
          <p:blipFill rotWithShape="1">
            <a:blip r:embed="rId2">
              <a:alphaModFix amt="65000"/>
            </a:blip>
            <a:srcRect/>
            <a:stretch/>
          </p:blipFill>
          <p:spPr>
            <a:xfrm>
              <a:off x="6104975" y="-66566"/>
              <a:ext cx="6193042" cy="7010400"/>
            </a:xfrm>
            <a:prstGeom prst="rect">
              <a:avLst/>
            </a:prstGeom>
            <a:noFill/>
            <a:ln>
              <a:noFill/>
            </a:ln>
          </p:spPr>
        </p:pic>
      </p:grpSp>
      <p:sp>
        <p:nvSpPr>
          <p:cNvPr id="144" name="Google Shape;144;p2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45" name="Google Shape;145;p20"/>
          <p:cNvPicPr preferRelativeResize="0"/>
          <p:nvPr/>
        </p:nvPicPr>
        <p:blipFill rotWithShape="1">
          <a:blip r:embed="rId3">
            <a:alphaModFix/>
          </a:blip>
          <a:srcRect/>
          <a:stretch/>
        </p:blipFill>
        <p:spPr>
          <a:xfrm>
            <a:off x="10539223" y="537975"/>
            <a:ext cx="877207" cy="434044"/>
          </a:xfrm>
          <a:prstGeom prst="rect">
            <a:avLst/>
          </a:prstGeom>
          <a:noFill/>
          <a:ln>
            <a:noFill/>
          </a:ln>
        </p:spPr>
      </p:pic>
      <p:cxnSp>
        <p:nvCxnSpPr>
          <p:cNvPr id="146" name="Google Shape;146;p20"/>
          <p:cNvCxnSpPr/>
          <p:nvPr/>
        </p:nvCxnSpPr>
        <p:spPr>
          <a:xfrm>
            <a:off x="0" y="2108952"/>
            <a:ext cx="12192000" cy="0"/>
          </a:xfrm>
          <a:prstGeom prst="straightConnector1">
            <a:avLst/>
          </a:prstGeom>
          <a:noFill/>
          <a:ln w="25400" cap="flat" cmpd="sng">
            <a:solidFill>
              <a:schemeClr val="lt1"/>
            </a:solidFill>
            <a:prstDash val="solid"/>
            <a:round/>
            <a:headEnd type="none" w="sm" len="sm"/>
            <a:tailEnd type="none" w="sm" len="sm"/>
          </a:ln>
        </p:spPr>
      </p:cxnSp>
      <p:cxnSp>
        <p:nvCxnSpPr>
          <p:cNvPr id="147" name="Google Shape;147;p20"/>
          <p:cNvCxnSpPr/>
          <p:nvPr/>
        </p:nvCxnSpPr>
        <p:spPr>
          <a:xfrm rot="10800000">
            <a:off x="4217063" y="2108952"/>
            <a:ext cx="0" cy="3413145"/>
          </a:xfrm>
          <a:prstGeom prst="straightConnector1">
            <a:avLst/>
          </a:prstGeom>
          <a:noFill/>
          <a:ln w="25400" cap="flat" cmpd="sng">
            <a:solidFill>
              <a:schemeClr val="lt1"/>
            </a:solidFill>
            <a:prstDash val="solid"/>
            <a:round/>
            <a:headEnd type="none" w="sm" len="sm"/>
            <a:tailEnd type="none" w="sm" len="sm"/>
          </a:ln>
        </p:spPr>
      </p:cxnSp>
      <p:cxnSp>
        <p:nvCxnSpPr>
          <p:cNvPr id="148" name="Google Shape;148;p20"/>
          <p:cNvCxnSpPr/>
          <p:nvPr/>
        </p:nvCxnSpPr>
        <p:spPr>
          <a:xfrm>
            <a:off x="0" y="5544130"/>
            <a:ext cx="12192000" cy="0"/>
          </a:xfrm>
          <a:prstGeom prst="straightConnector1">
            <a:avLst/>
          </a:prstGeom>
          <a:noFill/>
          <a:ln w="25400" cap="flat" cmpd="sng">
            <a:solidFill>
              <a:schemeClr val="lt1"/>
            </a:solidFill>
            <a:prstDash val="solid"/>
            <a:round/>
            <a:headEnd type="none" w="sm" len="sm"/>
            <a:tailEnd type="none" w="sm" len="sm"/>
          </a:ln>
        </p:spPr>
      </p:cxnSp>
      <p:sp>
        <p:nvSpPr>
          <p:cNvPr id="149" name="Google Shape;149;p20"/>
          <p:cNvSpPr>
            <a:spLocks noGrp="1"/>
          </p:cNvSpPr>
          <p:nvPr>
            <p:ph type="pic" idx="2"/>
          </p:nvPr>
        </p:nvSpPr>
        <p:spPr>
          <a:xfrm>
            <a:off x="1030551" y="2586041"/>
            <a:ext cx="2203450" cy="2171700"/>
          </a:xfrm>
          <a:prstGeom prst="ellipse">
            <a:avLst/>
          </a:prstGeom>
          <a:noFill/>
          <a:ln>
            <a:noFill/>
          </a:ln>
        </p:spPr>
      </p:sp>
    </p:spTree>
    <p:extLst>
      <p:ext uri="{BB962C8B-B14F-4D97-AF65-F5344CB8AC3E}">
        <p14:creationId xmlns:p14="http://schemas.microsoft.com/office/powerpoint/2010/main" val="2259412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0"/>
        <p:cNvGrpSpPr/>
        <p:nvPr/>
      </p:nvGrpSpPr>
      <p:grpSpPr>
        <a:xfrm>
          <a:off x="0" y="0"/>
          <a:ext cx="0" cy="0"/>
          <a:chOff x="0" y="0"/>
          <a:chExt cx="0" cy="0"/>
        </a:xfrm>
      </p:grpSpPr>
      <p:grpSp>
        <p:nvGrpSpPr>
          <p:cNvPr id="151" name="Google Shape;151;p21"/>
          <p:cNvGrpSpPr/>
          <p:nvPr/>
        </p:nvGrpSpPr>
        <p:grpSpPr>
          <a:xfrm>
            <a:off x="109642" y="341051"/>
            <a:ext cx="12404035" cy="7021286"/>
            <a:chOff x="-106018" y="-81643"/>
            <a:chExt cx="12404035" cy="7021286"/>
          </a:xfrm>
        </p:grpSpPr>
        <p:pic>
          <p:nvPicPr>
            <p:cNvPr id="152" name="Google Shape;152;p21"/>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53" name="Google Shape;153;p21"/>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54" name="Google Shape;154;p21"/>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1"/>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pic>
        <p:nvPicPr>
          <p:cNvPr id="156" name="Google Shape;156;p21"/>
          <p:cNvPicPr preferRelativeResize="0"/>
          <p:nvPr/>
        </p:nvPicPr>
        <p:blipFill rotWithShape="1">
          <a:blip r:embed="rId3">
            <a:alphaModFix/>
          </a:blip>
          <a:srcRect/>
          <a:stretch/>
        </p:blipFill>
        <p:spPr>
          <a:xfrm>
            <a:off x="776613" y="522476"/>
            <a:ext cx="1248451" cy="772736"/>
          </a:xfrm>
          <a:prstGeom prst="rect">
            <a:avLst/>
          </a:prstGeom>
          <a:noFill/>
          <a:ln>
            <a:noFill/>
          </a:ln>
        </p:spPr>
      </p:pic>
      <p:sp>
        <p:nvSpPr>
          <p:cNvPr id="157" name="Google Shape;157;p21"/>
          <p:cNvSpPr>
            <a:spLocks noGrp="1"/>
          </p:cNvSpPr>
          <p:nvPr>
            <p:ph type="pic" idx="2"/>
          </p:nvPr>
        </p:nvSpPr>
        <p:spPr>
          <a:xfrm>
            <a:off x="9060785" y="3254922"/>
            <a:ext cx="1700746" cy="1676240"/>
          </a:xfrm>
          <a:prstGeom prst="ellipse">
            <a:avLst/>
          </a:prstGeom>
          <a:noFill/>
          <a:ln>
            <a:noFill/>
          </a:ln>
        </p:spPr>
      </p:sp>
    </p:spTree>
    <p:extLst>
      <p:ext uri="{BB962C8B-B14F-4D97-AF65-F5344CB8AC3E}">
        <p14:creationId xmlns:p14="http://schemas.microsoft.com/office/powerpoint/2010/main" val="4240088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8"/>
        <p:cNvGrpSpPr/>
        <p:nvPr/>
      </p:nvGrpSpPr>
      <p:grpSpPr>
        <a:xfrm>
          <a:off x="0" y="0"/>
          <a:ext cx="0" cy="0"/>
          <a:chOff x="0" y="0"/>
          <a:chExt cx="0" cy="0"/>
        </a:xfrm>
      </p:grpSpPr>
      <p:grpSp>
        <p:nvGrpSpPr>
          <p:cNvPr id="159" name="Google Shape;159;p22"/>
          <p:cNvGrpSpPr/>
          <p:nvPr/>
        </p:nvGrpSpPr>
        <p:grpSpPr>
          <a:xfrm>
            <a:off x="-106018" y="-81643"/>
            <a:ext cx="12404035" cy="7021286"/>
            <a:chOff x="-106018" y="-81643"/>
            <a:chExt cx="12404035" cy="7021286"/>
          </a:xfrm>
        </p:grpSpPr>
        <p:pic>
          <p:nvPicPr>
            <p:cNvPr id="160" name="Google Shape;160;p22"/>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61" name="Google Shape;161;p22"/>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62" name="Google Shape;162;p22"/>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2"/>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849609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a:spLocks noGrp="1"/>
          </p:cNvSpPr>
          <p:nvPr>
            <p:ph type="pic" idx="2"/>
          </p:nvPr>
        </p:nvSpPr>
        <p:spPr>
          <a:xfrm>
            <a:off x="0" y="0"/>
            <a:ext cx="6858000" cy="6858000"/>
          </a:xfrm>
          <a:prstGeom prst="rect">
            <a:avLst/>
          </a:prstGeom>
          <a:solidFill>
            <a:schemeClr val="lt1"/>
          </a:solidFill>
          <a:ln>
            <a:noFill/>
          </a:ln>
        </p:spPr>
      </p:sp>
      <p:pic>
        <p:nvPicPr>
          <p:cNvPr id="166" name="Google Shape;166;p23"/>
          <p:cNvPicPr preferRelativeResize="0"/>
          <p:nvPr/>
        </p:nvPicPr>
        <p:blipFill rotWithShape="1">
          <a:blip r:embed="rId2">
            <a:alphaModFix/>
          </a:blip>
          <a:srcRect/>
          <a:stretch/>
        </p:blipFill>
        <p:spPr>
          <a:xfrm>
            <a:off x="10455386" y="537975"/>
            <a:ext cx="877206" cy="434044"/>
          </a:xfrm>
          <a:prstGeom prst="rect">
            <a:avLst/>
          </a:prstGeom>
          <a:noFill/>
          <a:ln>
            <a:noFill/>
          </a:ln>
        </p:spPr>
      </p:pic>
      <p:sp>
        <p:nvSpPr>
          <p:cNvPr id="167" name="Google Shape;167;p2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708945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3517384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3296115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110"/>
        <p:cNvGrpSpPr/>
        <p:nvPr/>
      </p:nvGrpSpPr>
      <p:grpSpPr>
        <a:xfrm>
          <a:off x="0" y="0"/>
          <a:ext cx="0" cy="0"/>
          <a:chOff x="0" y="0"/>
          <a:chExt cx="0" cy="0"/>
        </a:xfrm>
      </p:grpSpPr>
      <p:sp>
        <p:nvSpPr>
          <p:cNvPr id="111" name="Google Shape;111;p15"/>
          <p:cNvSpPr>
            <a:spLocks noGrp="1"/>
          </p:cNvSpPr>
          <p:nvPr>
            <p:ph type="pic" idx="2"/>
          </p:nvPr>
        </p:nvSpPr>
        <p:spPr>
          <a:xfrm>
            <a:off x="3766456" y="0"/>
            <a:ext cx="8425544" cy="6858000"/>
          </a:xfrm>
          <a:prstGeom prst="rect">
            <a:avLst/>
          </a:prstGeom>
          <a:solidFill>
            <a:schemeClr val="lt1"/>
          </a:solidFill>
          <a:ln>
            <a:noFill/>
          </a:ln>
        </p:spPr>
      </p:sp>
      <p:sp>
        <p:nvSpPr>
          <p:cNvPr id="112" name="Google Shape;112;p15"/>
          <p:cNvSpPr/>
          <p:nvPr/>
        </p:nvSpPr>
        <p:spPr>
          <a:xfrm>
            <a:off x="0" y="0"/>
            <a:ext cx="3766457"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15"/>
          <p:cNvPicPr preferRelativeResize="0"/>
          <p:nvPr/>
        </p:nvPicPr>
        <p:blipFill rotWithShape="1">
          <a:blip r:embed="rId2">
            <a:alphaModFix/>
          </a:blip>
          <a:srcRect/>
          <a:stretch/>
        </p:blipFill>
        <p:spPr>
          <a:xfrm>
            <a:off x="-2426585" y="0"/>
            <a:ext cx="6193042" cy="7010400"/>
          </a:xfrm>
          <a:prstGeom prst="rect">
            <a:avLst/>
          </a:prstGeom>
          <a:noFill/>
          <a:ln>
            <a:noFill/>
          </a:ln>
        </p:spPr>
      </p:pic>
    </p:spTree>
    <p:extLst>
      <p:ext uri="{BB962C8B-B14F-4D97-AF65-F5344CB8AC3E}">
        <p14:creationId xmlns:p14="http://schemas.microsoft.com/office/powerpoint/2010/main" val="3116457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Tree>
    <p:extLst>
      <p:ext uri="{BB962C8B-B14F-4D97-AF65-F5344CB8AC3E}">
        <p14:creationId xmlns:p14="http://schemas.microsoft.com/office/powerpoint/2010/main" val="1681602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4040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8148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6D2A-B1CF-BD99-152D-BE3601CC9C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DBA77-9048-A7BC-2801-53EE1BEC8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6D0D2-7F0B-2F57-DD00-D3F372EB2E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D9B8D4-98DE-747F-EC94-197D4EA3A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316D52-9E12-DDA2-FA53-E502CF7E73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CF5551-C316-5B1A-E6EB-2151C1F12209}"/>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8" name="Footer Placeholder 7">
            <a:extLst>
              <a:ext uri="{FF2B5EF4-FFF2-40B4-BE49-F238E27FC236}">
                <a16:creationId xmlns:a16="http://schemas.microsoft.com/office/drawing/2014/main" id="{30BEE1C5-7B0C-5ECA-2550-5B96E125F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CEB0B-6FDB-902C-859C-07EF97CEFC11}"/>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1626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8192-F083-C06C-9633-4A83428D8E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CCEEDE-0CE2-A86C-BC3E-01284C66F4B8}"/>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4" name="Footer Placeholder 3">
            <a:extLst>
              <a:ext uri="{FF2B5EF4-FFF2-40B4-BE49-F238E27FC236}">
                <a16:creationId xmlns:a16="http://schemas.microsoft.com/office/drawing/2014/main" id="{F5E816C6-EC90-04E5-7E6B-4C638574A8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B897C-1EB0-D602-0C57-3FF9625C671D}"/>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21683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42501-F784-D401-91B0-FDDD6AB80285}"/>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3" name="Footer Placeholder 2">
            <a:extLst>
              <a:ext uri="{FF2B5EF4-FFF2-40B4-BE49-F238E27FC236}">
                <a16:creationId xmlns:a16="http://schemas.microsoft.com/office/drawing/2014/main" id="{1D92964C-4AF3-3662-7567-2F14F4B7A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6F67C-E6E4-8D50-278B-7C962B327C83}"/>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131450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0895-6B28-AFF0-2E73-B2C33441D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D09E7-7591-ADE2-AE85-723ED5444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CD2FFB-B35E-BCF5-05F2-7CFD47CCC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197D0-FF63-A8D3-CC07-FF54C3F5C8A7}"/>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6" name="Footer Placeholder 5">
            <a:extLst>
              <a:ext uri="{FF2B5EF4-FFF2-40B4-BE49-F238E27FC236}">
                <a16:creationId xmlns:a16="http://schemas.microsoft.com/office/drawing/2014/main" id="{315D917D-6F93-88FD-D6F8-A633AEE2E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5B5F4-50B2-FEC9-7232-8C75C4CFAE52}"/>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229840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4BBF-75DD-7BD9-9E05-AF479F706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5AB64-2452-097F-77DF-1BCFCA906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D9A87F-B8D7-3EAB-A1A5-970DA62FE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3DD1E-0A5A-EB69-39B7-637E722BC5A2}"/>
              </a:ext>
            </a:extLst>
          </p:cNvPr>
          <p:cNvSpPr>
            <a:spLocks noGrp="1"/>
          </p:cNvSpPr>
          <p:nvPr>
            <p:ph type="dt" sz="half" idx="10"/>
          </p:nvPr>
        </p:nvSpPr>
        <p:spPr/>
        <p:txBody>
          <a:bodyPr/>
          <a:lstStyle/>
          <a:p>
            <a:fld id="{E2A04747-F017-FC45-9334-CB6596E5F7BD}" type="datetimeFigureOut">
              <a:rPr lang="en-US" smtClean="0"/>
              <a:t>10/1/25</a:t>
            </a:fld>
            <a:endParaRPr lang="en-US"/>
          </a:p>
        </p:txBody>
      </p:sp>
      <p:sp>
        <p:nvSpPr>
          <p:cNvPr id="6" name="Footer Placeholder 5">
            <a:extLst>
              <a:ext uri="{FF2B5EF4-FFF2-40B4-BE49-F238E27FC236}">
                <a16:creationId xmlns:a16="http://schemas.microsoft.com/office/drawing/2014/main" id="{AF4E1C51-DCF8-39E7-EF4A-BEE29A5A0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02903-DBF9-9B93-F081-BDD51AE12E27}"/>
              </a:ext>
            </a:extLst>
          </p:cNvPr>
          <p:cNvSpPr>
            <a:spLocks noGrp="1"/>
          </p:cNvSpPr>
          <p:nvPr>
            <p:ph type="sldNum" sz="quarter" idx="12"/>
          </p:nvPr>
        </p:nvSpPr>
        <p:spPr/>
        <p:txBody>
          <a:bodyPr/>
          <a:lstStyle/>
          <a:p>
            <a:fld id="{F482F1D0-0BCD-194C-9613-239749B736F8}" type="slidenum">
              <a:rPr lang="en-US" smtClean="0"/>
              <a:t>‹#›</a:t>
            </a:fld>
            <a:endParaRPr lang="en-US"/>
          </a:p>
        </p:txBody>
      </p:sp>
    </p:spTree>
    <p:extLst>
      <p:ext uri="{BB962C8B-B14F-4D97-AF65-F5344CB8AC3E}">
        <p14:creationId xmlns:p14="http://schemas.microsoft.com/office/powerpoint/2010/main" val="405546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9422-0597-ECC6-AF3A-30ED980BD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8CF1C-5CD4-9A6B-F030-2B8A06A8D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4F70F-8392-3291-2D6E-8E0C73CCF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A04747-F017-FC45-9334-CB6596E5F7BD}" type="datetimeFigureOut">
              <a:rPr lang="en-US" smtClean="0"/>
              <a:t>10/1/25</a:t>
            </a:fld>
            <a:endParaRPr lang="en-US"/>
          </a:p>
        </p:txBody>
      </p:sp>
      <p:sp>
        <p:nvSpPr>
          <p:cNvPr id="5" name="Footer Placeholder 4">
            <a:extLst>
              <a:ext uri="{FF2B5EF4-FFF2-40B4-BE49-F238E27FC236}">
                <a16:creationId xmlns:a16="http://schemas.microsoft.com/office/drawing/2014/main" id="{F9E124C7-5E16-1BDE-BF7F-E618147AE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397999-0E1B-2604-93FE-7A019D285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82F1D0-0BCD-194C-9613-239749B736F8}" type="slidenum">
              <a:rPr lang="en-US" smtClean="0"/>
              <a:t>‹#›</a:t>
            </a:fld>
            <a:endParaRPr lang="en-US"/>
          </a:p>
        </p:txBody>
      </p:sp>
    </p:spTree>
    <p:extLst>
      <p:ext uri="{BB962C8B-B14F-4D97-AF65-F5344CB8AC3E}">
        <p14:creationId xmlns:p14="http://schemas.microsoft.com/office/powerpoint/2010/main" val="2832371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72E2D-91FB-5C3F-280C-4085B769F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50281-61B0-B0A6-B91A-995960136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E7846-3788-C473-3A10-2F8C0F9F0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77E654-58B7-B241-B632-DA54EA7E038F}" type="datetimeFigureOut">
              <a:rPr lang="en-US" smtClean="0"/>
              <a:t>10/1/25</a:t>
            </a:fld>
            <a:endParaRPr lang="en-US"/>
          </a:p>
        </p:txBody>
      </p:sp>
      <p:sp>
        <p:nvSpPr>
          <p:cNvPr id="5" name="Footer Placeholder 4">
            <a:extLst>
              <a:ext uri="{FF2B5EF4-FFF2-40B4-BE49-F238E27FC236}">
                <a16:creationId xmlns:a16="http://schemas.microsoft.com/office/drawing/2014/main" id="{C9DB83EF-7BC6-18F0-59FB-29EE4CC84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5FD3A8-6EFD-184A-73C8-A86C32ED9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C4C86-863A-C745-A129-925E5FC7B502}" type="slidenum">
              <a:rPr lang="en-US" smtClean="0"/>
              <a:t>‹#›</a:t>
            </a:fld>
            <a:endParaRPr lang="en-US"/>
          </a:p>
        </p:txBody>
      </p:sp>
      <p:pic>
        <p:nvPicPr>
          <p:cNvPr id="7" name="Google Shape;166;p23">
            <a:extLst>
              <a:ext uri="{FF2B5EF4-FFF2-40B4-BE49-F238E27FC236}">
                <a16:creationId xmlns:a16="http://schemas.microsoft.com/office/drawing/2014/main" id="{47641BCA-6502-B2F9-CD9E-10DADA48DCA5}"/>
              </a:ext>
            </a:extLst>
          </p:cNvPr>
          <p:cNvPicPr preferRelativeResize="0"/>
          <p:nvPr userDrawn="1"/>
        </p:nvPicPr>
        <p:blipFill rotWithShape="1">
          <a:blip r:embed="rId13">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2801684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166;p23">
            <a:extLst>
              <a:ext uri="{FF2B5EF4-FFF2-40B4-BE49-F238E27FC236}">
                <a16:creationId xmlns:a16="http://schemas.microsoft.com/office/drawing/2014/main" id="{D142874A-CE7B-17F9-2BD7-781D44A97819}"/>
              </a:ext>
            </a:extLst>
          </p:cNvPr>
          <p:cNvPicPr preferRelativeResize="0"/>
          <p:nvPr userDrawn="1"/>
        </p:nvPicPr>
        <p:blipFill rotWithShape="1">
          <a:blip r:embed="rId28">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795196337"/>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2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6569-4CB0-3E54-DC54-132CA7505722}"/>
              </a:ext>
            </a:extLst>
          </p:cNvPr>
          <p:cNvSpPr>
            <a:spLocks noGrp="1"/>
          </p:cNvSpPr>
          <p:nvPr>
            <p:ph type="ctrTitle"/>
          </p:nvPr>
        </p:nvSpPr>
        <p:spPr>
          <a:xfrm>
            <a:off x="556437" y="2197542"/>
            <a:ext cx="11079126" cy="1231458"/>
          </a:xfrm>
        </p:spPr>
        <p:txBody>
          <a:bodyPr>
            <a:normAutofit fontScale="90000"/>
          </a:bodyPr>
          <a:lstStyle/>
          <a:p>
            <a:r>
              <a:rPr lang="en-US" dirty="0"/>
              <a:t>THE ROLE OF THE SUPERVISOR &amp; PERFORMANCE MANAGEMENT</a:t>
            </a:r>
          </a:p>
        </p:txBody>
      </p:sp>
      <p:sp>
        <p:nvSpPr>
          <p:cNvPr id="3" name="Subtitle 2">
            <a:extLst>
              <a:ext uri="{FF2B5EF4-FFF2-40B4-BE49-F238E27FC236}">
                <a16:creationId xmlns:a16="http://schemas.microsoft.com/office/drawing/2014/main" id="{A3B5FA3C-68BB-BDA9-B5A9-0E2C238AB7E0}"/>
              </a:ext>
            </a:extLst>
          </p:cNvPr>
          <p:cNvSpPr>
            <a:spLocks noGrp="1"/>
          </p:cNvSpPr>
          <p:nvPr>
            <p:ph type="subTitle" idx="1"/>
          </p:nvPr>
        </p:nvSpPr>
        <p:spPr>
          <a:xfrm>
            <a:off x="1" y="3706138"/>
            <a:ext cx="12191999" cy="475286"/>
          </a:xfrm>
        </p:spPr>
        <p:txBody>
          <a:bodyPr/>
          <a:lstStyle/>
          <a:p>
            <a:r>
              <a:rPr lang="en-US" dirty="0"/>
              <a:t>Supervisor Success Series | New Supervisor Training &amp; Onboarding | Module 2</a:t>
            </a:r>
          </a:p>
        </p:txBody>
      </p:sp>
      <p:sp>
        <p:nvSpPr>
          <p:cNvPr id="4" name="Rectangle 3">
            <a:extLst>
              <a:ext uri="{FF2B5EF4-FFF2-40B4-BE49-F238E27FC236}">
                <a16:creationId xmlns:a16="http://schemas.microsoft.com/office/drawing/2014/main" id="{D791B360-731C-6E84-8C43-1B6E3A8CA26A}"/>
              </a:ext>
            </a:extLst>
          </p:cNvPr>
          <p:cNvSpPr/>
          <p:nvPr/>
        </p:nvSpPr>
        <p:spPr>
          <a:xfrm>
            <a:off x="3511826" y="4651513"/>
            <a:ext cx="5883965" cy="1311965"/>
          </a:xfrm>
          <a:prstGeom prst="rect">
            <a:avLst/>
          </a:prstGeom>
          <a:solidFill>
            <a:srgbClr val="EF3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NOTE: </a:t>
            </a:r>
          </a:p>
          <a:p>
            <a:pPr algn="ctr"/>
            <a:r>
              <a:rPr lang="en-US" dirty="0"/>
              <a:t>This presentation should be heavily edited by the facilitator to ensure that the roles and responsibilities match the organization </a:t>
            </a:r>
          </a:p>
        </p:txBody>
      </p:sp>
    </p:spTree>
    <p:extLst>
      <p:ext uri="{BB962C8B-B14F-4D97-AF65-F5344CB8AC3E}">
        <p14:creationId xmlns:p14="http://schemas.microsoft.com/office/powerpoint/2010/main" val="74635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616B-A891-6524-2675-0F3D8B1F5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B47EB-0AE9-F727-329E-8E83F22FCC96}"/>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Activity: Reflect on the Shift </a:t>
            </a:r>
          </a:p>
        </p:txBody>
      </p:sp>
      <p:sp>
        <p:nvSpPr>
          <p:cNvPr id="3" name="Rectangle 2">
            <a:extLst>
              <a:ext uri="{FF2B5EF4-FFF2-40B4-BE49-F238E27FC236}">
                <a16:creationId xmlns:a16="http://schemas.microsoft.com/office/drawing/2014/main" id="{FC621519-D5EF-0504-6D3B-FE5F6B257836}"/>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DD8B722-EEA6-61F6-EEA0-367FAA97D7C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B62986A-D1A3-7A58-6383-50A736E6E012}"/>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are you nervous or excited about when it comes to your new role? What is a goal you will set? Let’s share! </a:t>
            </a:r>
          </a:p>
        </p:txBody>
      </p:sp>
      <p:grpSp>
        <p:nvGrpSpPr>
          <p:cNvPr id="5" name="Group 4">
            <a:extLst>
              <a:ext uri="{FF2B5EF4-FFF2-40B4-BE49-F238E27FC236}">
                <a16:creationId xmlns:a16="http://schemas.microsoft.com/office/drawing/2014/main" id="{FA3EAA8E-DF12-3C57-7253-ADEF2884FA41}"/>
              </a:ext>
            </a:extLst>
          </p:cNvPr>
          <p:cNvGrpSpPr/>
          <p:nvPr/>
        </p:nvGrpSpPr>
        <p:grpSpPr>
          <a:xfrm>
            <a:off x="600191" y="2604232"/>
            <a:ext cx="7436414" cy="830997"/>
            <a:chOff x="914400" y="1649627"/>
            <a:chExt cx="7436414" cy="830997"/>
          </a:xfrm>
        </p:grpSpPr>
        <p:sp>
          <p:nvSpPr>
            <p:cNvPr id="12" name="TextBox 11">
              <a:extLst>
                <a:ext uri="{FF2B5EF4-FFF2-40B4-BE49-F238E27FC236}">
                  <a16:creationId xmlns:a16="http://schemas.microsoft.com/office/drawing/2014/main" id="{621C4363-ED94-391C-598A-6B02F66DE9B2}"/>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E3E7A3F8-A93C-9540-4B3A-7143B0C0AB7F}"/>
                </a:ext>
              </a:extLst>
            </p:cNvPr>
            <p:cNvSpPr txBox="1"/>
            <p:nvPr/>
          </p:nvSpPr>
          <p:spPr>
            <a:xfrm>
              <a:off x="1805881" y="1803515"/>
              <a:ext cx="65449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is one thing you are EXCITED about?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CDA29915-CE20-6EEF-859C-FDA7E28C9E0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97B4756-4BDD-2189-1546-547F8BFBC8F9}"/>
              </a:ext>
            </a:extLst>
          </p:cNvPr>
          <p:cNvGrpSpPr/>
          <p:nvPr/>
        </p:nvGrpSpPr>
        <p:grpSpPr>
          <a:xfrm>
            <a:off x="1261882" y="3847311"/>
            <a:ext cx="7015174" cy="646750"/>
            <a:chOff x="1576091" y="1741750"/>
            <a:chExt cx="7015174" cy="646750"/>
          </a:xfrm>
        </p:grpSpPr>
        <p:sp>
          <p:nvSpPr>
            <p:cNvPr id="16" name="TextBox 15">
              <a:extLst>
                <a:ext uri="{FF2B5EF4-FFF2-40B4-BE49-F238E27FC236}">
                  <a16:creationId xmlns:a16="http://schemas.microsoft.com/office/drawing/2014/main" id="{ACBCD667-C51A-8CD9-452E-843D34CDD75E}"/>
                </a:ext>
              </a:extLst>
            </p:cNvPr>
            <p:cNvSpPr txBox="1"/>
            <p:nvPr/>
          </p:nvSpPr>
          <p:spPr>
            <a:xfrm>
              <a:off x="1805881" y="1803515"/>
              <a:ext cx="678538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is one thing you are NERVOUS about? </a:t>
              </a:r>
            </a:p>
          </p:txBody>
        </p:sp>
        <p:cxnSp>
          <p:nvCxnSpPr>
            <p:cNvPr id="17" name="Straight Connector 16">
              <a:extLst>
                <a:ext uri="{FF2B5EF4-FFF2-40B4-BE49-F238E27FC236}">
                  <a16:creationId xmlns:a16="http://schemas.microsoft.com/office/drawing/2014/main" id="{59AB5847-72C6-60D6-BCA6-9FDAFC70B711}"/>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99EEB10-5426-A03B-8DC2-7496E3953A63}"/>
              </a:ext>
            </a:extLst>
          </p:cNvPr>
          <p:cNvGrpSpPr/>
          <p:nvPr/>
        </p:nvGrpSpPr>
        <p:grpSpPr>
          <a:xfrm>
            <a:off x="1261882" y="4998267"/>
            <a:ext cx="8613880" cy="646750"/>
            <a:chOff x="1576091" y="1741750"/>
            <a:chExt cx="8613880" cy="646750"/>
          </a:xfrm>
        </p:grpSpPr>
        <p:sp>
          <p:nvSpPr>
            <p:cNvPr id="19" name="TextBox 18">
              <a:extLst>
                <a:ext uri="{FF2B5EF4-FFF2-40B4-BE49-F238E27FC236}">
                  <a16:creationId xmlns:a16="http://schemas.microsoft.com/office/drawing/2014/main" id="{8AFFEECB-ABCD-9C10-1513-E3FAC06F193D}"/>
                </a:ext>
              </a:extLst>
            </p:cNvPr>
            <p:cNvSpPr txBox="1"/>
            <p:nvPr/>
          </p:nvSpPr>
          <p:spPr>
            <a:xfrm>
              <a:off x="1805881" y="1803515"/>
              <a:ext cx="83840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Name some GOALS you will set to help you succeed! </a:t>
              </a:r>
            </a:p>
          </p:txBody>
        </p:sp>
        <p:cxnSp>
          <p:nvCxnSpPr>
            <p:cNvPr id="20" name="Straight Connector 19">
              <a:extLst>
                <a:ext uri="{FF2B5EF4-FFF2-40B4-BE49-F238E27FC236}">
                  <a16:creationId xmlns:a16="http://schemas.microsoft.com/office/drawing/2014/main" id="{93416177-A9CC-1398-77EE-6F09405C9D4D}"/>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219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FC66-A48C-EE73-F0AB-348B85A3A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B6D50-F684-B1F8-545B-7CFAB256E6BE}"/>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[EXAMPLE] Our Frontline Supervisor Performance Rubric  </a:t>
            </a:r>
          </a:p>
        </p:txBody>
      </p:sp>
      <p:sp>
        <p:nvSpPr>
          <p:cNvPr id="3" name="Rectangle 2">
            <a:extLst>
              <a:ext uri="{FF2B5EF4-FFF2-40B4-BE49-F238E27FC236}">
                <a16:creationId xmlns:a16="http://schemas.microsoft.com/office/drawing/2014/main" id="{66984A49-F429-6328-B6B4-A62E6424919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82EF83F-DE8A-B8E8-AEF9-3E5A27921A80}"/>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11B1EC92-AF2F-316F-489E-4F9FBFD26846}"/>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How will you be evaluated as a new supervisor? What do you understand from this list? What do you not? </a:t>
            </a:r>
          </a:p>
        </p:txBody>
      </p:sp>
      <p:sp>
        <p:nvSpPr>
          <p:cNvPr id="6" name="Rectangle 5">
            <a:extLst>
              <a:ext uri="{FF2B5EF4-FFF2-40B4-BE49-F238E27FC236}">
                <a16:creationId xmlns:a16="http://schemas.microsoft.com/office/drawing/2014/main" id="{79EB1CEA-BC31-EB5F-3EB3-CAE1763645F7}"/>
              </a:ext>
            </a:extLst>
          </p:cNvPr>
          <p:cNvSpPr/>
          <p:nvPr/>
        </p:nvSpPr>
        <p:spPr>
          <a:xfrm>
            <a:off x="7982888" y="2350326"/>
            <a:ext cx="3104707"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dirty="0">
              <a:solidFill>
                <a:srgbClr val="000000"/>
              </a:solidFill>
              <a:latin typeface="Aptos Light" panose="020B0004020202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3F684AB4-1C10-3770-E7A1-8FE0AB169794}"/>
              </a:ext>
            </a:extLst>
          </p:cNvPr>
          <p:cNvSpPr/>
          <p:nvPr/>
        </p:nvSpPr>
        <p:spPr>
          <a:xfrm>
            <a:off x="724715" y="2350326"/>
            <a:ext cx="3104707"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dirty="0">
              <a:solidFill>
                <a:schemeClr val="accent1"/>
              </a:solidFill>
              <a:latin typeface="Aptos Light" panose="020B0004020202020204" pitchFamily="34" charset="0"/>
              <a:ea typeface="Open Sans" panose="020B0606030504020204" pitchFamily="34" charset="0"/>
              <a:cs typeface="Open Sans" panose="020B0606030504020204" pitchFamily="34" charset="0"/>
            </a:endParaRPr>
          </a:p>
          <a:p>
            <a:pPr lvl="0" algn="ctr">
              <a:defRPr/>
            </a:pPr>
            <a:endParaRPr lang="en-US" sz="2000" dirty="0">
              <a:solidFill>
                <a:srgbClr val="000000"/>
              </a:solidFill>
              <a:latin typeface="Aptos Light" panose="020B0004020202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C29895D-2A8F-AAB0-52F2-FA78D849DC30}"/>
              </a:ext>
            </a:extLst>
          </p:cNvPr>
          <p:cNvSpPr/>
          <p:nvPr/>
        </p:nvSpPr>
        <p:spPr>
          <a:xfrm>
            <a:off x="4353801" y="2350326"/>
            <a:ext cx="3104707"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dirty="0">
              <a:solidFill>
                <a:srgbClr val="000000"/>
              </a:solidFill>
              <a:latin typeface="Aptos Light" panose="020B0004020202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7E622A07-715C-E365-5BDC-68B2DF1ECB84}"/>
              </a:ext>
            </a:extLst>
          </p:cNvPr>
          <p:cNvSpPr/>
          <p:nvPr/>
        </p:nvSpPr>
        <p:spPr>
          <a:xfrm>
            <a:off x="678996" y="2350326"/>
            <a:ext cx="52543" cy="4009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ptos Light" panose="020B0004020202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59D0A29E-2116-C232-9FC4-4F11AB035BEA}"/>
              </a:ext>
            </a:extLst>
          </p:cNvPr>
          <p:cNvSpPr/>
          <p:nvPr/>
        </p:nvSpPr>
        <p:spPr>
          <a:xfrm>
            <a:off x="4302364" y="2350326"/>
            <a:ext cx="52543" cy="400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ptos Light" panose="020B0004020202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025B72BC-7B56-0267-CB46-377E8D385F81}"/>
              </a:ext>
            </a:extLst>
          </p:cNvPr>
          <p:cNvSpPr/>
          <p:nvPr/>
        </p:nvSpPr>
        <p:spPr>
          <a:xfrm>
            <a:off x="7955056" y="2350326"/>
            <a:ext cx="52543" cy="4009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ptos Light" panose="020B0004020202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7E8BFED5-E257-D878-3E95-B5ABD19A0161}"/>
              </a:ext>
            </a:extLst>
          </p:cNvPr>
          <p:cNvSpPr/>
          <p:nvPr/>
        </p:nvSpPr>
        <p:spPr>
          <a:xfrm>
            <a:off x="886568" y="2915912"/>
            <a:ext cx="3102429" cy="370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Light" panose="020B0004020202020204" pitchFamily="34" charset="0"/>
                <a:ea typeface="Open Sans" panose="020B0606030504020204" pitchFamily="34" charset="0"/>
                <a:cs typeface="Open Sans" panose="020B0606030504020204" pitchFamily="34" charset="0"/>
              </a:rPr>
              <a:t>TECHNICAL SKILLS</a:t>
            </a:r>
          </a:p>
        </p:txBody>
      </p:sp>
      <p:sp>
        <p:nvSpPr>
          <p:cNvPr id="23" name="Rectangle 22">
            <a:extLst>
              <a:ext uri="{FF2B5EF4-FFF2-40B4-BE49-F238E27FC236}">
                <a16:creationId xmlns:a16="http://schemas.microsoft.com/office/drawing/2014/main" id="{A5EAA8CD-3AE3-9A17-9257-4E3A2228AB57}"/>
              </a:ext>
            </a:extLst>
          </p:cNvPr>
          <p:cNvSpPr/>
          <p:nvPr/>
        </p:nvSpPr>
        <p:spPr>
          <a:xfrm>
            <a:off x="4538088" y="2915912"/>
            <a:ext cx="3102429" cy="370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Light" panose="020B0004020202020204" pitchFamily="34" charset="0"/>
                <a:ea typeface="Open Sans" panose="020B0606030504020204" pitchFamily="34" charset="0"/>
                <a:cs typeface="Open Sans" panose="020B0606030504020204" pitchFamily="34" charset="0"/>
              </a:rPr>
              <a:t>SOFT SKILLS</a:t>
            </a:r>
          </a:p>
        </p:txBody>
      </p:sp>
      <p:sp>
        <p:nvSpPr>
          <p:cNvPr id="24" name="Rectangle 23">
            <a:extLst>
              <a:ext uri="{FF2B5EF4-FFF2-40B4-BE49-F238E27FC236}">
                <a16:creationId xmlns:a16="http://schemas.microsoft.com/office/drawing/2014/main" id="{26968994-D5AE-60B8-5BFE-9EFC89690C9E}"/>
              </a:ext>
            </a:extLst>
          </p:cNvPr>
          <p:cNvSpPr/>
          <p:nvPr/>
        </p:nvSpPr>
        <p:spPr>
          <a:xfrm>
            <a:off x="8175171" y="2915912"/>
            <a:ext cx="3102429" cy="370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ptos Light" panose="020B0004020202020204" pitchFamily="34" charset="0"/>
                <a:ea typeface="Open Sans" panose="020B0606030504020204" pitchFamily="34" charset="0"/>
                <a:cs typeface="Open Sans" panose="020B0606030504020204" pitchFamily="34" charset="0"/>
              </a:rPr>
              <a:t>YOUR OWN GOALS</a:t>
            </a:r>
          </a:p>
        </p:txBody>
      </p:sp>
      <p:sp>
        <p:nvSpPr>
          <p:cNvPr id="25" name="TextBox 24">
            <a:extLst>
              <a:ext uri="{FF2B5EF4-FFF2-40B4-BE49-F238E27FC236}">
                <a16:creationId xmlns:a16="http://schemas.microsoft.com/office/drawing/2014/main" id="{386C8ABF-1117-239C-94CD-1F71F817EEA7}"/>
              </a:ext>
            </a:extLst>
          </p:cNvPr>
          <p:cNvSpPr txBox="1"/>
          <p:nvPr/>
        </p:nvSpPr>
        <p:spPr>
          <a:xfrm>
            <a:off x="952292" y="3851611"/>
            <a:ext cx="3209688" cy="1200329"/>
          </a:xfrm>
          <a:prstGeom prst="rect">
            <a:avLst/>
          </a:prstGeom>
          <a:noFill/>
        </p:spPr>
        <p:txBody>
          <a:bodyPr wrap="square" rtlCol="0">
            <a:spAutoFit/>
          </a:bodyPr>
          <a:lstStyle/>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Site Safety </a:t>
            </a:r>
          </a:p>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Documentation </a:t>
            </a:r>
          </a:p>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Tool and Equipment Mastery </a:t>
            </a:r>
          </a:p>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Vehicle Management </a:t>
            </a:r>
          </a:p>
        </p:txBody>
      </p:sp>
      <p:sp>
        <p:nvSpPr>
          <p:cNvPr id="26" name="TextBox 25">
            <a:extLst>
              <a:ext uri="{FF2B5EF4-FFF2-40B4-BE49-F238E27FC236}">
                <a16:creationId xmlns:a16="http://schemas.microsoft.com/office/drawing/2014/main" id="{278769F5-7CEB-2823-6939-358E4C4CCAC0}"/>
              </a:ext>
            </a:extLst>
          </p:cNvPr>
          <p:cNvSpPr txBox="1"/>
          <p:nvPr/>
        </p:nvSpPr>
        <p:spPr>
          <a:xfrm>
            <a:off x="4571858" y="3851611"/>
            <a:ext cx="3209688" cy="1477328"/>
          </a:xfrm>
          <a:prstGeom prst="rect">
            <a:avLst/>
          </a:prstGeom>
          <a:noFill/>
        </p:spPr>
        <p:txBody>
          <a:bodyPr wrap="square" rtlCol="0">
            <a:spAutoFit/>
          </a:bodyPr>
          <a:lstStyle/>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Site Management </a:t>
            </a:r>
          </a:p>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Coaching and Communication </a:t>
            </a:r>
          </a:p>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Leadership </a:t>
            </a:r>
          </a:p>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Conflict Mitigation  </a:t>
            </a:r>
          </a:p>
        </p:txBody>
      </p:sp>
      <p:sp>
        <p:nvSpPr>
          <p:cNvPr id="27" name="TextBox 26">
            <a:extLst>
              <a:ext uri="{FF2B5EF4-FFF2-40B4-BE49-F238E27FC236}">
                <a16:creationId xmlns:a16="http://schemas.microsoft.com/office/drawing/2014/main" id="{1331E0E7-660F-80DD-94E5-94C2F16821F6}"/>
              </a:ext>
            </a:extLst>
          </p:cNvPr>
          <p:cNvSpPr txBox="1"/>
          <p:nvPr/>
        </p:nvSpPr>
        <p:spPr>
          <a:xfrm>
            <a:off x="8208941" y="3851611"/>
            <a:ext cx="3102429" cy="923330"/>
          </a:xfrm>
          <a:prstGeom prst="rect">
            <a:avLst/>
          </a:prstGeom>
          <a:noFill/>
        </p:spPr>
        <p:txBody>
          <a:bodyPr wrap="square" rtlCol="0">
            <a:spAutoFit/>
          </a:bodyPr>
          <a:lstStyle/>
          <a:p>
            <a:pPr marL="285750" indent="-285750">
              <a:buFont typeface="Wingdings" pitchFamily="2" charset="2"/>
              <a:buChar char="ü"/>
            </a:pPr>
            <a:r>
              <a:rPr lang="en-US" dirty="0">
                <a:latin typeface="Aptos Light" panose="020B0004020202020204" pitchFamily="34" charset="0"/>
                <a:ea typeface="Open Sans" panose="020B0606030504020204" pitchFamily="34" charset="0"/>
                <a:cs typeface="Open Sans" panose="020B0606030504020204" pitchFamily="34" charset="0"/>
              </a:rPr>
              <a:t>Insert your own personal leadership development goals here! </a:t>
            </a:r>
          </a:p>
        </p:txBody>
      </p:sp>
      <p:pic>
        <p:nvPicPr>
          <p:cNvPr id="5" name="Graphic 4" descr="Printer with solid fill">
            <a:extLst>
              <a:ext uri="{FF2B5EF4-FFF2-40B4-BE49-F238E27FC236}">
                <a16:creationId xmlns:a16="http://schemas.microsoft.com/office/drawing/2014/main" id="{6AF3EC9E-B573-014E-04CE-87CA7B9B75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4844" y="5634318"/>
            <a:ext cx="914400" cy="914400"/>
          </a:xfrm>
          <a:prstGeom prst="rect">
            <a:avLst/>
          </a:prstGeom>
        </p:spPr>
      </p:pic>
    </p:spTree>
    <p:extLst>
      <p:ext uri="{BB962C8B-B14F-4D97-AF65-F5344CB8AC3E}">
        <p14:creationId xmlns:p14="http://schemas.microsoft.com/office/powerpoint/2010/main" val="25073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65ECB-5669-92D6-C6AB-9661C23C30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C0029-75B7-BB7B-EF2A-BDC41A225865}"/>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Going from Participant and Peer to Leader</a:t>
            </a:r>
          </a:p>
        </p:txBody>
      </p:sp>
      <p:sp>
        <p:nvSpPr>
          <p:cNvPr id="3" name="Rectangle 2">
            <a:extLst>
              <a:ext uri="{FF2B5EF4-FFF2-40B4-BE49-F238E27FC236}">
                <a16:creationId xmlns:a16="http://schemas.microsoft.com/office/drawing/2014/main" id="{C87149EE-F152-09B6-7527-6607A14FB2C8}"/>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3C63527-B2DE-8C21-7637-A7604C776EF0}"/>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D24803E-B9B4-A827-6454-E2C440A484E8}"/>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How can you navigate from the transition from being a participant and a peer to the “boss?”</a:t>
            </a:r>
          </a:p>
        </p:txBody>
      </p:sp>
      <p:grpSp>
        <p:nvGrpSpPr>
          <p:cNvPr id="5" name="Group 4">
            <a:extLst>
              <a:ext uri="{FF2B5EF4-FFF2-40B4-BE49-F238E27FC236}">
                <a16:creationId xmlns:a16="http://schemas.microsoft.com/office/drawing/2014/main" id="{EB41C085-95A9-C2A7-FFEB-34F7EDCE38DB}"/>
              </a:ext>
            </a:extLst>
          </p:cNvPr>
          <p:cNvGrpSpPr/>
          <p:nvPr/>
        </p:nvGrpSpPr>
        <p:grpSpPr>
          <a:xfrm>
            <a:off x="600191" y="2604232"/>
            <a:ext cx="10391326" cy="830997"/>
            <a:chOff x="914400" y="1649627"/>
            <a:chExt cx="10391326" cy="830997"/>
          </a:xfrm>
        </p:grpSpPr>
        <p:sp>
          <p:nvSpPr>
            <p:cNvPr id="12" name="TextBox 11">
              <a:extLst>
                <a:ext uri="{FF2B5EF4-FFF2-40B4-BE49-F238E27FC236}">
                  <a16:creationId xmlns:a16="http://schemas.microsoft.com/office/drawing/2014/main" id="{7D5D58CA-A431-5CBA-FA63-6634E17FA507}"/>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B145AA4C-D286-11AC-3FF8-7D4291946E33}"/>
                </a:ext>
              </a:extLst>
            </p:cNvPr>
            <p:cNvSpPr txBox="1"/>
            <p:nvPr/>
          </p:nvSpPr>
          <p:spPr>
            <a:xfrm>
              <a:off x="1805881" y="1803515"/>
              <a:ext cx="94998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New Challenges: Boundaries, Role Modeling, Being the “Boss”</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F9939A1F-C33D-246A-9BCD-F5EF13995217}"/>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D75A53A-3096-33C4-9A64-01071F4543D3}"/>
              </a:ext>
            </a:extLst>
          </p:cNvPr>
          <p:cNvGrpSpPr/>
          <p:nvPr/>
        </p:nvGrpSpPr>
        <p:grpSpPr>
          <a:xfrm>
            <a:off x="1261882" y="3847311"/>
            <a:ext cx="2869039" cy="646750"/>
            <a:chOff x="1576091" y="1741750"/>
            <a:chExt cx="2869039" cy="646750"/>
          </a:xfrm>
        </p:grpSpPr>
        <p:sp>
          <p:nvSpPr>
            <p:cNvPr id="16" name="TextBox 15">
              <a:extLst>
                <a:ext uri="{FF2B5EF4-FFF2-40B4-BE49-F238E27FC236}">
                  <a16:creationId xmlns:a16="http://schemas.microsoft.com/office/drawing/2014/main" id="{EF235FFF-0570-4D7E-C532-B0329D96BEA2}"/>
                </a:ext>
              </a:extLst>
            </p:cNvPr>
            <p:cNvSpPr txBox="1"/>
            <p:nvPr/>
          </p:nvSpPr>
          <p:spPr>
            <a:xfrm>
              <a:off x="1805881" y="1803515"/>
              <a:ext cx="26392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Changes? </a:t>
              </a:r>
            </a:p>
          </p:txBody>
        </p:sp>
        <p:cxnSp>
          <p:nvCxnSpPr>
            <p:cNvPr id="17" name="Straight Connector 16">
              <a:extLst>
                <a:ext uri="{FF2B5EF4-FFF2-40B4-BE49-F238E27FC236}">
                  <a16:creationId xmlns:a16="http://schemas.microsoft.com/office/drawing/2014/main" id="{8B65FEEF-CF8B-F1EC-9009-CF5D9BFD4636}"/>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FCACC40-EBBD-EDFD-882C-17ECED7C2B44}"/>
              </a:ext>
            </a:extLst>
          </p:cNvPr>
          <p:cNvGrpSpPr/>
          <p:nvPr/>
        </p:nvGrpSpPr>
        <p:grpSpPr>
          <a:xfrm>
            <a:off x="1261882" y="4998267"/>
            <a:ext cx="9668234" cy="1015872"/>
            <a:chOff x="1576091" y="1741750"/>
            <a:chExt cx="9668234" cy="1015872"/>
          </a:xfrm>
        </p:grpSpPr>
        <p:sp>
          <p:nvSpPr>
            <p:cNvPr id="19" name="TextBox 18">
              <a:extLst>
                <a:ext uri="{FF2B5EF4-FFF2-40B4-BE49-F238E27FC236}">
                  <a16:creationId xmlns:a16="http://schemas.microsoft.com/office/drawing/2014/main" id="{F3F29F5D-CE28-6D83-011E-58DED06CF235}"/>
                </a:ext>
              </a:extLst>
            </p:cNvPr>
            <p:cNvSpPr txBox="1"/>
            <p:nvPr/>
          </p:nvSpPr>
          <p:spPr>
            <a:xfrm>
              <a:off x="1805881" y="1803515"/>
              <a:ext cx="943844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You represent our [organization], you will coach and mentor, not just work, you will SET THE TONE FOR YOUR TEAM</a:t>
              </a:r>
            </a:p>
          </p:txBody>
        </p:sp>
        <p:cxnSp>
          <p:nvCxnSpPr>
            <p:cNvPr id="20" name="Straight Connector 19">
              <a:extLst>
                <a:ext uri="{FF2B5EF4-FFF2-40B4-BE49-F238E27FC236}">
                  <a16:creationId xmlns:a16="http://schemas.microsoft.com/office/drawing/2014/main" id="{A0810158-7D84-26CC-0591-A8C088AA314D}"/>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303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6D1B-AFAF-4D9A-A1C9-25FA79DBC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A309A-3152-0E13-6D0D-657B34B06420}"/>
              </a:ext>
            </a:extLst>
          </p:cNvPr>
          <p:cNvSpPr>
            <a:spLocks noGrp="1"/>
          </p:cNvSpPr>
          <p:nvPr>
            <p:ph type="title"/>
          </p:nvPr>
        </p:nvSpPr>
        <p:spPr>
          <a:xfrm>
            <a:off x="908844" y="320040"/>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Check-Ins and Coaching </a:t>
            </a:r>
          </a:p>
        </p:txBody>
      </p:sp>
      <p:sp>
        <p:nvSpPr>
          <p:cNvPr id="3" name="Rectangle 2">
            <a:extLst>
              <a:ext uri="{FF2B5EF4-FFF2-40B4-BE49-F238E27FC236}">
                <a16:creationId xmlns:a16="http://schemas.microsoft.com/office/drawing/2014/main" id="{34822176-5F4B-2EE9-E16C-E70110E2D318}"/>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9338383-1722-8B09-20F7-56EB55A38D16}"/>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E5039A3-26B4-19BB-3B95-84403EA9D558}"/>
              </a:ext>
            </a:extLst>
          </p:cNvPr>
          <p:cNvSpPr/>
          <p:nvPr/>
        </p:nvSpPr>
        <p:spPr>
          <a:xfrm>
            <a:off x="0" y="1093965"/>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do you want your relationship with your manager to look like? How will you be held accountable?</a:t>
            </a:r>
          </a:p>
        </p:txBody>
      </p:sp>
      <p:grpSp>
        <p:nvGrpSpPr>
          <p:cNvPr id="6" name="Group 5">
            <a:extLst>
              <a:ext uri="{FF2B5EF4-FFF2-40B4-BE49-F238E27FC236}">
                <a16:creationId xmlns:a16="http://schemas.microsoft.com/office/drawing/2014/main" id="{B3402585-CDFD-FB12-8564-3BA1FBBAC6DC}"/>
              </a:ext>
            </a:extLst>
          </p:cNvPr>
          <p:cNvGrpSpPr/>
          <p:nvPr/>
        </p:nvGrpSpPr>
        <p:grpSpPr>
          <a:xfrm>
            <a:off x="1916113" y="3781107"/>
            <a:ext cx="2149223" cy="2056279"/>
            <a:chOff x="831832" y="2720643"/>
            <a:chExt cx="2149223" cy="2056279"/>
          </a:xfrm>
        </p:grpSpPr>
        <p:cxnSp>
          <p:nvCxnSpPr>
            <p:cNvPr id="7" name="Straight Connector 6">
              <a:extLst>
                <a:ext uri="{FF2B5EF4-FFF2-40B4-BE49-F238E27FC236}">
                  <a16:creationId xmlns:a16="http://schemas.microsoft.com/office/drawing/2014/main" id="{A6671F53-5A1A-38DB-F4DE-CF5D8B1C7132}"/>
                </a:ext>
              </a:extLst>
            </p:cNvPr>
            <p:cNvCxnSpPr>
              <a:cxnSpLocks/>
            </p:cNvCxnSpPr>
            <p:nvPr/>
          </p:nvCxnSpPr>
          <p:spPr>
            <a:xfrm>
              <a:off x="928288" y="2720643"/>
              <a:ext cx="195631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D145FB8-05DC-3A9E-39ED-DF51A8F87ADE}"/>
                </a:ext>
              </a:extLst>
            </p:cNvPr>
            <p:cNvSpPr/>
            <p:nvPr/>
          </p:nvSpPr>
          <p:spPr>
            <a:xfrm>
              <a:off x="831832" y="2837930"/>
              <a:ext cx="2149223" cy="1938992"/>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lang="en-US" sz="2000" dirty="0">
                  <a:solidFill>
                    <a:srgbClr val="000000"/>
                  </a:solidFill>
                  <a:latin typeface="Aptos Light" panose="020B0004020202020204" pitchFamily="34" charset="0"/>
                  <a:ea typeface="Open Sans" panose="020B0606030504020204" pitchFamily="34" charset="0"/>
                  <a:cs typeface="Open Sans" panose="020B0606030504020204" pitchFamily="34" charset="0"/>
                </a:rPr>
                <a:t>Daily 5-minute touchpoints with your manager are key during your first month on the job!</a:t>
              </a:r>
              <a:endPar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9" name="Group 8">
            <a:extLst>
              <a:ext uri="{FF2B5EF4-FFF2-40B4-BE49-F238E27FC236}">
                <a16:creationId xmlns:a16="http://schemas.microsoft.com/office/drawing/2014/main" id="{3262AC2F-EEE2-393B-DD0D-370BAD6ABE1E}"/>
              </a:ext>
            </a:extLst>
          </p:cNvPr>
          <p:cNvGrpSpPr/>
          <p:nvPr/>
        </p:nvGrpSpPr>
        <p:grpSpPr>
          <a:xfrm>
            <a:off x="4630609" y="4713376"/>
            <a:ext cx="2069755" cy="1680032"/>
            <a:chOff x="3074471" y="2720643"/>
            <a:chExt cx="2069755" cy="1680032"/>
          </a:xfrm>
        </p:grpSpPr>
        <p:cxnSp>
          <p:nvCxnSpPr>
            <p:cNvPr id="10" name="Straight Connector 9">
              <a:extLst>
                <a:ext uri="{FF2B5EF4-FFF2-40B4-BE49-F238E27FC236}">
                  <a16:creationId xmlns:a16="http://schemas.microsoft.com/office/drawing/2014/main" id="{1CCE0B4D-8838-53E6-03EF-7AB7658536C7}"/>
                </a:ext>
              </a:extLst>
            </p:cNvPr>
            <p:cNvCxnSpPr>
              <a:cxnSpLocks/>
            </p:cNvCxnSpPr>
            <p:nvPr/>
          </p:nvCxnSpPr>
          <p:spPr>
            <a:xfrm>
              <a:off x="3187410"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7F46C7F-4D77-9A08-5914-B0665C4D0184}"/>
                </a:ext>
              </a:extLst>
            </p:cNvPr>
            <p:cNvSpPr/>
            <p:nvPr/>
          </p:nvSpPr>
          <p:spPr>
            <a:xfrm>
              <a:off x="3074471" y="2769459"/>
              <a:ext cx="2069755" cy="163121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Document your own goals using the performance rubric and your progress!</a:t>
              </a:r>
            </a:p>
          </p:txBody>
        </p:sp>
      </p:grpSp>
      <p:grpSp>
        <p:nvGrpSpPr>
          <p:cNvPr id="22" name="Group 21">
            <a:extLst>
              <a:ext uri="{FF2B5EF4-FFF2-40B4-BE49-F238E27FC236}">
                <a16:creationId xmlns:a16="http://schemas.microsoft.com/office/drawing/2014/main" id="{7EFCAD63-C69D-93E2-C4D0-DA78D0344A3F}"/>
              </a:ext>
            </a:extLst>
          </p:cNvPr>
          <p:cNvGrpSpPr/>
          <p:nvPr/>
        </p:nvGrpSpPr>
        <p:grpSpPr>
          <a:xfrm>
            <a:off x="7393724" y="3781107"/>
            <a:ext cx="2052926" cy="2056279"/>
            <a:chOff x="5202403" y="2720643"/>
            <a:chExt cx="2052926" cy="2056279"/>
          </a:xfrm>
        </p:grpSpPr>
        <p:cxnSp>
          <p:nvCxnSpPr>
            <p:cNvPr id="23" name="Straight Connector 22">
              <a:extLst>
                <a:ext uri="{FF2B5EF4-FFF2-40B4-BE49-F238E27FC236}">
                  <a16:creationId xmlns:a16="http://schemas.microsoft.com/office/drawing/2014/main" id="{B772C418-9C06-95AD-C558-2D1B2E8C1ACF}"/>
                </a:ext>
              </a:extLst>
            </p:cNvPr>
            <p:cNvCxnSpPr>
              <a:cxnSpLocks/>
            </p:cNvCxnSpPr>
            <p:nvPr/>
          </p:nvCxnSpPr>
          <p:spPr>
            <a:xfrm>
              <a:off x="5257167"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2EF544D-EEA3-C865-061E-1C9F7A0A2002}"/>
                </a:ext>
              </a:extLst>
            </p:cNvPr>
            <p:cNvSpPr/>
            <p:nvPr/>
          </p:nvSpPr>
          <p:spPr>
            <a:xfrm>
              <a:off x="5202403" y="2837930"/>
              <a:ext cx="2052926" cy="1938992"/>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Discuss your wins, challenges, and your adjustments during your check-ins</a:t>
              </a:r>
            </a:p>
          </p:txBody>
        </p:sp>
      </p:grpSp>
      <p:pic>
        <p:nvPicPr>
          <p:cNvPr id="25" name="Graphic 24" descr="Badge 1 with solid fill">
            <a:extLst>
              <a:ext uri="{FF2B5EF4-FFF2-40B4-BE49-F238E27FC236}">
                <a16:creationId xmlns:a16="http://schemas.microsoft.com/office/drawing/2014/main" id="{903C047F-0253-55CA-52F6-2CAD118A9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2794" y="2767290"/>
            <a:ext cx="914400" cy="914400"/>
          </a:xfrm>
          <a:prstGeom prst="rect">
            <a:avLst/>
          </a:prstGeom>
        </p:spPr>
      </p:pic>
      <p:pic>
        <p:nvPicPr>
          <p:cNvPr id="26" name="Graphic 25" descr="Badge with solid fill">
            <a:extLst>
              <a:ext uri="{FF2B5EF4-FFF2-40B4-BE49-F238E27FC236}">
                <a16:creationId xmlns:a16="http://schemas.microsoft.com/office/drawing/2014/main" id="{BE95777C-A135-1318-9578-9A22A14926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4103" y="3681690"/>
            <a:ext cx="914400" cy="914400"/>
          </a:xfrm>
          <a:prstGeom prst="rect">
            <a:avLst/>
          </a:prstGeom>
        </p:spPr>
      </p:pic>
      <p:pic>
        <p:nvPicPr>
          <p:cNvPr id="27" name="Graphic 26" descr="Badge 3 with solid fill">
            <a:extLst>
              <a:ext uri="{FF2B5EF4-FFF2-40B4-BE49-F238E27FC236}">
                <a16:creationId xmlns:a16="http://schemas.microsoft.com/office/drawing/2014/main" id="{26CDD135-223E-6131-523B-A8FBC6BB96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9696" y="2767290"/>
            <a:ext cx="914400" cy="914400"/>
          </a:xfrm>
          <a:prstGeom prst="rect">
            <a:avLst/>
          </a:prstGeom>
        </p:spPr>
      </p:pic>
    </p:spTree>
    <p:extLst>
      <p:ext uri="{BB962C8B-B14F-4D97-AF65-F5344CB8AC3E}">
        <p14:creationId xmlns:p14="http://schemas.microsoft.com/office/powerpoint/2010/main" val="126812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B467-5D03-15BB-0163-7D1F16328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8D3EA-EE93-8500-8142-16A4DA0420AA}"/>
              </a:ext>
            </a:extLst>
          </p:cNvPr>
          <p:cNvSpPr>
            <a:spLocks noGrp="1"/>
          </p:cNvSpPr>
          <p:nvPr>
            <p:ph type="title"/>
          </p:nvPr>
        </p:nvSpPr>
        <p:spPr>
          <a:xfrm>
            <a:off x="908844" y="320040"/>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Leadership in Action </a:t>
            </a:r>
          </a:p>
        </p:txBody>
      </p:sp>
      <p:sp>
        <p:nvSpPr>
          <p:cNvPr id="3" name="Rectangle 2">
            <a:extLst>
              <a:ext uri="{FF2B5EF4-FFF2-40B4-BE49-F238E27FC236}">
                <a16:creationId xmlns:a16="http://schemas.microsoft.com/office/drawing/2014/main" id="{7485A643-8DA6-3E9C-D595-C14A0C4124F9}"/>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AD0579A-F26F-5FBE-430C-B7D7AD6112C2}"/>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8EB3B331-6B89-03EA-9D3C-5850CA02B467}"/>
              </a:ext>
            </a:extLst>
          </p:cNvPr>
          <p:cNvSpPr/>
          <p:nvPr/>
        </p:nvSpPr>
        <p:spPr>
          <a:xfrm>
            <a:off x="0" y="1093965"/>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Aptos Light" panose="020B0004020202020204" pitchFamily="34" charset="0"/>
              </a:rPr>
              <a:t>Hold yourself accountable! How do you want to show up as a leader? </a:t>
            </a:r>
            <a:endPar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5" name="Rectangle 4">
            <a:extLst>
              <a:ext uri="{FF2B5EF4-FFF2-40B4-BE49-F238E27FC236}">
                <a16:creationId xmlns:a16="http://schemas.microsoft.com/office/drawing/2014/main" id="{5C25AA00-FB45-E939-4C62-CC498E6D1F3C}"/>
              </a:ext>
            </a:extLst>
          </p:cNvPr>
          <p:cNvSpPr/>
          <p:nvPr/>
        </p:nvSpPr>
        <p:spPr>
          <a:xfrm>
            <a:off x="506336" y="1935143"/>
            <a:ext cx="143021" cy="447974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FEBD165F-C176-3569-76D0-2A1F04B19601}"/>
              </a:ext>
            </a:extLst>
          </p:cNvPr>
          <p:cNvSpPr txBox="1"/>
          <p:nvPr/>
        </p:nvSpPr>
        <p:spPr>
          <a:xfrm>
            <a:off x="908844" y="1969647"/>
            <a:ext cx="106167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ptos Light" panose="020B0004020202020204" pitchFamily="34" charset="0"/>
                <a:ea typeface="Open Sans" panose="020B0606030504020204" pitchFamily="34" charset="0"/>
                <a:cs typeface="Open Sans" panose="020B0606030504020204" pitchFamily="34" charset="0"/>
              </a:rPr>
              <a:t>How do you want to show up to work every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ptos Light" panose="020B0004020202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Aptos Light" panose="020B0004020202020204" pitchFamily="34" charset="0"/>
                <a:ea typeface="Open Sans" panose="020B0606030504020204" pitchFamily="34" charset="0"/>
                <a:cs typeface="Open Sans" panose="020B0606030504020204" pitchFamily="34" charset="0"/>
              </a:rPr>
              <a:t>Write down one leadership intention or phrase to carry with you on the job!</a:t>
            </a:r>
          </a:p>
        </p:txBody>
      </p:sp>
      <p:sp>
        <p:nvSpPr>
          <p:cNvPr id="13" name="Title 1">
            <a:extLst>
              <a:ext uri="{FF2B5EF4-FFF2-40B4-BE49-F238E27FC236}">
                <a16:creationId xmlns:a16="http://schemas.microsoft.com/office/drawing/2014/main" id="{FA74DB21-9989-D910-9C5F-7FCC58512456}"/>
              </a:ext>
            </a:extLst>
          </p:cNvPr>
          <p:cNvSpPr txBox="1">
            <a:spLocks/>
          </p:cNvSpPr>
          <p:nvPr/>
        </p:nvSpPr>
        <p:spPr>
          <a:xfrm>
            <a:off x="7295179" y="2513394"/>
            <a:ext cx="4128491" cy="656582"/>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171450" marR="0" lvl="0" indent="-171450" algn="l" defTabSz="914400" rtl="0" eaLnBrk="1" fontAlgn="auto" latinLnBrk="0" hangingPunct="1">
              <a:lnSpc>
                <a:spcPct val="120000"/>
              </a:lnSpc>
              <a:spcBef>
                <a:spcPct val="0"/>
              </a:spcBef>
              <a:spcAft>
                <a:spcPts val="0"/>
              </a:spcAft>
              <a:buClrTx/>
              <a:buSzTx/>
              <a:buFont typeface="Wingdings" pitchFamily="2" charset="2"/>
              <a:buChar char="ü"/>
              <a:tabLst/>
              <a:defRPr/>
            </a:pPr>
            <a:endParaRPr kumimoji="0" lang="en-US" sz="2400" b="0" i="0" u="none" strike="noStrike" kern="1200" cap="none" spc="0" normalizeH="0" baseline="0" noProof="0" dirty="0">
              <a:ln>
                <a:noFill/>
              </a:ln>
              <a:solidFill>
                <a:srgbClr val="000000">
                  <a:lumMod val="50000"/>
                  <a:lumOff val="50000"/>
                </a:srgbClr>
              </a:solidFill>
              <a:effectLst/>
              <a:uLnTx/>
              <a:uFillTx/>
              <a:latin typeface="Aptos" panose="020B0004020202020204" pitchFamily="34" charset="0"/>
            </a:endParaRPr>
          </a:p>
        </p:txBody>
      </p:sp>
    </p:spTree>
    <p:extLst>
      <p:ext uri="{BB962C8B-B14F-4D97-AF65-F5344CB8AC3E}">
        <p14:creationId xmlns:p14="http://schemas.microsoft.com/office/powerpoint/2010/main" val="230093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AEBA-BC3A-C3CB-DF18-DA09494FC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8B529-5ADC-E72A-DF31-358626BF9F1D}"/>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Closing Reflection </a:t>
            </a:r>
          </a:p>
        </p:txBody>
      </p:sp>
      <p:sp>
        <p:nvSpPr>
          <p:cNvPr id="3" name="Rectangle 2">
            <a:extLst>
              <a:ext uri="{FF2B5EF4-FFF2-40B4-BE49-F238E27FC236}">
                <a16:creationId xmlns:a16="http://schemas.microsoft.com/office/drawing/2014/main" id="{2949089A-5160-3310-626B-0F1C15B9BED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3AFDED2-04D1-B7B6-85EB-A6FAA4C8CE5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6C21D6E-B5D0-C906-2705-83A5336C58C6}"/>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did you learn today? Let’s recap! </a:t>
            </a:r>
          </a:p>
        </p:txBody>
      </p:sp>
      <p:grpSp>
        <p:nvGrpSpPr>
          <p:cNvPr id="5" name="Group 4">
            <a:extLst>
              <a:ext uri="{FF2B5EF4-FFF2-40B4-BE49-F238E27FC236}">
                <a16:creationId xmlns:a16="http://schemas.microsoft.com/office/drawing/2014/main" id="{4FDD3CD7-DF8E-6F2D-5E14-7B76C6152753}"/>
              </a:ext>
            </a:extLst>
          </p:cNvPr>
          <p:cNvGrpSpPr/>
          <p:nvPr/>
        </p:nvGrpSpPr>
        <p:grpSpPr>
          <a:xfrm>
            <a:off x="600191" y="2604232"/>
            <a:ext cx="9496401" cy="830997"/>
            <a:chOff x="914400" y="1649627"/>
            <a:chExt cx="9496401" cy="830997"/>
          </a:xfrm>
        </p:grpSpPr>
        <p:sp>
          <p:nvSpPr>
            <p:cNvPr id="12" name="TextBox 11">
              <a:extLst>
                <a:ext uri="{FF2B5EF4-FFF2-40B4-BE49-F238E27FC236}">
                  <a16:creationId xmlns:a16="http://schemas.microsoft.com/office/drawing/2014/main" id="{6C1B6419-EC29-69AB-8E59-14204CE9430C}"/>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6012EA13-C4B8-C1BC-BF96-85988D1C8D77}"/>
                </a:ext>
              </a:extLst>
            </p:cNvPr>
            <p:cNvSpPr txBox="1"/>
            <p:nvPr/>
          </p:nvSpPr>
          <p:spPr>
            <a:xfrm>
              <a:off x="1805881" y="1803515"/>
              <a:ext cx="86049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One takeaway from this training? What </a:t>
              </a:r>
              <a:r>
                <a:rPr kumimoji="0" lang="en-US" sz="2800" b="0" i="1"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is</a:t>
              </a: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your new role?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CA382578-E0B4-97BA-8493-036868CB5D1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0B249E8-30F4-C7C2-D420-7FAA34EA457F}"/>
              </a:ext>
            </a:extLst>
          </p:cNvPr>
          <p:cNvGrpSpPr/>
          <p:nvPr/>
        </p:nvGrpSpPr>
        <p:grpSpPr>
          <a:xfrm>
            <a:off x="1261882" y="3847311"/>
            <a:ext cx="7743642" cy="646750"/>
            <a:chOff x="1576091" y="1741750"/>
            <a:chExt cx="7743642" cy="646750"/>
          </a:xfrm>
        </p:grpSpPr>
        <p:sp>
          <p:nvSpPr>
            <p:cNvPr id="16" name="TextBox 15">
              <a:extLst>
                <a:ext uri="{FF2B5EF4-FFF2-40B4-BE49-F238E27FC236}">
                  <a16:creationId xmlns:a16="http://schemas.microsoft.com/office/drawing/2014/main" id="{BB19AAA3-C98B-1F44-9F4C-AF0902235E1B}"/>
                </a:ext>
              </a:extLst>
            </p:cNvPr>
            <p:cNvSpPr txBox="1"/>
            <p:nvPr/>
          </p:nvSpPr>
          <p:spPr>
            <a:xfrm>
              <a:off x="1805881" y="1803515"/>
              <a:ext cx="751385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One question you still have about your new role? </a:t>
              </a:r>
            </a:p>
          </p:txBody>
        </p:sp>
        <p:cxnSp>
          <p:nvCxnSpPr>
            <p:cNvPr id="17" name="Straight Connector 16">
              <a:extLst>
                <a:ext uri="{FF2B5EF4-FFF2-40B4-BE49-F238E27FC236}">
                  <a16:creationId xmlns:a16="http://schemas.microsoft.com/office/drawing/2014/main" id="{A5FA4F7F-BA2B-9C87-C36F-6ED5CB4D8B96}"/>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A300B8F-4FF4-1892-3821-8E79870C13E0}"/>
              </a:ext>
            </a:extLst>
          </p:cNvPr>
          <p:cNvGrpSpPr/>
          <p:nvPr/>
        </p:nvGrpSpPr>
        <p:grpSpPr>
          <a:xfrm>
            <a:off x="1261882" y="4998267"/>
            <a:ext cx="8277186" cy="646750"/>
            <a:chOff x="1576091" y="1741750"/>
            <a:chExt cx="8277186" cy="646750"/>
          </a:xfrm>
        </p:grpSpPr>
        <p:sp>
          <p:nvSpPr>
            <p:cNvPr id="19" name="TextBox 18">
              <a:extLst>
                <a:ext uri="{FF2B5EF4-FFF2-40B4-BE49-F238E27FC236}">
                  <a16:creationId xmlns:a16="http://schemas.microsoft.com/office/drawing/2014/main" id="{DB65BF11-0262-E337-EE63-F76801BA8A8E}"/>
                </a:ext>
              </a:extLst>
            </p:cNvPr>
            <p:cNvSpPr txBox="1"/>
            <p:nvPr/>
          </p:nvSpPr>
          <p:spPr>
            <a:xfrm>
              <a:off x="1805881" y="1803515"/>
              <a:ext cx="80473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Remind</a:t>
              </a:r>
              <a:r>
                <a:rPr lang="en-US" sz="2800" b="1" dirty="0">
                  <a:solidFill>
                    <a:srgbClr val="000000"/>
                  </a:solidFill>
                  <a:latin typeface="Aptos Light" panose="020B0004020202020204" pitchFamily="34" charset="0"/>
                </a:rPr>
                <a:t>er: </a:t>
              </a:r>
              <a:r>
                <a:rPr lang="en-US" sz="2800" dirty="0">
                  <a:solidFill>
                    <a:srgbClr val="000000"/>
                  </a:solidFill>
                  <a:latin typeface="Aptos Light" panose="020B0004020202020204" pitchFamily="34" charset="0"/>
                </a:rPr>
                <a:t>Leadership is a process, not a finish line! </a:t>
              </a:r>
              <a:endPar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0" name="Straight Connector 19">
              <a:extLst>
                <a:ext uri="{FF2B5EF4-FFF2-40B4-BE49-F238E27FC236}">
                  <a16:creationId xmlns:a16="http://schemas.microsoft.com/office/drawing/2014/main" id="{9AF83DC6-3852-5F9E-3B31-6A397474485F}"/>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47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820A-466D-B546-6223-895544155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1638A-A4EC-5F84-4681-D636534DEECE}"/>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Optional Activity: Setting Goals Together </a:t>
            </a:r>
          </a:p>
        </p:txBody>
      </p:sp>
      <p:sp>
        <p:nvSpPr>
          <p:cNvPr id="3" name="Rectangle 2">
            <a:extLst>
              <a:ext uri="{FF2B5EF4-FFF2-40B4-BE49-F238E27FC236}">
                <a16:creationId xmlns:a16="http://schemas.microsoft.com/office/drawing/2014/main" id="{74A75B60-C0E2-0D83-1F0A-07A4EB0A49FB}"/>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2A235DB1-A7D0-463B-F8C3-757FDCC9DD7D}"/>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01B7C19-A1DF-5F4A-3B86-480519FE2D54}"/>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does success mean to YOU and look like in your new role?</a:t>
            </a:r>
          </a:p>
        </p:txBody>
      </p:sp>
      <p:grpSp>
        <p:nvGrpSpPr>
          <p:cNvPr id="5" name="Group 4">
            <a:extLst>
              <a:ext uri="{FF2B5EF4-FFF2-40B4-BE49-F238E27FC236}">
                <a16:creationId xmlns:a16="http://schemas.microsoft.com/office/drawing/2014/main" id="{D5A23D4B-C93E-2806-2093-2D3294FE4455}"/>
              </a:ext>
            </a:extLst>
          </p:cNvPr>
          <p:cNvGrpSpPr/>
          <p:nvPr/>
        </p:nvGrpSpPr>
        <p:grpSpPr>
          <a:xfrm>
            <a:off x="600191" y="2348713"/>
            <a:ext cx="5792887" cy="830997"/>
            <a:chOff x="914400" y="1649627"/>
            <a:chExt cx="5792887" cy="830997"/>
          </a:xfrm>
        </p:grpSpPr>
        <p:sp>
          <p:nvSpPr>
            <p:cNvPr id="12" name="TextBox 11">
              <a:extLst>
                <a:ext uri="{FF2B5EF4-FFF2-40B4-BE49-F238E27FC236}">
                  <a16:creationId xmlns:a16="http://schemas.microsoft.com/office/drawing/2014/main" id="{D4B08C8C-C3BD-153D-948A-8E120F922440}"/>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57DD9D05-8DDE-C66D-D22A-F42F4CC5B212}"/>
                </a:ext>
              </a:extLst>
            </p:cNvPr>
            <p:cNvSpPr txBox="1"/>
            <p:nvPr/>
          </p:nvSpPr>
          <p:spPr>
            <a:xfrm>
              <a:off x="1805881" y="1803515"/>
              <a:ext cx="49014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SMART GOALS! What are they?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B594AE68-959A-B9E7-A460-C8A267C761B1}"/>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092F9E-D0FF-C0A3-2217-11A7AC0B9D0E}"/>
              </a:ext>
            </a:extLst>
          </p:cNvPr>
          <p:cNvGrpSpPr/>
          <p:nvPr/>
        </p:nvGrpSpPr>
        <p:grpSpPr>
          <a:xfrm>
            <a:off x="1261882" y="3497086"/>
            <a:ext cx="9406789" cy="646750"/>
            <a:chOff x="1576091" y="1741750"/>
            <a:chExt cx="9406789" cy="646750"/>
          </a:xfrm>
        </p:grpSpPr>
        <p:sp>
          <p:nvSpPr>
            <p:cNvPr id="16" name="TextBox 15">
              <a:extLst>
                <a:ext uri="{FF2B5EF4-FFF2-40B4-BE49-F238E27FC236}">
                  <a16:creationId xmlns:a16="http://schemas.microsoft.com/office/drawing/2014/main" id="{579CA7FE-1D63-890F-4978-419E5034566A}"/>
                </a:ext>
              </a:extLst>
            </p:cNvPr>
            <p:cNvSpPr txBox="1"/>
            <p:nvPr/>
          </p:nvSpPr>
          <p:spPr>
            <a:xfrm>
              <a:off x="1805881" y="1803515"/>
              <a:ext cx="91769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Specific, Measurable</a:t>
              </a:r>
              <a:r>
                <a:rPr lang="en-US" sz="2800" dirty="0">
                  <a:solidFill>
                    <a:srgbClr val="000000"/>
                  </a:solidFill>
                  <a:latin typeface="Aptos Light" panose="020B0004020202020204" pitchFamily="34" charset="0"/>
                </a:rPr>
                <a:t>, Achievable, Relevant, and Time Bound</a:t>
              </a:r>
              <a:endPar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7" name="Straight Connector 16">
              <a:extLst>
                <a:ext uri="{FF2B5EF4-FFF2-40B4-BE49-F238E27FC236}">
                  <a16:creationId xmlns:a16="http://schemas.microsoft.com/office/drawing/2014/main" id="{2C8BD6FE-69F9-E1CC-A1EF-DCD1FE22FA8B}"/>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C0BA3AF-4954-0B8A-3BAD-F73B120FF2C7}"/>
              </a:ext>
            </a:extLst>
          </p:cNvPr>
          <p:cNvGrpSpPr/>
          <p:nvPr/>
        </p:nvGrpSpPr>
        <p:grpSpPr>
          <a:xfrm>
            <a:off x="1261882" y="4553336"/>
            <a:ext cx="9520860" cy="646750"/>
            <a:chOff x="1576091" y="1741750"/>
            <a:chExt cx="9520860" cy="646750"/>
          </a:xfrm>
        </p:grpSpPr>
        <p:sp>
          <p:nvSpPr>
            <p:cNvPr id="19" name="TextBox 18">
              <a:extLst>
                <a:ext uri="{FF2B5EF4-FFF2-40B4-BE49-F238E27FC236}">
                  <a16:creationId xmlns:a16="http://schemas.microsoft.com/office/drawing/2014/main" id="{A82AB6F9-47A2-3FEA-15BE-63B429C12B35}"/>
                </a:ext>
              </a:extLst>
            </p:cNvPr>
            <p:cNvSpPr txBox="1"/>
            <p:nvPr/>
          </p:nvSpPr>
          <p:spPr>
            <a:xfrm>
              <a:off x="1805881" y="1803515"/>
              <a:ext cx="92910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Co-Create 1-3 goals </a:t>
              </a:r>
              <a:r>
                <a:rPr lang="en-US" sz="2800" dirty="0">
                  <a:solidFill>
                    <a:srgbClr val="000000"/>
                  </a:solidFill>
                  <a:latin typeface="Aptos Light" panose="020B0004020202020204" pitchFamily="34" charset="0"/>
                </a:rPr>
                <a:t>o</a:t>
              </a: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n a sheet of paper and share them out! </a:t>
              </a:r>
            </a:p>
          </p:txBody>
        </p:sp>
        <p:cxnSp>
          <p:nvCxnSpPr>
            <p:cNvPr id="20" name="Straight Connector 19">
              <a:extLst>
                <a:ext uri="{FF2B5EF4-FFF2-40B4-BE49-F238E27FC236}">
                  <a16:creationId xmlns:a16="http://schemas.microsoft.com/office/drawing/2014/main" id="{C5BE0DDE-BBAF-4368-D9C2-5A1EC4A4CDFD}"/>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183FC8A-5097-A61F-8AD3-E46DCE444ABE}"/>
              </a:ext>
            </a:extLst>
          </p:cNvPr>
          <p:cNvGrpSpPr/>
          <p:nvPr/>
        </p:nvGrpSpPr>
        <p:grpSpPr>
          <a:xfrm>
            <a:off x="600191" y="5469532"/>
            <a:ext cx="10806885" cy="1723548"/>
            <a:chOff x="914400" y="1649627"/>
            <a:chExt cx="10806885" cy="1723548"/>
          </a:xfrm>
        </p:grpSpPr>
        <p:sp>
          <p:nvSpPr>
            <p:cNvPr id="9" name="TextBox 8">
              <a:extLst>
                <a:ext uri="{FF2B5EF4-FFF2-40B4-BE49-F238E27FC236}">
                  <a16:creationId xmlns:a16="http://schemas.microsoft.com/office/drawing/2014/main" id="{2BFE0C7F-05E0-3DB3-C523-3F0CC0C32192}"/>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0" name="TextBox 9">
              <a:extLst>
                <a:ext uri="{FF2B5EF4-FFF2-40B4-BE49-F238E27FC236}">
                  <a16:creationId xmlns:a16="http://schemas.microsoft.com/office/drawing/2014/main" id="{729DCE26-8585-3C7F-037F-51430BFCD984}"/>
                </a:ext>
              </a:extLst>
            </p:cNvPr>
            <p:cNvSpPr txBox="1"/>
            <p:nvPr/>
          </p:nvSpPr>
          <p:spPr>
            <a:xfrm>
              <a:off x="1805881" y="1803515"/>
              <a:ext cx="9915404" cy="1569660"/>
            </a:xfrm>
            <a:prstGeom prst="rect">
              <a:avLst/>
            </a:prstGeom>
            <a:noFill/>
          </p:spPr>
          <p:txBody>
            <a:bodyPr wrap="square" rtlCol="0">
              <a:spAutoFit/>
            </a:bodyPr>
            <a:lstStyle/>
            <a:p>
              <a:pPr>
                <a:defRPr/>
              </a:pPr>
              <a:r>
                <a:rPr lang="en-US" sz="2800" dirty="0">
                  <a:solidFill>
                    <a:srgbClr val="000000"/>
                  </a:solidFill>
                  <a:latin typeface="Aptos Light" panose="020B0004020202020204" pitchFamily="34" charset="0"/>
                </a:rPr>
                <a:t>Example: </a:t>
              </a:r>
              <a:r>
                <a:rPr lang="en-US" sz="2000" i="1" dirty="0">
                  <a:latin typeface="Aptos Light" panose="020B0004020202020204" pitchFamily="34" charset="0"/>
                </a:rPr>
                <a:t>"Within my first 60 days, I will complete weekly 1:1 check-ins with at least 90% of my team members to build trust, gather feedback, and document performance notes to help them achieve their own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1" name="Straight Connector 20">
              <a:extLst>
                <a:ext uri="{FF2B5EF4-FFF2-40B4-BE49-F238E27FC236}">
                  <a16:creationId xmlns:a16="http://schemas.microsoft.com/office/drawing/2014/main" id="{00D19CE9-EA80-4F33-2A59-69FDFB824A9C}"/>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3221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6D809-A97A-1CF5-AF97-13F08B439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6A90D-96D9-24DA-A129-F2E19BFBC514}"/>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Our Role Description  </a:t>
            </a:r>
          </a:p>
        </p:txBody>
      </p:sp>
      <p:sp>
        <p:nvSpPr>
          <p:cNvPr id="3" name="Rectangle 2">
            <a:extLst>
              <a:ext uri="{FF2B5EF4-FFF2-40B4-BE49-F238E27FC236}">
                <a16:creationId xmlns:a16="http://schemas.microsoft.com/office/drawing/2014/main" id="{35AC3946-3937-D796-66F0-0BDC7A163BA5}"/>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8F20A8D-D65F-C66D-AFED-753D8A03CA59}"/>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B6F0C8D2-4830-402E-751A-91121F6F9F13}"/>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stands out to you in this statement? </a:t>
            </a:r>
          </a:p>
        </p:txBody>
      </p:sp>
      <p:sp>
        <p:nvSpPr>
          <p:cNvPr id="6" name="TextBox 5">
            <a:extLst>
              <a:ext uri="{FF2B5EF4-FFF2-40B4-BE49-F238E27FC236}">
                <a16:creationId xmlns:a16="http://schemas.microsoft.com/office/drawing/2014/main" id="{E06E61C5-31E5-33A0-3652-C3AD07857C8D}"/>
              </a:ext>
            </a:extLst>
          </p:cNvPr>
          <p:cNvSpPr txBox="1"/>
          <p:nvPr/>
        </p:nvSpPr>
        <p:spPr>
          <a:xfrm>
            <a:off x="3912530" y="3810079"/>
            <a:ext cx="4355827" cy="764312"/>
          </a:xfrm>
          <a:prstGeom prst="rect">
            <a:avLst/>
          </a:prstGeom>
          <a:noFill/>
        </p:spPr>
        <p:txBody>
          <a:bodyPr vert="horz" wrap="square" lIns="0" tIns="0" rIns="0" bIns="0" rtlCol="0" anchor="ctr">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2400" b="0" i="0"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Verdana" panose="020B0604030504040204" pitchFamily="34" charset="0"/>
                <a:cs typeface="Verdana" panose="020B0604030504040204" pitchFamily="34" charset="0"/>
              </a:rPr>
              <a:t>INSERT ROLE DESCRIPTION </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Verdana" panose="020B0604030504040204" pitchFamily="34" charset="0"/>
                <a:cs typeface="Verdana" panose="020B0604030504040204" pitchFamily="34" charset="0"/>
              </a:rPr>
              <a:t>       - [ORGANIZATION]</a:t>
            </a:r>
          </a:p>
        </p:txBody>
      </p:sp>
      <p:sp>
        <p:nvSpPr>
          <p:cNvPr id="7" name="TextBox 6">
            <a:extLst>
              <a:ext uri="{FF2B5EF4-FFF2-40B4-BE49-F238E27FC236}">
                <a16:creationId xmlns:a16="http://schemas.microsoft.com/office/drawing/2014/main" id="{2764511E-9829-0FC3-5A77-984187156429}"/>
              </a:ext>
            </a:extLst>
          </p:cNvPr>
          <p:cNvSpPr txBox="1"/>
          <p:nvPr/>
        </p:nvSpPr>
        <p:spPr>
          <a:xfrm>
            <a:off x="2507072" y="2779835"/>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rgbClr val="E94600"/>
                </a:solidFill>
                <a:effectLst/>
                <a:uLnTx/>
                <a:uFillTx/>
                <a:latin typeface="Arial"/>
                <a:ea typeface="+mn-ea"/>
                <a:cs typeface="Arial"/>
              </a:rPr>
              <a:t>“</a:t>
            </a:r>
          </a:p>
        </p:txBody>
      </p:sp>
      <p:sp>
        <p:nvSpPr>
          <p:cNvPr id="8" name="TextBox 7">
            <a:extLst>
              <a:ext uri="{FF2B5EF4-FFF2-40B4-BE49-F238E27FC236}">
                <a16:creationId xmlns:a16="http://schemas.microsoft.com/office/drawing/2014/main" id="{A8BB9D9C-ADE7-7F13-9B68-B6BE83A5F1C3}"/>
              </a:ext>
            </a:extLst>
          </p:cNvPr>
          <p:cNvSpPr txBox="1"/>
          <p:nvPr/>
        </p:nvSpPr>
        <p:spPr>
          <a:xfrm>
            <a:off x="8868455" y="4318456"/>
            <a:ext cx="733788"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rgbClr val="E94600"/>
                </a:solidFill>
                <a:effectLst/>
                <a:uLnTx/>
                <a:uFillTx/>
                <a:latin typeface="Arial"/>
                <a:ea typeface="+mn-ea"/>
                <a:cs typeface="Arial"/>
              </a:rPr>
              <a:t>”</a:t>
            </a:r>
          </a:p>
        </p:txBody>
      </p:sp>
      <p:sp>
        <p:nvSpPr>
          <p:cNvPr id="9" name="Rectangle 2">
            <a:extLst>
              <a:ext uri="{FF2B5EF4-FFF2-40B4-BE49-F238E27FC236}">
                <a16:creationId xmlns:a16="http://schemas.microsoft.com/office/drawing/2014/main" id="{7DD02F9B-CD85-0BC0-0B91-B560CB0BD7C4}"/>
              </a:ext>
            </a:extLst>
          </p:cNvPr>
          <p:cNvSpPr/>
          <p:nvPr/>
        </p:nvSpPr>
        <p:spPr>
          <a:xfrm>
            <a:off x="3065871" y="2525583"/>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Rectangle 2">
            <a:extLst>
              <a:ext uri="{FF2B5EF4-FFF2-40B4-BE49-F238E27FC236}">
                <a16:creationId xmlns:a16="http://schemas.microsoft.com/office/drawing/2014/main" id="{86C40C94-2AF6-F806-22D8-59D2FA38F066}"/>
              </a:ext>
            </a:extLst>
          </p:cNvPr>
          <p:cNvSpPr/>
          <p:nvPr/>
        </p:nvSpPr>
        <p:spPr>
          <a:xfrm rot="10800000">
            <a:off x="3065870" y="4506777"/>
            <a:ext cx="5809188" cy="198336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17942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88C8D5-7296-43FA-AA8F-91A7D3ED8B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4888C8D5-7296-43FA-AA8F-91A7D3ED8B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F3E70F6-C92D-4957-A320-3379599CE1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2" name="Title 1">
            <a:extLst>
              <a:ext uri="{FF2B5EF4-FFF2-40B4-BE49-F238E27FC236}">
                <a16:creationId xmlns:a16="http://schemas.microsoft.com/office/drawing/2014/main" id="{4881A3AB-E0F5-4AEE-981B-84D6DD0D76B6}"/>
              </a:ext>
            </a:extLst>
          </p:cNvPr>
          <p:cNvSpPr>
            <a:spLocks noGrp="1"/>
          </p:cNvSpPr>
          <p:nvPr>
            <p:ph type="title"/>
          </p:nvPr>
        </p:nvSpPr>
        <p:spPr>
          <a:xfrm>
            <a:off x="251460" y="288788"/>
            <a:ext cx="11400213" cy="594360"/>
          </a:xfrm>
        </p:spPr>
        <p:txBody>
          <a:bodyPr/>
          <a:lstStyle/>
          <a:p>
            <a:r>
              <a:rPr lang="en-US" sz="2800" b="1" dirty="0">
                <a:solidFill>
                  <a:schemeClr val="tx1"/>
                </a:solidFill>
                <a:latin typeface="Aptos SemiBold" panose="020B0004020202020204" pitchFamily="34" charset="0"/>
              </a:rPr>
              <a:t>The Supervisor Journey: </a:t>
            </a:r>
            <a:r>
              <a:rPr lang="en-US" sz="2800" dirty="0">
                <a:solidFill>
                  <a:schemeClr val="tx1"/>
                </a:solidFill>
                <a:latin typeface="Aptos Light" panose="020B0004020202020204" pitchFamily="34" charset="0"/>
              </a:rPr>
              <a:t>What will your next few weeks look like? </a:t>
            </a:r>
          </a:p>
        </p:txBody>
      </p:sp>
      <p:cxnSp>
        <p:nvCxnSpPr>
          <p:cNvPr id="5" name="Straight Connector 4">
            <a:extLst>
              <a:ext uri="{FF2B5EF4-FFF2-40B4-BE49-F238E27FC236}">
                <a16:creationId xmlns:a16="http://schemas.microsoft.com/office/drawing/2014/main" id="{4B43EE10-364B-4645-84D5-1BFC37725AE8}"/>
              </a:ext>
            </a:extLst>
          </p:cNvPr>
          <p:cNvCxnSpPr>
            <a:cxnSpLocks/>
          </p:cNvCxnSpPr>
          <p:nvPr/>
        </p:nvCxnSpPr>
        <p:spPr>
          <a:xfrm flipV="1">
            <a:off x="251460" y="2004019"/>
            <a:ext cx="0" cy="247154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1F3321-9A8A-4704-9CBE-2A179749ADAB}"/>
              </a:ext>
            </a:extLst>
          </p:cNvPr>
          <p:cNvCxnSpPr>
            <a:cxnSpLocks/>
          </p:cNvCxnSpPr>
          <p:nvPr/>
        </p:nvCxnSpPr>
        <p:spPr>
          <a:xfrm flipV="1">
            <a:off x="8888277" y="2774797"/>
            <a:ext cx="0" cy="177356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70CD74-DD85-4D95-82D1-03D16AE4A45E}"/>
              </a:ext>
            </a:extLst>
          </p:cNvPr>
          <p:cNvCxnSpPr>
            <a:cxnSpLocks/>
          </p:cNvCxnSpPr>
          <p:nvPr/>
        </p:nvCxnSpPr>
        <p:spPr>
          <a:xfrm flipV="1">
            <a:off x="6011432" y="1814944"/>
            <a:ext cx="0" cy="266926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23814F36-0D86-41B8-B130-87AC9E66FC59}"/>
              </a:ext>
            </a:extLst>
          </p:cNvPr>
          <p:cNvSpPr txBox="1">
            <a:spLocks/>
          </p:cNvSpPr>
          <p:nvPr/>
        </p:nvSpPr>
        <p:spPr>
          <a:xfrm>
            <a:off x="3358844" y="1624789"/>
            <a:ext cx="2372496" cy="136520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Promotion Conversation</a:t>
            </a:r>
          </a:p>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TODAY</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 you will engage in a positive expectations and role conversation training with a checklist of all the things you should be prepared for. This </a:t>
            </a:r>
            <a:r>
              <a:rPr lang="en-US" sz="1400" dirty="0">
                <a:solidFill>
                  <a:srgbClr val="000000"/>
                </a:solidFill>
                <a:latin typeface="Aptos" panose="020B0004020202020204" pitchFamily="34" charset="0"/>
                <a:ea typeface="Open Sans" panose="020B0606030504020204" pitchFamily="34" charset="0"/>
                <a:cs typeface="Open Sans" panose="020B0606030504020204" pitchFamily="34" charset="0"/>
              </a:rPr>
              <a:t>will start with a training on mission &amp; values for leaders and can include whatever trainings you are interested in! </a:t>
            </a: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9" name="Oval 8">
            <a:extLst>
              <a:ext uri="{FF2B5EF4-FFF2-40B4-BE49-F238E27FC236}">
                <a16:creationId xmlns:a16="http://schemas.microsoft.com/office/drawing/2014/main" id="{68CE65C7-BA24-4DF5-B1AD-7B1D1332839F}"/>
              </a:ext>
            </a:extLst>
          </p:cNvPr>
          <p:cNvSpPr/>
          <p:nvPr/>
        </p:nvSpPr>
        <p:spPr>
          <a:xfrm>
            <a:off x="5897132" y="1763271"/>
            <a:ext cx="228600" cy="228600"/>
          </a:xfrm>
          <a:prstGeom prst="ellipse">
            <a:avLst/>
          </a:prstGeom>
          <a:solidFill>
            <a:schemeClr val="bg1"/>
          </a:solidFill>
          <a:ln w="28575">
            <a:solidFill>
              <a:srgbClr val="E9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DD300"/>
              </a:solidFill>
              <a:effectLst/>
              <a:uLnTx/>
              <a:uFillTx/>
              <a:latin typeface="Aptos" panose="020B0004020202020204" pitchFamily="34" charset="0"/>
              <a:ea typeface="Microsoft YaHei"/>
            </a:endParaRPr>
          </a:p>
        </p:txBody>
      </p:sp>
      <p:cxnSp>
        <p:nvCxnSpPr>
          <p:cNvPr id="10" name="Straight Connector 9">
            <a:extLst>
              <a:ext uri="{FF2B5EF4-FFF2-40B4-BE49-F238E27FC236}">
                <a16:creationId xmlns:a16="http://schemas.microsoft.com/office/drawing/2014/main" id="{07780A01-565B-47FD-8960-95CB7922BA84}"/>
              </a:ext>
            </a:extLst>
          </p:cNvPr>
          <p:cNvCxnSpPr>
            <a:cxnSpLocks/>
          </p:cNvCxnSpPr>
          <p:nvPr/>
        </p:nvCxnSpPr>
        <p:spPr>
          <a:xfrm flipV="1">
            <a:off x="3130244" y="2588093"/>
            <a:ext cx="0" cy="214984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F2D85F0-78E4-49B8-99A5-08FB3876EAC9}"/>
              </a:ext>
            </a:extLst>
          </p:cNvPr>
          <p:cNvSpPr/>
          <p:nvPr/>
        </p:nvSpPr>
        <p:spPr>
          <a:xfrm>
            <a:off x="3015944" y="2525271"/>
            <a:ext cx="228600" cy="228600"/>
          </a:xfrm>
          <a:prstGeom prst="ellipse">
            <a:avLst/>
          </a:prstGeom>
          <a:solidFill>
            <a:schemeClr val="bg1"/>
          </a:solidFill>
          <a:ln w="28575">
            <a:solidFill>
              <a:srgbClr val="E9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DD300"/>
              </a:solidFill>
              <a:effectLst/>
              <a:uLnTx/>
              <a:uFillTx/>
              <a:latin typeface="Aptos" panose="020B0004020202020204" pitchFamily="34" charset="0"/>
              <a:ea typeface="Microsoft YaHei"/>
            </a:endParaRPr>
          </a:p>
        </p:txBody>
      </p:sp>
      <p:sp>
        <p:nvSpPr>
          <p:cNvPr id="12" name="Text Placeholder 9">
            <a:extLst>
              <a:ext uri="{FF2B5EF4-FFF2-40B4-BE49-F238E27FC236}">
                <a16:creationId xmlns:a16="http://schemas.microsoft.com/office/drawing/2014/main" id="{FD2EAC9A-48AC-4952-9087-86E232DB42FB}"/>
              </a:ext>
            </a:extLst>
          </p:cNvPr>
          <p:cNvSpPr txBox="1">
            <a:spLocks/>
          </p:cNvSpPr>
          <p:nvPr/>
        </p:nvSpPr>
        <p:spPr>
          <a:xfrm>
            <a:off x="6234748" y="1786920"/>
            <a:ext cx="2372496" cy="136520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Week One</a:t>
            </a:r>
          </a:p>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Week one should</a:t>
            </a:r>
            <a:r>
              <a:rPr lang="en-US" sz="1400" dirty="0">
                <a:solidFill>
                  <a:srgbClr val="000000"/>
                </a:solidFill>
                <a:latin typeface="Aptos" panose="020B0004020202020204" pitchFamily="34" charset="0"/>
                <a:ea typeface="Open Sans" panose="020B0606030504020204" pitchFamily="34" charset="0"/>
                <a:cs typeface="Open Sans" panose="020B0606030504020204" pitchFamily="34" charset="0"/>
              </a:rPr>
              <a:t> be focused on you shadowing a current supervisor with you actively watching and listening. You will attend a brief daily conversation to answer questions and debrief. </a:t>
            </a: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CF36EFCE-DD3A-46B6-AA74-5AEBAE17C7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563048"/>
            <a:ext cx="12188825" cy="2158272"/>
          </a:xfrm>
          <a:prstGeom prst="rect">
            <a:avLst/>
          </a:prstGeom>
        </p:spPr>
      </p:pic>
      <p:sp>
        <p:nvSpPr>
          <p:cNvPr id="14" name="Oval 13">
            <a:extLst>
              <a:ext uri="{FF2B5EF4-FFF2-40B4-BE49-F238E27FC236}">
                <a16:creationId xmlns:a16="http://schemas.microsoft.com/office/drawing/2014/main" id="{51325BA5-88A7-4FBB-86C1-58172EE36CF4}"/>
              </a:ext>
            </a:extLst>
          </p:cNvPr>
          <p:cNvSpPr/>
          <p:nvPr/>
        </p:nvSpPr>
        <p:spPr>
          <a:xfrm>
            <a:off x="137160" y="1827065"/>
            <a:ext cx="228600" cy="228600"/>
          </a:xfrm>
          <a:prstGeom prst="ellipse">
            <a:avLst/>
          </a:prstGeom>
          <a:solidFill>
            <a:schemeClr val="bg1"/>
          </a:solidFill>
          <a:ln w="28575">
            <a:solidFill>
              <a:srgbClr val="E9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DD300"/>
              </a:solidFill>
              <a:effectLst/>
              <a:uLnTx/>
              <a:uFillTx/>
              <a:latin typeface="Aptos" panose="020B0004020202020204" pitchFamily="34" charset="0"/>
              <a:ea typeface="Microsoft YaHei"/>
            </a:endParaRPr>
          </a:p>
        </p:txBody>
      </p:sp>
      <p:sp>
        <p:nvSpPr>
          <p:cNvPr id="15" name="Text Placeholder 9">
            <a:extLst>
              <a:ext uri="{FF2B5EF4-FFF2-40B4-BE49-F238E27FC236}">
                <a16:creationId xmlns:a16="http://schemas.microsoft.com/office/drawing/2014/main" id="{0BBEA81B-8F69-4FEF-A9D0-F78E39D1B6E6}"/>
              </a:ext>
            </a:extLst>
          </p:cNvPr>
          <p:cNvSpPr txBox="1">
            <a:spLocks/>
          </p:cNvSpPr>
          <p:nvPr/>
        </p:nvSpPr>
        <p:spPr>
          <a:xfrm>
            <a:off x="480059" y="1854486"/>
            <a:ext cx="2497777" cy="136520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lang="en-US" sz="1800" b="1" dirty="0">
                <a:solidFill>
                  <a:srgbClr val="000000"/>
                </a:solidFill>
                <a:latin typeface="Aptos" panose="020B0004020202020204" pitchFamily="34" charset="0"/>
                <a:ea typeface="Open Sans" panose="020B0606030504020204" pitchFamily="34" charset="0"/>
                <a:cs typeface="Open Sans" panose="020B0606030504020204" pitchFamily="34" charset="0"/>
              </a:rPr>
              <a:t>Communicate That You Want to Supervise!</a:t>
            </a:r>
            <a:endPar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Reach out to your leadership and let them know that you want to be a supervisor, tell them </a:t>
            </a:r>
            <a:r>
              <a:rPr kumimoji="0" lang="en-US" sz="1400" b="0" i="1"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why</a:t>
            </a:r>
            <a:r>
              <a:rPr kumimoji="0" lang="en-US" sz="1400" b="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 it matters to you and why you would be a good fit!</a:t>
            </a: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E9106BCC-95E8-4073-A59B-711A0CFF3D7E}"/>
              </a:ext>
            </a:extLst>
          </p:cNvPr>
          <p:cNvSpPr/>
          <p:nvPr/>
        </p:nvSpPr>
        <p:spPr>
          <a:xfrm>
            <a:off x="8773977" y="2604337"/>
            <a:ext cx="228600" cy="228600"/>
          </a:xfrm>
          <a:prstGeom prst="ellipse">
            <a:avLst/>
          </a:prstGeom>
          <a:solidFill>
            <a:schemeClr val="bg1"/>
          </a:solidFill>
          <a:ln w="28575">
            <a:solidFill>
              <a:srgbClr val="E9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DD300"/>
              </a:solidFill>
              <a:effectLst/>
              <a:uLnTx/>
              <a:uFillTx/>
              <a:latin typeface="Aptos" panose="020B0004020202020204" pitchFamily="34" charset="0"/>
              <a:ea typeface="Microsoft YaHei"/>
            </a:endParaRPr>
          </a:p>
        </p:txBody>
      </p:sp>
      <p:sp>
        <p:nvSpPr>
          <p:cNvPr id="17" name="Text Placeholder 9">
            <a:extLst>
              <a:ext uri="{FF2B5EF4-FFF2-40B4-BE49-F238E27FC236}">
                <a16:creationId xmlns:a16="http://schemas.microsoft.com/office/drawing/2014/main" id="{6D0B57E6-5F6C-4D2E-BC98-9A19691CB381}"/>
              </a:ext>
            </a:extLst>
          </p:cNvPr>
          <p:cNvSpPr txBox="1">
            <a:spLocks/>
          </p:cNvSpPr>
          <p:nvPr/>
        </p:nvSpPr>
        <p:spPr>
          <a:xfrm>
            <a:off x="9116877" y="2654671"/>
            <a:ext cx="2372496" cy="136520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Week Two </a:t>
            </a:r>
          </a:p>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lang="en-US" sz="1400" dirty="0">
                <a:solidFill>
                  <a:srgbClr val="000000"/>
                </a:solidFill>
                <a:latin typeface="Aptos" panose="020B0004020202020204" pitchFamily="34" charset="0"/>
                <a:ea typeface="Open Sans" panose="020B0606030504020204" pitchFamily="34" charset="0"/>
                <a:cs typeface="Open Sans" panose="020B0606030504020204" pitchFamily="34" charset="0"/>
              </a:rPr>
              <a:t>During the second week</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 you will take over and the supervisor will shadow you as you lead, this will be your trial period for your new role!</a:t>
            </a:r>
          </a:p>
        </p:txBody>
      </p:sp>
      <p:cxnSp>
        <p:nvCxnSpPr>
          <p:cNvPr id="25" name="Straight Connector 24">
            <a:extLst>
              <a:ext uri="{FF2B5EF4-FFF2-40B4-BE49-F238E27FC236}">
                <a16:creationId xmlns:a16="http://schemas.microsoft.com/office/drawing/2014/main" id="{B6AE4552-8566-85C7-C1C6-612E0BAA2BC9}"/>
              </a:ext>
            </a:extLst>
          </p:cNvPr>
          <p:cNvCxnSpPr>
            <a:cxnSpLocks/>
          </p:cNvCxnSpPr>
          <p:nvPr/>
        </p:nvCxnSpPr>
        <p:spPr>
          <a:xfrm>
            <a:off x="11103698" y="5165441"/>
            <a:ext cx="0" cy="112006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F73054E3-F874-EE0F-E454-0CE1F8E534A5}"/>
              </a:ext>
            </a:extLst>
          </p:cNvPr>
          <p:cNvSpPr/>
          <p:nvPr/>
        </p:nvSpPr>
        <p:spPr>
          <a:xfrm>
            <a:off x="10989398" y="6351726"/>
            <a:ext cx="228600" cy="228600"/>
          </a:xfrm>
          <a:prstGeom prst="ellipse">
            <a:avLst/>
          </a:prstGeom>
          <a:solidFill>
            <a:schemeClr val="bg1"/>
          </a:solidFill>
          <a:ln w="28575">
            <a:solidFill>
              <a:srgbClr val="E94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DD300"/>
              </a:solidFill>
              <a:effectLst/>
              <a:uLnTx/>
              <a:uFillTx/>
              <a:latin typeface="Aptos" panose="020B0004020202020204" pitchFamily="34" charset="0"/>
              <a:ea typeface="Microsoft YaHei"/>
            </a:endParaRPr>
          </a:p>
        </p:txBody>
      </p:sp>
      <p:sp>
        <p:nvSpPr>
          <p:cNvPr id="29" name="Text Placeholder 9">
            <a:extLst>
              <a:ext uri="{FF2B5EF4-FFF2-40B4-BE49-F238E27FC236}">
                <a16:creationId xmlns:a16="http://schemas.microsoft.com/office/drawing/2014/main" id="{7E640009-52A2-38E7-4460-213912045395}"/>
              </a:ext>
            </a:extLst>
          </p:cNvPr>
          <p:cNvSpPr txBox="1">
            <a:spLocks/>
          </p:cNvSpPr>
          <p:nvPr/>
        </p:nvSpPr>
        <p:spPr>
          <a:xfrm>
            <a:off x="5629826" y="5489551"/>
            <a:ext cx="5125260" cy="1183097"/>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Continued Support &amp; Development</a:t>
            </a:r>
          </a:p>
          <a:p>
            <a:pPr marL="0" marR="0" lvl="0" indent="0" algn="l" defTabSz="914400" rtl="0" eaLnBrk="1" fontAlgn="base" latinLnBrk="0" hangingPunct="1">
              <a:lnSpc>
                <a:spcPct val="100000"/>
              </a:lnSpc>
              <a:spcBef>
                <a:spcPts val="0"/>
              </a:spcBef>
              <a:spcAft>
                <a:spcPts val="400"/>
              </a:spcAft>
              <a:buClr>
                <a:srgbClr val="81BC00"/>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Throughout your time as a supervisor, </a:t>
            </a:r>
            <a:r>
              <a:rPr kumimoji="0" lang="en-US" sz="1400" b="0" i="0" u="none" strike="noStrike" kern="1200" cap="none" spc="0" normalizeH="0" baseline="0" noProof="0" dirty="0" err="1">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yo</a:t>
            </a:r>
            <a:r>
              <a:rPr lang="en-US" sz="1400" dirty="0">
                <a:solidFill>
                  <a:srgbClr val="000000"/>
                </a:solidFill>
                <a:latin typeface="Aptos" panose="020B0004020202020204" pitchFamily="34" charset="0"/>
                <a:ea typeface="Open Sans" panose="020B0606030504020204" pitchFamily="34" charset="0"/>
                <a:cs typeface="Open Sans" panose="020B0606030504020204" pitchFamily="34" charset="0"/>
              </a:rPr>
              <a:t>u will keep learning on the job,</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rPr>
              <a:t> continuing your training, perform to your expected responsibilities, and create an environment where your participants want to show up to work! </a:t>
            </a:r>
          </a:p>
        </p:txBody>
      </p:sp>
      <p:sp>
        <p:nvSpPr>
          <p:cNvPr id="19" name="TextBox 18">
            <a:extLst>
              <a:ext uri="{FF2B5EF4-FFF2-40B4-BE49-F238E27FC236}">
                <a16:creationId xmlns:a16="http://schemas.microsoft.com/office/drawing/2014/main" id="{74BFBC7D-6F25-3833-8E4A-3323DA7E6375}"/>
              </a:ext>
            </a:extLst>
          </p:cNvPr>
          <p:cNvSpPr txBox="1"/>
          <p:nvPr/>
        </p:nvSpPr>
        <p:spPr>
          <a:xfrm>
            <a:off x="480059" y="1417588"/>
            <a:ext cx="2297863" cy="369332"/>
          </a:xfrm>
          <a:prstGeom prst="rect">
            <a:avLst/>
          </a:prstGeom>
          <a:noFill/>
        </p:spPr>
        <p:txBody>
          <a:bodyPr wrap="square">
            <a:spAutoFit/>
          </a:bodyPr>
          <a:lstStyle/>
          <a:p>
            <a:pPr marL="12700">
              <a:lnSpc>
                <a:spcPct val="100000"/>
              </a:lnSpc>
              <a:spcBef>
                <a:spcPts val="100"/>
              </a:spcBef>
            </a:pPr>
            <a:r>
              <a:rPr lang="en-US" sz="1800" b="1" kern="0" spc="-100" dirty="0">
                <a:solidFill>
                  <a:srgbClr val="E94600"/>
                </a:solidFill>
                <a:latin typeface="Aptos" panose="020B0004020202020204" pitchFamily="34" charset="0"/>
                <a:cs typeface="Arial"/>
              </a:rPr>
              <a:t>BEFORE PROMOTION</a:t>
            </a:r>
            <a:endParaRPr lang="en-US" sz="1800" kern="0" dirty="0">
              <a:solidFill>
                <a:srgbClr val="E94600"/>
              </a:solidFill>
              <a:latin typeface="Aptos" panose="020B0004020202020204" pitchFamily="34" charset="0"/>
              <a:cs typeface="Arial"/>
            </a:endParaRPr>
          </a:p>
        </p:txBody>
      </p:sp>
      <p:sp>
        <p:nvSpPr>
          <p:cNvPr id="21" name="TextBox 20">
            <a:extLst>
              <a:ext uri="{FF2B5EF4-FFF2-40B4-BE49-F238E27FC236}">
                <a16:creationId xmlns:a16="http://schemas.microsoft.com/office/drawing/2014/main" id="{8464DCEA-81B9-174C-05DD-E13067394F44}"/>
              </a:ext>
            </a:extLst>
          </p:cNvPr>
          <p:cNvSpPr txBox="1"/>
          <p:nvPr/>
        </p:nvSpPr>
        <p:spPr>
          <a:xfrm>
            <a:off x="3358844" y="1201941"/>
            <a:ext cx="1970615" cy="369332"/>
          </a:xfrm>
          <a:prstGeom prst="rect">
            <a:avLst/>
          </a:prstGeom>
          <a:noFill/>
        </p:spPr>
        <p:txBody>
          <a:bodyPr wrap="square">
            <a:spAutoFit/>
          </a:bodyPr>
          <a:lstStyle/>
          <a:p>
            <a:pPr marL="12700">
              <a:lnSpc>
                <a:spcPct val="100000"/>
              </a:lnSpc>
              <a:spcBef>
                <a:spcPts val="100"/>
              </a:spcBef>
            </a:pPr>
            <a:r>
              <a:rPr lang="en-US" b="1" kern="0" spc="-100" dirty="0">
                <a:solidFill>
                  <a:srgbClr val="E94600"/>
                </a:solidFill>
                <a:latin typeface="Aptos" panose="020B0004020202020204" pitchFamily="34" charset="0"/>
                <a:cs typeface="Arial"/>
              </a:rPr>
              <a:t>DAY  ONE: TODAY!</a:t>
            </a:r>
            <a:endParaRPr lang="en-US" sz="1800" kern="0" dirty="0">
              <a:solidFill>
                <a:srgbClr val="E94600"/>
              </a:solidFill>
              <a:latin typeface="Aptos" panose="020B0004020202020204" pitchFamily="34" charset="0"/>
              <a:cs typeface="Arial"/>
            </a:endParaRPr>
          </a:p>
        </p:txBody>
      </p:sp>
      <p:sp>
        <p:nvSpPr>
          <p:cNvPr id="22" name="TextBox 21">
            <a:extLst>
              <a:ext uri="{FF2B5EF4-FFF2-40B4-BE49-F238E27FC236}">
                <a16:creationId xmlns:a16="http://schemas.microsoft.com/office/drawing/2014/main" id="{D5B4E47D-52E0-2968-C867-30DEDB441AB4}"/>
              </a:ext>
            </a:extLst>
          </p:cNvPr>
          <p:cNvSpPr txBox="1"/>
          <p:nvPr/>
        </p:nvSpPr>
        <p:spPr>
          <a:xfrm>
            <a:off x="6234748" y="1393939"/>
            <a:ext cx="1209845" cy="369332"/>
          </a:xfrm>
          <a:prstGeom prst="rect">
            <a:avLst/>
          </a:prstGeom>
          <a:noFill/>
        </p:spPr>
        <p:txBody>
          <a:bodyPr wrap="square">
            <a:spAutoFit/>
          </a:bodyPr>
          <a:lstStyle/>
          <a:p>
            <a:pPr marL="12700">
              <a:lnSpc>
                <a:spcPct val="100000"/>
              </a:lnSpc>
              <a:spcBef>
                <a:spcPts val="100"/>
              </a:spcBef>
            </a:pPr>
            <a:r>
              <a:rPr lang="en-US" sz="1800" b="1" kern="0" spc="-100" dirty="0">
                <a:solidFill>
                  <a:srgbClr val="E94600"/>
                </a:solidFill>
                <a:latin typeface="Aptos" panose="020B0004020202020204" pitchFamily="34" charset="0"/>
                <a:cs typeface="Arial"/>
              </a:rPr>
              <a:t>WEEK 1</a:t>
            </a:r>
            <a:endParaRPr lang="en-US" sz="1800" kern="0" dirty="0">
              <a:solidFill>
                <a:srgbClr val="E94600"/>
              </a:solidFill>
              <a:latin typeface="Aptos" panose="020B0004020202020204" pitchFamily="34" charset="0"/>
              <a:cs typeface="Arial"/>
            </a:endParaRPr>
          </a:p>
        </p:txBody>
      </p:sp>
      <p:sp>
        <p:nvSpPr>
          <p:cNvPr id="23" name="TextBox 22">
            <a:extLst>
              <a:ext uri="{FF2B5EF4-FFF2-40B4-BE49-F238E27FC236}">
                <a16:creationId xmlns:a16="http://schemas.microsoft.com/office/drawing/2014/main" id="{FBC9CE44-AAAB-4774-2DE8-2CD78D5E4667}"/>
              </a:ext>
            </a:extLst>
          </p:cNvPr>
          <p:cNvSpPr txBox="1"/>
          <p:nvPr/>
        </p:nvSpPr>
        <p:spPr>
          <a:xfrm>
            <a:off x="9116877" y="2305652"/>
            <a:ext cx="1209845" cy="369332"/>
          </a:xfrm>
          <a:prstGeom prst="rect">
            <a:avLst/>
          </a:prstGeom>
          <a:noFill/>
        </p:spPr>
        <p:txBody>
          <a:bodyPr wrap="square">
            <a:spAutoFit/>
          </a:bodyPr>
          <a:lstStyle/>
          <a:p>
            <a:pPr marL="12700">
              <a:lnSpc>
                <a:spcPct val="100000"/>
              </a:lnSpc>
              <a:spcBef>
                <a:spcPts val="100"/>
              </a:spcBef>
            </a:pPr>
            <a:r>
              <a:rPr lang="en-US" sz="1800" b="1" kern="0" spc="-100" dirty="0">
                <a:solidFill>
                  <a:srgbClr val="E94600"/>
                </a:solidFill>
                <a:latin typeface="Aptos" panose="020B0004020202020204" pitchFamily="34" charset="0"/>
                <a:cs typeface="Arial"/>
              </a:rPr>
              <a:t>WEEK 2</a:t>
            </a:r>
            <a:endParaRPr lang="en-US" sz="1800" kern="0" dirty="0">
              <a:solidFill>
                <a:srgbClr val="E94600"/>
              </a:solidFill>
              <a:latin typeface="Aptos" panose="020B0004020202020204" pitchFamily="34" charset="0"/>
              <a:cs typeface="Arial"/>
            </a:endParaRPr>
          </a:p>
        </p:txBody>
      </p:sp>
      <p:sp>
        <p:nvSpPr>
          <p:cNvPr id="24" name="TextBox 23">
            <a:extLst>
              <a:ext uri="{FF2B5EF4-FFF2-40B4-BE49-F238E27FC236}">
                <a16:creationId xmlns:a16="http://schemas.microsoft.com/office/drawing/2014/main" id="{EE081F18-3239-1E10-EA95-115C0F5FCD42}"/>
              </a:ext>
            </a:extLst>
          </p:cNvPr>
          <p:cNvSpPr txBox="1"/>
          <p:nvPr/>
        </p:nvSpPr>
        <p:spPr>
          <a:xfrm>
            <a:off x="5629825" y="5080660"/>
            <a:ext cx="1434647" cy="369332"/>
          </a:xfrm>
          <a:prstGeom prst="rect">
            <a:avLst/>
          </a:prstGeom>
          <a:noFill/>
        </p:spPr>
        <p:txBody>
          <a:bodyPr wrap="square">
            <a:spAutoFit/>
          </a:bodyPr>
          <a:lstStyle/>
          <a:p>
            <a:pPr marL="12700">
              <a:lnSpc>
                <a:spcPct val="100000"/>
              </a:lnSpc>
              <a:spcBef>
                <a:spcPts val="100"/>
              </a:spcBef>
            </a:pPr>
            <a:r>
              <a:rPr lang="en-US" b="1" kern="0" spc="-100" dirty="0">
                <a:solidFill>
                  <a:srgbClr val="E94600"/>
                </a:solidFill>
                <a:latin typeface="Aptos" panose="020B0004020202020204" pitchFamily="34" charset="0"/>
                <a:cs typeface="Arial"/>
              </a:rPr>
              <a:t>6-MONTHS+</a:t>
            </a:r>
            <a:endParaRPr lang="en-US" sz="1800" kern="0" dirty="0">
              <a:solidFill>
                <a:srgbClr val="E94600"/>
              </a:solidFill>
              <a:latin typeface="Aptos" panose="020B0004020202020204" pitchFamily="34" charset="0"/>
              <a:cs typeface="Arial"/>
            </a:endParaRPr>
          </a:p>
        </p:txBody>
      </p:sp>
      <p:sp>
        <p:nvSpPr>
          <p:cNvPr id="27" name="Rectangle 26">
            <a:extLst>
              <a:ext uri="{FF2B5EF4-FFF2-40B4-BE49-F238E27FC236}">
                <a16:creationId xmlns:a16="http://schemas.microsoft.com/office/drawing/2014/main" id="{7BB0A750-8930-6B44-AADF-B9E9F11808CB}"/>
              </a:ext>
            </a:extLst>
          </p:cNvPr>
          <p:cNvSpPr/>
          <p:nvPr/>
        </p:nvSpPr>
        <p:spPr>
          <a:xfrm>
            <a:off x="683896" y="6344142"/>
            <a:ext cx="4262034" cy="387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38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208" y="127058"/>
            <a:ext cx="9302242" cy="1071447"/>
          </a:xfrm>
          <a:prstGeom prst="rect">
            <a:avLst/>
          </a:prstGeom>
        </p:spPr>
        <p:txBody>
          <a:bodyPr vert="horz" wrap="square" lIns="0" tIns="12065" rIns="0" bIns="0" rtlCol="0">
            <a:spAutoFit/>
          </a:bodyPr>
          <a:lstStyle/>
          <a:p>
            <a:pPr marL="12700">
              <a:lnSpc>
                <a:spcPct val="100000"/>
              </a:lnSpc>
              <a:spcBef>
                <a:spcPts val="95"/>
              </a:spcBef>
            </a:pPr>
            <a:r>
              <a:rPr b="1" spc="120" dirty="0">
                <a:latin typeface="Aptos SemiBold" panose="020B0004020202020204" pitchFamily="34" charset="0"/>
              </a:rPr>
              <a:t>New</a:t>
            </a:r>
            <a:r>
              <a:rPr b="1" dirty="0">
                <a:latin typeface="Aptos SemiBold" panose="020B0004020202020204" pitchFamily="34" charset="0"/>
              </a:rPr>
              <a:t> </a:t>
            </a:r>
            <a:r>
              <a:rPr b="1" spc="-10" dirty="0">
                <a:latin typeface="Aptos SemiBold" panose="020B0004020202020204" pitchFamily="34" charset="0"/>
              </a:rPr>
              <a:t>perspective</a:t>
            </a:r>
            <a:r>
              <a:rPr b="1" dirty="0">
                <a:latin typeface="Aptos SemiBold" panose="020B0004020202020204" pitchFamily="34" charset="0"/>
              </a:rPr>
              <a:t> as</a:t>
            </a:r>
            <a:r>
              <a:rPr b="1" spc="5" dirty="0">
                <a:latin typeface="Aptos SemiBold" panose="020B0004020202020204" pitchFamily="34" charset="0"/>
              </a:rPr>
              <a:t> </a:t>
            </a:r>
            <a:r>
              <a:rPr b="1" dirty="0">
                <a:latin typeface="Aptos SemiBold" panose="020B0004020202020204" pitchFamily="34" charset="0"/>
              </a:rPr>
              <a:t>a</a:t>
            </a:r>
            <a:r>
              <a:rPr b="1" spc="-10" dirty="0">
                <a:latin typeface="Aptos SemiBold" panose="020B0004020202020204" pitchFamily="34" charset="0"/>
              </a:rPr>
              <a:t> </a:t>
            </a:r>
            <a:r>
              <a:rPr b="1" spc="-60" dirty="0">
                <a:latin typeface="Aptos SemiBold" panose="020B0004020202020204" pitchFamily="34" charset="0"/>
              </a:rPr>
              <a:t>staff</a:t>
            </a:r>
            <a:r>
              <a:rPr b="1" spc="15" dirty="0">
                <a:latin typeface="Aptos SemiBold" panose="020B0004020202020204" pitchFamily="34" charset="0"/>
              </a:rPr>
              <a:t> </a:t>
            </a:r>
            <a:r>
              <a:rPr b="1" spc="-10" dirty="0">
                <a:latin typeface="Aptos SemiBold" panose="020B0004020202020204" pitchFamily="34" charset="0"/>
              </a:rPr>
              <a:t>member</a:t>
            </a:r>
            <a:r>
              <a:rPr lang="en-US" b="1" spc="-10" dirty="0">
                <a:latin typeface="Aptos SemiBold" panose="020B0004020202020204" pitchFamily="34" charset="0"/>
              </a:rPr>
              <a:t> continued peer vs. leader</a:t>
            </a:r>
            <a:endParaRPr b="1" spc="-10" dirty="0">
              <a:latin typeface="Aptos SemiBold" panose="020B0004020202020204" pitchFamily="34" charset="0"/>
            </a:endParaRPr>
          </a:p>
        </p:txBody>
      </p:sp>
      <p:sp>
        <p:nvSpPr>
          <p:cNvPr id="3" name="object 3"/>
          <p:cNvSpPr txBox="1"/>
          <p:nvPr/>
        </p:nvSpPr>
        <p:spPr>
          <a:xfrm>
            <a:off x="394208" y="1113029"/>
            <a:ext cx="11436350" cy="5744971"/>
          </a:xfrm>
          <a:prstGeom prst="rect">
            <a:avLst/>
          </a:prstGeom>
        </p:spPr>
        <p:txBody>
          <a:bodyPr vert="horz" wrap="square" lIns="0" tIns="47625" rIns="0" bIns="0" rtlCol="0">
            <a:spAutoFit/>
          </a:bodyPr>
          <a:lstStyle/>
          <a:p>
            <a:pPr marL="12700" marR="75565">
              <a:lnSpc>
                <a:spcPts val="2160"/>
              </a:lnSpc>
              <a:spcBef>
                <a:spcPts val="375"/>
              </a:spcBef>
              <a:tabLst>
                <a:tab pos="8412480" algn="l"/>
              </a:tabLst>
            </a:pPr>
            <a:r>
              <a:rPr sz="2000" dirty="0">
                <a:solidFill>
                  <a:srgbClr val="C00000"/>
                </a:solidFill>
                <a:latin typeface="Aptos Light" panose="020B0004020202020204" pitchFamily="34" charset="0"/>
                <a:cs typeface="Arial Black"/>
              </a:rPr>
              <a:t>The supervisor role and mindset is very different from that of a client.	</a:t>
            </a:r>
            <a:r>
              <a:rPr sz="2000" spc="70" dirty="0">
                <a:latin typeface="Aptos Light" panose="020B0004020202020204" pitchFamily="34" charset="0"/>
                <a:cs typeface="Calibri"/>
              </a:rPr>
              <a:t>You</a:t>
            </a:r>
            <a:r>
              <a:rPr sz="2000" spc="10" dirty="0">
                <a:latin typeface="Aptos Light" panose="020B0004020202020204" pitchFamily="34" charset="0"/>
                <a:cs typeface="Calibri"/>
              </a:rPr>
              <a:t> </a:t>
            </a:r>
            <a:r>
              <a:rPr sz="2000" dirty="0">
                <a:latin typeface="Aptos Light" panose="020B0004020202020204" pitchFamily="34" charset="0"/>
                <a:cs typeface="Calibri"/>
              </a:rPr>
              <a:t>are</a:t>
            </a:r>
            <a:r>
              <a:rPr sz="2000" spc="20" dirty="0">
                <a:latin typeface="Aptos Light" panose="020B0004020202020204" pitchFamily="34" charset="0"/>
                <a:cs typeface="Calibri"/>
              </a:rPr>
              <a:t> </a:t>
            </a:r>
            <a:r>
              <a:rPr sz="2000" dirty="0">
                <a:latin typeface="Aptos Light" panose="020B0004020202020204" pitchFamily="34" charset="0"/>
                <a:cs typeface="Calibri"/>
              </a:rPr>
              <a:t>now</a:t>
            </a:r>
            <a:r>
              <a:rPr sz="2000" spc="10" dirty="0">
                <a:latin typeface="Aptos Light" panose="020B0004020202020204" pitchFamily="34" charset="0"/>
                <a:cs typeface="Calibri"/>
              </a:rPr>
              <a:t> </a:t>
            </a:r>
            <a:r>
              <a:rPr sz="2000" dirty="0">
                <a:latin typeface="Aptos Light" panose="020B0004020202020204" pitchFamily="34" charset="0"/>
                <a:cs typeface="Calibri"/>
              </a:rPr>
              <a:t>a</a:t>
            </a:r>
            <a:r>
              <a:rPr sz="2000" spc="25" dirty="0">
                <a:latin typeface="Aptos Light" panose="020B0004020202020204" pitchFamily="34" charset="0"/>
                <a:cs typeface="Calibri"/>
              </a:rPr>
              <a:t> </a:t>
            </a:r>
            <a:r>
              <a:rPr sz="2000" spc="-45" dirty="0">
                <a:latin typeface="Aptos Light" panose="020B0004020202020204" pitchFamily="34" charset="0"/>
                <a:cs typeface="Calibri"/>
              </a:rPr>
              <a:t>staff</a:t>
            </a:r>
            <a:r>
              <a:rPr sz="2000" spc="20" dirty="0">
                <a:latin typeface="Aptos Light" panose="020B0004020202020204" pitchFamily="34" charset="0"/>
                <a:cs typeface="Calibri"/>
              </a:rPr>
              <a:t> </a:t>
            </a:r>
            <a:r>
              <a:rPr sz="2000" spc="-10" dirty="0">
                <a:latin typeface="Aptos Light" panose="020B0004020202020204" pitchFamily="34" charset="0"/>
                <a:cs typeface="Calibri"/>
              </a:rPr>
              <a:t>member </a:t>
            </a:r>
            <a:r>
              <a:rPr sz="2000" dirty="0">
                <a:latin typeface="Aptos Light" panose="020B0004020202020204" pitchFamily="34" charset="0"/>
                <a:cs typeface="Calibri"/>
              </a:rPr>
              <a:t>and</a:t>
            </a:r>
            <a:r>
              <a:rPr sz="2000" spc="-20" dirty="0">
                <a:latin typeface="Aptos Light" panose="020B0004020202020204" pitchFamily="34" charset="0"/>
                <a:cs typeface="Calibri"/>
              </a:rPr>
              <a:t> </a:t>
            </a:r>
            <a:r>
              <a:rPr sz="2000" dirty="0">
                <a:latin typeface="Aptos Light" panose="020B0004020202020204" pitchFamily="34" charset="0"/>
                <a:cs typeface="Calibri"/>
              </a:rPr>
              <a:t>part</a:t>
            </a:r>
            <a:r>
              <a:rPr sz="2000" spc="-25" dirty="0">
                <a:latin typeface="Aptos Light" panose="020B0004020202020204" pitchFamily="34" charset="0"/>
                <a:cs typeface="Calibri"/>
              </a:rPr>
              <a:t> </a:t>
            </a:r>
            <a:r>
              <a:rPr sz="2000" dirty="0">
                <a:latin typeface="Aptos Light" panose="020B0004020202020204" pitchFamily="34" charset="0"/>
                <a:cs typeface="Calibri"/>
              </a:rPr>
              <a:t>of</a:t>
            </a:r>
            <a:r>
              <a:rPr sz="2000" spc="-15" dirty="0">
                <a:latin typeface="Aptos Light" panose="020B0004020202020204" pitchFamily="34" charset="0"/>
                <a:cs typeface="Calibri"/>
              </a:rPr>
              <a:t> </a:t>
            </a:r>
            <a:r>
              <a:rPr sz="2000" dirty="0">
                <a:latin typeface="Aptos Light" panose="020B0004020202020204" pitchFamily="34" charset="0"/>
                <a:cs typeface="Calibri"/>
              </a:rPr>
              <a:t>a</a:t>
            </a:r>
            <a:r>
              <a:rPr sz="2000" spc="-15" dirty="0">
                <a:latin typeface="Aptos Light" panose="020B0004020202020204" pitchFamily="34" charset="0"/>
                <a:cs typeface="Calibri"/>
              </a:rPr>
              <a:t> </a:t>
            </a:r>
            <a:r>
              <a:rPr sz="2000" dirty="0">
                <a:latin typeface="Aptos Light" panose="020B0004020202020204" pitchFamily="34" charset="0"/>
                <a:cs typeface="Calibri"/>
              </a:rPr>
              <a:t>program,</a:t>
            </a:r>
            <a:r>
              <a:rPr sz="2000" spc="-40" dirty="0">
                <a:latin typeface="Aptos Light" panose="020B0004020202020204" pitchFamily="34" charset="0"/>
                <a:cs typeface="Calibri"/>
              </a:rPr>
              <a:t> </a:t>
            </a:r>
            <a:r>
              <a:rPr sz="2000" dirty="0">
                <a:latin typeface="Aptos Light" panose="020B0004020202020204" pitchFamily="34" charset="0"/>
                <a:cs typeface="Calibri"/>
              </a:rPr>
              <a:t>which</a:t>
            </a:r>
            <a:r>
              <a:rPr sz="2000" spc="-25" dirty="0">
                <a:latin typeface="Aptos Light" panose="020B0004020202020204" pitchFamily="34" charset="0"/>
                <a:cs typeface="Calibri"/>
              </a:rPr>
              <a:t> </a:t>
            </a:r>
            <a:r>
              <a:rPr sz="2000" dirty="0">
                <a:latin typeface="Aptos Light" panose="020B0004020202020204" pitchFamily="34" charset="0"/>
                <a:cs typeface="Calibri"/>
              </a:rPr>
              <a:t>comes</a:t>
            </a:r>
            <a:r>
              <a:rPr sz="2000" spc="-20" dirty="0">
                <a:latin typeface="Aptos Light" panose="020B0004020202020204" pitchFamily="34" charset="0"/>
                <a:cs typeface="Calibri"/>
              </a:rPr>
              <a:t> </a:t>
            </a:r>
            <a:r>
              <a:rPr sz="2000" dirty="0">
                <a:latin typeface="Aptos Light" panose="020B0004020202020204" pitchFamily="34" charset="0"/>
                <a:cs typeface="Calibri"/>
              </a:rPr>
              <a:t>with</a:t>
            </a:r>
            <a:r>
              <a:rPr sz="2000" spc="-25" dirty="0">
                <a:latin typeface="Aptos Light" panose="020B0004020202020204" pitchFamily="34" charset="0"/>
                <a:cs typeface="Calibri"/>
              </a:rPr>
              <a:t> </a:t>
            </a:r>
            <a:r>
              <a:rPr sz="2000" dirty="0">
                <a:latin typeface="Aptos Light" panose="020B0004020202020204" pitchFamily="34" charset="0"/>
                <a:cs typeface="Calibri"/>
              </a:rPr>
              <a:t>new</a:t>
            </a:r>
            <a:r>
              <a:rPr sz="2000" spc="-15" dirty="0">
                <a:latin typeface="Aptos Light" panose="020B0004020202020204" pitchFamily="34" charset="0"/>
                <a:cs typeface="Calibri"/>
              </a:rPr>
              <a:t> </a:t>
            </a:r>
            <a:r>
              <a:rPr sz="2000" spc="-10" dirty="0">
                <a:latin typeface="Aptos Light" panose="020B0004020202020204" pitchFamily="34" charset="0"/>
                <a:cs typeface="Calibri"/>
              </a:rPr>
              <a:t>considerations:</a:t>
            </a:r>
            <a:endParaRPr sz="2000" dirty="0">
              <a:latin typeface="Aptos Light" panose="020B0004020202020204" pitchFamily="34" charset="0"/>
              <a:cs typeface="Calibri"/>
            </a:endParaRPr>
          </a:p>
          <a:p>
            <a:pPr marL="367665" indent="-354965">
              <a:lnSpc>
                <a:spcPts val="2300"/>
              </a:lnSpc>
              <a:spcBef>
                <a:spcPts val="1525"/>
              </a:spcBef>
              <a:buFont typeface="Arial"/>
              <a:buChar char="•"/>
              <a:tabLst>
                <a:tab pos="367665" algn="l"/>
              </a:tabLst>
            </a:pPr>
            <a:r>
              <a:rPr sz="2000" dirty="0">
                <a:solidFill>
                  <a:srgbClr val="C00000"/>
                </a:solidFill>
                <a:latin typeface="Aptos Light" panose="020B0004020202020204" pitchFamily="34" charset="0"/>
                <a:cs typeface="Arial Black"/>
              </a:rPr>
              <a:t>Transitioning from client to colleague</a:t>
            </a:r>
            <a:endParaRPr sz="2000" dirty="0">
              <a:latin typeface="Aptos Light" panose="020B0004020202020204" pitchFamily="34" charset="0"/>
              <a:cs typeface="Arial Black"/>
            </a:endParaRPr>
          </a:p>
          <a:p>
            <a:pPr marL="824865" lvl="1" indent="-342900">
              <a:lnSpc>
                <a:spcPts val="1955"/>
              </a:lnSpc>
              <a:buChar char="–"/>
              <a:tabLst>
                <a:tab pos="824865" algn="l"/>
              </a:tabLst>
            </a:pPr>
            <a:r>
              <a:rPr sz="1800" spc="60" dirty="0">
                <a:latin typeface="Aptos Light" panose="020B0004020202020204" pitchFamily="34" charset="0"/>
                <a:cs typeface="Calibri"/>
              </a:rPr>
              <a:t>You</a:t>
            </a:r>
            <a:r>
              <a:rPr sz="1800" spc="35" dirty="0">
                <a:latin typeface="Aptos Light" panose="020B0004020202020204" pitchFamily="34" charset="0"/>
                <a:cs typeface="Calibri"/>
              </a:rPr>
              <a:t> </a:t>
            </a:r>
            <a:r>
              <a:rPr sz="1800" dirty="0">
                <a:latin typeface="Aptos Light" panose="020B0004020202020204" pitchFamily="34" charset="0"/>
                <a:cs typeface="Calibri"/>
              </a:rPr>
              <a:t>now</a:t>
            </a:r>
            <a:r>
              <a:rPr sz="1800" spc="35" dirty="0">
                <a:latin typeface="Aptos Light" panose="020B0004020202020204" pitchFamily="34" charset="0"/>
                <a:cs typeface="Calibri"/>
              </a:rPr>
              <a:t> </a:t>
            </a:r>
            <a:r>
              <a:rPr sz="1800" dirty="0">
                <a:latin typeface="Aptos Light" panose="020B0004020202020204" pitchFamily="34" charset="0"/>
                <a:cs typeface="Calibri"/>
              </a:rPr>
              <a:t>work</a:t>
            </a:r>
            <a:r>
              <a:rPr sz="1800" spc="35" dirty="0">
                <a:latin typeface="Aptos Light" panose="020B0004020202020204" pitchFamily="34" charset="0"/>
                <a:cs typeface="Calibri"/>
              </a:rPr>
              <a:t> </a:t>
            </a:r>
            <a:r>
              <a:rPr sz="1800" spc="-30" dirty="0">
                <a:latin typeface="Aptos Light" panose="020B0004020202020204" pitchFamily="34" charset="0"/>
                <a:cs typeface="Calibri"/>
              </a:rPr>
              <a:t>alongside</a:t>
            </a:r>
            <a:r>
              <a:rPr sz="1800" spc="25" dirty="0">
                <a:latin typeface="Aptos Light" panose="020B0004020202020204" pitchFamily="34" charset="0"/>
                <a:cs typeface="Calibri"/>
              </a:rPr>
              <a:t> </a:t>
            </a:r>
            <a:r>
              <a:rPr sz="1800" dirty="0">
                <a:latin typeface="Aptos Light" panose="020B0004020202020204" pitchFamily="34" charset="0"/>
                <a:cs typeface="Calibri"/>
              </a:rPr>
              <a:t>other</a:t>
            </a:r>
            <a:r>
              <a:rPr sz="1800" spc="40" dirty="0">
                <a:latin typeface="Aptos Light" panose="020B0004020202020204" pitchFamily="34" charset="0"/>
                <a:cs typeface="Calibri"/>
              </a:rPr>
              <a:t> </a:t>
            </a:r>
            <a:r>
              <a:rPr sz="1800" spc="-45" dirty="0">
                <a:latin typeface="Aptos Light" panose="020B0004020202020204" pitchFamily="34" charset="0"/>
                <a:cs typeface="Calibri"/>
              </a:rPr>
              <a:t>staff</a:t>
            </a:r>
            <a:r>
              <a:rPr sz="1800" spc="20" dirty="0">
                <a:latin typeface="Aptos Light" panose="020B0004020202020204" pitchFamily="34" charset="0"/>
                <a:cs typeface="Calibri"/>
              </a:rPr>
              <a:t> </a:t>
            </a:r>
            <a:r>
              <a:rPr sz="1800" dirty="0">
                <a:latin typeface="Aptos Light" panose="020B0004020202020204" pitchFamily="34" charset="0"/>
                <a:cs typeface="Calibri"/>
              </a:rPr>
              <a:t>members</a:t>
            </a:r>
            <a:r>
              <a:rPr sz="1800" spc="25" dirty="0">
                <a:latin typeface="Aptos Light" panose="020B0004020202020204" pitchFamily="34" charset="0"/>
                <a:cs typeface="Calibri"/>
              </a:rPr>
              <a:t> </a:t>
            </a:r>
            <a:r>
              <a:rPr sz="1800" dirty="0">
                <a:latin typeface="Aptos Light" panose="020B0004020202020204" pitchFamily="34" charset="0"/>
                <a:cs typeface="Calibri"/>
              </a:rPr>
              <a:t>who</a:t>
            </a:r>
            <a:r>
              <a:rPr sz="1800" spc="45" dirty="0">
                <a:latin typeface="Aptos Light" panose="020B0004020202020204" pitchFamily="34" charset="0"/>
                <a:cs typeface="Calibri"/>
              </a:rPr>
              <a:t> </a:t>
            </a:r>
            <a:r>
              <a:rPr sz="1800" dirty="0">
                <a:latin typeface="Aptos Light" panose="020B0004020202020204" pitchFamily="34" charset="0"/>
                <a:cs typeface="Calibri"/>
              </a:rPr>
              <a:t>previously</a:t>
            </a:r>
            <a:r>
              <a:rPr sz="1800" spc="30" dirty="0">
                <a:latin typeface="Aptos Light" panose="020B0004020202020204" pitchFamily="34" charset="0"/>
                <a:cs typeface="Calibri"/>
              </a:rPr>
              <a:t> </a:t>
            </a:r>
            <a:r>
              <a:rPr sz="1800" spc="-10" dirty="0">
                <a:latin typeface="Aptos Light" panose="020B0004020202020204" pitchFamily="34" charset="0"/>
                <a:cs typeface="Calibri"/>
              </a:rPr>
              <a:t>may</a:t>
            </a:r>
            <a:r>
              <a:rPr sz="1800" spc="35" dirty="0">
                <a:latin typeface="Aptos Light" panose="020B0004020202020204" pitchFamily="34" charset="0"/>
                <a:cs typeface="Calibri"/>
              </a:rPr>
              <a:t> </a:t>
            </a:r>
            <a:r>
              <a:rPr sz="1800" spc="-20" dirty="0">
                <a:latin typeface="Aptos Light" panose="020B0004020202020204" pitchFamily="34" charset="0"/>
                <a:cs typeface="Calibri"/>
              </a:rPr>
              <a:t>have</a:t>
            </a:r>
            <a:r>
              <a:rPr sz="1800" spc="25" dirty="0">
                <a:latin typeface="Aptos Light" panose="020B0004020202020204" pitchFamily="34" charset="0"/>
                <a:cs typeface="Calibri"/>
              </a:rPr>
              <a:t> </a:t>
            </a:r>
            <a:r>
              <a:rPr sz="1800" dirty="0">
                <a:latin typeface="Aptos Light" panose="020B0004020202020204" pitchFamily="34" charset="0"/>
                <a:cs typeface="Calibri"/>
              </a:rPr>
              <a:t>provided</a:t>
            </a:r>
            <a:r>
              <a:rPr sz="1800" spc="40" dirty="0">
                <a:latin typeface="Aptos Light" panose="020B0004020202020204" pitchFamily="34" charset="0"/>
                <a:cs typeface="Calibri"/>
              </a:rPr>
              <a:t> </a:t>
            </a:r>
            <a:r>
              <a:rPr sz="1800" dirty="0">
                <a:latin typeface="Aptos Light" panose="020B0004020202020204" pitchFamily="34" charset="0"/>
                <a:cs typeface="Calibri"/>
              </a:rPr>
              <a:t>support</a:t>
            </a:r>
            <a:r>
              <a:rPr sz="1800" spc="20" dirty="0">
                <a:latin typeface="Aptos Light" panose="020B0004020202020204" pitchFamily="34" charset="0"/>
                <a:cs typeface="Calibri"/>
              </a:rPr>
              <a:t> </a:t>
            </a:r>
            <a:r>
              <a:rPr sz="1800" dirty="0">
                <a:latin typeface="Aptos Light" panose="020B0004020202020204" pitchFamily="34" charset="0"/>
                <a:cs typeface="Calibri"/>
              </a:rPr>
              <a:t>to</a:t>
            </a:r>
            <a:r>
              <a:rPr sz="1800" spc="40" dirty="0">
                <a:latin typeface="Aptos Light" panose="020B0004020202020204" pitchFamily="34" charset="0"/>
                <a:cs typeface="Calibri"/>
              </a:rPr>
              <a:t> </a:t>
            </a:r>
            <a:r>
              <a:rPr sz="1800" dirty="0">
                <a:latin typeface="Aptos Light" panose="020B0004020202020204" pitchFamily="34" charset="0"/>
                <a:cs typeface="Calibri"/>
              </a:rPr>
              <a:t>you</a:t>
            </a:r>
            <a:r>
              <a:rPr sz="1800" spc="40" dirty="0">
                <a:latin typeface="Aptos Light" panose="020B0004020202020204" pitchFamily="34" charset="0"/>
                <a:cs typeface="Calibri"/>
              </a:rPr>
              <a:t> </a:t>
            </a:r>
            <a:r>
              <a:rPr sz="1800" spc="-10" dirty="0">
                <a:latin typeface="Aptos Light" panose="020B0004020202020204" pitchFamily="34" charset="0"/>
                <a:cs typeface="Calibri"/>
              </a:rPr>
              <a:t>(e.g.,</a:t>
            </a:r>
            <a:endParaRPr sz="1800" dirty="0">
              <a:latin typeface="Aptos Light" panose="020B0004020202020204" pitchFamily="34" charset="0"/>
              <a:cs typeface="Calibri"/>
            </a:endParaRPr>
          </a:p>
          <a:p>
            <a:pPr marL="824865">
              <a:lnSpc>
                <a:spcPts val="1945"/>
              </a:lnSpc>
            </a:pPr>
            <a:r>
              <a:rPr sz="1800" spc="-10" dirty="0">
                <a:latin typeface="Aptos Light" panose="020B0004020202020204" pitchFamily="34" charset="0"/>
                <a:cs typeface="Calibri"/>
              </a:rPr>
              <a:t>Employment</a:t>
            </a:r>
            <a:r>
              <a:rPr sz="1800" spc="30" dirty="0">
                <a:latin typeface="Aptos Light" panose="020B0004020202020204" pitchFamily="34" charset="0"/>
                <a:cs typeface="Calibri"/>
              </a:rPr>
              <a:t> </a:t>
            </a:r>
            <a:r>
              <a:rPr sz="1800" spc="-20" dirty="0">
                <a:latin typeface="Aptos Light" panose="020B0004020202020204" pitchFamily="34" charset="0"/>
                <a:cs typeface="Calibri"/>
              </a:rPr>
              <a:t>Specialists,</a:t>
            </a:r>
            <a:r>
              <a:rPr sz="1800" spc="40" dirty="0">
                <a:latin typeface="Aptos Light" panose="020B0004020202020204" pitchFamily="34" charset="0"/>
                <a:cs typeface="Calibri"/>
              </a:rPr>
              <a:t> </a:t>
            </a:r>
            <a:r>
              <a:rPr sz="1800" spc="-10" dirty="0">
                <a:latin typeface="Aptos Light" panose="020B0004020202020204" pitchFamily="34" charset="0"/>
                <a:cs typeface="Calibri"/>
              </a:rPr>
              <a:t>Internal</a:t>
            </a:r>
            <a:r>
              <a:rPr sz="1800" spc="50" dirty="0">
                <a:latin typeface="Aptos Light" panose="020B0004020202020204" pitchFamily="34" charset="0"/>
                <a:cs typeface="Calibri"/>
              </a:rPr>
              <a:t> </a:t>
            </a:r>
            <a:r>
              <a:rPr sz="1800" dirty="0">
                <a:latin typeface="Aptos Light" panose="020B0004020202020204" pitchFamily="34" charset="0"/>
                <a:cs typeface="Calibri"/>
              </a:rPr>
              <a:t>Operations</a:t>
            </a:r>
            <a:r>
              <a:rPr sz="1800" spc="50" dirty="0">
                <a:latin typeface="Aptos Light" panose="020B0004020202020204" pitchFamily="34" charset="0"/>
                <a:cs typeface="Calibri"/>
              </a:rPr>
              <a:t> </a:t>
            </a:r>
            <a:r>
              <a:rPr sz="1800" dirty="0">
                <a:latin typeface="Aptos Light" panose="020B0004020202020204" pitchFamily="34" charset="0"/>
                <a:cs typeface="Calibri"/>
              </a:rPr>
              <a:t>Coordinators).</a:t>
            </a:r>
            <a:r>
              <a:rPr sz="1800" spc="45" dirty="0">
                <a:latin typeface="Aptos Light" panose="020B0004020202020204" pitchFamily="34" charset="0"/>
                <a:cs typeface="Calibri"/>
              </a:rPr>
              <a:t> </a:t>
            </a:r>
            <a:r>
              <a:rPr sz="1800" dirty="0">
                <a:latin typeface="Aptos Light" panose="020B0004020202020204" pitchFamily="34" charset="0"/>
                <a:cs typeface="Calibri"/>
              </a:rPr>
              <a:t>These</a:t>
            </a:r>
            <a:r>
              <a:rPr sz="1800" spc="35" dirty="0">
                <a:latin typeface="Aptos Light" panose="020B0004020202020204" pitchFamily="34" charset="0"/>
                <a:cs typeface="Calibri"/>
              </a:rPr>
              <a:t> </a:t>
            </a:r>
            <a:r>
              <a:rPr sz="1800" dirty="0">
                <a:latin typeface="Aptos Light" panose="020B0004020202020204" pitchFamily="34" charset="0"/>
                <a:cs typeface="Calibri"/>
              </a:rPr>
              <a:t>working</a:t>
            </a:r>
            <a:r>
              <a:rPr sz="1800" spc="55" dirty="0">
                <a:latin typeface="Aptos Light" panose="020B0004020202020204" pitchFamily="34" charset="0"/>
                <a:cs typeface="Calibri"/>
              </a:rPr>
              <a:t> </a:t>
            </a:r>
            <a:r>
              <a:rPr sz="1800" spc="-10" dirty="0">
                <a:latin typeface="Aptos Light" panose="020B0004020202020204" pitchFamily="34" charset="0"/>
                <a:cs typeface="Calibri"/>
              </a:rPr>
              <a:t>relationships</a:t>
            </a:r>
            <a:r>
              <a:rPr sz="1800" spc="40" dirty="0">
                <a:latin typeface="Aptos Light" panose="020B0004020202020204" pitchFamily="34" charset="0"/>
                <a:cs typeface="Calibri"/>
              </a:rPr>
              <a:t> </a:t>
            </a:r>
            <a:r>
              <a:rPr sz="1800" dirty="0">
                <a:latin typeface="Aptos Light" panose="020B0004020202020204" pitchFamily="34" charset="0"/>
                <a:cs typeface="Calibri"/>
              </a:rPr>
              <a:t>will</a:t>
            </a:r>
            <a:r>
              <a:rPr sz="1800" spc="65" dirty="0">
                <a:latin typeface="Aptos Light" panose="020B0004020202020204" pitchFamily="34" charset="0"/>
                <a:cs typeface="Calibri"/>
              </a:rPr>
              <a:t> </a:t>
            </a:r>
            <a:r>
              <a:rPr sz="1800" dirty="0">
                <a:latin typeface="Aptos Light" panose="020B0004020202020204" pitchFamily="34" charset="0"/>
                <a:cs typeface="Calibri"/>
              </a:rPr>
              <a:t>be</a:t>
            </a:r>
            <a:r>
              <a:rPr sz="1800" spc="55" dirty="0">
                <a:latin typeface="Aptos Light" panose="020B0004020202020204" pitchFamily="34" charset="0"/>
                <a:cs typeface="Calibri"/>
              </a:rPr>
              <a:t> </a:t>
            </a:r>
            <a:r>
              <a:rPr sz="1800" spc="-35" dirty="0">
                <a:latin typeface="Aptos Light" panose="020B0004020202020204" pitchFamily="34" charset="0"/>
                <a:cs typeface="Calibri"/>
              </a:rPr>
              <a:t>different,</a:t>
            </a:r>
            <a:r>
              <a:rPr sz="1800" spc="45" dirty="0">
                <a:latin typeface="Aptos Light" panose="020B0004020202020204" pitchFamily="34" charset="0"/>
                <a:cs typeface="Calibri"/>
              </a:rPr>
              <a:t> </a:t>
            </a:r>
            <a:r>
              <a:rPr sz="1800" spc="-10" dirty="0">
                <a:latin typeface="Aptos Light" panose="020B0004020202020204" pitchFamily="34" charset="0"/>
                <a:cs typeface="Calibri"/>
              </a:rPr>
              <a:t>and</a:t>
            </a:r>
            <a:r>
              <a:rPr sz="1800" spc="40" dirty="0">
                <a:latin typeface="Aptos Light" panose="020B0004020202020204" pitchFamily="34" charset="0"/>
                <a:cs typeface="Calibri"/>
              </a:rPr>
              <a:t> </a:t>
            </a:r>
            <a:r>
              <a:rPr sz="1800" spc="-20" dirty="0">
                <a:latin typeface="Aptos Light" panose="020B0004020202020204" pitchFamily="34" charset="0"/>
                <a:cs typeface="Calibri"/>
              </a:rPr>
              <a:t>it’s</a:t>
            </a:r>
            <a:endParaRPr sz="1800" dirty="0">
              <a:latin typeface="Aptos Light" panose="020B0004020202020204" pitchFamily="34" charset="0"/>
              <a:cs typeface="Calibri"/>
            </a:endParaRPr>
          </a:p>
          <a:p>
            <a:pPr marL="824865">
              <a:lnSpc>
                <a:spcPts val="2050"/>
              </a:lnSpc>
            </a:pPr>
            <a:r>
              <a:rPr sz="1800" spc="-10" dirty="0">
                <a:latin typeface="Aptos Light" panose="020B0004020202020204" pitchFamily="34" charset="0"/>
                <a:cs typeface="Calibri"/>
              </a:rPr>
              <a:t>important</a:t>
            </a:r>
            <a:r>
              <a:rPr sz="1800" dirty="0">
                <a:latin typeface="Aptos Light" panose="020B0004020202020204" pitchFamily="34" charset="0"/>
                <a:cs typeface="Calibri"/>
              </a:rPr>
              <a:t> to</a:t>
            </a:r>
            <a:r>
              <a:rPr sz="1800" spc="5" dirty="0">
                <a:latin typeface="Aptos Light" panose="020B0004020202020204" pitchFamily="34" charset="0"/>
                <a:cs typeface="Calibri"/>
              </a:rPr>
              <a:t> </a:t>
            </a:r>
            <a:r>
              <a:rPr sz="1800" dirty="0">
                <a:latin typeface="Aptos Light" panose="020B0004020202020204" pitchFamily="34" charset="0"/>
                <a:cs typeface="Calibri"/>
              </a:rPr>
              <a:t>be</a:t>
            </a:r>
            <a:r>
              <a:rPr sz="1800" spc="5" dirty="0">
                <a:latin typeface="Aptos Light" panose="020B0004020202020204" pitchFamily="34" charset="0"/>
                <a:cs typeface="Calibri"/>
              </a:rPr>
              <a:t> </a:t>
            </a:r>
            <a:r>
              <a:rPr sz="1800" spc="-10" dirty="0">
                <a:latin typeface="Aptos Light" panose="020B0004020202020204" pitchFamily="34" charset="0"/>
                <a:cs typeface="Calibri"/>
              </a:rPr>
              <a:t>professional</a:t>
            </a:r>
            <a:r>
              <a:rPr sz="1800" spc="-15" dirty="0">
                <a:latin typeface="Aptos Light" panose="020B0004020202020204" pitchFamily="34" charset="0"/>
                <a:cs typeface="Calibri"/>
              </a:rPr>
              <a:t> </a:t>
            </a:r>
            <a:r>
              <a:rPr sz="1800" spc="-10" dirty="0">
                <a:latin typeface="Aptos Light" panose="020B0004020202020204" pitchFamily="34" charset="0"/>
                <a:cs typeface="Calibri"/>
              </a:rPr>
              <a:t>and</a:t>
            </a:r>
            <a:r>
              <a:rPr sz="1800" spc="-5" dirty="0">
                <a:latin typeface="Aptos Light" panose="020B0004020202020204" pitchFamily="34" charset="0"/>
                <a:cs typeface="Calibri"/>
              </a:rPr>
              <a:t> </a:t>
            </a:r>
            <a:r>
              <a:rPr sz="1800" dirty="0">
                <a:latin typeface="Aptos Light" panose="020B0004020202020204" pitchFamily="34" charset="0"/>
                <a:cs typeface="Calibri"/>
              </a:rPr>
              <a:t>a</a:t>
            </a:r>
            <a:r>
              <a:rPr sz="1800" spc="10" dirty="0">
                <a:latin typeface="Aptos Light" panose="020B0004020202020204" pitchFamily="34" charset="0"/>
                <a:cs typeface="Calibri"/>
              </a:rPr>
              <a:t> </a:t>
            </a:r>
            <a:r>
              <a:rPr sz="1800" dirty="0">
                <a:latin typeface="Aptos Light" panose="020B0004020202020204" pitchFamily="34" charset="0"/>
                <a:cs typeface="Calibri"/>
              </a:rPr>
              <a:t>good</a:t>
            </a:r>
            <a:r>
              <a:rPr sz="1800" spc="-15" dirty="0">
                <a:latin typeface="Aptos Light" panose="020B0004020202020204" pitchFamily="34" charset="0"/>
                <a:cs typeface="Calibri"/>
              </a:rPr>
              <a:t> </a:t>
            </a:r>
            <a:r>
              <a:rPr sz="1800" spc="-20" dirty="0">
                <a:latin typeface="Aptos Light" panose="020B0004020202020204" pitchFamily="34" charset="0"/>
                <a:cs typeface="Calibri"/>
              </a:rPr>
              <a:t>colleague</a:t>
            </a:r>
            <a:r>
              <a:rPr sz="1800" spc="5" dirty="0">
                <a:latin typeface="Aptos Light" panose="020B0004020202020204" pitchFamily="34" charset="0"/>
                <a:cs typeface="Calibri"/>
              </a:rPr>
              <a:t> </a:t>
            </a:r>
            <a:r>
              <a:rPr sz="1800" dirty="0">
                <a:latin typeface="Aptos Light" panose="020B0004020202020204" pitchFamily="34" charset="0"/>
                <a:cs typeface="Calibri"/>
              </a:rPr>
              <a:t>in</a:t>
            </a:r>
            <a:r>
              <a:rPr sz="1800" spc="15" dirty="0">
                <a:latin typeface="Aptos Light" panose="020B0004020202020204" pitchFamily="34" charset="0"/>
                <a:cs typeface="Calibri"/>
              </a:rPr>
              <a:t> </a:t>
            </a:r>
            <a:r>
              <a:rPr sz="1800" spc="-20" dirty="0">
                <a:latin typeface="Aptos Light" panose="020B0004020202020204" pitchFamily="34" charset="0"/>
                <a:cs typeface="Calibri"/>
              </a:rPr>
              <a:t>partnering</a:t>
            </a:r>
            <a:r>
              <a:rPr sz="1800" spc="5" dirty="0">
                <a:latin typeface="Aptos Light" panose="020B0004020202020204" pitchFamily="34" charset="0"/>
                <a:cs typeface="Calibri"/>
              </a:rPr>
              <a:t> </a:t>
            </a:r>
            <a:r>
              <a:rPr sz="1800" dirty="0">
                <a:latin typeface="Aptos Light" panose="020B0004020202020204" pitchFamily="34" charset="0"/>
                <a:cs typeface="Calibri"/>
              </a:rPr>
              <a:t>with</a:t>
            </a:r>
            <a:r>
              <a:rPr sz="1800" spc="25" dirty="0">
                <a:latin typeface="Aptos Light" panose="020B0004020202020204" pitchFamily="34" charset="0"/>
                <a:cs typeface="Calibri"/>
              </a:rPr>
              <a:t> </a:t>
            </a:r>
            <a:r>
              <a:rPr sz="1800" dirty="0">
                <a:latin typeface="Aptos Light" panose="020B0004020202020204" pitchFamily="34" charset="0"/>
                <a:cs typeface="Calibri"/>
              </a:rPr>
              <a:t>them</a:t>
            </a:r>
            <a:r>
              <a:rPr sz="1800" spc="5" dirty="0">
                <a:latin typeface="Aptos Light" panose="020B0004020202020204" pitchFamily="34" charset="0"/>
                <a:cs typeface="Calibri"/>
              </a:rPr>
              <a:t> </a:t>
            </a:r>
            <a:r>
              <a:rPr sz="1800" dirty="0">
                <a:latin typeface="Aptos Light" panose="020B0004020202020204" pitchFamily="34" charset="0"/>
                <a:cs typeface="Calibri"/>
              </a:rPr>
              <a:t>to</a:t>
            </a:r>
            <a:r>
              <a:rPr sz="1800" spc="5" dirty="0">
                <a:latin typeface="Aptos Light" panose="020B0004020202020204" pitchFamily="34" charset="0"/>
                <a:cs typeface="Calibri"/>
              </a:rPr>
              <a:t> </a:t>
            </a:r>
            <a:r>
              <a:rPr sz="1800" dirty="0">
                <a:latin typeface="Aptos Light" panose="020B0004020202020204" pitchFamily="34" charset="0"/>
                <a:cs typeface="Calibri"/>
              </a:rPr>
              <a:t>support</a:t>
            </a:r>
            <a:r>
              <a:rPr sz="1800" spc="-10" dirty="0">
                <a:latin typeface="Aptos Light" panose="020B0004020202020204" pitchFamily="34" charset="0"/>
                <a:cs typeface="Calibri"/>
              </a:rPr>
              <a:t> clients.</a:t>
            </a:r>
            <a:endParaRPr sz="1800" dirty="0">
              <a:latin typeface="Aptos Light" panose="020B0004020202020204" pitchFamily="34" charset="0"/>
              <a:cs typeface="Calibri"/>
            </a:endParaRPr>
          </a:p>
          <a:p>
            <a:pPr marL="367665" indent="-354965">
              <a:lnSpc>
                <a:spcPts val="2300"/>
              </a:lnSpc>
              <a:spcBef>
                <a:spcPts val="1540"/>
              </a:spcBef>
              <a:buFont typeface="Arial"/>
              <a:buChar char="•"/>
              <a:tabLst>
                <a:tab pos="367665" algn="l"/>
              </a:tabLst>
            </a:pPr>
            <a:r>
              <a:rPr sz="2000" dirty="0">
                <a:solidFill>
                  <a:srgbClr val="C00000"/>
                </a:solidFill>
                <a:latin typeface="Aptos Light" panose="020B0004020202020204" pitchFamily="34" charset="0"/>
                <a:cs typeface="Arial Black"/>
              </a:rPr>
              <a:t>Managing former peers</a:t>
            </a:r>
            <a:endParaRPr sz="2000" dirty="0">
              <a:latin typeface="Aptos Light" panose="020B0004020202020204" pitchFamily="34" charset="0"/>
              <a:cs typeface="Arial Black"/>
            </a:endParaRPr>
          </a:p>
          <a:p>
            <a:pPr marL="824865" lvl="1" indent="-342900">
              <a:lnSpc>
                <a:spcPts val="1955"/>
              </a:lnSpc>
              <a:buChar char="–"/>
              <a:tabLst>
                <a:tab pos="824865" algn="l"/>
              </a:tabLst>
            </a:pPr>
            <a:r>
              <a:rPr sz="1800" spc="60" dirty="0">
                <a:latin typeface="Aptos Light" panose="020B0004020202020204" pitchFamily="34" charset="0"/>
                <a:cs typeface="Calibri"/>
              </a:rPr>
              <a:t>You</a:t>
            </a:r>
            <a:r>
              <a:rPr sz="1800" dirty="0">
                <a:latin typeface="Aptos Light" panose="020B0004020202020204" pitchFamily="34" charset="0"/>
                <a:cs typeface="Calibri"/>
              </a:rPr>
              <a:t> </a:t>
            </a:r>
            <a:r>
              <a:rPr sz="1800" spc="-10" dirty="0">
                <a:latin typeface="Aptos Light" panose="020B0004020202020204" pitchFamily="34" charset="0"/>
                <a:cs typeface="Calibri"/>
              </a:rPr>
              <a:t>may</a:t>
            </a:r>
            <a:r>
              <a:rPr sz="1800" spc="-5" dirty="0">
                <a:latin typeface="Aptos Light" panose="020B0004020202020204" pitchFamily="34" charset="0"/>
                <a:cs typeface="Calibri"/>
              </a:rPr>
              <a:t> </a:t>
            </a:r>
            <a:r>
              <a:rPr sz="1800" dirty="0">
                <a:latin typeface="Aptos Light" panose="020B0004020202020204" pitchFamily="34" charset="0"/>
                <a:cs typeface="Calibri"/>
              </a:rPr>
              <a:t>be</a:t>
            </a:r>
            <a:r>
              <a:rPr sz="1800" spc="15" dirty="0">
                <a:latin typeface="Aptos Light" panose="020B0004020202020204" pitchFamily="34" charset="0"/>
                <a:cs typeface="Calibri"/>
              </a:rPr>
              <a:t> </a:t>
            </a:r>
            <a:r>
              <a:rPr sz="1800" spc="-35" dirty="0">
                <a:latin typeface="Aptos Light" panose="020B0004020202020204" pitchFamily="34" charset="0"/>
                <a:cs typeface="Calibri"/>
              </a:rPr>
              <a:t>leading</a:t>
            </a:r>
            <a:r>
              <a:rPr sz="1800" spc="5" dirty="0">
                <a:latin typeface="Aptos Light" panose="020B0004020202020204" pitchFamily="34" charset="0"/>
                <a:cs typeface="Calibri"/>
              </a:rPr>
              <a:t> </a:t>
            </a:r>
            <a:r>
              <a:rPr sz="1800" spc="-10" dirty="0">
                <a:latin typeface="Aptos Light" panose="020B0004020202020204" pitchFamily="34" charset="0"/>
                <a:cs typeface="Calibri"/>
              </a:rPr>
              <a:t>team</a:t>
            </a:r>
            <a:r>
              <a:rPr sz="1800" spc="5" dirty="0">
                <a:latin typeface="Aptos Light" panose="020B0004020202020204" pitchFamily="34" charset="0"/>
                <a:cs typeface="Calibri"/>
              </a:rPr>
              <a:t> </a:t>
            </a:r>
            <a:r>
              <a:rPr sz="1800" spc="-10" dirty="0">
                <a:latin typeface="Aptos Light" panose="020B0004020202020204" pitchFamily="34" charset="0"/>
                <a:cs typeface="Calibri"/>
              </a:rPr>
              <a:t>members</a:t>
            </a:r>
            <a:r>
              <a:rPr sz="1800" spc="-5" dirty="0">
                <a:latin typeface="Aptos Light" panose="020B0004020202020204" pitchFamily="34" charset="0"/>
                <a:cs typeface="Calibri"/>
              </a:rPr>
              <a:t> </a:t>
            </a:r>
            <a:r>
              <a:rPr sz="1800" dirty="0">
                <a:latin typeface="Aptos Light" panose="020B0004020202020204" pitchFamily="34" charset="0"/>
                <a:cs typeface="Calibri"/>
              </a:rPr>
              <a:t>who</a:t>
            </a:r>
            <a:r>
              <a:rPr sz="1800" spc="10" dirty="0">
                <a:latin typeface="Aptos Light" panose="020B0004020202020204" pitchFamily="34" charset="0"/>
                <a:cs typeface="Calibri"/>
              </a:rPr>
              <a:t> </a:t>
            </a:r>
            <a:r>
              <a:rPr sz="1800" dirty="0">
                <a:latin typeface="Aptos Light" panose="020B0004020202020204" pitchFamily="34" charset="0"/>
                <a:cs typeface="Calibri"/>
              </a:rPr>
              <a:t>you</a:t>
            </a:r>
            <a:r>
              <a:rPr sz="1800" spc="5" dirty="0">
                <a:latin typeface="Aptos Light" panose="020B0004020202020204" pitchFamily="34" charset="0"/>
                <a:cs typeface="Calibri"/>
              </a:rPr>
              <a:t> </a:t>
            </a:r>
            <a:r>
              <a:rPr sz="1800" dirty="0">
                <a:latin typeface="Aptos Light" panose="020B0004020202020204" pitchFamily="34" charset="0"/>
                <a:cs typeface="Calibri"/>
              </a:rPr>
              <a:t>used to</a:t>
            </a:r>
            <a:r>
              <a:rPr sz="1800" spc="10" dirty="0">
                <a:latin typeface="Aptos Light" panose="020B0004020202020204" pitchFamily="34" charset="0"/>
                <a:cs typeface="Calibri"/>
              </a:rPr>
              <a:t> </a:t>
            </a:r>
            <a:r>
              <a:rPr sz="1800" dirty="0">
                <a:latin typeface="Aptos Light" panose="020B0004020202020204" pitchFamily="34" charset="0"/>
                <a:cs typeface="Calibri"/>
              </a:rPr>
              <a:t>work</a:t>
            </a:r>
            <a:r>
              <a:rPr sz="1800" spc="5" dirty="0">
                <a:latin typeface="Aptos Light" panose="020B0004020202020204" pitchFamily="34" charset="0"/>
                <a:cs typeface="Calibri"/>
              </a:rPr>
              <a:t> </a:t>
            </a:r>
            <a:r>
              <a:rPr sz="1800" dirty="0">
                <a:latin typeface="Aptos Light" panose="020B0004020202020204" pitchFamily="34" charset="0"/>
                <a:cs typeface="Calibri"/>
              </a:rPr>
              <a:t>with</a:t>
            </a:r>
            <a:r>
              <a:rPr sz="1800" spc="25" dirty="0">
                <a:latin typeface="Aptos Light" panose="020B0004020202020204" pitchFamily="34" charset="0"/>
                <a:cs typeface="Calibri"/>
              </a:rPr>
              <a:t> </a:t>
            </a:r>
            <a:r>
              <a:rPr sz="1800" spc="60" dirty="0">
                <a:latin typeface="Aptos Light" panose="020B0004020202020204" pitchFamily="34" charset="0"/>
                <a:cs typeface="Calibri"/>
              </a:rPr>
              <a:t>or</a:t>
            </a:r>
            <a:r>
              <a:rPr sz="1800" spc="5" dirty="0">
                <a:latin typeface="Aptos Light" panose="020B0004020202020204" pitchFamily="34" charset="0"/>
                <a:cs typeface="Calibri"/>
              </a:rPr>
              <a:t> </a:t>
            </a:r>
            <a:r>
              <a:rPr sz="1800" dirty="0">
                <a:latin typeface="Aptos Light" panose="020B0004020202020204" pitchFamily="34" charset="0"/>
                <a:cs typeface="Calibri"/>
              </a:rPr>
              <a:t>are </a:t>
            </a:r>
            <a:r>
              <a:rPr sz="1800" spc="-10" dirty="0">
                <a:latin typeface="Aptos Light" panose="020B0004020202020204" pitchFamily="34" charset="0"/>
                <a:cs typeface="Calibri"/>
              </a:rPr>
              <a:t>friends</a:t>
            </a:r>
            <a:r>
              <a:rPr sz="1800" spc="5" dirty="0">
                <a:latin typeface="Aptos Light" panose="020B0004020202020204" pitchFamily="34" charset="0"/>
                <a:cs typeface="Calibri"/>
              </a:rPr>
              <a:t> </a:t>
            </a:r>
            <a:r>
              <a:rPr sz="1800" dirty="0">
                <a:latin typeface="Aptos Light" panose="020B0004020202020204" pitchFamily="34" charset="0"/>
                <a:cs typeface="Calibri"/>
              </a:rPr>
              <a:t>with,</a:t>
            </a:r>
            <a:r>
              <a:rPr sz="1800" spc="30" dirty="0">
                <a:latin typeface="Aptos Light" panose="020B0004020202020204" pitchFamily="34" charset="0"/>
                <a:cs typeface="Calibri"/>
              </a:rPr>
              <a:t> </a:t>
            </a:r>
            <a:r>
              <a:rPr sz="1800" spc="-10" dirty="0">
                <a:latin typeface="Aptos Light" panose="020B0004020202020204" pitchFamily="34" charset="0"/>
                <a:cs typeface="Calibri"/>
              </a:rPr>
              <a:t>and</a:t>
            </a:r>
            <a:r>
              <a:rPr sz="1800" spc="-5" dirty="0">
                <a:latin typeface="Aptos Light" panose="020B0004020202020204" pitchFamily="34" charset="0"/>
                <a:cs typeface="Calibri"/>
              </a:rPr>
              <a:t> </a:t>
            </a:r>
            <a:r>
              <a:rPr sz="1800" dirty="0">
                <a:latin typeface="Aptos Light" panose="020B0004020202020204" pitchFamily="34" charset="0"/>
                <a:cs typeface="Calibri"/>
              </a:rPr>
              <a:t>this</a:t>
            </a:r>
            <a:r>
              <a:rPr sz="1800" spc="15" dirty="0">
                <a:latin typeface="Aptos Light" panose="020B0004020202020204" pitchFamily="34" charset="0"/>
                <a:cs typeface="Calibri"/>
              </a:rPr>
              <a:t> </a:t>
            </a:r>
            <a:r>
              <a:rPr sz="1800" dirty="0">
                <a:latin typeface="Aptos Light" panose="020B0004020202020204" pitchFamily="34" charset="0"/>
                <a:cs typeface="Calibri"/>
              </a:rPr>
              <a:t>transition </a:t>
            </a:r>
            <a:r>
              <a:rPr sz="1800" spc="-10" dirty="0">
                <a:latin typeface="Aptos Light" panose="020B0004020202020204" pitchFamily="34" charset="0"/>
                <a:cs typeface="Calibri"/>
              </a:rPr>
              <a:t>may</a:t>
            </a:r>
            <a:r>
              <a:rPr sz="1800" spc="5" dirty="0">
                <a:latin typeface="Aptos Light" panose="020B0004020202020204" pitchFamily="34" charset="0"/>
                <a:cs typeface="Calibri"/>
              </a:rPr>
              <a:t> </a:t>
            </a:r>
            <a:r>
              <a:rPr sz="1800" spc="-25" dirty="0">
                <a:latin typeface="Aptos Light" panose="020B0004020202020204" pitchFamily="34" charset="0"/>
                <a:cs typeface="Calibri"/>
              </a:rPr>
              <a:t>be</a:t>
            </a:r>
            <a:endParaRPr sz="1800" dirty="0">
              <a:latin typeface="Aptos Light" panose="020B0004020202020204" pitchFamily="34" charset="0"/>
              <a:cs typeface="Calibri"/>
            </a:endParaRPr>
          </a:p>
          <a:p>
            <a:pPr marL="824865">
              <a:lnSpc>
                <a:spcPts val="1945"/>
              </a:lnSpc>
            </a:pPr>
            <a:r>
              <a:rPr sz="1800" spc="-35" dirty="0">
                <a:latin typeface="Aptos Light" panose="020B0004020202020204" pitchFamily="34" charset="0"/>
                <a:cs typeface="Calibri"/>
              </a:rPr>
              <a:t>challenging</a:t>
            </a:r>
            <a:r>
              <a:rPr sz="1800" spc="-5" dirty="0">
                <a:latin typeface="Aptos Light" panose="020B0004020202020204" pitchFamily="34" charset="0"/>
                <a:cs typeface="Calibri"/>
              </a:rPr>
              <a:t> </a:t>
            </a:r>
            <a:r>
              <a:rPr sz="1800" spc="60" dirty="0">
                <a:latin typeface="Aptos Light" panose="020B0004020202020204" pitchFamily="34" charset="0"/>
                <a:cs typeface="Calibri"/>
              </a:rPr>
              <a:t>or</a:t>
            </a:r>
            <a:r>
              <a:rPr sz="1800" spc="-10" dirty="0">
                <a:latin typeface="Aptos Light" panose="020B0004020202020204" pitchFamily="34" charset="0"/>
                <a:cs typeface="Calibri"/>
              </a:rPr>
              <a:t> </a:t>
            </a:r>
            <a:r>
              <a:rPr sz="1800" dirty="0">
                <a:latin typeface="Aptos Light" panose="020B0004020202020204" pitchFamily="34" charset="0"/>
                <a:cs typeface="Calibri"/>
              </a:rPr>
              <a:t>awkward at</a:t>
            </a:r>
            <a:r>
              <a:rPr sz="1800" spc="-5" dirty="0">
                <a:latin typeface="Aptos Light" panose="020B0004020202020204" pitchFamily="34" charset="0"/>
                <a:cs typeface="Calibri"/>
              </a:rPr>
              <a:t> </a:t>
            </a:r>
            <a:r>
              <a:rPr sz="1800" dirty="0">
                <a:latin typeface="Aptos Light" panose="020B0004020202020204" pitchFamily="34" charset="0"/>
                <a:cs typeface="Calibri"/>
              </a:rPr>
              <a:t>first.</a:t>
            </a:r>
            <a:r>
              <a:rPr sz="1800" spc="420" dirty="0">
                <a:latin typeface="Aptos Light" panose="020B0004020202020204" pitchFamily="34" charset="0"/>
                <a:cs typeface="Calibri"/>
              </a:rPr>
              <a:t> </a:t>
            </a:r>
            <a:r>
              <a:rPr sz="1800" dirty="0">
                <a:latin typeface="Aptos Light" panose="020B0004020202020204" pitchFamily="34" charset="0"/>
                <a:cs typeface="Calibri"/>
              </a:rPr>
              <a:t>It’s best to</a:t>
            </a:r>
            <a:r>
              <a:rPr sz="1800" spc="-5" dirty="0">
                <a:latin typeface="Aptos Light" panose="020B0004020202020204" pitchFamily="34" charset="0"/>
                <a:cs typeface="Calibri"/>
              </a:rPr>
              <a:t> </a:t>
            </a:r>
            <a:r>
              <a:rPr sz="1800" dirty="0">
                <a:latin typeface="Aptos Light" panose="020B0004020202020204" pitchFamily="34" charset="0"/>
                <a:cs typeface="Calibri"/>
              </a:rPr>
              <a:t>be open </a:t>
            </a:r>
            <a:r>
              <a:rPr sz="1800" spc="-10" dirty="0">
                <a:latin typeface="Aptos Light" panose="020B0004020202020204" pitchFamily="34" charset="0"/>
                <a:cs typeface="Calibri"/>
              </a:rPr>
              <a:t>about</a:t>
            </a:r>
            <a:r>
              <a:rPr sz="1800" spc="-5" dirty="0">
                <a:latin typeface="Aptos Light" panose="020B0004020202020204" pitchFamily="34" charset="0"/>
                <a:cs typeface="Calibri"/>
              </a:rPr>
              <a:t> </a:t>
            </a:r>
            <a:r>
              <a:rPr sz="1800" dirty="0">
                <a:latin typeface="Aptos Light" panose="020B0004020202020204" pitchFamily="34" charset="0"/>
                <a:cs typeface="Calibri"/>
              </a:rPr>
              <a:t>the </a:t>
            </a:r>
            <a:r>
              <a:rPr sz="1800" spc="-20" dirty="0">
                <a:latin typeface="Aptos Light" panose="020B0004020202020204" pitchFamily="34" charset="0"/>
                <a:cs typeface="Calibri"/>
              </a:rPr>
              <a:t>situation,</a:t>
            </a:r>
            <a:r>
              <a:rPr sz="1800" dirty="0">
                <a:latin typeface="Aptos Light" panose="020B0004020202020204" pitchFamily="34" charset="0"/>
                <a:cs typeface="Calibri"/>
              </a:rPr>
              <a:t> </a:t>
            </a:r>
            <a:r>
              <a:rPr sz="1800" spc="-25" dirty="0">
                <a:latin typeface="Aptos Light" panose="020B0004020202020204" pitchFamily="34" charset="0"/>
                <a:cs typeface="Calibri"/>
              </a:rPr>
              <a:t>establish</a:t>
            </a:r>
            <a:r>
              <a:rPr sz="1800" spc="-10" dirty="0">
                <a:latin typeface="Aptos Light" panose="020B0004020202020204" pitchFamily="34" charset="0"/>
                <a:cs typeface="Calibri"/>
              </a:rPr>
              <a:t> </a:t>
            </a:r>
            <a:r>
              <a:rPr sz="1800" spc="-20" dirty="0">
                <a:latin typeface="Aptos Light" panose="020B0004020202020204" pitchFamily="34" charset="0"/>
                <a:cs typeface="Calibri"/>
              </a:rPr>
              <a:t>boundaries,</a:t>
            </a:r>
            <a:r>
              <a:rPr sz="1800" spc="5" dirty="0">
                <a:latin typeface="Aptos Light" panose="020B0004020202020204" pitchFamily="34" charset="0"/>
                <a:cs typeface="Calibri"/>
              </a:rPr>
              <a:t> </a:t>
            </a:r>
            <a:r>
              <a:rPr sz="1800" spc="-10" dirty="0">
                <a:latin typeface="Aptos Light" panose="020B0004020202020204" pitchFamily="34" charset="0"/>
                <a:cs typeface="Calibri"/>
              </a:rPr>
              <a:t>remain</a:t>
            </a:r>
            <a:r>
              <a:rPr sz="1800" dirty="0">
                <a:latin typeface="Aptos Light" panose="020B0004020202020204" pitchFamily="34" charset="0"/>
                <a:cs typeface="Calibri"/>
              </a:rPr>
              <a:t> </a:t>
            </a:r>
            <a:r>
              <a:rPr sz="1800" spc="-10" dirty="0">
                <a:latin typeface="Aptos Light" panose="020B0004020202020204" pitchFamily="34" charset="0"/>
                <a:cs typeface="Calibri"/>
              </a:rPr>
              <a:t>professional</a:t>
            </a:r>
            <a:endParaRPr sz="1800" dirty="0">
              <a:latin typeface="Aptos Light" panose="020B0004020202020204" pitchFamily="34" charset="0"/>
              <a:cs typeface="Calibri"/>
            </a:endParaRPr>
          </a:p>
          <a:p>
            <a:pPr marL="824865">
              <a:lnSpc>
                <a:spcPts val="2055"/>
              </a:lnSpc>
            </a:pPr>
            <a:r>
              <a:rPr sz="1800" spc="-10" dirty="0">
                <a:latin typeface="Aptos Light" panose="020B0004020202020204" pitchFamily="34" charset="0"/>
                <a:cs typeface="Calibri"/>
              </a:rPr>
              <a:t>and</a:t>
            </a:r>
            <a:r>
              <a:rPr sz="1800" spc="-60" dirty="0">
                <a:latin typeface="Aptos Light" panose="020B0004020202020204" pitchFamily="34" charset="0"/>
                <a:cs typeface="Calibri"/>
              </a:rPr>
              <a:t> </a:t>
            </a:r>
            <a:r>
              <a:rPr lang="en-US" sz="1800" spc="-10" dirty="0">
                <a:latin typeface="Aptos Light" panose="020B0004020202020204" pitchFamily="34" charset="0"/>
                <a:cs typeface="Calibri"/>
              </a:rPr>
              <a:t>objective and</a:t>
            </a:r>
            <a:r>
              <a:rPr sz="1800" spc="-55" dirty="0">
                <a:latin typeface="Aptos Light" panose="020B0004020202020204" pitchFamily="34" charset="0"/>
                <a:cs typeface="Calibri"/>
              </a:rPr>
              <a:t> </a:t>
            </a:r>
            <a:r>
              <a:rPr sz="1800" dirty="0">
                <a:latin typeface="Aptos Light" panose="020B0004020202020204" pitchFamily="34" charset="0"/>
                <a:cs typeface="Calibri"/>
              </a:rPr>
              <a:t>be</a:t>
            </a:r>
            <a:r>
              <a:rPr sz="1800" spc="-45" dirty="0">
                <a:latin typeface="Aptos Light" panose="020B0004020202020204" pitchFamily="34" charset="0"/>
                <a:cs typeface="Calibri"/>
              </a:rPr>
              <a:t> </a:t>
            </a:r>
            <a:r>
              <a:rPr sz="1800" spc="-25" dirty="0">
                <a:latin typeface="Aptos Light" panose="020B0004020202020204" pitchFamily="34" charset="0"/>
                <a:cs typeface="Calibri"/>
              </a:rPr>
              <a:t>intentional</a:t>
            </a:r>
            <a:r>
              <a:rPr sz="1800" spc="-45" dirty="0">
                <a:latin typeface="Aptos Light" panose="020B0004020202020204" pitchFamily="34" charset="0"/>
                <a:cs typeface="Calibri"/>
              </a:rPr>
              <a:t> </a:t>
            </a:r>
            <a:r>
              <a:rPr sz="1800" dirty="0">
                <a:latin typeface="Aptos Light" panose="020B0004020202020204" pitchFamily="34" charset="0"/>
                <a:cs typeface="Calibri"/>
              </a:rPr>
              <a:t>about</a:t>
            </a:r>
            <a:r>
              <a:rPr sz="1800" spc="-50" dirty="0">
                <a:latin typeface="Aptos Light" panose="020B0004020202020204" pitchFamily="34" charset="0"/>
                <a:cs typeface="Calibri"/>
              </a:rPr>
              <a:t> </a:t>
            </a:r>
            <a:r>
              <a:rPr sz="1800" spc="-10" dirty="0">
                <a:latin typeface="Aptos Light" panose="020B0004020202020204" pitchFamily="34" charset="0"/>
                <a:cs typeface="Calibri"/>
              </a:rPr>
              <a:t>treating</a:t>
            </a:r>
            <a:r>
              <a:rPr sz="1800" spc="-50" dirty="0">
                <a:latin typeface="Aptos Light" panose="020B0004020202020204" pitchFamily="34" charset="0"/>
                <a:cs typeface="Calibri"/>
              </a:rPr>
              <a:t> </a:t>
            </a:r>
            <a:r>
              <a:rPr sz="1800" dirty="0">
                <a:latin typeface="Aptos Light" panose="020B0004020202020204" pitchFamily="34" charset="0"/>
                <a:cs typeface="Calibri"/>
              </a:rPr>
              <a:t>everyone</a:t>
            </a:r>
            <a:r>
              <a:rPr sz="1800" spc="-60" dirty="0">
                <a:latin typeface="Aptos Light" panose="020B0004020202020204" pitchFamily="34" charset="0"/>
                <a:cs typeface="Calibri"/>
              </a:rPr>
              <a:t> </a:t>
            </a:r>
            <a:r>
              <a:rPr sz="1800" spc="-10" dirty="0">
                <a:latin typeface="Aptos Light" panose="020B0004020202020204" pitchFamily="34" charset="0"/>
                <a:cs typeface="Calibri"/>
              </a:rPr>
              <a:t>fairly.</a:t>
            </a:r>
            <a:endParaRPr sz="1800" dirty="0">
              <a:latin typeface="Aptos Light" panose="020B0004020202020204" pitchFamily="34" charset="0"/>
              <a:cs typeface="Calibri"/>
            </a:endParaRPr>
          </a:p>
          <a:p>
            <a:pPr marL="367665" indent="-354965">
              <a:lnSpc>
                <a:spcPts val="2300"/>
              </a:lnSpc>
              <a:spcBef>
                <a:spcPts val="1540"/>
              </a:spcBef>
              <a:buFont typeface="Arial"/>
              <a:buChar char="•"/>
              <a:tabLst>
                <a:tab pos="367665" algn="l"/>
              </a:tabLst>
            </a:pPr>
            <a:r>
              <a:rPr sz="2000" dirty="0">
                <a:solidFill>
                  <a:srgbClr val="C00000"/>
                </a:solidFill>
                <a:latin typeface="Aptos Light" panose="020B0004020202020204" pitchFamily="34" charset="0"/>
                <a:cs typeface="Arial Black"/>
              </a:rPr>
              <a:t>Ethical boundaries</a:t>
            </a:r>
            <a:endParaRPr sz="2000" dirty="0">
              <a:latin typeface="Aptos Light" panose="020B0004020202020204" pitchFamily="34" charset="0"/>
              <a:cs typeface="Arial Black"/>
            </a:endParaRPr>
          </a:p>
          <a:p>
            <a:pPr marL="824865" marR="5080" lvl="1" indent="-343535" algn="just">
              <a:lnSpc>
                <a:spcPts val="1939"/>
              </a:lnSpc>
              <a:spcBef>
                <a:spcPts val="150"/>
              </a:spcBef>
              <a:buChar char="–"/>
              <a:tabLst>
                <a:tab pos="824865" algn="l"/>
                <a:tab pos="826769" algn="l"/>
              </a:tabLst>
            </a:pPr>
            <a:r>
              <a:rPr sz="1800" dirty="0">
                <a:latin typeface="Aptos Light" panose="020B0004020202020204" pitchFamily="34" charset="0"/>
                <a:cs typeface="Calibri"/>
              </a:rPr>
              <a:t>	</a:t>
            </a:r>
            <a:r>
              <a:rPr sz="1800" spc="65" dirty="0">
                <a:latin typeface="Aptos Light" panose="020B0004020202020204" pitchFamily="34" charset="0"/>
                <a:cs typeface="Calibri"/>
              </a:rPr>
              <a:t>As</a:t>
            </a:r>
            <a:r>
              <a:rPr sz="1800" spc="15" dirty="0">
                <a:latin typeface="Aptos Light" panose="020B0004020202020204" pitchFamily="34" charset="0"/>
                <a:cs typeface="Calibri"/>
              </a:rPr>
              <a:t> </a:t>
            </a:r>
            <a:r>
              <a:rPr sz="1800" dirty="0">
                <a:latin typeface="Aptos Light" panose="020B0004020202020204" pitchFamily="34" charset="0"/>
                <a:cs typeface="Calibri"/>
              </a:rPr>
              <a:t>a</a:t>
            </a:r>
            <a:r>
              <a:rPr sz="1800" spc="15" dirty="0">
                <a:latin typeface="Aptos Light" panose="020B0004020202020204" pitchFamily="34" charset="0"/>
                <a:cs typeface="Calibri"/>
              </a:rPr>
              <a:t> </a:t>
            </a:r>
            <a:r>
              <a:rPr sz="1800" dirty="0">
                <a:latin typeface="Aptos Light" panose="020B0004020202020204" pitchFamily="34" charset="0"/>
                <a:cs typeface="Calibri"/>
              </a:rPr>
              <a:t>supervisor,</a:t>
            </a:r>
            <a:r>
              <a:rPr sz="1800" spc="10" dirty="0">
                <a:latin typeface="Aptos Light" panose="020B0004020202020204" pitchFamily="34" charset="0"/>
                <a:cs typeface="Calibri"/>
              </a:rPr>
              <a:t> </a:t>
            </a:r>
            <a:r>
              <a:rPr sz="1800" dirty="0">
                <a:latin typeface="Aptos Light" panose="020B0004020202020204" pitchFamily="34" charset="0"/>
                <a:cs typeface="Calibri"/>
              </a:rPr>
              <a:t>you</a:t>
            </a:r>
            <a:r>
              <a:rPr sz="1800" spc="5" dirty="0">
                <a:latin typeface="Aptos Light" panose="020B0004020202020204" pitchFamily="34" charset="0"/>
                <a:cs typeface="Calibri"/>
              </a:rPr>
              <a:t> </a:t>
            </a:r>
            <a:r>
              <a:rPr sz="1800" dirty="0">
                <a:latin typeface="Aptos Light" panose="020B0004020202020204" pitchFamily="34" charset="0"/>
                <a:cs typeface="Calibri"/>
              </a:rPr>
              <a:t>need</a:t>
            </a:r>
            <a:r>
              <a:rPr sz="1800" spc="25" dirty="0">
                <a:latin typeface="Aptos Light" panose="020B0004020202020204" pitchFamily="34" charset="0"/>
                <a:cs typeface="Calibri"/>
              </a:rPr>
              <a:t> </a:t>
            </a:r>
            <a:r>
              <a:rPr sz="1800" dirty="0">
                <a:latin typeface="Aptos Light" panose="020B0004020202020204" pitchFamily="34" charset="0"/>
                <a:cs typeface="Calibri"/>
              </a:rPr>
              <a:t>to</a:t>
            </a:r>
            <a:r>
              <a:rPr sz="1800" spc="20" dirty="0">
                <a:latin typeface="Aptos Light" panose="020B0004020202020204" pitchFamily="34" charset="0"/>
                <a:cs typeface="Calibri"/>
              </a:rPr>
              <a:t> </a:t>
            </a:r>
            <a:r>
              <a:rPr sz="1800" spc="-30" dirty="0">
                <a:latin typeface="Aptos Light" panose="020B0004020202020204" pitchFamily="34" charset="0"/>
                <a:cs typeface="Calibri"/>
              </a:rPr>
              <a:t>maintain</a:t>
            </a:r>
            <a:r>
              <a:rPr sz="1800" spc="20" dirty="0">
                <a:latin typeface="Aptos Light" panose="020B0004020202020204" pitchFamily="34" charset="0"/>
                <a:cs typeface="Calibri"/>
              </a:rPr>
              <a:t> </a:t>
            </a:r>
            <a:r>
              <a:rPr sz="1800" spc="-30" dirty="0">
                <a:latin typeface="Aptos Light" panose="020B0004020202020204" pitchFamily="34" charset="0"/>
                <a:cs typeface="Calibri"/>
              </a:rPr>
              <a:t>healthy</a:t>
            </a:r>
            <a:r>
              <a:rPr sz="1800" spc="20" dirty="0">
                <a:latin typeface="Aptos Light" panose="020B0004020202020204" pitchFamily="34" charset="0"/>
                <a:cs typeface="Calibri"/>
              </a:rPr>
              <a:t> </a:t>
            </a:r>
            <a:r>
              <a:rPr sz="1800" spc="-20" dirty="0">
                <a:latin typeface="Aptos Light" panose="020B0004020202020204" pitchFamily="34" charset="0"/>
                <a:cs typeface="Calibri"/>
              </a:rPr>
              <a:t>boundaries</a:t>
            </a:r>
            <a:r>
              <a:rPr sz="1800" spc="10" dirty="0">
                <a:latin typeface="Aptos Light" panose="020B0004020202020204" pitchFamily="34" charset="0"/>
                <a:cs typeface="Calibri"/>
              </a:rPr>
              <a:t> </a:t>
            </a:r>
            <a:r>
              <a:rPr sz="1800" dirty="0">
                <a:latin typeface="Aptos Light" panose="020B0004020202020204" pitchFamily="34" charset="0"/>
                <a:cs typeface="Calibri"/>
              </a:rPr>
              <a:t>at</a:t>
            </a:r>
            <a:r>
              <a:rPr sz="1800" spc="10" dirty="0">
                <a:latin typeface="Aptos Light" panose="020B0004020202020204" pitchFamily="34" charset="0"/>
                <a:cs typeface="Calibri"/>
              </a:rPr>
              <a:t> </a:t>
            </a:r>
            <a:r>
              <a:rPr sz="1800" dirty="0">
                <a:latin typeface="Aptos Light" panose="020B0004020202020204" pitchFamily="34" charset="0"/>
                <a:cs typeface="Calibri"/>
              </a:rPr>
              <a:t>work.</a:t>
            </a:r>
            <a:r>
              <a:rPr sz="1800" spc="465" dirty="0">
                <a:latin typeface="Aptos Light" panose="020B0004020202020204" pitchFamily="34" charset="0"/>
                <a:cs typeface="Calibri"/>
              </a:rPr>
              <a:t> </a:t>
            </a:r>
            <a:r>
              <a:rPr sz="1800" dirty="0">
                <a:latin typeface="Aptos Light" panose="020B0004020202020204" pitchFamily="34" charset="0"/>
                <a:cs typeface="Calibri"/>
              </a:rPr>
              <a:t>For</a:t>
            </a:r>
            <a:r>
              <a:rPr sz="1800" spc="20" dirty="0">
                <a:latin typeface="Aptos Light" panose="020B0004020202020204" pitchFamily="34" charset="0"/>
                <a:cs typeface="Calibri"/>
              </a:rPr>
              <a:t> </a:t>
            </a:r>
            <a:r>
              <a:rPr sz="1800" spc="-10" dirty="0">
                <a:latin typeface="Aptos Light" panose="020B0004020202020204" pitchFamily="34" charset="0"/>
                <a:cs typeface="Calibri"/>
              </a:rPr>
              <a:t>example,</a:t>
            </a:r>
            <a:r>
              <a:rPr sz="1800" spc="20" dirty="0">
                <a:latin typeface="Aptos Light" panose="020B0004020202020204" pitchFamily="34" charset="0"/>
                <a:cs typeface="Calibri"/>
              </a:rPr>
              <a:t> </a:t>
            </a:r>
            <a:r>
              <a:rPr sz="1800" dirty="0">
                <a:latin typeface="Aptos Light" panose="020B0004020202020204" pitchFamily="34" charset="0"/>
                <a:cs typeface="Calibri"/>
              </a:rPr>
              <a:t>this</a:t>
            </a:r>
            <a:r>
              <a:rPr sz="1800" spc="25" dirty="0">
                <a:latin typeface="Aptos Light" panose="020B0004020202020204" pitchFamily="34" charset="0"/>
                <a:cs typeface="Calibri"/>
              </a:rPr>
              <a:t> </a:t>
            </a:r>
            <a:r>
              <a:rPr sz="1800" spc="-25" dirty="0">
                <a:latin typeface="Aptos Light" panose="020B0004020202020204" pitchFamily="34" charset="0"/>
                <a:cs typeface="Calibri"/>
              </a:rPr>
              <a:t>means</a:t>
            </a:r>
            <a:r>
              <a:rPr sz="1800" spc="10" dirty="0">
                <a:latin typeface="Aptos Light" panose="020B0004020202020204" pitchFamily="34" charset="0"/>
                <a:cs typeface="Calibri"/>
              </a:rPr>
              <a:t> </a:t>
            </a:r>
            <a:r>
              <a:rPr sz="1800" dirty="0">
                <a:latin typeface="Aptos Light" panose="020B0004020202020204" pitchFamily="34" charset="0"/>
                <a:cs typeface="Calibri"/>
              </a:rPr>
              <a:t>that</a:t>
            </a:r>
            <a:r>
              <a:rPr sz="1800" spc="15" dirty="0">
                <a:latin typeface="Aptos Light" panose="020B0004020202020204" pitchFamily="34" charset="0"/>
                <a:cs typeface="Calibri"/>
              </a:rPr>
              <a:t> </a:t>
            </a:r>
            <a:r>
              <a:rPr sz="1800" dirty="0">
                <a:latin typeface="Aptos Light" panose="020B0004020202020204" pitchFamily="34" charset="0"/>
                <a:cs typeface="Calibri"/>
              </a:rPr>
              <a:t>you</a:t>
            </a:r>
            <a:r>
              <a:rPr sz="1800" spc="5" dirty="0">
                <a:latin typeface="Aptos Light" panose="020B0004020202020204" pitchFamily="34" charset="0"/>
                <a:cs typeface="Calibri"/>
              </a:rPr>
              <a:t> </a:t>
            </a:r>
            <a:r>
              <a:rPr sz="1800" dirty="0">
                <a:latin typeface="Aptos Light" panose="020B0004020202020204" pitchFamily="34" charset="0"/>
                <a:cs typeface="Calibri"/>
              </a:rPr>
              <a:t>should</a:t>
            </a:r>
            <a:r>
              <a:rPr sz="1800" spc="15" dirty="0">
                <a:latin typeface="Aptos Light" panose="020B0004020202020204" pitchFamily="34" charset="0"/>
                <a:cs typeface="Calibri"/>
              </a:rPr>
              <a:t> </a:t>
            </a:r>
            <a:r>
              <a:rPr sz="1800" spc="210" dirty="0">
                <a:latin typeface="Aptos Light" panose="020B0004020202020204" pitchFamily="34" charset="0"/>
                <a:cs typeface="Calibri"/>
              </a:rPr>
              <a:t>NOT </a:t>
            </a:r>
            <a:r>
              <a:rPr sz="1800" dirty="0">
                <a:latin typeface="Aptos Light" panose="020B0004020202020204" pitchFamily="34" charset="0"/>
                <a:cs typeface="Calibri"/>
              </a:rPr>
              <a:t>get</a:t>
            </a:r>
            <a:r>
              <a:rPr sz="1800" spc="-15" dirty="0">
                <a:latin typeface="Aptos Light" panose="020B0004020202020204" pitchFamily="34" charset="0"/>
                <a:cs typeface="Calibri"/>
              </a:rPr>
              <a:t> </a:t>
            </a:r>
            <a:r>
              <a:rPr sz="1800" dirty="0">
                <a:latin typeface="Aptos Light" panose="020B0004020202020204" pitchFamily="34" charset="0"/>
                <a:cs typeface="Calibri"/>
              </a:rPr>
              <a:t>calls</a:t>
            </a:r>
            <a:r>
              <a:rPr sz="1800" spc="-15" dirty="0">
                <a:latin typeface="Aptos Light" panose="020B0004020202020204" pitchFamily="34" charset="0"/>
                <a:cs typeface="Calibri"/>
              </a:rPr>
              <a:t> </a:t>
            </a:r>
            <a:r>
              <a:rPr sz="1800" dirty="0">
                <a:latin typeface="Aptos Light" panose="020B0004020202020204" pitchFamily="34" charset="0"/>
                <a:cs typeface="Calibri"/>
              </a:rPr>
              <a:t>from</a:t>
            </a:r>
            <a:r>
              <a:rPr sz="1800" spc="-25" dirty="0">
                <a:latin typeface="Aptos Light" panose="020B0004020202020204" pitchFamily="34" charset="0"/>
                <a:cs typeface="Calibri"/>
              </a:rPr>
              <a:t> </a:t>
            </a:r>
            <a:r>
              <a:rPr sz="1800" spc="-10" dirty="0">
                <a:latin typeface="Aptos Light" panose="020B0004020202020204" pitchFamily="34" charset="0"/>
                <a:cs typeface="Calibri"/>
              </a:rPr>
              <a:t>team members</a:t>
            </a:r>
            <a:r>
              <a:rPr sz="1800" spc="-30" dirty="0">
                <a:latin typeface="Aptos Light" panose="020B0004020202020204" pitchFamily="34" charset="0"/>
                <a:cs typeface="Calibri"/>
              </a:rPr>
              <a:t> </a:t>
            </a:r>
            <a:r>
              <a:rPr sz="1800" dirty="0">
                <a:latin typeface="Aptos Light" panose="020B0004020202020204" pitchFamily="34" charset="0"/>
                <a:cs typeface="Calibri"/>
              </a:rPr>
              <a:t>on</a:t>
            </a:r>
            <a:r>
              <a:rPr sz="1800" spc="-15" dirty="0">
                <a:latin typeface="Aptos Light" panose="020B0004020202020204" pitchFamily="34" charset="0"/>
                <a:cs typeface="Calibri"/>
              </a:rPr>
              <a:t> </a:t>
            </a:r>
            <a:r>
              <a:rPr sz="1800" dirty="0">
                <a:latin typeface="Aptos Light" panose="020B0004020202020204" pitchFamily="34" charset="0"/>
                <a:cs typeface="Calibri"/>
              </a:rPr>
              <a:t>the</a:t>
            </a:r>
            <a:r>
              <a:rPr sz="1800" spc="-5" dirty="0">
                <a:latin typeface="Aptos Light" panose="020B0004020202020204" pitchFamily="34" charset="0"/>
                <a:cs typeface="Calibri"/>
              </a:rPr>
              <a:t> </a:t>
            </a:r>
            <a:r>
              <a:rPr sz="1800" spc="-20" dirty="0">
                <a:latin typeface="Aptos Light" panose="020B0004020202020204" pitchFamily="34" charset="0"/>
                <a:cs typeface="Calibri"/>
              </a:rPr>
              <a:t>weekend,</a:t>
            </a:r>
            <a:r>
              <a:rPr sz="1800" spc="-10" dirty="0">
                <a:latin typeface="Aptos Light" panose="020B0004020202020204" pitchFamily="34" charset="0"/>
                <a:cs typeface="Calibri"/>
              </a:rPr>
              <a:t> </a:t>
            </a:r>
            <a:r>
              <a:rPr sz="1800" dirty="0">
                <a:latin typeface="Aptos Light" panose="020B0004020202020204" pitchFamily="34" charset="0"/>
                <a:cs typeface="Calibri"/>
              </a:rPr>
              <a:t>buy</a:t>
            </a:r>
            <a:r>
              <a:rPr sz="1800" spc="-15" dirty="0">
                <a:latin typeface="Aptos Light" panose="020B0004020202020204" pitchFamily="34" charset="0"/>
                <a:cs typeface="Calibri"/>
              </a:rPr>
              <a:t> </a:t>
            </a:r>
            <a:r>
              <a:rPr sz="1800" dirty="0">
                <a:latin typeface="Aptos Light" panose="020B0004020202020204" pitchFamily="34" charset="0"/>
                <a:cs typeface="Calibri"/>
              </a:rPr>
              <a:t>your</a:t>
            </a:r>
            <a:r>
              <a:rPr sz="1800" spc="-15" dirty="0">
                <a:latin typeface="Aptos Light" panose="020B0004020202020204" pitchFamily="34" charset="0"/>
                <a:cs typeface="Calibri"/>
              </a:rPr>
              <a:t> </a:t>
            </a:r>
            <a:r>
              <a:rPr sz="1800" spc="-10" dirty="0">
                <a:latin typeface="Aptos Light" panose="020B0004020202020204" pitchFamily="34" charset="0"/>
                <a:cs typeface="Calibri"/>
              </a:rPr>
              <a:t>team</a:t>
            </a:r>
            <a:r>
              <a:rPr sz="1800" spc="-15" dirty="0">
                <a:latin typeface="Aptos Light" panose="020B0004020202020204" pitchFamily="34" charset="0"/>
                <a:cs typeface="Calibri"/>
              </a:rPr>
              <a:t> </a:t>
            </a:r>
            <a:r>
              <a:rPr sz="1800" dirty="0">
                <a:latin typeface="Aptos Light" panose="020B0004020202020204" pitchFamily="34" charset="0"/>
                <a:cs typeface="Calibri"/>
              </a:rPr>
              <a:t>lunch</a:t>
            </a:r>
            <a:r>
              <a:rPr sz="1800" spc="-20" dirty="0">
                <a:latin typeface="Aptos Light" panose="020B0004020202020204" pitchFamily="34" charset="0"/>
                <a:cs typeface="Calibri"/>
              </a:rPr>
              <a:t> </a:t>
            </a:r>
            <a:r>
              <a:rPr sz="1800" dirty="0">
                <a:latin typeface="Aptos Light" panose="020B0004020202020204" pitchFamily="34" charset="0"/>
                <a:cs typeface="Calibri"/>
              </a:rPr>
              <a:t>all</a:t>
            </a:r>
            <a:r>
              <a:rPr sz="1800" spc="-5" dirty="0">
                <a:latin typeface="Aptos Light" panose="020B0004020202020204" pitchFamily="34" charset="0"/>
                <a:cs typeface="Calibri"/>
              </a:rPr>
              <a:t> </a:t>
            </a:r>
            <a:r>
              <a:rPr sz="1800" dirty="0">
                <a:latin typeface="Aptos Light" panose="020B0004020202020204" pitchFamily="34" charset="0"/>
                <a:cs typeface="Calibri"/>
              </a:rPr>
              <a:t>week,</a:t>
            </a:r>
            <a:r>
              <a:rPr sz="1800" spc="-5" dirty="0">
                <a:latin typeface="Aptos Light" panose="020B0004020202020204" pitchFamily="34" charset="0"/>
                <a:cs typeface="Calibri"/>
              </a:rPr>
              <a:t> </a:t>
            </a:r>
            <a:r>
              <a:rPr sz="1800" dirty="0">
                <a:latin typeface="Aptos Light" panose="020B0004020202020204" pitchFamily="34" charset="0"/>
                <a:cs typeface="Calibri"/>
              </a:rPr>
              <a:t>date</a:t>
            </a:r>
            <a:r>
              <a:rPr sz="1800" spc="-15" dirty="0">
                <a:latin typeface="Aptos Light" panose="020B0004020202020204" pitchFamily="34" charset="0"/>
                <a:cs typeface="Calibri"/>
              </a:rPr>
              <a:t> </a:t>
            </a:r>
            <a:r>
              <a:rPr sz="1800" spc="-20" dirty="0">
                <a:latin typeface="Aptos Light" panose="020B0004020202020204" pitchFamily="34" charset="0"/>
                <a:cs typeface="Calibri"/>
              </a:rPr>
              <a:t>anyone</a:t>
            </a:r>
            <a:r>
              <a:rPr sz="1800" spc="-25" dirty="0">
                <a:latin typeface="Aptos Light" panose="020B0004020202020204" pitchFamily="34" charset="0"/>
                <a:cs typeface="Calibri"/>
              </a:rPr>
              <a:t> </a:t>
            </a:r>
            <a:r>
              <a:rPr sz="1800" dirty="0">
                <a:latin typeface="Aptos Light" panose="020B0004020202020204" pitchFamily="34" charset="0"/>
                <a:cs typeface="Calibri"/>
              </a:rPr>
              <a:t>on</a:t>
            </a:r>
            <a:r>
              <a:rPr sz="1800" spc="-10" dirty="0">
                <a:latin typeface="Aptos Light" panose="020B0004020202020204" pitchFamily="34" charset="0"/>
                <a:cs typeface="Calibri"/>
              </a:rPr>
              <a:t> </a:t>
            </a:r>
            <a:r>
              <a:rPr sz="1800" dirty="0">
                <a:latin typeface="Aptos Light" panose="020B0004020202020204" pitchFamily="34" charset="0"/>
                <a:cs typeface="Calibri"/>
              </a:rPr>
              <a:t>your</a:t>
            </a:r>
            <a:r>
              <a:rPr sz="1800" spc="-20" dirty="0">
                <a:latin typeface="Aptos Light" panose="020B0004020202020204" pitchFamily="34" charset="0"/>
                <a:cs typeface="Calibri"/>
              </a:rPr>
              <a:t> team,</a:t>
            </a:r>
            <a:r>
              <a:rPr sz="1800" spc="-15" dirty="0">
                <a:latin typeface="Aptos Light" panose="020B0004020202020204" pitchFamily="34" charset="0"/>
                <a:cs typeface="Calibri"/>
              </a:rPr>
              <a:t> </a:t>
            </a:r>
            <a:r>
              <a:rPr sz="1800" spc="-10" dirty="0">
                <a:latin typeface="Aptos Light" panose="020B0004020202020204" pitchFamily="34" charset="0"/>
                <a:cs typeface="Calibri"/>
              </a:rPr>
              <a:t>consider </a:t>
            </a:r>
            <a:r>
              <a:rPr sz="1800" dirty="0">
                <a:latin typeface="Aptos Light" panose="020B0004020202020204" pitchFamily="34" charset="0"/>
                <a:cs typeface="Calibri"/>
              </a:rPr>
              <a:t>the</a:t>
            </a:r>
            <a:r>
              <a:rPr sz="1800" spc="65" dirty="0">
                <a:latin typeface="Aptos Light" panose="020B0004020202020204" pitchFamily="34" charset="0"/>
                <a:cs typeface="Calibri"/>
              </a:rPr>
              <a:t> </a:t>
            </a:r>
            <a:r>
              <a:rPr sz="1800" dirty="0">
                <a:latin typeface="Aptos Light" panose="020B0004020202020204" pitchFamily="34" charset="0"/>
                <a:cs typeface="Calibri"/>
              </a:rPr>
              <a:t>customer</a:t>
            </a:r>
            <a:r>
              <a:rPr sz="1800" spc="35" dirty="0">
                <a:latin typeface="Aptos Light" panose="020B0004020202020204" pitchFamily="34" charset="0"/>
                <a:cs typeface="Calibri"/>
              </a:rPr>
              <a:t> </a:t>
            </a:r>
            <a:r>
              <a:rPr sz="1800" dirty="0">
                <a:latin typeface="Aptos Light" panose="020B0004020202020204" pitchFamily="34" charset="0"/>
                <a:cs typeface="Calibri"/>
              </a:rPr>
              <a:t>your</a:t>
            </a:r>
            <a:r>
              <a:rPr sz="1800" spc="55" dirty="0">
                <a:latin typeface="Aptos Light" panose="020B0004020202020204" pitchFamily="34" charset="0"/>
                <a:cs typeface="Calibri"/>
              </a:rPr>
              <a:t> </a:t>
            </a:r>
            <a:r>
              <a:rPr sz="1800" spc="-20" dirty="0">
                <a:latin typeface="Aptos Light" panose="020B0004020202020204" pitchFamily="34" charset="0"/>
                <a:cs typeface="Calibri"/>
              </a:rPr>
              <a:t>friend,</a:t>
            </a:r>
            <a:r>
              <a:rPr sz="1800" spc="70" dirty="0">
                <a:latin typeface="Aptos Light" panose="020B0004020202020204" pitchFamily="34" charset="0"/>
                <a:cs typeface="Calibri"/>
              </a:rPr>
              <a:t> </a:t>
            </a:r>
            <a:r>
              <a:rPr sz="1800" spc="60" dirty="0">
                <a:latin typeface="Aptos Light" panose="020B0004020202020204" pitchFamily="34" charset="0"/>
                <a:cs typeface="Calibri"/>
              </a:rPr>
              <a:t>or</a:t>
            </a:r>
            <a:r>
              <a:rPr sz="1800" spc="65" dirty="0">
                <a:latin typeface="Aptos Light" panose="020B0004020202020204" pitchFamily="34" charset="0"/>
                <a:cs typeface="Calibri"/>
              </a:rPr>
              <a:t> </a:t>
            </a:r>
            <a:r>
              <a:rPr sz="1800" dirty="0">
                <a:latin typeface="Aptos Light" panose="020B0004020202020204" pitchFamily="34" charset="0"/>
                <a:cs typeface="Calibri"/>
              </a:rPr>
              <a:t>work</a:t>
            </a:r>
            <a:r>
              <a:rPr sz="1800" spc="55" dirty="0">
                <a:latin typeface="Aptos Light" panose="020B0004020202020204" pitchFamily="34" charset="0"/>
                <a:cs typeface="Calibri"/>
              </a:rPr>
              <a:t> </a:t>
            </a:r>
            <a:r>
              <a:rPr sz="1800" spc="-10" dirty="0">
                <a:latin typeface="Aptos Light" panose="020B0004020202020204" pitchFamily="34" charset="0"/>
                <a:cs typeface="Calibri"/>
              </a:rPr>
              <a:t>until</a:t>
            </a:r>
            <a:r>
              <a:rPr sz="1800" spc="80" dirty="0">
                <a:latin typeface="Aptos Light" panose="020B0004020202020204" pitchFamily="34" charset="0"/>
                <a:cs typeface="Calibri"/>
              </a:rPr>
              <a:t> </a:t>
            </a:r>
            <a:r>
              <a:rPr sz="1800" dirty="0">
                <a:latin typeface="Aptos Light" panose="020B0004020202020204" pitchFamily="34" charset="0"/>
                <a:cs typeface="Calibri"/>
              </a:rPr>
              <a:t>2AM</a:t>
            </a:r>
            <a:r>
              <a:rPr sz="1800" spc="55" dirty="0">
                <a:latin typeface="Aptos Light" panose="020B0004020202020204" pitchFamily="34" charset="0"/>
                <a:cs typeface="Calibri"/>
              </a:rPr>
              <a:t> </a:t>
            </a:r>
            <a:r>
              <a:rPr sz="1800" dirty="0">
                <a:latin typeface="Aptos Light" panose="020B0004020202020204" pitchFamily="34" charset="0"/>
                <a:cs typeface="Calibri"/>
              </a:rPr>
              <a:t>on</a:t>
            </a:r>
            <a:r>
              <a:rPr sz="1800" spc="60" dirty="0">
                <a:latin typeface="Aptos Light" panose="020B0004020202020204" pitchFamily="34" charset="0"/>
                <a:cs typeface="Calibri"/>
              </a:rPr>
              <a:t> </a:t>
            </a:r>
            <a:r>
              <a:rPr sz="1800" dirty="0">
                <a:latin typeface="Aptos Light" panose="020B0004020202020204" pitchFamily="34" charset="0"/>
                <a:cs typeface="Calibri"/>
              </a:rPr>
              <a:t>a</a:t>
            </a:r>
            <a:r>
              <a:rPr sz="1800" spc="55" dirty="0">
                <a:latin typeface="Aptos Light" panose="020B0004020202020204" pitchFamily="34" charset="0"/>
                <a:cs typeface="Calibri"/>
              </a:rPr>
              <a:t> </a:t>
            </a:r>
            <a:r>
              <a:rPr sz="1800" spc="-10" dirty="0">
                <a:latin typeface="Aptos Light" panose="020B0004020202020204" pitchFamily="34" charset="0"/>
                <a:cs typeface="Calibri"/>
              </a:rPr>
              <a:t>project.</a:t>
            </a:r>
            <a:endParaRPr sz="1800" dirty="0">
              <a:latin typeface="Aptos Light" panose="020B0004020202020204" pitchFamily="34" charset="0"/>
              <a:cs typeface="Calibri"/>
            </a:endParaRPr>
          </a:p>
          <a:p>
            <a:pPr marL="824865" marR="431165" lvl="1" indent="-343535" algn="just">
              <a:lnSpc>
                <a:spcPts val="1939"/>
              </a:lnSpc>
              <a:spcBef>
                <a:spcPts val="1215"/>
              </a:spcBef>
              <a:buChar char="–"/>
              <a:tabLst>
                <a:tab pos="824865" algn="l"/>
                <a:tab pos="826769" algn="l"/>
              </a:tabLst>
            </a:pPr>
            <a:r>
              <a:rPr sz="1800" dirty="0">
                <a:latin typeface="Aptos Light" panose="020B0004020202020204" pitchFamily="34" charset="0"/>
                <a:cs typeface="Calibri"/>
              </a:rPr>
              <a:t>	There</a:t>
            </a:r>
            <a:r>
              <a:rPr sz="1800" spc="5" dirty="0">
                <a:latin typeface="Aptos Light" panose="020B0004020202020204" pitchFamily="34" charset="0"/>
                <a:cs typeface="Calibri"/>
              </a:rPr>
              <a:t> </a:t>
            </a:r>
            <a:r>
              <a:rPr sz="1800" dirty="0">
                <a:latin typeface="Aptos Light" panose="020B0004020202020204" pitchFamily="34" charset="0"/>
                <a:cs typeface="Calibri"/>
              </a:rPr>
              <a:t>may</a:t>
            </a:r>
            <a:r>
              <a:rPr sz="1800" spc="20" dirty="0">
                <a:latin typeface="Aptos Light" panose="020B0004020202020204" pitchFamily="34" charset="0"/>
                <a:cs typeface="Calibri"/>
              </a:rPr>
              <a:t> </a:t>
            </a:r>
            <a:r>
              <a:rPr sz="1800" dirty="0">
                <a:latin typeface="Aptos Light" panose="020B0004020202020204" pitchFamily="34" charset="0"/>
                <a:cs typeface="Calibri"/>
              </a:rPr>
              <a:t>be</a:t>
            </a:r>
            <a:r>
              <a:rPr sz="1800" spc="20" dirty="0">
                <a:latin typeface="Aptos Light" panose="020B0004020202020204" pitchFamily="34" charset="0"/>
                <a:cs typeface="Calibri"/>
              </a:rPr>
              <a:t> </a:t>
            </a:r>
            <a:r>
              <a:rPr sz="1800" dirty="0">
                <a:latin typeface="Aptos Light" panose="020B0004020202020204" pitchFamily="34" charset="0"/>
                <a:cs typeface="Calibri"/>
              </a:rPr>
              <a:t>conversations</a:t>
            </a:r>
            <a:r>
              <a:rPr sz="1800" spc="5" dirty="0">
                <a:latin typeface="Aptos Light" panose="020B0004020202020204" pitchFamily="34" charset="0"/>
                <a:cs typeface="Calibri"/>
              </a:rPr>
              <a:t> </a:t>
            </a:r>
            <a:r>
              <a:rPr sz="1800" dirty="0">
                <a:latin typeface="Aptos Light" panose="020B0004020202020204" pitchFamily="34" charset="0"/>
                <a:cs typeface="Calibri"/>
              </a:rPr>
              <a:t>with</a:t>
            </a:r>
            <a:r>
              <a:rPr sz="1800" spc="25" dirty="0">
                <a:latin typeface="Aptos Light" panose="020B0004020202020204" pitchFamily="34" charset="0"/>
                <a:cs typeface="Calibri"/>
              </a:rPr>
              <a:t> </a:t>
            </a:r>
            <a:r>
              <a:rPr sz="1800" dirty="0">
                <a:latin typeface="Aptos Light" panose="020B0004020202020204" pitchFamily="34" charset="0"/>
                <a:cs typeface="Calibri"/>
              </a:rPr>
              <a:t>clients</a:t>
            </a:r>
            <a:r>
              <a:rPr sz="1800" spc="25" dirty="0">
                <a:latin typeface="Aptos Light" panose="020B0004020202020204" pitchFamily="34" charset="0"/>
                <a:cs typeface="Calibri"/>
              </a:rPr>
              <a:t> </a:t>
            </a:r>
            <a:r>
              <a:rPr sz="1800" dirty="0">
                <a:latin typeface="Aptos Light" panose="020B0004020202020204" pitchFamily="34" charset="0"/>
                <a:cs typeface="Calibri"/>
              </a:rPr>
              <a:t>that</a:t>
            </a:r>
            <a:r>
              <a:rPr sz="1800" spc="20" dirty="0">
                <a:latin typeface="Aptos Light" panose="020B0004020202020204" pitchFamily="34" charset="0"/>
                <a:cs typeface="Calibri"/>
              </a:rPr>
              <a:t> </a:t>
            </a:r>
            <a:r>
              <a:rPr sz="1800" dirty="0">
                <a:latin typeface="Aptos Light" panose="020B0004020202020204" pitchFamily="34" charset="0"/>
                <a:cs typeface="Calibri"/>
              </a:rPr>
              <a:t>you</a:t>
            </a:r>
            <a:r>
              <a:rPr sz="1800" spc="15" dirty="0">
                <a:latin typeface="Aptos Light" panose="020B0004020202020204" pitchFamily="34" charset="0"/>
                <a:cs typeface="Calibri"/>
              </a:rPr>
              <a:t> </a:t>
            </a:r>
            <a:r>
              <a:rPr sz="1800" dirty="0">
                <a:latin typeface="Aptos Light" panose="020B0004020202020204" pitchFamily="34" charset="0"/>
                <a:cs typeface="Calibri"/>
              </a:rPr>
              <a:t>are</a:t>
            </a:r>
            <a:r>
              <a:rPr sz="1800" spc="15" dirty="0">
                <a:latin typeface="Aptos Light" panose="020B0004020202020204" pitchFamily="34" charset="0"/>
                <a:cs typeface="Calibri"/>
              </a:rPr>
              <a:t> </a:t>
            </a:r>
            <a:r>
              <a:rPr sz="1800" dirty="0">
                <a:latin typeface="Aptos Light" panose="020B0004020202020204" pitchFamily="34" charset="0"/>
                <a:cs typeface="Calibri"/>
              </a:rPr>
              <a:t>not</a:t>
            </a:r>
            <a:r>
              <a:rPr sz="1800" spc="20" dirty="0">
                <a:latin typeface="Aptos Light" panose="020B0004020202020204" pitchFamily="34" charset="0"/>
                <a:cs typeface="Calibri"/>
              </a:rPr>
              <a:t> </a:t>
            </a:r>
            <a:r>
              <a:rPr sz="1800" dirty="0">
                <a:latin typeface="Aptos Light" panose="020B0004020202020204" pitchFamily="34" charset="0"/>
                <a:cs typeface="Calibri"/>
              </a:rPr>
              <a:t>the</a:t>
            </a:r>
            <a:r>
              <a:rPr sz="1800" spc="30" dirty="0">
                <a:latin typeface="Aptos Light" panose="020B0004020202020204" pitchFamily="34" charset="0"/>
                <a:cs typeface="Calibri"/>
              </a:rPr>
              <a:t> </a:t>
            </a:r>
            <a:r>
              <a:rPr sz="1800" dirty="0">
                <a:latin typeface="Aptos Light" panose="020B0004020202020204" pitchFamily="34" charset="0"/>
                <a:cs typeface="Calibri"/>
              </a:rPr>
              <a:t>right</a:t>
            </a:r>
            <a:r>
              <a:rPr sz="1800" spc="25" dirty="0">
                <a:latin typeface="Aptos Light" panose="020B0004020202020204" pitchFamily="34" charset="0"/>
                <a:cs typeface="Calibri"/>
              </a:rPr>
              <a:t> </a:t>
            </a:r>
            <a:r>
              <a:rPr sz="1800" dirty="0">
                <a:latin typeface="Aptos Light" panose="020B0004020202020204" pitchFamily="34" charset="0"/>
                <a:cs typeface="Calibri"/>
              </a:rPr>
              <a:t>fit</a:t>
            </a:r>
            <a:r>
              <a:rPr sz="1800" spc="20" dirty="0">
                <a:latin typeface="Aptos Light" panose="020B0004020202020204" pitchFamily="34" charset="0"/>
                <a:cs typeface="Calibri"/>
              </a:rPr>
              <a:t> </a:t>
            </a:r>
            <a:r>
              <a:rPr sz="1800" dirty="0">
                <a:latin typeface="Aptos Light" panose="020B0004020202020204" pitchFamily="34" charset="0"/>
                <a:cs typeface="Calibri"/>
              </a:rPr>
              <a:t>for</a:t>
            </a:r>
            <a:r>
              <a:rPr sz="1800" spc="15" dirty="0">
                <a:latin typeface="Aptos Light" panose="020B0004020202020204" pitchFamily="34" charset="0"/>
                <a:cs typeface="Calibri"/>
              </a:rPr>
              <a:t> </a:t>
            </a:r>
            <a:r>
              <a:rPr sz="1800" spc="60" dirty="0">
                <a:latin typeface="Aptos Light" panose="020B0004020202020204" pitchFamily="34" charset="0"/>
                <a:cs typeface="Calibri"/>
              </a:rPr>
              <a:t>or</a:t>
            </a:r>
            <a:r>
              <a:rPr sz="1800" spc="15" dirty="0">
                <a:latin typeface="Aptos Light" panose="020B0004020202020204" pitchFamily="34" charset="0"/>
                <a:cs typeface="Calibri"/>
              </a:rPr>
              <a:t> </a:t>
            </a:r>
            <a:r>
              <a:rPr sz="1800" dirty="0">
                <a:latin typeface="Aptos Light" panose="020B0004020202020204" pitchFamily="34" charset="0"/>
                <a:cs typeface="Calibri"/>
              </a:rPr>
              <a:t>are</a:t>
            </a:r>
            <a:r>
              <a:rPr sz="1800" spc="25" dirty="0">
                <a:latin typeface="Aptos Light" panose="020B0004020202020204" pitchFamily="34" charset="0"/>
                <a:cs typeface="Calibri"/>
              </a:rPr>
              <a:t> </a:t>
            </a:r>
            <a:r>
              <a:rPr sz="1800" dirty="0">
                <a:latin typeface="Aptos Light" panose="020B0004020202020204" pitchFamily="34" charset="0"/>
                <a:cs typeface="Calibri"/>
              </a:rPr>
              <a:t>not</a:t>
            </a:r>
            <a:r>
              <a:rPr sz="1800" spc="20" dirty="0">
                <a:latin typeface="Aptos Light" panose="020B0004020202020204" pitchFamily="34" charset="0"/>
                <a:cs typeface="Calibri"/>
              </a:rPr>
              <a:t> </a:t>
            </a:r>
            <a:r>
              <a:rPr sz="1800" spc="-20" dirty="0">
                <a:latin typeface="Aptos Light" panose="020B0004020202020204" pitchFamily="34" charset="0"/>
                <a:cs typeface="Calibri"/>
              </a:rPr>
              <a:t>fully</a:t>
            </a:r>
            <a:r>
              <a:rPr sz="1800" spc="20" dirty="0">
                <a:latin typeface="Aptos Light" panose="020B0004020202020204" pitchFamily="34" charset="0"/>
                <a:cs typeface="Calibri"/>
              </a:rPr>
              <a:t> </a:t>
            </a:r>
            <a:r>
              <a:rPr sz="1800" spc="-25" dirty="0">
                <a:latin typeface="Aptos Light" panose="020B0004020202020204" pitchFamily="34" charset="0"/>
                <a:cs typeface="Calibri"/>
              </a:rPr>
              <a:t>equipped</a:t>
            </a:r>
            <a:r>
              <a:rPr sz="1800" spc="25" dirty="0">
                <a:latin typeface="Aptos Light" panose="020B0004020202020204" pitchFamily="34" charset="0"/>
                <a:cs typeface="Calibri"/>
              </a:rPr>
              <a:t> </a:t>
            </a:r>
            <a:r>
              <a:rPr sz="1800" dirty="0">
                <a:latin typeface="Aptos Light" panose="020B0004020202020204" pitchFamily="34" charset="0"/>
                <a:cs typeface="Calibri"/>
              </a:rPr>
              <a:t>to</a:t>
            </a:r>
            <a:r>
              <a:rPr sz="1800" spc="25" dirty="0">
                <a:latin typeface="Aptos Light" panose="020B0004020202020204" pitchFamily="34" charset="0"/>
                <a:cs typeface="Calibri"/>
              </a:rPr>
              <a:t> </a:t>
            </a:r>
            <a:r>
              <a:rPr sz="1800" spc="-10" dirty="0">
                <a:latin typeface="Aptos Light" panose="020B0004020202020204" pitchFamily="34" charset="0"/>
                <a:cs typeface="Calibri"/>
              </a:rPr>
              <a:t>support </a:t>
            </a:r>
            <a:r>
              <a:rPr sz="1800" dirty="0">
                <a:latin typeface="Aptos Light" panose="020B0004020202020204" pitchFamily="34" charset="0"/>
                <a:cs typeface="Calibri"/>
              </a:rPr>
              <a:t>them through.</a:t>
            </a:r>
            <a:r>
              <a:rPr sz="1800" spc="420" dirty="0">
                <a:latin typeface="Aptos Light" panose="020B0004020202020204" pitchFamily="34" charset="0"/>
                <a:cs typeface="Calibri"/>
              </a:rPr>
              <a:t> </a:t>
            </a:r>
            <a:r>
              <a:rPr sz="1800" dirty="0">
                <a:latin typeface="Aptos Light" panose="020B0004020202020204" pitchFamily="34" charset="0"/>
                <a:cs typeface="Calibri"/>
              </a:rPr>
              <a:t>For</a:t>
            </a:r>
            <a:r>
              <a:rPr sz="1800" spc="10" dirty="0">
                <a:latin typeface="Aptos Light" panose="020B0004020202020204" pitchFamily="34" charset="0"/>
                <a:cs typeface="Calibri"/>
              </a:rPr>
              <a:t> </a:t>
            </a:r>
            <a:r>
              <a:rPr sz="1800" spc="-10" dirty="0">
                <a:latin typeface="Aptos Light" panose="020B0004020202020204" pitchFamily="34" charset="0"/>
                <a:cs typeface="Calibri"/>
              </a:rPr>
              <a:t>example,</a:t>
            </a:r>
            <a:r>
              <a:rPr sz="1800" dirty="0">
                <a:latin typeface="Aptos Light" panose="020B0004020202020204" pitchFamily="34" charset="0"/>
                <a:cs typeface="Calibri"/>
              </a:rPr>
              <a:t> if</a:t>
            </a:r>
            <a:r>
              <a:rPr sz="1800" spc="15" dirty="0">
                <a:latin typeface="Aptos Light" panose="020B0004020202020204" pitchFamily="34" charset="0"/>
                <a:cs typeface="Calibri"/>
              </a:rPr>
              <a:t> </a:t>
            </a:r>
            <a:r>
              <a:rPr sz="1800" dirty="0">
                <a:latin typeface="Aptos Light" panose="020B0004020202020204" pitchFamily="34" charset="0"/>
                <a:cs typeface="Calibri"/>
              </a:rPr>
              <a:t>a</a:t>
            </a:r>
            <a:r>
              <a:rPr sz="1800" spc="5" dirty="0">
                <a:latin typeface="Aptos Light" panose="020B0004020202020204" pitchFamily="34" charset="0"/>
                <a:cs typeface="Calibri"/>
              </a:rPr>
              <a:t> </a:t>
            </a:r>
            <a:r>
              <a:rPr sz="1800" dirty="0">
                <a:latin typeface="Aptos Light" panose="020B0004020202020204" pitchFamily="34" charset="0"/>
                <a:cs typeface="Calibri"/>
              </a:rPr>
              <a:t>client</a:t>
            </a:r>
            <a:r>
              <a:rPr sz="1800" spc="10" dirty="0">
                <a:latin typeface="Aptos Light" panose="020B0004020202020204" pitchFamily="34" charset="0"/>
                <a:cs typeface="Calibri"/>
              </a:rPr>
              <a:t> </a:t>
            </a:r>
            <a:r>
              <a:rPr sz="1800" dirty="0">
                <a:latin typeface="Aptos Light" panose="020B0004020202020204" pitchFamily="34" charset="0"/>
                <a:cs typeface="Calibri"/>
              </a:rPr>
              <a:t>expresses</a:t>
            </a:r>
            <a:r>
              <a:rPr sz="1800" spc="-5" dirty="0">
                <a:latin typeface="Aptos Light" panose="020B0004020202020204" pitchFamily="34" charset="0"/>
                <a:cs typeface="Calibri"/>
              </a:rPr>
              <a:t> </a:t>
            </a:r>
            <a:r>
              <a:rPr sz="1800" spc="-10" dirty="0">
                <a:latin typeface="Aptos Light" panose="020B0004020202020204" pitchFamily="34" charset="0"/>
                <a:cs typeface="Calibri"/>
              </a:rPr>
              <a:t>suicidal</a:t>
            </a:r>
            <a:r>
              <a:rPr sz="1800" dirty="0">
                <a:latin typeface="Aptos Light" panose="020B0004020202020204" pitchFamily="34" charset="0"/>
                <a:cs typeface="Calibri"/>
              </a:rPr>
              <a:t> </a:t>
            </a:r>
            <a:r>
              <a:rPr sz="1800" spc="-20" dirty="0">
                <a:latin typeface="Aptos Light" panose="020B0004020202020204" pitchFamily="34" charset="0"/>
                <a:cs typeface="Calibri"/>
              </a:rPr>
              <a:t>thoughts</a:t>
            </a:r>
            <a:r>
              <a:rPr sz="1800" spc="-5" dirty="0">
                <a:latin typeface="Aptos Light" panose="020B0004020202020204" pitchFamily="34" charset="0"/>
                <a:cs typeface="Calibri"/>
              </a:rPr>
              <a:t> </a:t>
            </a:r>
            <a:r>
              <a:rPr sz="1800" spc="60" dirty="0">
                <a:latin typeface="Aptos Light" panose="020B0004020202020204" pitchFamily="34" charset="0"/>
                <a:cs typeface="Calibri"/>
              </a:rPr>
              <a:t>or</a:t>
            </a:r>
            <a:r>
              <a:rPr sz="1800" dirty="0">
                <a:latin typeface="Aptos Light" panose="020B0004020202020204" pitchFamily="34" charset="0"/>
                <a:cs typeface="Calibri"/>
              </a:rPr>
              <a:t> seeks</a:t>
            </a:r>
            <a:r>
              <a:rPr sz="1800" spc="-5" dirty="0">
                <a:latin typeface="Aptos Light" panose="020B0004020202020204" pitchFamily="34" charset="0"/>
                <a:cs typeface="Calibri"/>
              </a:rPr>
              <a:t> </a:t>
            </a:r>
            <a:r>
              <a:rPr sz="1800" dirty="0">
                <a:latin typeface="Aptos Light" panose="020B0004020202020204" pitchFamily="34" charset="0"/>
                <a:cs typeface="Calibri"/>
              </a:rPr>
              <a:t>support</a:t>
            </a:r>
            <a:r>
              <a:rPr sz="1800" spc="-15" dirty="0">
                <a:latin typeface="Aptos Light" panose="020B0004020202020204" pitchFamily="34" charset="0"/>
                <a:cs typeface="Calibri"/>
              </a:rPr>
              <a:t> </a:t>
            </a:r>
            <a:r>
              <a:rPr sz="1800" dirty="0">
                <a:latin typeface="Aptos Light" panose="020B0004020202020204" pitchFamily="34" charset="0"/>
                <a:cs typeface="Calibri"/>
              </a:rPr>
              <a:t>with</a:t>
            </a:r>
            <a:r>
              <a:rPr sz="1800" spc="25" dirty="0">
                <a:latin typeface="Aptos Light" panose="020B0004020202020204" pitchFamily="34" charset="0"/>
                <a:cs typeface="Calibri"/>
              </a:rPr>
              <a:t> </a:t>
            </a:r>
            <a:r>
              <a:rPr sz="1800" dirty="0">
                <a:latin typeface="Aptos Light" panose="020B0004020202020204" pitchFamily="34" charset="0"/>
                <a:cs typeface="Calibri"/>
              </a:rPr>
              <a:t>sobriety,</a:t>
            </a:r>
            <a:r>
              <a:rPr sz="1800" spc="-5" dirty="0">
                <a:latin typeface="Aptos Light" panose="020B0004020202020204" pitchFamily="34" charset="0"/>
                <a:cs typeface="Calibri"/>
              </a:rPr>
              <a:t> </a:t>
            </a:r>
            <a:r>
              <a:rPr sz="1800" dirty="0">
                <a:latin typeface="Aptos Light" panose="020B0004020202020204" pitchFamily="34" charset="0"/>
                <a:cs typeface="Calibri"/>
              </a:rPr>
              <a:t>you </a:t>
            </a:r>
            <a:r>
              <a:rPr sz="1800" spc="-10" dirty="0">
                <a:latin typeface="Aptos Light" panose="020B0004020202020204" pitchFamily="34" charset="0"/>
                <a:cs typeface="Calibri"/>
              </a:rPr>
              <a:t>should </a:t>
            </a:r>
            <a:r>
              <a:rPr sz="1800" dirty="0">
                <a:latin typeface="Aptos Light" panose="020B0004020202020204" pitchFamily="34" charset="0"/>
                <a:cs typeface="Calibri"/>
              </a:rPr>
              <a:t>bring</a:t>
            </a:r>
            <a:r>
              <a:rPr sz="1800" spc="-10" dirty="0">
                <a:latin typeface="Aptos Light" panose="020B0004020202020204" pitchFamily="34" charset="0"/>
                <a:cs typeface="Calibri"/>
              </a:rPr>
              <a:t> </a:t>
            </a:r>
            <a:r>
              <a:rPr sz="1800" dirty="0">
                <a:latin typeface="Aptos Light" panose="020B0004020202020204" pitchFamily="34" charset="0"/>
                <a:cs typeface="Calibri"/>
              </a:rPr>
              <a:t>in</a:t>
            </a:r>
            <a:r>
              <a:rPr sz="1800" spc="-5" dirty="0">
                <a:latin typeface="Aptos Light" panose="020B0004020202020204" pitchFamily="34" charset="0"/>
                <a:cs typeface="Calibri"/>
              </a:rPr>
              <a:t> </a:t>
            </a:r>
            <a:r>
              <a:rPr sz="1800" dirty="0">
                <a:latin typeface="Aptos Light" panose="020B0004020202020204" pitchFamily="34" charset="0"/>
                <a:cs typeface="Calibri"/>
              </a:rPr>
              <a:t>your</a:t>
            </a:r>
            <a:r>
              <a:rPr sz="1800" spc="-15" dirty="0">
                <a:latin typeface="Aptos Light" panose="020B0004020202020204" pitchFamily="34" charset="0"/>
                <a:cs typeface="Calibri"/>
              </a:rPr>
              <a:t> </a:t>
            </a:r>
            <a:r>
              <a:rPr sz="1800" spc="-30" dirty="0">
                <a:latin typeface="Aptos Light" panose="020B0004020202020204" pitchFamily="34" charset="0"/>
                <a:cs typeface="Calibri"/>
              </a:rPr>
              <a:t>manager</a:t>
            </a:r>
            <a:r>
              <a:rPr sz="1800" spc="-25" dirty="0">
                <a:latin typeface="Aptos Light" panose="020B0004020202020204" pitchFamily="34" charset="0"/>
                <a:cs typeface="Calibri"/>
              </a:rPr>
              <a:t> </a:t>
            </a:r>
            <a:r>
              <a:rPr sz="1800" spc="-10" dirty="0">
                <a:latin typeface="Aptos Light" panose="020B0004020202020204" pitchFamily="34" charset="0"/>
                <a:cs typeface="Calibri"/>
              </a:rPr>
              <a:t>and</a:t>
            </a:r>
            <a:r>
              <a:rPr sz="1800" spc="-20" dirty="0">
                <a:latin typeface="Aptos Light" panose="020B0004020202020204" pitchFamily="34" charset="0"/>
                <a:cs typeface="Calibri"/>
              </a:rPr>
              <a:t> </a:t>
            </a:r>
            <a:r>
              <a:rPr sz="1800" dirty="0">
                <a:latin typeface="Aptos Light" panose="020B0004020202020204" pitchFamily="34" charset="0"/>
                <a:cs typeface="Calibri"/>
              </a:rPr>
              <a:t>the</a:t>
            </a:r>
            <a:r>
              <a:rPr sz="1800" spc="-5" dirty="0">
                <a:latin typeface="Aptos Light" panose="020B0004020202020204" pitchFamily="34" charset="0"/>
                <a:cs typeface="Calibri"/>
              </a:rPr>
              <a:t> </a:t>
            </a:r>
            <a:r>
              <a:rPr sz="1800" spc="-10" dirty="0">
                <a:latin typeface="Aptos Light" panose="020B0004020202020204" pitchFamily="34" charset="0"/>
                <a:cs typeface="Calibri"/>
              </a:rPr>
              <a:t>Employment</a:t>
            </a:r>
            <a:r>
              <a:rPr sz="1800" spc="-20" dirty="0">
                <a:latin typeface="Aptos Light" panose="020B0004020202020204" pitchFamily="34" charset="0"/>
                <a:cs typeface="Calibri"/>
              </a:rPr>
              <a:t> </a:t>
            </a:r>
            <a:r>
              <a:rPr sz="1800" spc="-10" dirty="0">
                <a:latin typeface="Aptos Light" panose="020B0004020202020204" pitchFamily="34" charset="0"/>
                <a:cs typeface="Calibri"/>
              </a:rPr>
              <a:t>Specialist</a:t>
            </a:r>
            <a:r>
              <a:rPr sz="1800" spc="-15" dirty="0">
                <a:latin typeface="Aptos Light" panose="020B0004020202020204" pitchFamily="34" charset="0"/>
                <a:cs typeface="Calibri"/>
              </a:rPr>
              <a:t> </a:t>
            </a:r>
            <a:r>
              <a:rPr sz="1800" dirty="0">
                <a:latin typeface="Aptos Light" panose="020B0004020202020204" pitchFamily="34" charset="0"/>
                <a:cs typeface="Calibri"/>
              </a:rPr>
              <a:t>for</a:t>
            </a:r>
            <a:r>
              <a:rPr sz="1800" spc="-20" dirty="0">
                <a:latin typeface="Aptos Light" panose="020B0004020202020204" pitchFamily="34" charset="0"/>
                <a:cs typeface="Calibri"/>
              </a:rPr>
              <a:t> </a:t>
            </a:r>
            <a:r>
              <a:rPr sz="1800" spc="-25" dirty="0">
                <a:latin typeface="Aptos Light" panose="020B0004020202020204" pitchFamily="34" charset="0"/>
                <a:cs typeface="Calibri"/>
              </a:rPr>
              <a:t>additional</a:t>
            </a:r>
            <a:r>
              <a:rPr sz="1800" spc="-10" dirty="0">
                <a:latin typeface="Aptos Light" panose="020B0004020202020204" pitchFamily="34" charset="0"/>
                <a:cs typeface="Calibri"/>
              </a:rPr>
              <a:t> </a:t>
            </a:r>
            <a:r>
              <a:rPr sz="1800" dirty="0">
                <a:latin typeface="Aptos Light" panose="020B0004020202020204" pitchFamily="34" charset="0"/>
                <a:cs typeface="Calibri"/>
              </a:rPr>
              <a:t>support</a:t>
            </a:r>
            <a:r>
              <a:rPr sz="1800" spc="-20" dirty="0">
                <a:latin typeface="Aptos Light" panose="020B0004020202020204" pitchFamily="34" charset="0"/>
                <a:cs typeface="Calibri"/>
              </a:rPr>
              <a:t> </a:t>
            </a:r>
            <a:r>
              <a:rPr sz="1800" dirty="0">
                <a:latin typeface="Aptos Light" panose="020B0004020202020204" pitchFamily="34" charset="0"/>
                <a:cs typeface="Calibri"/>
              </a:rPr>
              <a:t>via</a:t>
            </a:r>
            <a:r>
              <a:rPr sz="1800" spc="-10" dirty="0">
                <a:latin typeface="Aptos Light" panose="020B0004020202020204" pitchFamily="34" charset="0"/>
                <a:cs typeface="Calibri"/>
              </a:rPr>
              <a:t> </a:t>
            </a:r>
            <a:r>
              <a:rPr sz="1800" dirty="0">
                <a:latin typeface="Aptos Light" panose="020B0004020202020204" pitchFamily="34" charset="0"/>
                <a:cs typeface="Calibri"/>
              </a:rPr>
              <a:t>a</a:t>
            </a:r>
            <a:r>
              <a:rPr sz="1800" spc="-5" dirty="0">
                <a:latin typeface="Aptos Light" panose="020B0004020202020204" pitchFamily="34" charset="0"/>
                <a:cs typeface="Calibri"/>
              </a:rPr>
              <a:t> </a:t>
            </a:r>
            <a:r>
              <a:rPr sz="1800" spc="-10" dirty="0">
                <a:latin typeface="Aptos Light" panose="020B0004020202020204" pitchFamily="34" charset="0"/>
                <a:cs typeface="Calibri"/>
              </a:rPr>
              <a:t>team</a:t>
            </a:r>
            <a:r>
              <a:rPr sz="1800" spc="-20" dirty="0">
                <a:latin typeface="Aptos Light" panose="020B0004020202020204" pitchFamily="34" charset="0"/>
                <a:cs typeface="Calibri"/>
              </a:rPr>
              <a:t> </a:t>
            </a:r>
            <a:r>
              <a:rPr sz="1800" spc="-10" dirty="0">
                <a:latin typeface="Aptos Light" panose="020B0004020202020204" pitchFamily="34" charset="0"/>
                <a:cs typeface="Calibri"/>
              </a:rPr>
              <a:t>effort.</a:t>
            </a:r>
            <a:endParaRPr sz="1800" dirty="0">
              <a:latin typeface="Aptos Light" panose="020B0004020202020204" pitchFamily="34" charset="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349446"/>
            <a:ext cx="10363200" cy="594360"/>
          </a:xfrm>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How to Use and Edit the Supervisor Success Series Modules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009564"/>
            <a:ext cx="12192000" cy="288347"/>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486660" y="1603890"/>
            <a:ext cx="11103078" cy="646750"/>
            <a:chOff x="1576091" y="1741750"/>
            <a:chExt cx="11391477" cy="646750"/>
          </a:xfrm>
        </p:grpSpPr>
        <p:sp>
          <p:nvSpPr>
            <p:cNvPr id="23" name="TextBox 22">
              <a:extLst>
                <a:ext uri="{FF2B5EF4-FFF2-40B4-BE49-F238E27FC236}">
                  <a16:creationId xmlns:a16="http://schemas.microsoft.com/office/drawing/2014/main" id="{52990382-241B-4DD6-BB88-261F324A81B5}"/>
                </a:ext>
              </a:extLst>
            </p:cNvPr>
            <p:cNvSpPr txBox="1"/>
            <p:nvPr/>
          </p:nvSpPr>
          <p:spPr>
            <a:xfrm>
              <a:off x="1798371" y="1741750"/>
              <a:ext cx="111691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1. Update the content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your ESE’s branding, replace the REDF logo by searching in the top right for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‘Slide Master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delete</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the REDF logo from the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Master title style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and replace it with your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organization’s logo</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click ‘close Master’ to save.</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C548FAB-F75E-6A71-A140-F91DDA729B55}"/>
              </a:ext>
            </a:extLst>
          </p:cNvPr>
          <p:cNvPicPr>
            <a:picLocks noChangeAspect="1"/>
          </p:cNvPicPr>
          <p:nvPr/>
        </p:nvPicPr>
        <p:blipFill>
          <a:blip r:embed="rId3"/>
          <a:stretch>
            <a:fillRect/>
          </a:stretch>
        </p:blipFill>
        <p:spPr>
          <a:xfrm>
            <a:off x="382330" y="2343810"/>
            <a:ext cx="4170060" cy="1672437"/>
          </a:xfrm>
          <a:prstGeom prst="rect">
            <a:avLst/>
          </a:prstGeom>
        </p:spPr>
      </p:pic>
      <p:sp>
        <p:nvSpPr>
          <p:cNvPr id="6" name="Rectangle 5">
            <a:extLst>
              <a:ext uri="{FF2B5EF4-FFF2-40B4-BE49-F238E27FC236}">
                <a16:creationId xmlns:a16="http://schemas.microsoft.com/office/drawing/2014/main" id="{8B25CD76-A441-100D-7890-CCD87253C642}"/>
              </a:ext>
            </a:extLst>
          </p:cNvPr>
          <p:cNvSpPr/>
          <p:nvPr/>
        </p:nvSpPr>
        <p:spPr>
          <a:xfrm>
            <a:off x="3948804" y="2330187"/>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BB15257-72ED-EC08-BC8E-CD8568326294}"/>
              </a:ext>
            </a:extLst>
          </p:cNvPr>
          <p:cNvSpPr txBox="1"/>
          <p:nvPr/>
        </p:nvSpPr>
        <p:spPr>
          <a:xfrm>
            <a:off x="6348990" y="2556200"/>
            <a:ext cx="54606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2.  Update the colors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throughout the presentation to match your organization’s color scheme by selecting the top red bar on each slide, Home tab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paint can  and selecting a fill color that works best for your branding.</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8" name="Straight Connector 7">
            <a:extLst>
              <a:ext uri="{FF2B5EF4-FFF2-40B4-BE49-F238E27FC236}">
                <a16:creationId xmlns:a16="http://schemas.microsoft.com/office/drawing/2014/main" id="{BF4A757F-9A5F-625A-45FB-7477C8C0450E}"/>
              </a:ext>
            </a:extLst>
          </p:cNvPr>
          <p:cNvCxnSpPr/>
          <p:nvPr/>
        </p:nvCxnSpPr>
        <p:spPr>
          <a:xfrm>
            <a:off x="6090444" y="280250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768052B-9038-D694-CACA-AB21F57D6EA0}"/>
              </a:ext>
            </a:extLst>
          </p:cNvPr>
          <p:cNvPicPr>
            <a:picLocks noChangeAspect="1"/>
          </p:cNvPicPr>
          <p:nvPr/>
        </p:nvPicPr>
        <p:blipFill>
          <a:blip r:embed="rId4"/>
          <a:srcRect b="13113"/>
          <a:stretch/>
        </p:blipFill>
        <p:spPr>
          <a:xfrm>
            <a:off x="8353478" y="3633418"/>
            <a:ext cx="3456192" cy="1672437"/>
          </a:xfrm>
          <a:prstGeom prst="rect">
            <a:avLst/>
          </a:prstGeom>
        </p:spPr>
      </p:pic>
      <p:sp>
        <p:nvSpPr>
          <p:cNvPr id="10" name="Rectangle 9">
            <a:extLst>
              <a:ext uri="{FF2B5EF4-FFF2-40B4-BE49-F238E27FC236}">
                <a16:creationId xmlns:a16="http://schemas.microsoft.com/office/drawing/2014/main" id="{4EC6ECC7-3EB6-4940-9504-DC29CD3F878A}"/>
              </a:ext>
            </a:extLst>
          </p:cNvPr>
          <p:cNvSpPr/>
          <p:nvPr/>
        </p:nvSpPr>
        <p:spPr>
          <a:xfrm>
            <a:off x="9661189" y="3857022"/>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69F6933B-9796-9B1E-0223-69ED03E5E1B3}"/>
              </a:ext>
            </a:extLst>
          </p:cNvPr>
          <p:cNvSpPr txBox="1"/>
          <p:nvPr/>
        </p:nvSpPr>
        <p:spPr>
          <a:xfrm>
            <a:off x="703314" y="4171392"/>
            <a:ext cx="6456617"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Update the name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of your organization by using the top right search bar again, selecting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‘Find and replace,’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type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[organization]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into the find bar and your ESE/ organization name into the replace bar, select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‘replace all.’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Anything content highlighted in </a:t>
            </a:r>
            <a:r>
              <a:rPr kumimoji="0" lang="en-US" sz="1600" b="1" i="0"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mn-ea"/>
                <a:cs typeface="+mn-cs"/>
              </a:rPr>
              <a:t>gray</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should be updated.</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3" name="Straight Connector 12">
            <a:extLst>
              <a:ext uri="{FF2B5EF4-FFF2-40B4-BE49-F238E27FC236}">
                <a16:creationId xmlns:a16="http://schemas.microsoft.com/office/drawing/2014/main" id="{13DF5E1B-A524-A633-1914-2CDFD33B0102}"/>
              </a:ext>
            </a:extLst>
          </p:cNvPr>
          <p:cNvCxnSpPr/>
          <p:nvPr/>
        </p:nvCxnSpPr>
        <p:spPr>
          <a:xfrm>
            <a:off x="444768" y="4417692"/>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B410041-BA8F-55F6-565E-94DB1E2E35C8}"/>
              </a:ext>
            </a:extLst>
          </p:cNvPr>
          <p:cNvPicPr>
            <a:picLocks noChangeAspect="1"/>
          </p:cNvPicPr>
          <p:nvPr/>
        </p:nvPicPr>
        <p:blipFill>
          <a:blip r:embed="rId5"/>
          <a:srcRect b="22147"/>
          <a:stretch/>
        </p:blipFill>
        <p:spPr>
          <a:xfrm>
            <a:off x="3026756" y="5285445"/>
            <a:ext cx="2076036" cy="1427058"/>
          </a:xfrm>
          <a:prstGeom prst="rect">
            <a:avLst/>
          </a:prstGeom>
        </p:spPr>
      </p:pic>
      <p:sp>
        <p:nvSpPr>
          <p:cNvPr id="15" name="TextBox 14">
            <a:extLst>
              <a:ext uri="{FF2B5EF4-FFF2-40B4-BE49-F238E27FC236}">
                <a16:creationId xmlns:a16="http://schemas.microsoft.com/office/drawing/2014/main" id="{183A7B5E-419D-159B-FF45-10A61EC0BE1E}"/>
              </a:ext>
            </a:extLst>
          </p:cNvPr>
          <p:cNvSpPr txBox="1"/>
          <p:nvPr/>
        </p:nvSpPr>
        <p:spPr>
          <a:xfrm>
            <a:off x="0" y="6031498"/>
            <a:ext cx="16775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Need help? Reach out to </a:t>
            </a:r>
            <a:r>
              <a:rPr lang="en-US" sz="1400" dirty="0">
                <a:solidFill>
                  <a:srgbClr val="000000"/>
                </a:solidFill>
                <a:latin typeface="Aptos Light" panose="020B0004020202020204" pitchFamily="34" charset="0"/>
              </a:rPr>
              <a:t>a REDF staff member</a:t>
            </a:r>
            <a:endParaRPr kumimoji="0" lang="en-US" sz="14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6" name="TextBox 15">
            <a:extLst>
              <a:ext uri="{FF2B5EF4-FFF2-40B4-BE49-F238E27FC236}">
                <a16:creationId xmlns:a16="http://schemas.microsoft.com/office/drawing/2014/main" id="{3DF13039-E362-CB96-CCEE-57EF484FCA78}"/>
              </a:ext>
            </a:extLst>
          </p:cNvPr>
          <p:cNvSpPr txBox="1"/>
          <p:nvPr/>
        </p:nvSpPr>
        <p:spPr>
          <a:xfrm>
            <a:off x="7456738" y="5677557"/>
            <a:ext cx="44967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4. Editing Pro Tips…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Use the font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Aptos light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text on the slide and </a:t>
            </a:r>
            <a:r>
              <a:rPr kumimoji="0" lang="en-US" sz="1600" b="1" i="0" u="none" strike="noStrike" kern="1200" cap="none" spc="0" normalizeH="0" baseline="0" noProof="0" dirty="0">
                <a:ln>
                  <a:noFill/>
                </a:ln>
                <a:solidFill>
                  <a:srgbClr val="000000"/>
                </a:solidFill>
                <a:effectLst/>
                <a:uLnTx/>
                <a:uFillTx/>
                <a:latin typeface="Aptos SemiBold" panose="020B0004020202020204" pitchFamily="34" charset="0"/>
                <a:ea typeface="+mn-ea"/>
                <a:cs typeface="+mn-cs"/>
              </a:rPr>
              <a:t>Aptos semibold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the titles.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EDIT EVERY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make sure it reflect your organization’s style and culture. </a:t>
            </a:r>
          </a:p>
        </p:txBody>
      </p:sp>
      <p:cxnSp>
        <p:nvCxnSpPr>
          <p:cNvPr id="17" name="Straight Connector 16">
            <a:extLst>
              <a:ext uri="{FF2B5EF4-FFF2-40B4-BE49-F238E27FC236}">
                <a16:creationId xmlns:a16="http://schemas.microsoft.com/office/drawing/2014/main" id="{5E89B7F7-BEB4-E2C9-E48B-CFEAE3082D87}"/>
              </a:ext>
            </a:extLst>
          </p:cNvPr>
          <p:cNvCxnSpPr>
            <a:cxnSpLocks/>
          </p:cNvCxnSpPr>
          <p:nvPr/>
        </p:nvCxnSpPr>
        <p:spPr>
          <a:xfrm>
            <a:off x="7275889" y="5814776"/>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F6328F6-30C4-5EB1-C61A-FE02E434AC51}"/>
              </a:ext>
            </a:extLst>
          </p:cNvPr>
          <p:cNvPicPr>
            <a:picLocks noChangeAspect="1"/>
          </p:cNvPicPr>
          <p:nvPr/>
        </p:nvPicPr>
        <p:blipFill>
          <a:blip r:embed="rId6"/>
          <a:stretch>
            <a:fillRect/>
          </a:stretch>
        </p:blipFill>
        <p:spPr>
          <a:xfrm>
            <a:off x="5662638" y="5285445"/>
            <a:ext cx="1444642" cy="1437382"/>
          </a:xfrm>
          <a:prstGeom prst="rect">
            <a:avLst/>
          </a:prstGeom>
        </p:spPr>
      </p:pic>
    </p:spTree>
    <p:extLst>
      <p:ext uri="{BB962C8B-B14F-4D97-AF65-F5344CB8AC3E}">
        <p14:creationId xmlns:p14="http://schemas.microsoft.com/office/powerpoint/2010/main" val="311368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2736" y="160272"/>
            <a:ext cx="10515600" cy="1005018"/>
          </a:xfrm>
          <a:prstGeom prst="rect">
            <a:avLst/>
          </a:prstGeom>
        </p:spPr>
        <p:txBody>
          <a:bodyPr vert="horz" wrap="square" lIns="0" tIns="83438" rIns="0" bIns="0" rtlCol="0">
            <a:spAutoFit/>
          </a:bodyPr>
          <a:lstStyle/>
          <a:p>
            <a:pPr marL="12700">
              <a:lnSpc>
                <a:spcPct val="100000"/>
              </a:lnSpc>
              <a:spcBef>
                <a:spcPts val="100"/>
              </a:spcBef>
            </a:pPr>
            <a:r>
              <a:rPr lang="en-US" sz="2950" b="1" dirty="0">
                <a:latin typeface="Aptos SemiBold" panose="020B0004020202020204" pitchFamily="34" charset="0"/>
              </a:rPr>
              <a:t>(Continued) Example </a:t>
            </a:r>
            <a:r>
              <a:rPr sz="2950" b="1" dirty="0">
                <a:latin typeface="Aptos SemiBold" panose="020B0004020202020204" pitchFamily="34" charset="0"/>
              </a:rPr>
              <a:t>Role</a:t>
            </a:r>
            <a:r>
              <a:rPr sz="2950" b="1" spc="50" dirty="0">
                <a:latin typeface="Aptos SemiBold" panose="020B0004020202020204" pitchFamily="34" charset="0"/>
              </a:rPr>
              <a:t> </a:t>
            </a:r>
            <a:r>
              <a:rPr sz="2950" b="1" dirty="0">
                <a:latin typeface="Aptos SemiBold" panose="020B0004020202020204" pitchFamily="34" charset="0"/>
              </a:rPr>
              <a:t>of</a:t>
            </a:r>
            <a:r>
              <a:rPr sz="2950" b="1" spc="75" dirty="0">
                <a:latin typeface="Aptos SemiBold" panose="020B0004020202020204" pitchFamily="34" charset="0"/>
              </a:rPr>
              <a:t> </a:t>
            </a:r>
            <a:r>
              <a:rPr sz="2950" b="1" dirty="0">
                <a:latin typeface="Aptos SemiBold" panose="020B0004020202020204" pitchFamily="34" charset="0"/>
              </a:rPr>
              <a:t>a</a:t>
            </a:r>
            <a:r>
              <a:rPr sz="2950" b="1" spc="60" dirty="0">
                <a:latin typeface="Aptos SemiBold" panose="020B0004020202020204" pitchFamily="34" charset="0"/>
              </a:rPr>
              <a:t> </a:t>
            </a:r>
            <a:r>
              <a:rPr lang="en-US" sz="2950" b="1" spc="60" dirty="0">
                <a:latin typeface="Aptos SemiBold" panose="020B0004020202020204" pitchFamily="34" charset="0"/>
              </a:rPr>
              <a:t>S</a:t>
            </a:r>
            <a:r>
              <a:rPr sz="2950" b="1" dirty="0">
                <a:latin typeface="Aptos SemiBold" panose="020B0004020202020204" pitchFamily="34" charset="0"/>
              </a:rPr>
              <a:t>upervisor:</a:t>
            </a:r>
            <a:r>
              <a:rPr sz="2950" b="1" spc="40" dirty="0">
                <a:latin typeface="Aptos SemiBold" panose="020B0004020202020204" pitchFamily="34" charset="0"/>
              </a:rPr>
              <a:t> </a:t>
            </a:r>
            <a:r>
              <a:rPr sz="2950" b="1" dirty="0">
                <a:latin typeface="Aptos SemiBold" panose="020B0004020202020204" pitchFamily="34" charset="0"/>
              </a:rPr>
              <a:t>Creating</a:t>
            </a:r>
            <a:r>
              <a:rPr sz="2950" b="1" spc="75" dirty="0">
                <a:latin typeface="Aptos SemiBold" panose="020B0004020202020204" pitchFamily="34" charset="0"/>
              </a:rPr>
              <a:t> </a:t>
            </a:r>
            <a:r>
              <a:rPr sz="2950" b="1" dirty="0">
                <a:latin typeface="Aptos SemiBold" panose="020B0004020202020204" pitchFamily="34" charset="0"/>
              </a:rPr>
              <a:t>an</a:t>
            </a:r>
            <a:r>
              <a:rPr sz="2950" b="1" spc="70" dirty="0">
                <a:latin typeface="Aptos SemiBold" panose="020B0004020202020204" pitchFamily="34" charset="0"/>
              </a:rPr>
              <a:t> </a:t>
            </a:r>
            <a:r>
              <a:rPr sz="2950" b="1" spc="-10" dirty="0">
                <a:latin typeface="Aptos SemiBold" panose="020B0004020202020204" pitchFamily="34" charset="0"/>
              </a:rPr>
              <a:t>environment</a:t>
            </a:r>
            <a:r>
              <a:rPr sz="2950" b="1" spc="55" dirty="0">
                <a:latin typeface="Aptos SemiBold" panose="020B0004020202020204" pitchFamily="34" charset="0"/>
              </a:rPr>
              <a:t> </a:t>
            </a:r>
            <a:r>
              <a:rPr sz="2950" b="1" dirty="0">
                <a:latin typeface="Aptos SemiBold" panose="020B0004020202020204" pitchFamily="34" charset="0"/>
              </a:rPr>
              <a:t>for</a:t>
            </a:r>
            <a:r>
              <a:rPr sz="2950" b="1" spc="45" dirty="0">
                <a:latin typeface="Aptos SemiBold" panose="020B0004020202020204" pitchFamily="34" charset="0"/>
              </a:rPr>
              <a:t> </a:t>
            </a:r>
            <a:r>
              <a:rPr sz="2950" b="1" spc="-30" dirty="0">
                <a:latin typeface="Aptos SemiBold" panose="020B0004020202020204" pitchFamily="34" charset="0"/>
              </a:rPr>
              <a:t>learning</a:t>
            </a:r>
            <a:r>
              <a:rPr sz="2950" b="1" spc="70" dirty="0">
                <a:latin typeface="Aptos SemiBold" panose="020B0004020202020204" pitchFamily="34" charset="0"/>
              </a:rPr>
              <a:t> </a:t>
            </a:r>
            <a:r>
              <a:rPr sz="2950" b="1" spc="-20" dirty="0">
                <a:latin typeface="Aptos SemiBold" panose="020B0004020202020204" pitchFamily="34" charset="0"/>
              </a:rPr>
              <a:t>and</a:t>
            </a:r>
            <a:r>
              <a:rPr sz="2950" b="1" spc="65" dirty="0">
                <a:latin typeface="Aptos SemiBold" panose="020B0004020202020204" pitchFamily="34" charset="0"/>
              </a:rPr>
              <a:t> </a:t>
            </a:r>
            <a:r>
              <a:rPr sz="2950" b="1" spc="-10" dirty="0">
                <a:latin typeface="Aptos SemiBold" panose="020B0004020202020204" pitchFamily="34" charset="0"/>
              </a:rPr>
              <a:t>growing</a:t>
            </a:r>
            <a:endParaRPr sz="2950" b="1" dirty="0">
              <a:latin typeface="Aptos SemiBold" panose="020B0004020202020204" pitchFamily="34" charset="0"/>
            </a:endParaRPr>
          </a:p>
        </p:txBody>
      </p:sp>
      <p:sp>
        <p:nvSpPr>
          <p:cNvPr id="3" name="object 3"/>
          <p:cNvSpPr txBox="1"/>
          <p:nvPr/>
        </p:nvSpPr>
        <p:spPr>
          <a:xfrm>
            <a:off x="662736" y="1802520"/>
            <a:ext cx="11695814" cy="4143185"/>
          </a:xfrm>
          <a:prstGeom prst="rect">
            <a:avLst/>
          </a:prstGeom>
        </p:spPr>
        <p:txBody>
          <a:bodyPr vert="horz" wrap="square" lIns="0" tIns="12700" rIns="0" bIns="0" rtlCol="0">
            <a:spAutoFit/>
          </a:bodyPr>
          <a:lstStyle/>
          <a:p>
            <a:pPr marL="12700" marR="225425">
              <a:lnSpc>
                <a:spcPct val="108000"/>
              </a:lnSpc>
              <a:spcBef>
                <a:spcPts val="100"/>
              </a:spcBef>
            </a:pPr>
            <a:r>
              <a:rPr lang="en-US" sz="2000" dirty="0">
                <a:latin typeface="Aptos Light" panose="020B0004020202020204" pitchFamily="34" charset="0"/>
                <a:cs typeface="Calibri"/>
              </a:rPr>
              <a:t>(Org)</a:t>
            </a:r>
            <a:r>
              <a:rPr sz="2000" spc="-25" dirty="0">
                <a:latin typeface="Aptos Light" panose="020B0004020202020204" pitchFamily="34" charset="0"/>
                <a:cs typeface="Calibri"/>
              </a:rPr>
              <a:t> </a:t>
            </a:r>
            <a:r>
              <a:rPr sz="2000" dirty="0">
                <a:latin typeface="Aptos Light" panose="020B0004020202020204" pitchFamily="34" charset="0"/>
                <a:cs typeface="Calibri"/>
              </a:rPr>
              <a:t>is</a:t>
            </a:r>
            <a:r>
              <a:rPr sz="2000" spc="5" dirty="0">
                <a:latin typeface="Aptos Light" panose="020B0004020202020204" pitchFamily="34" charset="0"/>
                <a:cs typeface="Calibri"/>
              </a:rPr>
              <a:t> </a:t>
            </a:r>
            <a:r>
              <a:rPr sz="2000" spc="-10" dirty="0">
                <a:latin typeface="Aptos Light" panose="020B0004020202020204" pitchFamily="34" charset="0"/>
                <a:cs typeface="Calibri"/>
              </a:rPr>
              <a:t>committed</a:t>
            </a:r>
            <a:r>
              <a:rPr sz="2000" spc="-40" dirty="0">
                <a:latin typeface="Aptos Light" panose="020B0004020202020204" pitchFamily="34" charset="0"/>
                <a:cs typeface="Calibri"/>
              </a:rPr>
              <a:t> </a:t>
            </a:r>
            <a:r>
              <a:rPr sz="2000" dirty="0">
                <a:latin typeface="Aptos Light" panose="020B0004020202020204" pitchFamily="34" charset="0"/>
                <a:cs typeface="Calibri"/>
              </a:rPr>
              <a:t>to</a:t>
            </a:r>
            <a:r>
              <a:rPr sz="2000" spc="-5" dirty="0">
                <a:latin typeface="Aptos Light" panose="020B0004020202020204" pitchFamily="34" charset="0"/>
                <a:cs typeface="Calibri"/>
              </a:rPr>
              <a:t> </a:t>
            </a:r>
            <a:r>
              <a:rPr sz="2000" spc="-30" dirty="0">
                <a:latin typeface="Aptos Light" panose="020B0004020202020204" pitchFamily="34" charset="0"/>
                <a:cs typeface="Calibri"/>
              </a:rPr>
              <a:t>helping</a:t>
            </a:r>
            <a:r>
              <a:rPr sz="2000" spc="-35" dirty="0">
                <a:latin typeface="Aptos Light" panose="020B0004020202020204" pitchFamily="34" charset="0"/>
                <a:cs typeface="Calibri"/>
              </a:rPr>
              <a:t> </a:t>
            </a:r>
            <a:r>
              <a:rPr sz="2000" spc="-10" dirty="0">
                <a:latin typeface="Aptos Light" panose="020B0004020202020204" pitchFamily="34" charset="0"/>
                <a:cs typeface="Calibri"/>
              </a:rPr>
              <a:t>community</a:t>
            </a:r>
            <a:r>
              <a:rPr sz="2000" spc="-30" dirty="0">
                <a:latin typeface="Aptos Light" panose="020B0004020202020204" pitchFamily="34" charset="0"/>
                <a:cs typeface="Calibri"/>
              </a:rPr>
              <a:t> </a:t>
            </a:r>
            <a:r>
              <a:rPr sz="2000" dirty="0">
                <a:latin typeface="Aptos Light" panose="020B0004020202020204" pitchFamily="34" charset="0"/>
                <a:cs typeface="Calibri"/>
              </a:rPr>
              <a:t>members</a:t>
            </a:r>
            <a:r>
              <a:rPr sz="2000" spc="-25" dirty="0">
                <a:latin typeface="Aptos Light" panose="020B0004020202020204" pitchFamily="34" charset="0"/>
                <a:cs typeface="Calibri"/>
              </a:rPr>
              <a:t> impacted</a:t>
            </a:r>
            <a:r>
              <a:rPr sz="2000" spc="-30" dirty="0">
                <a:latin typeface="Aptos Light" panose="020B0004020202020204" pitchFamily="34" charset="0"/>
                <a:cs typeface="Calibri"/>
              </a:rPr>
              <a:t> </a:t>
            </a:r>
            <a:r>
              <a:rPr sz="2000" dirty="0">
                <a:latin typeface="Aptos Light" panose="020B0004020202020204" pitchFamily="34" charset="0"/>
                <a:cs typeface="Calibri"/>
              </a:rPr>
              <a:t>by</a:t>
            </a:r>
            <a:r>
              <a:rPr sz="2000" spc="-10" dirty="0">
                <a:latin typeface="Aptos Light" panose="020B0004020202020204" pitchFamily="34" charset="0"/>
                <a:cs typeface="Calibri"/>
              </a:rPr>
              <a:t> </a:t>
            </a:r>
            <a:r>
              <a:rPr sz="2000" dirty="0">
                <a:latin typeface="Aptos Light" panose="020B0004020202020204" pitchFamily="34" charset="0"/>
                <a:cs typeface="Calibri"/>
              </a:rPr>
              <a:t>the</a:t>
            </a:r>
            <a:r>
              <a:rPr sz="2000" spc="-10" dirty="0">
                <a:latin typeface="Aptos Light" panose="020B0004020202020204" pitchFamily="34" charset="0"/>
                <a:cs typeface="Calibri"/>
              </a:rPr>
              <a:t> criminal</a:t>
            </a:r>
            <a:r>
              <a:rPr sz="2000" spc="-35" dirty="0">
                <a:latin typeface="Aptos Light" panose="020B0004020202020204" pitchFamily="34" charset="0"/>
                <a:cs typeface="Calibri"/>
              </a:rPr>
              <a:t> </a:t>
            </a:r>
            <a:r>
              <a:rPr sz="2000" dirty="0">
                <a:latin typeface="Aptos Light" panose="020B0004020202020204" pitchFamily="34" charset="0"/>
                <a:cs typeface="Calibri"/>
              </a:rPr>
              <a:t>justice</a:t>
            </a:r>
            <a:r>
              <a:rPr sz="2000" spc="-25" dirty="0">
                <a:latin typeface="Aptos Light" panose="020B0004020202020204" pitchFamily="34" charset="0"/>
                <a:cs typeface="Calibri"/>
              </a:rPr>
              <a:t> </a:t>
            </a:r>
            <a:r>
              <a:rPr sz="2000" spc="-10" dirty="0">
                <a:latin typeface="Aptos Light" panose="020B0004020202020204" pitchFamily="34" charset="0"/>
                <a:cs typeface="Calibri"/>
              </a:rPr>
              <a:t>system </a:t>
            </a:r>
            <a:r>
              <a:rPr sz="2000" spc="-20" dirty="0">
                <a:latin typeface="Aptos Light" panose="020B0004020202020204" pitchFamily="34" charset="0"/>
                <a:cs typeface="Calibri"/>
              </a:rPr>
              <a:t>pave</a:t>
            </a:r>
            <a:r>
              <a:rPr sz="2000" spc="-10" dirty="0">
                <a:latin typeface="Aptos Light" panose="020B0004020202020204" pitchFamily="34" charset="0"/>
                <a:cs typeface="Calibri"/>
              </a:rPr>
              <a:t> </a:t>
            </a:r>
            <a:r>
              <a:rPr sz="2000" spc="-50" dirty="0">
                <a:latin typeface="Aptos Light" panose="020B0004020202020204" pitchFamily="34" charset="0"/>
                <a:cs typeface="Calibri"/>
              </a:rPr>
              <a:t>a </a:t>
            </a:r>
            <a:r>
              <a:rPr sz="2000" spc="-35" dirty="0">
                <a:latin typeface="Aptos Light" panose="020B0004020202020204" pitchFamily="34" charset="0"/>
                <a:cs typeface="Calibri"/>
              </a:rPr>
              <a:t>pathway</a:t>
            </a:r>
            <a:r>
              <a:rPr sz="2000" spc="-5" dirty="0">
                <a:latin typeface="Aptos Light" panose="020B0004020202020204" pitchFamily="34" charset="0"/>
                <a:cs typeface="Calibri"/>
              </a:rPr>
              <a:t> </a:t>
            </a:r>
            <a:r>
              <a:rPr sz="2000" dirty="0">
                <a:latin typeface="Aptos Light" panose="020B0004020202020204" pitchFamily="34" charset="0"/>
                <a:cs typeface="Calibri"/>
              </a:rPr>
              <a:t>towards</a:t>
            </a:r>
            <a:r>
              <a:rPr sz="2000" spc="10" dirty="0">
                <a:latin typeface="Aptos Light" panose="020B0004020202020204" pitchFamily="34" charset="0"/>
                <a:cs typeface="Calibri"/>
              </a:rPr>
              <a:t> </a:t>
            </a:r>
            <a:r>
              <a:rPr sz="2000" spc="-40" dirty="0">
                <a:latin typeface="Aptos Light" panose="020B0004020202020204" pitchFamily="34" charset="0"/>
                <a:cs typeface="Calibri"/>
              </a:rPr>
              <a:t>self-</a:t>
            </a:r>
            <a:r>
              <a:rPr sz="2000" spc="-30" dirty="0">
                <a:latin typeface="Aptos Light" panose="020B0004020202020204" pitchFamily="34" charset="0"/>
                <a:cs typeface="Calibri"/>
              </a:rPr>
              <a:t>sufficiency</a:t>
            </a:r>
            <a:r>
              <a:rPr sz="2000" spc="-5" dirty="0">
                <a:latin typeface="Aptos Light" panose="020B0004020202020204" pitchFamily="34" charset="0"/>
                <a:cs typeface="Calibri"/>
              </a:rPr>
              <a:t> </a:t>
            </a:r>
            <a:r>
              <a:rPr sz="2000" dirty="0">
                <a:latin typeface="Aptos Light" panose="020B0004020202020204" pitchFamily="34" charset="0"/>
                <a:cs typeface="Calibri"/>
              </a:rPr>
              <a:t>through </a:t>
            </a:r>
            <a:r>
              <a:rPr sz="2000" spc="-30" dirty="0">
                <a:latin typeface="Aptos Light" panose="020B0004020202020204" pitchFamily="34" charset="0"/>
                <a:cs typeface="Calibri"/>
              </a:rPr>
              <a:t>employment,</a:t>
            </a:r>
            <a:r>
              <a:rPr sz="2000" spc="-5" dirty="0">
                <a:latin typeface="Aptos Light" panose="020B0004020202020204" pitchFamily="34" charset="0"/>
                <a:cs typeface="Calibri"/>
              </a:rPr>
              <a:t> </a:t>
            </a:r>
            <a:r>
              <a:rPr sz="2000" dirty="0">
                <a:latin typeface="Aptos Light" panose="020B0004020202020204" pitchFamily="34" charset="0"/>
                <a:cs typeface="Calibri"/>
              </a:rPr>
              <a:t>and</a:t>
            </a:r>
            <a:r>
              <a:rPr sz="2000" spc="35" dirty="0">
                <a:latin typeface="Aptos Light" panose="020B0004020202020204" pitchFamily="34" charset="0"/>
                <a:cs typeface="Calibri"/>
              </a:rPr>
              <a:t> </a:t>
            </a:r>
            <a:r>
              <a:rPr sz="2000" dirty="0">
                <a:latin typeface="Aptos Light" panose="020B0004020202020204" pitchFamily="34" charset="0"/>
                <a:cs typeface="Calibri"/>
              </a:rPr>
              <a:t>we</a:t>
            </a:r>
            <a:r>
              <a:rPr sz="2000" spc="25" dirty="0">
                <a:latin typeface="Aptos Light" panose="020B0004020202020204" pitchFamily="34" charset="0"/>
                <a:cs typeface="Calibri"/>
              </a:rPr>
              <a:t> </a:t>
            </a:r>
            <a:r>
              <a:rPr sz="2000" dirty="0">
                <a:latin typeface="Aptos Light" panose="020B0004020202020204" pitchFamily="34" charset="0"/>
                <a:cs typeface="Calibri"/>
              </a:rPr>
              <a:t>do</a:t>
            </a:r>
            <a:r>
              <a:rPr sz="2000" spc="25" dirty="0">
                <a:latin typeface="Aptos Light" panose="020B0004020202020204" pitchFamily="34" charset="0"/>
                <a:cs typeface="Calibri"/>
              </a:rPr>
              <a:t> </a:t>
            </a:r>
            <a:r>
              <a:rPr sz="2000" dirty="0">
                <a:latin typeface="Aptos Light" panose="020B0004020202020204" pitchFamily="34" charset="0"/>
                <a:cs typeface="Calibri"/>
              </a:rPr>
              <a:t>this</a:t>
            </a:r>
            <a:r>
              <a:rPr sz="2000" spc="10" dirty="0">
                <a:latin typeface="Aptos Light" panose="020B0004020202020204" pitchFamily="34" charset="0"/>
                <a:cs typeface="Calibri"/>
              </a:rPr>
              <a:t> </a:t>
            </a:r>
            <a:r>
              <a:rPr sz="2000" dirty="0">
                <a:latin typeface="Aptos Light" panose="020B0004020202020204" pitchFamily="34" charset="0"/>
                <a:cs typeface="Calibri"/>
              </a:rPr>
              <a:t>through</a:t>
            </a:r>
            <a:r>
              <a:rPr sz="2000" spc="-10" dirty="0">
                <a:latin typeface="Aptos Light" panose="020B0004020202020204" pitchFamily="34" charset="0"/>
                <a:cs typeface="Calibri"/>
              </a:rPr>
              <a:t> </a:t>
            </a:r>
            <a:r>
              <a:rPr sz="2000" dirty="0">
                <a:latin typeface="Aptos Light" panose="020B0004020202020204" pitchFamily="34" charset="0"/>
                <a:cs typeface="Calibri"/>
              </a:rPr>
              <a:t>our</a:t>
            </a:r>
            <a:r>
              <a:rPr sz="2000" spc="25" dirty="0">
                <a:latin typeface="Aptos Light" panose="020B0004020202020204" pitchFamily="34" charset="0"/>
                <a:cs typeface="Calibri"/>
              </a:rPr>
              <a:t> </a:t>
            </a:r>
            <a:r>
              <a:rPr sz="2000" spc="-25" dirty="0">
                <a:latin typeface="Aptos Light" panose="020B0004020202020204" pitchFamily="34" charset="0"/>
                <a:cs typeface="Calibri"/>
              </a:rPr>
              <a:t>transitional</a:t>
            </a:r>
            <a:r>
              <a:rPr sz="2000" spc="-5" dirty="0">
                <a:latin typeface="Aptos Light" panose="020B0004020202020204" pitchFamily="34" charset="0"/>
                <a:cs typeface="Calibri"/>
              </a:rPr>
              <a:t> </a:t>
            </a:r>
            <a:r>
              <a:rPr sz="2000" spc="-20" dirty="0">
                <a:latin typeface="Aptos Light" panose="020B0004020202020204" pitchFamily="34" charset="0"/>
                <a:cs typeface="Calibri"/>
              </a:rPr>
              <a:t>jobs </a:t>
            </a:r>
            <a:r>
              <a:rPr sz="2000" spc="-10" dirty="0">
                <a:latin typeface="Aptos Light" panose="020B0004020202020204" pitchFamily="34" charset="0"/>
                <a:cs typeface="Calibri"/>
              </a:rPr>
              <a:t>program.</a:t>
            </a:r>
            <a:endParaRPr sz="2000" dirty="0">
              <a:latin typeface="Aptos Light" panose="020B0004020202020204" pitchFamily="34" charset="0"/>
              <a:cs typeface="Calibri"/>
            </a:endParaRPr>
          </a:p>
          <a:p>
            <a:pPr>
              <a:lnSpc>
                <a:spcPct val="100000"/>
              </a:lnSpc>
              <a:spcBef>
                <a:spcPts val="150"/>
              </a:spcBef>
            </a:pPr>
            <a:endParaRPr sz="2000" dirty="0">
              <a:latin typeface="Aptos Light" panose="020B0004020202020204" pitchFamily="34" charset="0"/>
              <a:cs typeface="Calibri"/>
            </a:endParaRPr>
          </a:p>
          <a:p>
            <a:pPr marL="12700" marR="204470">
              <a:lnSpc>
                <a:spcPct val="108000"/>
              </a:lnSpc>
            </a:pPr>
            <a:r>
              <a:rPr sz="2000" dirty="0">
                <a:solidFill>
                  <a:srgbClr val="BC572C"/>
                </a:solidFill>
                <a:latin typeface="Aptos Light" panose="020B0004020202020204" pitchFamily="34" charset="0"/>
                <a:cs typeface="Arial Black"/>
              </a:rPr>
              <a:t>Your role as supervisor is to manage and maintain an environment conducive to learning and growing</a:t>
            </a:r>
            <a:r>
              <a:rPr sz="2000" spc="-180" dirty="0">
                <a:solidFill>
                  <a:srgbClr val="BC572C"/>
                </a:solidFill>
                <a:latin typeface="Aptos Light" panose="020B0004020202020204" pitchFamily="34" charset="0"/>
                <a:cs typeface="Arial Black"/>
              </a:rPr>
              <a:t>.</a:t>
            </a:r>
            <a:r>
              <a:rPr sz="2000" spc="-125" dirty="0">
                <a:solidFill>
                  <a:srgbClr val="BC572C"/>
                </a:solidFill>
                <a:latin typeface="Aptos Light" panose="020B0004020202020204" pitchFamily="34" charset="0"/>
                <a:cs typeface="Arial Black"/>
              </a:rPr>
              <a:t> </a:t>
            </a:r>
            <a:r>
              <a:rPr sz="2000" spc="70" dirty="0">
                <a:latin typeface="Aptos Light" panose="020B0004020202020204" pitchFamily="34" charset="0"/>
                <a:cs typeface="Calibri"/>
              </a:rPr>
              <a:t>You</a:t>
            </a:r>
            <a:r>
              <a:rPr sz="2000" spc="-100" dirty="0">
                <a:latin typeface="Aptos Light" panose="020B0004020202020204" pitchFamily="34" charset="0"/>
                <a:cs typeface="Calibri"/>
              </a:rPr>
              <a:t> </a:t>
            </a:r>
            <a:r>
              <a:rPr sz="2000" dirty="0">
                <a:latin typeface="Aptos Light" panose="020B0004020202020204" pitchFamily="34" charset="0"/>
                <a:cs typeface="Calibri"/>
              </a:rPr>
              <a:t>create</a:t>
            </a:r>
            <a:r>
              <a:rPr sz="2000" spc="25" dirty="0">
                <a:latin typeface="Aptos Light" panose="020B0004020202020204" pitchFamily="34" charset="0"/>
                <a:cs typeface="Calibri"/>
              </a:rPr>
              <a:t> </a:t>
            </a:r>
            <a:r>
              <a:rPr sz="2000" dirty="0">
                <a:latin typeface="Aptos Light" panose="020B0004020202020204" pitchFamily="34" charset="0"/>
                <a:cs typeface="Calibri"/>
              </a:rPr>
              <a:t>and</a:t>
            </a:r>
            <a:r>
              <a:rPr sz="2000" spc="25" dirty="0">
                <a:latin typeface="Aptos Light" panose="020B0004020202020204" pitchFamily="34" charset="0"/>
                <a:cs typeface="Calibri"/>
              </a:rPr>
              <a:t> </a:t>
            </a:r>
            <a:r>
              <a:rPr sz="2000" dirty="0">
                <a:latin typeface="Aptos Light" panose="020B0004020202020204" pitchFamily="34" charset="0"/>
                <a:cs typeface="Calibri"/>
              </a:rPr>
              <a:t>nurture this</a:t>
            </a:r>
            <a:r>
              <a:rPr sz="2000" spc="20" dirty="0">
                <a:latin typeface="Aptos Light" panose="020B0004020202020204" pitchFamily="34" charset="0"/>
                <a:cs typeface="Calibri"/>
              </a:rPr>
              <a:t> </a:t>
            </a:r>
            <a:r>
              <a:rPr sz="2000" spc="-10" dirty="0">
                <a:latin typeface="Aptos Light" panose="020B0004020202020204" pitchFamily="34" charset="0"/>
                <a:cs typeface="Calibri"/>
              </a:rPr>
              <a:t>environment through:</a:t>
            </a:r>
            <a:endParaRPr sz="2000" dirty="0">
              <a:latin typeface="Aptos Light" panose="020B0004020202020204" pitchFamily="34" charset="0"/>
              <a:cs typeface="Calibri"/>
            </a:endParaRPr>
          </a:p>
          <a:p>
            <a:pPr marL="495300" indent="-342900">
              <a:lnSpc>
                <a:spcPct val="100000"/>
              </a:lnSpc>
              <a:spcBef>
                <a:spcPts val="1095"/>
              </a:spcBef>
              <a:buClr>
                <a:srgbClr val="000000"/>
              </a:buClr>
              <a:buSzPct val="70000"/>
              <a:buFont typeface="Arial"/>
              <a:buChar char="•"/>
              <a:tabLst>
                <a:tab pos="495300" algn="l"/>
              </a:tabLst>
            </a:pPr>
            <a:r>
              <a:rPr sz="2000" spc="-35" dirty="0">
                <a:solidFill>
                  <a:srgbClr val="BC572C"/>
                </a:solidFill>
                <a:latin typeface="Aptos Light" panose="020B0004020202020204" pitchFamily="34" charset="0"/>
                <a:cs typeface="Calibri"/>
              </a:rPr>
              <a:t>Modeling</a:t>
            </a:r>
            <a:r>
              <a:rPr sz="2000" spc="25" dirty="0">
                <a:solidFill>
                  <a:srgbClr val="BC572C"/>
                </a:solidFill>
                <a:latin typeface="Aptos Light" panose="020B0004020202020204" pitchFamily="34" charset="0"/>
                <a:cs typeface="Calibri"/>
              </a:rPr>
              <a:t> </a:t>
            </a:r>
            <a:r>
              <a:rPr sz="2000" dirty="0">
                <a:solidFill>
                  <a:srgbClr val="BC572C"/>
                </a:solidFill>
                <a:latin typeface="Aptos Light" panose="020B0004020202020204" pitchFamily="34" charset="0"/>
                <a:cs typeface="Calibri"/>
              </a:rPr>
              <a:t>the</a:t>
            </a:r>
            <a:r>
              <a:rPr sz="2000" spc="35" dirty="0">
                <a:solidFill>
                  <a:srgbClr val="BC572C"/>
                </a:solidFill>
                <a:latin typeface="Aptos Light" panose="020B0004020202020204" pitchFamily="34" charset="0"/>
                <a:cs typeface="Calibri"/>
              </a:rPr>
              <a:t> </a:t>
            </a:r>
            <a:r>
              <a:rPr sz="2000" dirty="0">
                <a:solidFill>
                  <a:srgbClr val="BC572C"/>
                </a:solidFill>
                <a:latin typeface="Aptos Light" panose="020B0004020202020204" pitchFamily="34" charset="0"/>
                <a:cs typeface="Calibri"/>
              </a:rPr>
              <a:t>expectation</a:t>
            </a:r>
            <a:r>
              <a:rPr sz="2000" spc="25" dirty="0">
                <a:solidFill>
                  <a:srgbClr val="BC572C"/>
                </a:solidFill>
                <a:latin typeface="Aptos Light" panose="020B0004020202020204" pitchFamily="34" charset="0"/>
                <a:cs typeface="Calibri"/>
              </a:rPr>
              <a:t> </a:t>
            </a:r>
            <a:r>
              <a:rPr sz="2000" dirty="0">
                <a:latin typeface="Aptos Light" panose="020B0004020202020204" pitchFamily="34" charset="0"/>
                <a:cs typeface="Calibri"/>
              </a:rPr>
              <a:t>to</a:t>
            </a:r>
            <a:r>
              <a:rPr sz="2000" spc="25" dirty="0">
                <a:latin typeface="Aptos Light" panose="020B0004020202020204" pitchFamily="34" charset="0"/>
                <a:cs typeface="Calibri"/>
              </a:rPr>
              <a:t> </a:t>
            </a:r>
            <a:r>
              <a:rPr sz="2000" dirty="0">
                <a:latin typeface="Aptos Light" panose="020B0004020202020204" pitchFamily="34" charset="0"/>
                <a:cs typeface="Calibri"/>
              </a:rPr>
              <a:t>show</a:t>
            </a:r>
            <a:r>
              <a:rPr sz="2000" spc="35" dirty="0">
                <a:latin typeface="Aptos Light" panose="020B0004020202020204" pitchFamily="34" charset="0"/>
                <a:cs typeface="Calibri"/>
              </a:rPr>
              <a:t> </a:t>
            </a:r>
            <a:r>
              <a:rPr sz="2000" dirty="0">
                <a:latin typeface="Aptos Light" panose="020B0004020202020204" pitchFamily="34" charset="0"/>
                <a:cs typeface="Calibri"/>
              </a:rPr>
              <a:t>your</a:t>
            </a:r>
            <a:r>
              <a:rPr sz="2000" spc="30" dirty="0">
                <a:latin typeface="Aptos Light" panose="020B0004020202020204" pitchFamily="34" charset="0"/>
                <a:cs typeface="Calibri"/>
              </a:rPr>
              <a:t> </a:t>
            </a:r>
            <a:r>
              <a:rPr sz="2000" dirty="0">
                <a:latin typeface="Aptos Light" panose="020B0004020202020204" pitchFamily="34" charset="0"/>
                <a:cs typeface="Calibri"/>
              </a:rPr>
              <a:t>crew</a:t>
            </a:r>
            <a:r>
              <a:rPr sz="2000" spc="30" dirty="0">
                <a:latin typeface="Aptos Light" panose="020B0004020202020204" pitchFamily="34" charset="0"/>
                <a:cs typeface="Calibri"/>
              </a:rPr>
              <a:t> </a:t>
            </a:r>
            <a:r>
              <a:rPr sz="2000" dirty="0">
                <a:latin typeface="Aptos Light" panose="020B0004020202020204" pitchFamily="34" charset="0"/>
                <a:cs typeface="Calibri"/>
              </a:rPr>
              <a:t>what</a:t>
            </a:r>
            <a:r>
              <a:rPr sz="2000" spc="25" dirty="0">
                <a:latin typeface="Aptos Light" panose="020B0004020202020204" pitchFamily="34" charset="0"/>
                <a:cs typeface="Calibri"/>
              </a:rPr>
              <a:t> </a:t>
            </a:r>
            <a:r>
              <a:rPr sz="2000" dirty="0">
                <a:latin typeface="Aptos Light" panose="020B0004020202020204" pitchFamily="34" charset="0"/>
                <a:cs typeface="Calibri"/>
              </a:rPr>
              <a:t>a</a:t>
            </a:r>
            <a:r>
              <a:rPr sz="2000" spc="40" dirty="0">
                <a:latin typeface="Aptos Light" panose="020B0004020202020204" pitchFamily="34" charset="0"/>
                <a:cs typeface="Calibri"/>
              </a:rPr>
              <a:t> </a:t>
            </a:r>
            <a:r>
              <a:rPr sz="2000" dirty="0">
                <a:latin typeface="Aptos Light" panose="020B0004020202020204" pitchFamily="34" charset="0"/>
                <a:cs typeface="Calibri"/>
              </a:rPr>
              <a:t>good</a:t>
            </a:r>
            <a:r>
              <a:rPr sz="2000" spc="35" dirty="0">
                <a:latin typeface="Aptos Light" panose="020B0004020202020204" pitchFamily="34" charset="0"/>
                <a:cs typeface="Calibri"/>
              </a:rPr>
              <a:t> </a:t>
            </a:r>
            <a:r>
              <a:rPr sz="2000" spc="50" dirty="0">
                <a:latin typeface="Aptos Light" panose="020B0004020202020204" pitchFamily="34" charset="0"/>
                <a:cs typeface="Calibri"/>
              </a:rPr>
              <a:t>work</a:t>
            </a:r>
            <a:r>
              <a:rPr sz="2000" spc="25" dirty="0">
                <a:latin typeface="Aptos Light" panose="020B0004020202020204" pitchFamily="34" charset="0"/>
                <a:cs typeface="Calibri"/>
              </a:rPr>
              <a:t> </a:t>
            </a:r>
            <a:r>
              <a:rPr sz="2000" dirty="0">
                <a:latin typeface="Aptos Light" panose="020B0004020202020204" pitchFamily="34" charset="0"/>
                <a:cs typeface="Calibri"/>
              </a:rPr>
              <a:t>ethic</a:t>
            </a:r>
            <a:r>
              <a:rPr sz="2000" spc="25" dirty="0">
                <a:latin typeface="Aptos Light" panose="020B0004020202020204" pitchFamily="34" charset="0"/>
                <a:cs typeface="Calibri"/>
              </a:rPr>
              <a:t> </a:t>
            </a:r>
            <a:r>
              <a:rPr sz="2000" dirty="0">
                <a:latin typeface="Aptos Light" panose="020B0004020202020204" pitchFamily="34" charset="0"/>
                <a:cs typeface="Calibri"/>
              </a:rPr>
              <a:t>and</a:t>
            </a:r>
            <a:r>
              <a:rPr sz="2000" spc="50" dirty="0">
                <a:latin typeface="Aptos Light" panose="020B0004020202020204" pitchFamily="34" charset="0"/>
                <a:cs typeface="Calibri"/>
              </a:rPr>
              <a:t> </a:t>
            </a:r>
            <a:r>
              <a:rPr sz="2000" spc="-25" dirty="0">
                <a:latin typeface="Aptos Light" panose="020B0004020202020204" pitchFamily="34" charset="0"/>
                <a:cs typeface="Calibri"/>
              </a:rPr>
              <a:t>professionalism</a:t>
            </a:r>
            <a:r>
              <a:rPr sz="2000" spc="5" dirty="0">
                <a:latin typeface="Aptos Light" panose="020B0004020202020204" pitchFamily="34" charset="0"/>
                <a:cs typeface="Calibri"/>
              </a:rPr>
              <a:t> </a:t>
            </a:r>
            <a:r>
              <a:rPr sz="2000" dirty="0">
                <a:latin typeface="Aptos Light" panose="020B0004020202020204" pitchFamily="34" charset="0"/>
                <a:cs typeface="Calibri"/>
              </a:rPr>
              <a:t>look</a:t>
            </a:r>
            <a:r>
              <a:rPr sz="2000" spc="30" dirty="0">
                <a:latin typeface="Aptos Light" panose="020B0004020202020204" pitchFamily="34" charset="0"/>
                <a:cs typeface="Calibri"/>
              </a:rPr>
              <a:t> </a:t>
            </a:r>
            <a:r>
              <a:rPr sz="2000" spc="-20" dirty="0">
                <a:latin typeface="Aptos Light" panose="020B0004020202020204" pitchFamily="34" charset="0"/>
                <a:cs typeface="Calibri"/>
              </a:rPr>
              <a:t>like</a:t>
            </a:r>
            <a:endParaRPr sz="2000" dirty="0">
              <a:latin typeface="Aptos Light" panose="020B0004020202020204" pitchFamily="34" charset="0"/>
              <a:cs typeface="Calibri"/>
            </a:endParaRPr>
          </a:p>
          <a:p>
            <a:pPr marL="495300" indent="-342900">
              <a:lnSpc>
                <a:spcPct val="100000"/>
              </a:lnSpc>
              <a:spcBef>
                <a:spcPts val="790"/>
              </a:spcBef>
              <a:buClr>
                <a:srgbClr val="000000"/>
              </a:buClr>
              <a:buSzPct val="70000"/>
              <a:buFont typeface="Arial"/>
              <a:buChar char="•"/>
              <a:tabLst>
                <a:tab pos="495300" algn="l"/>
              </a:tabLst>
            </a:pPr>
            <a:r>
              <a:rPr sz="2000" dirty="0">
                <a:solidFill>
                  <a:srgbClr val="BC572C"/>
                </a:solidFill>
                <a:latin typeface="Aptos Light" panose="020B0004020202020204" pitchFamily="34" charset="0"/>
                <a:cs typeface="Calibri"/>
              </a:rPr>
              <a:t>Coaching</a:t>
            </a:r>
            <a:r>
              <a:rPr sz="2000" spc="-35" dirty="0">
                <a:solidFill>
                  <a:srgbClr val="BC572C"/>
                </a:solidFill>
                <a:latin typeface="Aptos Light" panose="020B0004020202020204" pitchFamily="34" charset="0"/>
                <a:cs typeface="Calibri"/>
              </a:rPr>
              <a:t> </a:t>
            </a:r>
            <a:r>
              <a:rPr sz="2000" dirty="0">
                <a:latin typeface="Aptos Light" panose="020B0004020202020204" pitchFamily="34" charset="0"/>
                <a:cs typeface="Calibri"/>
              </a:rPr>
              <a:t>them</a:t>
            </a:r>
            <a:r>
              <a:rPr sz="2000" spc="-20" dirty="0">
                <a:latin typeface="Aptos Light" panose="020B0004020202020204" pitchFamily="34" charset="0"/>
                <a:cs typeface="Calibri"/>
              </a:rPr>
              <a:t> </a:t>
            </a:r>
            <a:r>
              <a:rPr sz="2000" dirty="0">
                <a:latin typeface="Aptos Light" panose="020B0004020202020204" pitchFamily="34" charset="0"/>
                <a:cs typeface="Calibri"/>
              </a:rPr>
              <a:t>through</a:t>
            </a:r>
            <a:r>
              <a:rPr sz="2000" spc="-40" dirty="0">
                <a:latin typeface="Aptos Light" panose="020B0004020202020204" pitchFamily="34" charset="0"/>
                <a:cs typeface="Calibri"/>
              </a:rPr>
              <a:t> </a:t>
            </a:r>
            <a:r>
              <a:rPr sz="2000" dirty="0">
                <a:latin typeface="Aptos Light" panose="020B0004020202020204" pitchFamily="34" charset="0"/>
                <a:cs typeface="Calibri"/>
              </a:rPr>
              <a:t>constructive</a:t>
            </a:r>
            <a:r>
              <a:rPr sz="2000" spc="-40" dirty="0">
                <a:latin typeface="Aptos Light" panose="020B0004020202020204" pitchFamily="34" charset="0"/>
                <a:cs typeface="Calibri"/>
              </a:rPr>
              <a:t> </a:t>
            </a:r>
            <a:r>
              <a:rPr sz="2000" spc="-20" dirty="0">
                <a:latin typeface="Aptos Light" panose="020B0004020202020204" pitchFamily="34" charset="0"/>
                <a:cs typeface="Calibri"/>
              </a:rPr>
              <a:t>feedback</a:t>
            </a:r>
            <a:r>
              <a:rPr sz="2000" spc="-5" dirty="0">
                <a:latin typeface="Aptos Light" panose="020B0004020202020204" pitchFamily="34" charset="0"/>
                <a:cs typeface="Calibri"/>
              </a:rPr>
              <a:t> </a:t>
            </a:r>
            <a:r>
              <a:rPr sz="2000" spc="-10" dirty="0">
                <a:latin typeface="Aptos Light" panose="020B0004020202020204" pitchFamily="34" charset="0"/>
                <a:cs typeface="Calibri"/>
              </a:rPr>
              <a:t>and</a:t>
            </a:r>
            <a:r>
              <a:rPr sz="2000" spc="-15" dirty="0">
                <a:latin typeface="Aptos Light" panose="020B0004020202020204" pitchFamily="34" charset="0"/>
                <a:cs typeface="Calibri"/>
              </a:rPr>
              <a:t> </a:t>
            </a:r>
            <a:r>
              <a:rPr sz="2000" spc="-30" dirty="0">
                <a:latin typeface="Aptos Light" panose="020B0004020202020204" pitchFamily="34" charset="0"/>
                <a:cs typeface="Calibri"/>
              </a:rPr>
              <a:t>giving</a:t>
            </a:r>
            <a:r>
              <a:rPr sz="2000" spc="-25" dirty="0">
                <a:latin typeface="Aptos Light" panose="020B0004020202020204" pitchFamily="34" charset="0"/>
                <a:cs typeface="Calibri"/>
              </a:rPr>
              <a:t> </a:t>
            </a:r>
            <a:r>
              <a:rPr sz="2000" dirty="0">
                <a:latin typeface="Aptos Light" panose="020B0004020202020204" pitchFamily="34" charset="0"/>
                <a:cs typeface="Calibri"/>
              </a:rPr>
              <a:t>them</a:t>
            </a:r>
            <a:r>
              <a:rPr sz="2000" spc="-35" dirty="0">
                <a:latin typeface="Aptos Light" panose="020B0004020202020204" pitchFamily="34" charset="0"/>
                <a:cs typeface="Calibri"/>
              </a:rPr>
              <a:t> </a:t>
            </a:r>
            <a:r>
              <a:rPr sz="2000" spc="-10" dirty="0">
                <a:latin typeface="Aptos Light" panose="020B0004020202020204" pitchFamily="34" charset="0"/>
                <a:cs typeface="Calibri"/>
              </a:rPr>
              <a:t>motivation</a:t>
            </a:r>
            <a:r>
              <a:rPr sz="2000" spc="-40" dirty="0">
                <a:latin typeface="Aptos Light" panose="020B0004020202020204" pitchFamily="34" charset="0"/>
                <a:cs typeface="Calibri"/>
              </a:rPr>
              <a:t> </a:t>
            </a:r>
            <a:r>
              <a:rPr sz="2000" dirty="0">
                <a:latin typeface="Aptos Light" panose="020B0004020202020204" pitchFamily="34" charset="0"/>
                <a:cs typeface="Calibri"/>
              </a:rPr>
              <a:t>to</a:t>
            </a:r>
            <a:r>
              <a:rPr sz="2000" spc="-15" dirty="0">
                <a:latin typeface="Aptos Light" panose="020B0004020202020204" pitchFamily="34" charset="0"/>
                <a:cs typeface="Calibri"/>
              </a:rPr>
              <a:t> </a:t>
            </a:r>
            <a:r>
              <a:rPr sz="2000" dirty="0">
                <a:latin typeface="Aptos Light" panose="020B0004020202020204" pitchFamily="34" charset="0"/>
                <a:cs typeface="Calibri"/>
              </a:rPr>
              <a:t>continue</a:t>
            </a:r>
            <a:r>
              <a:rPr sz="2000" spc="-35" dirty="0">
                <a:latin typeface="Aptos Light" panose="020B0004020202020204" pitchFamily="34" charset="0"/>
                <a:cs typeface="Calibri"/>
              </a:rPr>
              <a:t> </a:t>
            </a:r>
            <a:r>
              <a:rPr sz="2000" dirty="0">
                <a:latin typeface="Aptos Light" panose="020B0004020202020204" pitchFamily="34" charset="0"/>
                <a:cs typeface="Calibri"/>
              </a:rPr>
              <a:t>to</a:t>
            </a:r>
            <a:r>
              <a:rPr sz="2000" spc="-15" dirty="0">
                <a:latin typeface="Aptos Light" panose="020B0004020202020204" pitchFamily="34" charset="0"/>
                <a:cs typeface="Calibri"/>
              </a:rPr>
              <a:t> </a:t>
            </a:r>
            <a:r>
              <a:rPr sz="2000" dirty="0">
                <a:latin typeface="Aptos Light" panose="020B0004020202020204" pitchFamily="34" charset="0"/>
                <a:cs typeface="Calibri"/>
              </a:rPr>
              <a:t>learn</a:t>
            </a:r>
            <a:r>
              <a:rPr sz="2000" spc="-25" dirty="0">
                <a:latin typeface="Aptos Light" panose="020B0004020202020204" pitchFamily="34" charset="0"/>
                <a:cs typeface="Calibri"/>
              </a:rPr>
              <a:t> and</a:t>
            </a:r>
            <a:r>
              <a:rPr lang="en-US" sz="2000" dirty="0">
                <a:latin typeface="Aptos Light" panose="020B0004020202020204" pitchFamily="34" charset="0"/>
                <a:cs typeface="Calibri"/>
              </a:rPr>
              <a:t> </a:t>
            </a:r>
            <a:r>
              <a:rPr sz="2000" spc="-20" dirty="0">
                <a:latin typeface="Aptos Light" panose="020B0004020202020204" pitchFamily="34" charset="0"/>
                <a:cs typeface="Calibri"/>
              </a:rPr>
              <a:t>grow</a:t>
            </a:r>
            <a:endParaRPr sz="2000" dirty="0">
              <a:latin typeface="Aptos Light" panose="020B0004020202020204" pitchFamily="34" charset="0"/>
              <a:cs typeface="Calibri"/>
            </a:endParaRPr>
          </a:p>
          <a:p>
            <a:pPr marL="495300" indent="-342900">
              <a:lnSpc>
                <a:spcPct val="100000"/>
              </a:lnSpc>
              <a:spcBef>
                <a:spcPts val="790"/>
              </a:spcBef>
              <a:buClr>
                <a:srgbClr val="000000"/>
              </a:buClr>
              <a:buSzPct val="70000"/>
              <a:buFont typeface="Arial"/>
              <a:buChar char="•"/>
              <a:tabLst>
                <a:tab pos="495300" algn="l"/>
              </a:tabLst>
            </a:pPr>
            <a:r>
              <a:rPr sz="2000" spc="-10" dirty="0">
                <a:solidFill>
                  <a:srgbClr val="BC572C"/>
                </a:solidFill>
                <a:latin typeface="Aptos Light" panose="020B0004020202020204" pitchFamily="34" charset="0"/>
                <a:cs typeface="Calibri"/>
              </a:rPr>
              <a:t>Affirming</a:t>
            </a:r>
            <a:r>
              <a:rPr sz="2000" spc="-65" dirty="0">
                <a:solidFill>
                  <a:srgbClr val="BC572C"/>
                </a:solidFill>
                <a:latin typeface="Aptos Light" panose="020B0004020202020204" pitchFamily="34" charset="0"/>
                <a:cs typeface="Calibri"/>
              </a:rPr>
              <a:t> </a:t>
            </a:r>
            <a:r>
              <a:rPr sz="2000" dirty="0">
                <a:solidFill>
                  <a:srgbClr val="BC572C"/>
                </a:solidFill>
                <a:latin typeface="Aptos Light" panose="020B0004020202020204" pitchFamily="34" charset="0"/>
                <a:cs typeface="Calibri"/>
              </a:rPr>
              <a:t>their</a:t>
            </a:r>
            <a:r>
              <a:rPr sz="2000" spc="-50" dirty="0">
                <a:solidFill>
                  <a:srgbClr val="BC572C"/>
                </a:solidFill>
                <a:latin typeface="Aptos Light" panose="020B0004020202020204" pitchFamily="34" charset="0"/>
                <a:cs typeface="Calibri"/>
              </a:rPr>
              <a:t> </a:t>
            </a:r>
            <a:r>
              <a:rPr sz="2000" spc="-20" dirty="0">
                <a:solidFill>
                  <a:srgbClr val="BC572C"/>
                </a:solidFill>
                <a:latin typeface="Aptos Light" panose="020B0004020202020204" pitchFamily="34" charset="0"/>
                <a:cs typeface="Calibri"/>
              </a:rPr>
              <a:t>participation</a:t>
            </a:r>
            <a:r>
              <a:rPr sz="2000" spc="-55" dirty="0">
                <a:solidFill>
                  <a:srgbClr val="BC572C"/>
                </a:solidFill>
                <a:latin typeface="Aptos Light" panose="020B0004020202020204" pitchFamily="34" charset="0"/>
                <a:cs typeface="Calibri"/>
              </a:rPr>
              <a:t> </a:t>
            </a:r>
            <a:r>
              <a:rPr sz="2000" dirty="0">
                <a:latin typeface="Aptos Light" panose="020B0004020202020204" pitchFamily="34" charset="0"/>
                <a:cs typeface="Calibri"/>
              </a:rPr>
              <a:t>through</a:t>
            </a:r>
            <a:r>
              <a:rPr sz="2000" spc="-70" dirty="0">
                <a:latin typeface="Aptos Light" panose="020B0004020202020204" pitchFamily="34" charset="0"/>
                <a:cs typeface="Calibri"/>
              </a:rPr>
              <a:t> </a:t>
            </a:r>
            <a:r>
              <a:rPr sz="2000" dirty="0">
                <a:latin typeface="Aptos Light" panose="020B0004020202020204" pitchFamily="34" charset="0"/>
                <a:cs typeface="Calibri"/>
              </a:rPr>
              <a:t>positive</a:t>
            </a:r>
            <a:r>
              <a:rPr sz="2000" spc="-60" dirty="0">
                <a:latin typeface="Aptos Light" panose="020B0004020202020204" pitchFamily="34" charset="0"/>
                <a:cs typeface="Calibri"/>
              </a:rPr>
              <a:t> </a:t>
            </a:r>
            <a:r>
              <a:rPr sz="2000" spc="-25" dirty="0">
                <a:latin typeface="Aptos Light" panose="020B0004020202020204" pitchFamily="34" charset="0"/>
                <a:cs typeface="Calibri"/>
              </a:rPr>
              <a:t>feedback</a:t>
            </a:r>
            <a:r>
              <a:rPr sz="2000" spc="-40" dirty="0">
                <a:latin typeface="Aptos Light" panose="020B0004020202020204" pitchFamily="34" charset="0"/>
                <a:cs typeface="Calibri"/>
              </a:rPr>
              <a:t> </a:t>
            </a:r>
            <a:r>
              <a:rPr sz="2000" dirty="0">
                <a:latin typeface="Aptos Light" panose="020B0004020202020204" pitchFamily="34" charset="0"/>
                <a:cs typeface="Calibri"/>
              </a:rPr>
              <a:t>and</a:t>
            </a:r>
            <a:r>
              <a:rPr sz="2000" spc="-25" dirty="0">
                <a:latin typeface="Aptos Light" panose="020B0004020202020204" pitchFamily="34" charset="0"/>
                <a:cs typeface="Calibri"/>
              </a:rPr>
              <a:t> </a:t>
            </a:r>
            <a:r>
              <a:rPr sz="2000" spc="-20" dirty="0">
                <a:latin typeface="Aptos Light" panose="020B0004020202020204" pitchFamily="34" charset="0"/>
                <a:cs typeface="Calibri"/>
              </a:rPr>
              <a:t>praise,</a:t>
            </a:r>
            <a:r>
              <a:rPr sz="2000" spc="-55" dirty="0">
                <a:latin typeface="Aptos Light" panose="020B0004020202020204" pitchFamily="34" charset="0"/>
                <a:cs typeface="Calibri"/>
              </a:rPr>
              <a:t> </a:t>
            </a:r>
            <a:r>
              <a:rPr sz="2000" dirty="0">
                <a:latin typeface="Aptos Light" panose="020B0004020202020204" pitchFamily="34" charset="0"/>
                <a:cs typeface="Calibri"/>
              </a:rPr>
              <a:t>providing</a:t>
            </a:r>
            <a:r>
              <a:rPr sz="2000" spc="-55" dirty="0">
                <a:latin typeface="Aptos Light" panose="020B0004020202020204" pitchFamily="34" charset="0"/>
                <a:cs typeface="Calibri"/>
              </a:rPr>
              <a:t> </a:t>
            </a:r>
            <a:r>
              <a:rPr sz="2000" spc="-10" dirty="0">
                <a:latin typeface="Aptos Light" panose="020B0004020202020204" pitchFamily="34" charset="0"/>
                <a:cs typeface="Calibri"/>
              </a:rPr>
              <a:t>encouragement</a:t>
            </a:r>
            <a:endParaRPr sz="2000" dirty="0">
              <a:latin typeface="Aptos Light" panose="020B0004020202020204" pitchFamily="34" charset="0"/>
              <a:cs typeface="Calibri"/>
            </a:endParaRPr>
          </a:p>
          <a:p>
            <a:pPr marL="495300" indent="-342900">
              <a:lnSpc>
                <a:spcPct val="100000"/>
              </a:lnSpc>
              <a:spcBef>
                <a:spcPts val="795"/>
              </a:spcBef>
              <a:buClr>
                <a:srgbClr val="000000"/>
              </a:buClr>
              <a:buSzPct val="70000"/>
              <a:buFont typeface="Arial"/>
              <a:buChar char="•"/>
              <a:tabLst>
                <a:tab pos="495300" algn="l"/>
              </a:tabLst>
            </a:pPr>
            <a:r>
              <a:rPr sz="2000" spc="-20" dirty="0">
                <a:solidFill>
                  <a:srgbClr val="BC572C"/>
                </a:solidFill>
                <a:latin typeface="Aptos Light" panose="020B0004020202020204" pitchFamily="34" charset="0"/>
                <a:cs typeface="Calibri"/>
              </a:rPr>
              <a:t>Putting</a:t>
            </a:r>
            <a:r>
              <a:rPr sz="2000" spc="-35" dirty="0">
                <a:solidFill>
                  <a:srgbClr val="BC572C"/>
                </a:solidFill>
                <a:latin typeface="Aptos Light" panose="020B0004020202020204" pitchFamily="34" charset="0"/>
                <a:cs typeface="Calibri"/>
              </a:rPr>
              <a:t> </a:t>
            </a:r>
            <a:r>
              <a:rPr sz="2000" spc="-30" dirty="0">
                <a:solidFill>
                  <a:srgbClr val="BC572C"/>
                </a:solidFill>
                <a:latin typeface="Aptos Light" panose="020B0004020202020204" pitchFamily="34" charset="0"/>
                <a:cs typeface="Calibri"/>
              </a:rPr>
              <a:t>safety</a:t>
            </a:r>
            <a:r>
              <a:rPr sz="2000" spc="-20" dirty="0">
                <a:solidFill>
                  <a:srgbClr val="BC572C"/>
                </a:solidFill>
                <a:latin typeface="Aptos Light" panose="020B0004020202020204" pitchFamily="34" charset="0"/>
                <a:cs typeface="Calibri"/>
              </a:rPr>
              <a:t> </a:t>
            </a:r>
            <a:r>
              <a:rPr sz="2000" dirty="0">
                <a:solidFill>
                  <a:srgbClr val="BC572C"/>
                </a:solidFill>
                <a:latin typeface="Aptos Light" panose="020B0004020202020204" pitchFamily="34" charset="0"/>
                <a:cs typeface="Calibri"/>
              </a:rPr>
              <a:t>first</a:t>
            </a:r>
            <a:r>
              <a:rPr sz="2000" dirty="0">
                <a:latin typeface="Aptos Light" panose="020B0004020202020204" pitchFamily="34" charset="0"/>
                <a:cs typeface="Calibri"/>
              </a:rPr>
              <a:t>,</a:t>
            </a:r>
            <a:r>
              <a:rPr sz="2000" spc="-20" dirty="0">
                <a:latin typeface="Aptos Light" panose="020B0004020202020204" pitchFamily="34" charset="0"/>
                <a:cs typeface="Calibri"/>
              </a:rPr>
              <a:t> </a:t>
            </a:r>
            <a:r>
              <a:rPr sz="2000" dirty="0">
                <a:latin typeface="Aptos Light" panose="020B0004020202020204" pitchFamily="34" charset="0"/>
                <a:cs typeface="Calibri"/>
              </a:rPr>
              <a:t>so</a:t>
            </a:r>
            <a:r>
              <a:rPr sz="2000" spc="-10" dirty="0">
                <a:latin typeface="Aptos Light" panose="020B0004020202020204" pitchFamily="34" charset="0"/>
                <a:cs typeface="Calibri"/>
              </a:rPr>
              <a:t> </a:t>
            </a:r>
            <a:r>
              <a:rPr sz="2000" dirty="0">
                <a:latin typeface="Aptos Light" panose="020B0004020202020204" pitchFamily="34" charset="0"/>
                <a:cs typeface="Calibri"/>
              </a:rPr>
              <a:t>the</a:t>
            </a:r>
            <a:r>
              <a:rPr sz="2000" spc="-25" dirty="0">
                <a:latin typeface="Aptos Light" panose="020B0004020202020204" pitchFamily="34" charset="0"/>
                <a:cs typeface="Calibri"/>
              </a:rPr>
              <a:t> </a:t>
            </a:r>
            <a:r>
              <a:rPr sz="2000" dirty="0">
                <a:latin typeface="Aptos Light" panose="020B0004020202020204" pitchFamily="34" charset="0"/>
                <a:cs typeface="Calibri"/>
              </a:rPr>
              <a:t>focus</a:t>
            </a:r>
            <a:r>
              <a:rPr sz="2000" spc="-20" dirty="0">
                <a:latin typeface="Aptos Light" panose="020B0004020202020204" pitchFamily="34" charset="0"/>
                <a:cs typeface="Calibri"/>
              </a:rPr>
              <a:t> </a:t>
            </a:r>
            <a:r>
              <a:rPr sz="2000" dirty="0">
                <a:latin typeface="Aptos Light" panose="020B0004020202020204" pitchFamily="34" charset="0"/>
                <a:cs typeface="Calibri"/>
              </a:rPr>
              <a:t>can</a:t>
            </a:r>
            <a:r>
              <a:rPr sz="2000" spc="-15" dirty="0">
                <a:latin typeface="Aptos Light" panose="020B0004020202020204" pitchFamily="34" charset="0"/>
                <a:cs typeface="Calibri"/>
              </a:rPr>
              <a:t> </a:t>
            </a:r>
            <a:r>
              <a:rPr sz="2000" dirty="0">
                <a:latin typeface="Aptos Light" panose="020B0004020202020204" pitchFamily="34" charset="0"/>
                <a:cs typeface="Calibri"/>
              </a:rPr>
              <a:t>be</a:t>
            </a:r>
            <a:r>
              <a:rPr sz="2000" spc="-5" dirty="0">
                <a:latin typeface="Aptos Light" panose="020B0004020202020204" pitchFamily="34" charset="0"/>
                <a:cs typeface="Calibri"/>
              </a:rPr>
              <a:t> </a:t>
            </a:r>
            <a:r>
              <a:rPr sz="2000" dirty="0">
                <a:latin typeface="Aptos Light" panose="020B0004020202020204" pitchFamily="34" charset="0"/>
                <a:cs typeface="Calibri"/>
              </a:rPr>
              <a:t>on</a:t>
            </a:r>
            <a:r>
              <a:rPr sz="2000" spc="-10" dirty="0">
                <a:latin typeface="Aptos Light" panose="020B0004020202020204" pitchFamily="34" charset="0"/>
                <a:cs typeface="Calibri"/>
              </a:rPr>
              <a:t> </a:t>
            </a:r>
            <a:r>
              <a:rPr sz="2000" spc="-30" dirty="0">
                <a:latin typeface="Aptos Light" panose="020B0004020202020204" pitchFamily="34" charset="0"/>
                <a:cs typeface="Calibri"/>
              </a:rPr>
              <a:t>learning</a:t>
            </a:r>
            <a:r>
              <a:rPr sz="2000" spc="-45" dirty="0">
                <a:latin typeface="Aptos Light" panose="020B0004020202020204" pitchFamily="34" charset="0"/>
                <a:cs typeface="Calibri"/>
              </a:rPr>
              <a:t> </a:t>
            </a:r>
            <a:r>
              <a:rPr sz="2000" dirty="0">
                <a:latin typeface="Aptos Light" panose="020B0004020202020204" pitchFamily="34" charset="0"/>
                <a:cs typeface="Calibri"/>
              </a:rPr>
              <a:t>and growing</a:t>
            </a:r>
            <a:r>
              <a:rPr sz="2000" spc="-40" dirty="0">
                <a:latin typeface="Aptos Light" panose="020B0004020202020204" pitchFamily="34" charset="0"/>
                <a:cs typeface="Calibri"/>
              </a:rPr>
              <a:t> </a:t>
            </a:r>
            <a:r>
              <a:rPr sz="2000" dirty="0">
                <a:latin typeface="Aptos Light" panose="020B0004020202020204" pitchFamily="34" charset="0"/>
                <a:cs typeface="Calibri"/>
              </a:rPr>
              <a:t>without</a:t>
            </a:r>
            <a:r>
              <a:rPr sz="2000" spc="-45" dirty="0">
                <a:latin typeface="Aptos Light" panose="020B0004020202020204" pitchFamily="34" charset="0"/>
                <a:cs typeface="Calibri"/>
              </a:rPr>
              <a:t> </a:t>
            </a:r>
            <a:r>
              <a:rPr sz="2000" spc="-20" dirty="0">
                <a:latin typeface="Aptos Light" panose="020B0004020202020204" pitchFamily="34" charset="0"/>
                <a:cs typeface="Calibri"/>
              </a:rPr>
              <a:t>fear</a:t>
            </a:r>
            <a:endParaRPr sz="2000" dirty="0">
              <a:latin typeface="Aptos Light" panose="020B0004020202020204" pitchFamily="34" charset="0"/>
              <a:cs typeface="Calibri"/>
            </a:endParaRPr>
          </a:p>
          <a:p>
            <a:pPr>
              <a:lnSpc>
                <a:spcPct val="100000"/>
              </a:lnSpc>
              <a:spcBef>
                <a:spcPts val="1140"/>
              </a:spcBef>
            </a:pPr>
            <a:endParaRPr sz="2000" dirty="0">
              <a:latin typeface="Aptos Light" panose="020B0004020202020204" pitchFamily="34" charset="0"/>
              <a:cs typeface="Calibri"/>
            </a:endParaRPr>
          </a:p>
          <a:p>
            <a:pPr marL="926465">
              <a:lnSpc>
                <a:spcPct val="100000"/>
              </a:lnSpc>
            </a:pPr>
            <a:r>
              <a:rPr sz="2200" dirty="0">
                <a:latin typeface="Aptos Light" panose="020B0004020202020204" pitchFamily="34" charset="0"/>
                <a:cs typeface="Calibri"/>
              </a:rPr>
              <a:t>The</a:t>
            </a:r>
            <a:r>
              <a:rPr sz="2200" spc="-55" dirty="0">
                <a:latin typeface="Aptos Light" panose="020B0004020202020204" pitchFamily="34" charset="0"/>
                <a:cs typeface="Calibri"/>
              </a:rPr>
              <a:t> </a:t>
            </a:r>
            <a:r>
              <a:rPr sz="2200" spc="-10" dirty="0">
                <a:latin typeface="Aptos Light" panose="020B0004020202020204" pitchFamily="34" charset="0"/>
                <a:cs typeface="Calibri"/>
              </a:rPr>
              <a:t>goal</a:t>
            </a:r>
            <a:r>
              <a:rPr sz="2200" spc="65" dirty="0">
                <a:latin typeface="Aptos Light" panose="020B0004020202020204" pitchFamily="34" charset="0"/>
                <a:cs typeface="Calibri"/>
              </a:rPr>
              <a:t> </a:t>
            </a:r>
            <a:r>
              <a:rPr sz="2200" dirty="0">
                <a:latin typeface="Aptos Light" panose="020B0004020202020204" pitchFamily="34" charset="0"/>
                <a:cs typeface="Calibri"/>
              </a:rPr>
              <a:t>is</a:t>
            </a:r>
            <a:r>
              <a:rPr sz="2200" spc="60" dirty="0">
                <a:latin typeface="Aptos Light" panose="020B0004020202020204" pitchFamily="34" charset="0"/>
                <a:cs typeface="Calibri"/>
              </a:rPr>
              <a:t> </a:t>
            </a:r>
            <a:r>
              <a:rPr sz="2200" spc="-45" dirty="0">
                <a:latin typeface="Aptos Light" panose="020B0004020202020204" pitchFamily="34" charset="0"/>
                <a:cs typeface="Calibri"/>
              </a:rPr>
              <a:t>self-</a:t>
            </a:r>
            <a:r>
              <a:rPr sz="2200" spc="-35" dirty="0">
                <a:latin typeface="Aptos Light" panose="020B0004020202020204" pitchFamily="34" charset="0"/>
                <a:cs typeface="Calibri"/>
              </a:rPr>
              <a:t>sustainability</a:t>
            </a:r>
            <a:r>
              <a:rPr sz="2200" spc="110" dirty="0">
                <a:latin typeface="Aptos Light" panose="020B0004020202020204" pitchFamily="34" charset="0"/>
                <a:cs typeface="Calibri"/>
              </a:rPr>
              <a:t> </a:t>
            </a:r>
            <a:r>
              <a:rPr sz="2200" dirty="0">
                <a:latin typeface="Aptos Light" panose="020B0004020202020204" pitchFamily="34" charset="0"/>
                <a:cs typeface="Calibri"/>
              </a:rPr>
              <a:t>through</a:t>
            </a:r>
            <a:r>
              <a:rPr sz="2200" spc="60" dirty="0">
                <a:latin typeface="Aptos Light" panose="020B0004020202020204" pitchFamily="34" charset="0"/>
                <a:cs typeface="Calibri"/>
              </a:rPr>
              <a:t> </a:t>
            </a:r>
            <a:r>
              <a:rPr sz="2200" dirty="0">
                <a:latin typeface="Aptos Light" panose="020B0004020202020204" pitchFamily="34" charset="0"/>
                <a:cs typeface="Calibri"/>
              </a:rPr>
              <a:t>a</a:t>
            </a:r>
            <a:r>
              <a:rPr sz="2200" spc="70" dirty="0">
                <a:latin typeface="Aptos Light" panose="020B0004020202020204" pitchFamily="34" charset="0"/>
                <a:cs typeface="Calibri"/>
              </a:rPr>
              <a:t> </a:t>
            </a:r>
            <a:r>
              <a:rPr sz="2200" dirty="0">
                <a:latin typeface="Aptos Light" panose="020B0004020202020204" pitchFamily="34" charset="0"/>
                <a:cs typeface="Calibri"/>
              </a:rPr>
              <a:t>job.</a:t>
            </a:r>
            <a:r>
              <a:rPr sz="2200" spc="85" dirty="0">
                <a:latin typeface="Aptos Light" panose="020B0004020202020204" pitchFamily="34" charset="0"/>
                <a:cs typeface="Calibri"/>
              </a:rPr>
              <a:t> </a:t>
            </a:r>
            <a:r>
              <a:rPr sz="2200" dirty="0">
                <a:latin typeface="Aptos Light" panose="020B0004020202020204" pitchFamily="34" charset="0"/>
                <a:cs typeface="Arial Black"/>
              </a:rPr>
              <a:t>We get them ready.</a:t>
            </a:r>
          </a:p>
        </p:txBody>
      </p:sp>
      <p:sp>
        <p:nvSpPr>
          <p:cNvPr id="4" name="object 4"/>
          <p:cNvSpPr/>
          <p:nvPr/>
        </p:nvSpPr>
        <p:spPr>
          <a:xfrm>
            <a:off x="853236" y="5503746"/>
            <a:ext cx="533400" cy="441959"/>
          </a:xfrm>
          <a:custGeom>
            <a:avLst/>
            <a:gdLst/>
            <a:ahLst/>
            <a:cxnLst/>
            <a:rect l="l" t="t" r="r" b="b"/>
            <a:pathLst>
              <a:path w="533400" h="441960">
                <a:moveTo>
                  <a:pt x="312419" y="0"/>
                </a:moveTo>
                <a:lnTo>
                  <a:pt x="312419" y="110490"/>
                </a:lnTo>
                <a:lnTo>
                  <a:pt x="0" y="110490"/>
                </a:lnTo>
                <a:lnTo>
                  <a:pt x="0" y="331470"/>
                </a:lnTo>
                <a:lnTo>
                  <a:pt x="312419" y="331470"/>
                </a:lnTo>
                <a:lnTo>
                  <a:pt x="312419" y="441960"/>
                </a:lnTo>
                <a:lnTo>
                  <a:pt x="533400" y="220980"/>
                </a:lnTo>
                <a:lnTo>
                  <a:pt x="312419" y="0"/>
                </a:lnTo>
                <a:close/>
              </a:path>
            </a:pathLst>
          </a:custGeom>
          <a:solidFill>
            <a:srgbClr val="BC572C"/>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1BD593F0-E250-94AB-AAC4-2487ED1F8D08}"/>
            </a:ext>
          </a:extLst>
        </p:cNvPr>
        <p:cNvGrpSpPr/>
        <p:nvPr/>
      </p:nvGrpSpPr>
      <p:grpSpPr>
        <a:xfrm>
          <a:off x="0" y="0"/>
          <a:ext cx="0" cy="0"/>
          <a:chOff x="0" y="0"/>
          <a:chExt cx="0" cy="0"/>
        </a:xfrm>
      </p:grpSpPr>
      <p:sp>
        <p:nvSpPr>
          <p:cNvPr id="178" name="Google Shape;178;p25">
            <a:extLst>
              <a:ext uri="{FF2B5EF4-FFF2-40B4-BE49-F238E27FC236}">
                <a16:creationId xmlns:a16="http://schemas.microsoft.com/office/drawing/2014/main" id="{FBF92959-0594-6C58-CC54-3725928F8664}"/>
              </a:ext>
            </a:extLst>
          </p:cNvPr>
          <p:cNvSpPr txBox="1">
            <a:spLocks noGrp="1"/>
          </p:cNvSpPr>
          <p:nvPr>
            <p:ph type="ctrTitle"/>
          </p:nvPr>
        </p:nvSpPr>
        <p:spPr>
          <a:xfrm>
            <a:off x="342547" y="5302821"/>
            <a:ext cx="11849453" cy="609398"/>
          </a:xfrm>
        </p:spPr>
        <p:txBody>
          <a:bodyPr spcFirstLastPara="1" wrap="square" lIns="0" tIns="0" rIns="0" bIns="0" anchor="ctr" anchorCtr="0">
            <a:noAutofit/>
          </a:bodyPr>
          <a:lstStyle/>
          <a:p>
            <a:pPr marL="0" lvl="0" indent="0" rtl="0">
              <a:lnSpc>
                <a:spcPct val="150000"/>
              </a:lnSpc>
              <a:spcBef>
                <a:spcPts val="0"/>
              </a:spcBef>
              <a:spcAft>
                <a:spcPts val="0"/>
              </a:spcAft>
              <a:buClr>
                <a:schemeClr val="lt1"/>
              </a:buClr>
              <a:buSzPts val="5600"/>
              <a:buFont typeface="Inter"/>
              <a:buNone/>
            </a:pPr>
            <a:r>
              <a:rPr lang="en-US" sz="2400" b="1" dirty="0">
                <a:latin typeface="Aptos SemiBold" panose="020B0004020202020204" pitchFamily="34" charset="0"/>
                <a:ea typeface="Open Sans" panose="020B0606030504020204" pitchFamily="34" charset="0"/>
                <a:cs typeface="Open Sans" panose="020B0606030504020204" pitchFamily="34" charset="0"/>
              </a:rPr>
              <a:t>Supervisor Success Series | The Role of the Supervisor &amp; Performance Management </a:t>
            </a:r>
            <a:br>
              <a:rPr lang="en-US" sz="2400" i="0" u="none" strike="noStrike" cap="none" dirty="0">
                <a:latin typeface="Aptos" panose="020B0004020202020204" pitchFamily="34" charset="0"/>
                <a:ea typeface="Open Sans" panose="020B0606030504020204" pitchFamily="34" charset="0"/>
                <a:cs typeface="Open Sans" panose="020B0606030504020204" pitchFamily="34" charset="0"/>
              </a:rPr>
            </a:br>
            <a:r>
              <a:rPr lang="en-US" sz="2000" b="1" u="none" strike="noStrike" cap="none" dirty="0">
                <a:latin typeface="Aptos SemiBold" panose="020B0004020202020204" pitchFamily="34" charset="0"/>
                <a:ea typeface="Open Sans" panose="020B0606030504020204" pitchFamily="34" charset="0"/>
                <a:cs typeface="Open Sans" panose="020B0606030504020204" pitchFamily="34" charset="0"/>
              </a:rPr>
              <a:t>[OUR ORGANIZATION] </a:t>
            </a:r>
            <a:r>
              <a:rPr lang="en-US" sz="2000" dirty="0">
                <a:latin typeface="Aptos Light" panose="020B0004020202020204" pitchFamily="34" charset="0"/>
                <a:ea typeface="Open Sans" panose="020B0606030504020204" pitchFamily="34" charset="0"/>
                <a:cs typeface="Open Sans" panose="020B0606030504020204" pitchFamily="34" charset="0"/>
              </a:rPr>
              <a:t>Module 2 [DATE]</a:t>
            </a:r>
            <a:endParaRPr lang="en-US" sz="2000" u="none" strike="noStrike" cap="none" dirty="0">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703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8157E2-9353-4D82-8514-BE3C91C7F3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D28157E2-9353-4D82-8514-BE3C91C7F3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7F0B35E-93F5-40FD-9C9F-DD342CC380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33" name="TextBox 32">
            <a:extLst>
              <a:ext uri="{FF2B5EF4-FFF2-40B4-BE49-F238E27FC236}">
                <a16:creationId xmlns:a16="http://schemas.microsoft.com/office/drawing/2014/main" id="{2C74AEED-7B4B-4257-87A5-705AFA8F6E59}"/>
              </a:ext>
            </a:extLst>
          </p:cNvPr>
          <p:cNvSpPr txBox="1"/>
          <p:nvPr/>
        </p:nvSpPr>
        <p:spPr>
          <a:xfrm>
            <a:off x="1702845" y="1872678"/>
            <a:ext cx="5954338"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Defining the Supervisor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2B202BF8-3013-4914-BCA2-A74002F71489}"/>
              </a:ext>
            </a:extLst>
          </p:cNvPr>
          <p:cNvSpPr txBox="1"/>
          <p:nvPr/>
        </p:nvSpPr>
        <p:spPr>
          <a:xfrm>
            <a:off x="1702845" y="4698726"/>
            <a:ext cx="6997936"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Personal Goal Setting for Leaders </a:t>
            </a:r>
          </a:p>
        </p:txBody>
      </p:sp>
      <p:sp>
        <p:nvSpPr>
          <p:cNvPr id="44" name="TextBox 43">
            <a:extLst>
              <a:ext uri="{FF2B5EF4-FFF2-40B4-BE49-F238E27FC236}">
                <a16:creationId xmlns:a16="http://schemas.microsoft.com/office/drawing/2014/main" id="{7EABA06D-2F0F-4A39-90A8-B5851755B5FA}"/>
              </a:ext>
            </a:extLst>
          </p:cNvPr>
          <p:cNvSpPr txBox="1"/>
          <p:nvPr/>
        </p:nvSpPr>
        <p:spPr>
          <a:xfrm>
            <a:off x="1702845" y="3839784"/>
            <a:ext cx="7808499" cy="298210"/>
          </a:xfrm>
          <a:prstGeom prst="rect">
            <a:avLst/>
          </a:prstGeom>
          <a:noFill/>
        </p:spPr>
        <p:txBody>
          <a:bodyPr wrap="square" rtlCol="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Your Day One Responsibilities </a:t>
            </a:r>
          </a:p>
        </p:txBody>
      </p:sp>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Supervisor Success Series: The Role of the Supervisor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536715"/>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536715"/>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B437A79-6C2B-4381-9CAA-D71B4D4B21F0}"/>
              </a:ext>
            </a:extLst>
          </p:cNvPr>
          <p:cNvSpPr txBox="1"/>
          <p:nvPr/>
        </p:nvSpPr>
        <p:spPr>
          <a:xfrm>
            <a:off x="917670" y="1876719"/>
            <a:ext cx="3728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a:t>
            </a:r>
          </a:p>
        </p:txBody>
      </p:sp>
      <p:sp>
        <p:nvSpPr>
          <p:cNvPr id="47" name="TextBox 46">
            <a:extLst>
              <a:ext uri="{FF2B5EF4-FFF2-40B4-BE49-F238E27FC236}">
                <a16:creationId xmlns:a16="http://schemas.microsoft.com/office/drawing/2014/main" id="{DE58B254-C527-46D3-9B36-6F34CD65ADD8}"/>
              </a:ext>
            </a:extLst>
          </p:cNvPr>
          <p:cNvSpPr txBox="1"/>
          <p:nvPr/>
        </p:nvSpPr>
        <p:spPr>
          <a:xfrm>
            <a:off x="917670" y="2817388"/>
            <a:ext cx="37284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a:t>
            </a:r>
          </a:p>
        </p:txBody>
      </p:sp>
      <p:sp>
        <p:nvSpPr>
          <p:cNvPr id="50" name="TextBox 49">
            <a:extLst>
              <a:ext uri="{FF2B5EF4-FFF2-40B4-BE49-F238E27FC236}">
                <a16:creationId xmlns:a16="http://schemas.microsoft.com/office/drawing/2014/main" id="{F2EE2093-897C-447C-87BF-57A5DE697BF4}"/>
              </a:ext>
            </a:extLst>
          </p:cNvPr>
          <p:cNvSpPr txBox="1"/>
          <p:nvPr/>
        </p:nvSpPr>
        <p:spPr>
          <a:xfrm>
            <a:off x="786698" y="3758057"/>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III</a:t>
            </a:r>
          </a:p>
        </p:txBody>
      </p:sp>
      <p:sp>
        <p:nvSpPr>
          <p:cNvPr id="63" name="Rectangle 62">
            <a:extLst>
              <a:ext uri="{FF2B5EF4-FFF2-40B4-BE49-F238E27FC236}">
                <a16:creationId xmlns:a16="http://schemas.microsoft.com/office/drawing/2014/main" id="{82FBD787-3492-4B03-90E9-78985FEED7E9}"/>
              </a:ext>
            </a:extLst>
          </p:cNvPr>
          <p:cNvSpPr/>
          <p:nvPr/>
        </p:nvSpPr>
        <p:spPr>
          <a:xfrm>
            <a:off x="9515545" y="1289304"/>
            <a:ext cx="45719" cy="445850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992C6BA5-8B3B-41C8-80F7-E74598729EC9}"/>
              </a:ext>
            </a:extLst>
          </p:cNvPr>
          <p:cNvSpPr txBox="1"/>
          <p:nvPr/>
        </p:nvSpPr>
        <p:spPr>
          <a:xfrm>
            <a:off x="1702845" y="2856231"/>
            <a:ext cx="6997936"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What Do We Expect From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0E73357D-422F-4014-B3BD-B17B47477D94}"/>
              </a:ext>
            </a:extLst>
          </p:cNvPr>
          <p:cNvSpPr txBox="1"/>
          <p:nvPr/>
        </p:nvSpPr>
        <p:spPr>
          <a:xfrm>
            <a:off x="786698" y="4698726"/>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IV</a:t>
            </a:r>
          </a:p>
        </p:txBody>
      </p:sp>
    </p:spTree>
    <p:extLst>
      <p:ext uri="{BB962C8B-B14F-4D97-AF65-F5344CB8AC3E}">
        <p14:creationId xmlns:p14="http://schemas.microsoft.com/office/powerpoint/2010/main" val="163458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B75D4DE-B230-20BD-FF7F-8E460126FB52}"/>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3C654731-BF0B-57B2-1B10-3529D599A77F}"/>
              </a:ext>
            </a:extLst>
          </p:cNvPr>
          <p:cNvSpPr/>
          <p:nvPr/>
        </p:nvSpPr>
        <p:spPr>
          <a:xfrm>
            <a:off x="607485"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GOALS</a:t>
            </a:r>
            <a:endParaRPr kumimoji="0"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endParaRPr>
          </a:p>
        </p:txBody>
      </p:sp>
      <p:sp>
        <p:nvSpPr>
          <p:cNvPr id="6" name="TextBox 5">
            <a:extLst>
              <a:ext uri="{FF2B5EF4-FFF2-40B4-BE49-F238E27FC236}">
                <a16:creationId xmlns:a16="http://schemas.microsoft.com/office/drawing/2014/main" id="{50FF15BD-5AE4-3FD0-7698-4CCFC71766FB}"/>
              </a:ext>
            </a:extLst>
          </p:cNvPr>
          <p:cNvSpPr txBox="1"/>
          <p:nvPr/>
        </p:nvSpPr>
        <p:spPr>
          <a:xfrm>
            <a:off x="4389120" y="1463040"/>
            <a:ext cx="7326512" cy="3917034"/>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lang="en-US" sz="2400" dirty="0">
                <a:solidFill>
                  <a:srgbClr val="000000"/>
                </a:solidFill>
                <a:latin typeface="Aptos Light" panose="020B0004020202020204" pitchFamily="34" charset="0"/>
              </a:rPr>
              <a:t>Understand the responsibilities of a frontline supervisor</a:t>
            </a:r>
            <a:endPar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Clarify what is expected of you from the start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Explore how your performance will be measured and how you will be supported </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Begin setting goals that align with your role and your team </a:t>
            </a:r>
          </a:p>
        </p:txBody>
      </p:sp>
    </p:spTree>
    <p:extLst>
      <p:ext uri="{BB962C8B-B14F-4D97-AF65-F5344CB8AC3E}">
        <p14:creationId xmlns:p14="http://schemas.microsoft.com/office/powerpoint/2010/main" val="305623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BD788-AE9C-8653-F5E2-204E5F196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82A80-22A3-47BA-C359-05F6A97C4336}"/>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Warm-Up</a:t>
            </a:r>
          </a:p>
        </p:txBody>
      </p:sp>
      <p:sp>
        <p:nvSpPr>
          <p:cNvPr id="3" name="Rectangle 2">
            <a:extLst>
              <a:ext uri="{FF2B5EF4-FFF2-40B4-BE49-F238E27FC236}">
                <a16:creationId xmlns:a16="http://schemas.microsoft.com/office/drawing/2014/main" id="{A2628A91-5059-E215-F7E5-91C1A187D7D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77D0A14-A36A-085E-075A-88B1D7234344}"/>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CC66767-5240-31A6-282C-328B30A9BB9E}"/>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Pick one and share with the group! </a:t>
            </a:r>
          </a:p>
        </p:txBody>
      </p:sp>
      <p:grpSp>
        <p:nvGrpSpPr>
          <p:cNvPr id="20" name="Group 19">
            <a:extLst>
              <a:ext uri="{FF2B5EF4-FFF2-40B4-BE49-F238E27FC236}">
                <a16:creationId xmlns:a16="http://schemas.microsoft.com/office/drawing/2014/main" id="{E4EDC6D6-2A9D-E19F-68DA-AF4457DFF76F}"/>
              </a:ext>
            </a:extLst>
          </p:cNvPr>
          <p:cNvGrpSpPr/>
          <p:nvPr/>
        </p:nvGrpSpPr>
        <p:grpSpPr>
          <a:xfrm>
            <a:off x="600191" y="2604232"/>
            <a:ext cx="10072358" cy="830997"/>
            <a:chOff x="914400" y="1649627"/>
            <a:chExt cx="10072358" cy="830997"/>
          </a:xfrm>
        </p:grpSpPr>
        <p:sp>
          <p:nvSpPr>
            <p:cNvPr id="22" name="TextBox 21">
              <a:extLst>
                <a:ext uri="{FF2B5EF4-FFF2-40B4-BE49-F238E27FC236}">
                  <a16:creationId xmlns:a16="http://schemas.microsoft.com/office/drawing/2014/main" id="{7C7926F3-C0B8-0F60-0084-54CD833AEA1E}"/>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23" name="TextBox 22">
              <a:extLst>
                <a:ext uri="{FF2B5EF4-FFF2-40B4-BE49-F238E27FC236}">
                  <a16:creationId xmlns:a16="http://schemas.microsoft.com/office/drawing/2014/main" id="{DD2155AD-EFEF-C0D1-F36C-937DAE82BC74}"/>
                </a:ext>
              </a:extLst>
            </p:cNvPr>
            <p:cNvSpPr txBox="1"/>
            <p:nvPr/>
          </p:nvSpPr>
          <p:spPr>
            <a:xfrm>
              <a:off x="1805882" y="1803515"/>
              <a:ext cx="91808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is one thing you are you grateful for right now?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4" name="Straight Connector 23">
              <a:extLst>
                <a:ext uri="{FF2B5EF4-FFF2-40B4-BE49-F238E27FC236}">
                  <a16:creationId xmlns:a16="http://schemas.microsoft.com/office/drawing/2014/main" id="{7D444E54-9950-81EC-F1B9-8F46B64B075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D2CEB1F-880F-103E-39E3-FDE1AA6C065F}"/>
              </a:ext>
            </a:extLst>
          </p:cNvPr>
          <p:cNvGrpSpPr/>
          <p:nvPr/>
        </p:nvGrpSpPr>
        <p:grpSpPr>
          <a:xfrm>
            <a:off x="1261882" y="3847311"/>
            <a:ext cx="10329926" cy="646750"/>
            <a:chOff x="1576091" y="1741750"/>
            <a:chExt cx="10329926" cy="646750"/>
          </a:xfrm>
        </p:grpSpPr>
        <p:sp>
          <p:nvSpPr>
            <p:cNvPr id="27" name="TextBox 26">
              <a:extLst>
                <a:ext uri="{FF2B5EF4-FFF2-40B4-BE49-F238E27FC236}">
                  <a16:creationId xmlns:a16="http://schemas.microsoft.com/office/drawing/2014/main" id="{1C6D16E7-C762-3871-78E3-2CB73CE642F8}"/>
                </a:ext>
              </a:extLst>
            </p:cNvPr>
            <p:cNvSpPr txBox="1"/>
            <p:nvPr/>
          </p:nvSpPr>
          <p:spPr>
            <a:xfrm>
              <a:off x="1805881" y="1865280"/>
              <a:ext cx="101001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What will your supervisor walk-in song or catch-phrase be? </a:t>
              </a:r>
            </a:p>
          </p:txBody>
        </p:sp>
        <p:cxnSp>
          <p:nvCxnSpPr>
            <p:cNvPr id="28" name="Straight Connector 27">
              <a:extLst>
                <a:ext uri="{FF2B5EF4-FFF2-40B4-BE49-F238E27FC236}">
                  <a16:creationId xmlns:a16="http://schemas.microsoft.com/office/drawing/2014/main" id="{44CC3385-6F8C-19B5-2FD3-C3E1602D532C}"/>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A4DA01C3-9731-52B9-37C9-3D76F45EAC8F}"/>
              </a:ext>
            </a:extLst>
          </p:cNvPr>
          <p:cNvGrpSpPr/>
          <p:nvPr/>
        </p:nvGrpSpPr>
        <p:grpSpPr>
          <a:xfrm>
            <a:off x="1261882" y="5167544"/>
            <a:ext cx="9668233" cy="646750"/>
            <a:chOff x="1576091" y="1741750"/>
            <a:chExt cx="9668233" cy="646750"/>
          </a:xfrm>
        </p:grpSpPr>
        <p:sp>
          <p:nvSpPr>
            <p:cNvPr id="31" name="TextBox 30">
              <a:extLst>
                <a:ext uri="{FF2B5EF4-FFF2-40B4-BE49-F238E27FC236}">
                  <a16:creationId xmlns:a16="http://schemas.microsoft.com/office/drawing/2014/main" id="{D4A1D736-7B13-D0E4-6FC3-17C7AC0D3284}"/>
                </a:ext>
              </a:extLst>
            </p:cNvPr>
            <p:cNvSpPr txBox="1"/>
            <p:nvPr/>
          </p:nvSpPr>
          <p:spPr>
            <a:xfrm>
              <a:off x="1805881" y="1803515"/>
              <a:ext cx="94384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What made you laugh this week? </a:t>
              </a:r>
              <a:endParaRPr kumimoji="0" lang="en-US" sz="280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32" name="Straight Connector 31">
              <a:extLst>
                <a:ext uri="{FF2B5EF4-FFF2-40B4-BE49-F238E27FC236}">
                  <a16:creationId xmlns:a16="http://schemas.microsoft.com/office/drawing/2014/main" id="{05B3AC97-AE01-93A2-2027-E0EE8193C767}"/>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11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Setting the Stage: Defining the Supervisor Role</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are some of the qualities and skills our supervisors are expected to have? </a:t>
            </a: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600191" y="2604232"/>
            <a:ext cx="10072358" cy="1107995"/>
            <a:chOff x="914400" y="1649627"/>
            <a:chExt cx="10072358" cy="1107995"/>
          </a:xfrm>
        </p:grpSpPr>
        <p:sp>
          <p:nvSpPr>
            <p:cNvPr id="22" name="TextBox 21">
              <a:extLst>
                <a:ext uri="{FF2B5EF4-FFF2-40B4-BE49-F238E27FC236}">
                  <a16:creationId xmlns:a16="http://schemas.microsoft.com/office/drawing/2014/main" id="{715CBBFE-FAD7-55F4-5CFA-CFF3917DC019}"/>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23" name="TextBox 22">
              <a:extLst>
                <a:ext uri="{FF2B5EF4-FFF2-40B4-BE49-F238E27FC236}">
                  <a16:creationId xmlns:a16="http://schemas.microsoft.com/office/drawing/2014/main" id="{52990382-241B-4DD6-BB88-261F324A81B5}"/>
                </a:ext>
              </a:extLst>
            </p:cNvPr>
            <p:cNvSpPr txBox="1"/>
            <p:nvPr/>
          </p:nvSpPr>
          <p:spPr>
            <a:xfrm>
              <a:off x="1805882" y="1803515"/>
              <a:ext cx="91808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Your primary job is to </a:t>
              </a:r>
              <a:r>
                <a:rPr lang="en-US" sz="2800" dirty="0">
                  <a:solidFill>
                    <a:srgbClr val="000000"/>
                  </a:solidFill>
                  <a:latin typeface="Aptos Light" panose="020B0004020202020204" pitchFamily="34" charset="0"/>
                </a:rPr>
                <a:t>FIRST</a:t>
              </a: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make sure everyone stays safe… SECOND make sure the work gets done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1EE8594-0D5E-F1BE-9D0B-7E74A972A07B}"/>
              </a:ext>
            </a:extLst>
          </p:cNvPr>
          <p:cNvGrpSpPr/>
          <p:nvPr/>
        </p:nvGrpSpPr>
        <p:grpSpPr>
          <a:xfrm>
            <a:off x="1261882" y="3847311"/>
            <a:ext cx="10329927" cy="1015872"/>
            <a:chOff x="1576091" y="1741750"/>
            <a:chExt cx="10329927" cy="1015872"/>
          </a:xfrm>
        </p:grpSpPr>
        <p:sp>
          <p:nvSpPr>
            <p:cNvPr id="27" name="TextBox 26">
              <a:extLst>
                <a:ext uri="{FF2B5EF4-FFF2-40B4-BE49-F238E27FC236}">
                  <a16:creationId xmlns:a16="http://schemas.microsoft.com/office/drawing/2014/main" id="{997ADA90-1886-F338-85E0-2AC220F38083}"/>
                </a:ext>
              </a:extLst>
            </p:cNvPr>
            <p:cNvSpPr txBox="1"/>
            <p:nvPr/>
          </p:nvSpPr>
          <p:spPr>
            <a:xfrm>
              <a:off x="1805882" y="1803515"/>
              <a:ext cx="1010013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You are the bridge between participants, leadership, and the community  </a:t>
              </a:r>
            </a:p>
          </p:txBody>
        </p:sp>
        <p:cxnSp>
          <p:nvCxnSpPr>
            <p:cNvPr id="28" name="Straight Connector 27">
              <a:extLst>
                <a:ext uri="{FF2B5EF4-FFF2-40B4-BE49-F238E27FC236}">
                  <a16:creationId xmlns:a16="http://schemas.microsoft.com/office/drawing/2014/main" id="{C4257449-22C0-2D3A-930D-F4A9E5B6A2C8}"/>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FB7A106-11E8-612E-FE25-9B9627C1DC33}"/>
              </a:ext>
            </a:extLst>
          </p:cNvPr>
          <p:cNvGrpSpPr/>
          <p:nvPr/>
        </p:nvGrpSpPr>
        <p:grpSpPr>
          <a:xfrm>
            <a:off x="1261882" y="5167544"/>
            <a:ext cx="9668233" cy="646750"/>
            <a:chOff x="1576091" y="1741750"/>
            <a:chExt cx="9668233" cy="646750"/>
          </a:xfrm>
        </p:grpSpPr>
        <p:sp>
          <p:nvSpPr>
            <p:cNvPr id="31" name="TextBox 30">
              <a:extLst>
                <a:ext uri="{FF2B5EF4-FFF2-40B4-BE49-F238E27FC236}">
                  <a16:creationId xmlns:a16="http://schemas.microsoft.com/office/drawing/2014/main" id="{6364C2C5-4E44-945B-1C82-77131B480909}"/>
                </a:ext>
              </a:extLst>
            </p:cNvPr>
            <p:cNvSpPr txBox="1"/>
            <p:nvPr/>
          </p:nvSpPr>
          <p:spPr>
            <a:xfrm>
              <a:off x="1805881" y="1803515"/>
              <a:ext cx="94384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You set the tone, hold boundaries, and model expectations!</a:t>
              </a:r>
              <a:endParaRPr kumimoji="0" lang="en-US" sz="280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32" name="Straight Connector 31">
              <a:extLst>
                <a:ext uri="{FF2B5EF4-FFF2-40B4-BE49-F238E27FC236}">
                  <a16:creationId xmlns:a16="http://schemas.microsoft.com/office/drawing/2014/main" id="{BD449E3E-7686-33A2-A402-2AE42833E31B}"/>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163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A8A86-34B4-66A1-C44A-EB6E7CE75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DABE1-13A2-445B-1AD9-91764E036690}"/>
              </a:ext>
            </a:extLst>
          </p:cNvPr>
          <p:cNvSpPr>
            <a:spLocks noGrp="1"/>
          </p:cNvSpPr>
          <p:nvPr>
            <p:ph type="title"/>
          </p:nvPr>
        </p:nvSpPr>
        <p:spPr>
          <a:xfrm>
            <a:off x="607329" y="420914"/>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[EXAMPLE] What Do We Expect From You?</a:t>
            </a:r>
          </a:p>
        </p:txBody>
      </p:sp>
      <p:sp>
        <p:nvSpPr>
          <p:cNvPr id="3" name="Rectangle 2">
            <a:extLst>
              <a:ext uri="{FF2B5EF4-FFF2-40B4-BE49-F238E27FC236}">
                <a16:creationId xmlns:a16="http://schemas.microsoft.com/office/drawing/2014/main" id="{2375B283-CC2B-75B3-4E0F-66E4FC9A00DA}"/>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55D60EAA-3BDF-A08D-FBC8-608BBC76D50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B3F9D99-6D83-E80B-A21B-D6560B19E128}"/>
              </a:ext>
            </a:extLst>
          </p:cNvPr>
          <p:cNvSpPr/>
          <p:nvPr/>
        </p:nvSpPr>
        <p:spPr>
          <a:xfrm>
            <a:off x="-5556" y="1189388"/>
            <a:ext cx="12197556" cy="500034"/>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Aptos Light" panose="020B0004020202020204" pitchFamily="34" charset="0"/>
              </a:rPr>
              <a:t>Review these key responsibilities you will take on. What makes sense? What doesn’t make sense? </a:t>
            </a:r>
            <a:endPar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grpSp>
        <p:nvGrpSpPr>
          <p:cNvPr id="6" name="Group 5">
            <a:extLst>
              <a:ext uri="{FF2B5EF4-FFF2-40B4-BE49-F238E27FC236}">
                <a16:creationId xmlns:a16="http://schemas.microsoft.com/office/drawing/2014/main" id="{70C531B0-F877-62FB-758F-096F84C69EC3}"/>
              </a:ext>
            </a:extLst>
          </p:cNvPr>
          <p:cNvGrpSpPr/>
          <p:nvPr/>
        </p:nvGrpSpPr>
        <p:grpSpPr>
          <a:xfrm>
            <a:off x="899160" y="1929122"/>
            <a:ext cx="9840823" cy="601141"/>
            <a:chOff x="1444222" y="2519248"/>
            <a:chExt cx="9840823" cy="601141"/>
          </a:xfrm>
        </p:grpSpPr>
        <p:cxnSp>
          <p:nvCxnSpPr>
            <p:cNvPr id="7" name="Straight Connector 6">
              <a:extLst>
                <a:ext uri="{FF2B5EF4-FFF2-40B4-BE49-F238E27FC236}">
                  <a16:creationId xmlns:a16="http://schemas.microsoft.com/office/drawing/2014/main" id="{0E9E9A6A-569E-A88B-110A-AD617E7AC6E4}"/>
                </a:ext>
              </a:extLst>
            </p:cNvPr>
            <p:cNvCxnSpPr>
              <a:cxnSpLocks/>
            </p:cNvCxnSpPr>
            <p:nvPr/>
          </p:nvCxnSpPr>
          <p:spPr>
            <a:xfrm>
              <a:off x="1444222" y="2848188"/>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72AC369-F3BF-25F7-B426-6E0654E9CEE8}"/>
                </a:ext>
              </a:extLst>
            </p:cNvPr>
            <p:cNvSpPr txBox="1"/>
            <p:nvPr/>
          </p:nvSpPr>
          <p:spPr>
            <a:xfrm>
              <a:off x="2011530" y="2519248"/>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Professional</a:t>
              </a:r>
              <a:r>
                <a:rPr lang="en-US" b="1" dirty="0">
                  <a:solidFill>
                    <a:srgbClr val="000000"/>
                  </a:solidFill>
                  <a:latin typeface="Aptos Light" panose="020B0004020202020204" pitchFamily="34" charset="0"/>
                  <a:ea typeface="Open Sans" panose="020B0606030504020204" pitchFamily="34" charset="0"/>
                  <a:cs typeface="Open Sans" panose="020B0606030504020204" pitchFamily="34" charset="0"/>
                </a:rPr>
                <a:t>ism and Consistency: </a:t>
              </a:r>
              <a:r>
                <a:rPr lang="en-US" dirty="0">
                  <a:solidFill>
                    <a:srgbClr val="000000"/>
                  </a:solidFill>
                  <a:latin typeface="Aptos Light" panose="020B0004020202020204" pitchFamily="34" charset="0"/>
                  <a:ea typeface="Open Sans" panose="020B0606030504020204" pitchFamily="34" charset="0"/>
                  <a:cs typeface="Open Sans" panose="020B0606030504020204" pitchFamily="34" charset="0"/>
                </a:rPr>
                <a:t>Showing up on time or being early every single day. Creating a safe space.   </a:t>
              </a:r>
              <a:endParaRPr kumimoji="0" lang="en-US"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9" name="Group 8">
            <a:extLst>
              <a:ext uri="{FF2B5EF4-FFF2-40B4-BE49-F238E27FC236}">
                <a16:creationId xmlns:a16="http://schemas.microsoft.com/office/drawing/2014/main" id="{38652BC6-3D74-6EEA-CD12-3019CF6A8F13}"/>
              </a:ext>
            </a:extLst>
          </p:cNvPr>
          <p:cNvGrpSpPr/>
          <p:nvPr/>
        </p:nvGrpSpPr>
        <p:grpSpPr>
          <a:xfrm>
            <a:off x="899160" y="2685525"/>
            <a:ext cx="9840823" cy="601141"/>
            <a:chOff x="1444222" y="3322657"/>
            <a:chExt cx="9840823" cy="601141"/>
          </a:xfrm>
        </p:grpSpPr>
        <p:cxnSp>
          <p:nvCxnSpPr>
            <p:cNvPr id="10" name="Straight Connector 9">
              <a:extLst>
                <a:ext uri="{FF2B5EF4-FFF2-40B4-BE49-F238E27FC236}">
                  <a16:creationId xmlns:a16="http://schemas.microsoft.com/office/drawing/2014/main" id="{DA4622D7-C5F1-9861-50DF-BD0508CAB57B}"/>
                </a:ext>
              </a:extLst>
            </p:cNvPr>
            <p:cNvCxnSpPr>
              <a:cxnSpLocks/>
            </p:cNvCxnSpPr>
            <p:nvPr/>
          </p:nvCxnSpPr>
          <p:spPr>
            <a:xfrm>
              <a:off x="1444222" y="3668057"/>
              <a:ext cx="394243" cy="0"/>
            </a:xfrm>
            <a:prstGeom prst="line">
              <a:avLst/>
            </a:prstGeom>
            <a:ln w="12700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4A129CE-B7BB-C19A-3B97-C35D7527F3BB}"/>
                </a:ext>
              </a:extLst>
            </p:cNvPr>
            <p:cNvSpPr txBox="1"/>
            <p:nvPr/>
          </p:nvSpPr>
          <p:spPr>
            <a:xfrm>
              <a:off x="2011530" y="3322657"/>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strike="noStrike" dirty="0">
                  <a:solidFill>
                    <a:srgbClr val="38312F"/>
                  </a:solidFill>
                  <a:effectLst/>
                  <a:highlight>
                    <a:srgbClr val="FFFFFF"/>
                  </a:highlight>
                  <a:latin typeface="Aptos Light" panose="020B0004020202020204" pitchFamily="34" charset="0"/>
                  <a:ea typeface="Open Sans" panose="020B0606030504020204" pitchFamily="34" charset="0"/>
                  <a:cs typeface="Open Sans" panose="020B0606030504020204" pitchFamily="34" charset="0"/>
                </a:rPr>
                <a:t>Communication and Active </a:t>
              </a:r>
              <a:r>
                <a:rPr lang="en-US" b="1" dirty="0">
                  <a:solidFill>
                    <a:srgbClr val="38312F"/>
                  </a:solidFill>
                  <a:highlight>
                    <a:srgbClr val="FFFFFF"/>
                  </a:highlight>
                  <a:latin typeface="Aptos Light" panose="020B0004020202020204" pitchFamily="34" charset="0"/>
                  <a:ea typeface="Open Sans" panose="020B0606030504020204" pitchFamily="34" charset="0"/>
                  <a:cs typeface="Open Sans" panose="020B0606030504020204" pitchFamily="34" charset="0"/>
                </a:rPr>
                <a:t>L</a:t>
              </a:r>
              <a:r>
                <a:rPr lang="en-US" b="1" u="none" strike="noStrike" dirty="0">
                  <a:solidFill>
                    <a:srgbClr val="38312F"/>
                  </a:solidFill>
                  <a:effectLst/>
                  <a:highlight>
                    <a:srgbClr val="FFFFFF"/>
                  </a:highlight>
                  <a:latin typeface="Aptos Light" panose="020B0004020202020204" pitchFamily="34" charset="0"/>
                  <a:ea typeface="Open Sans" panose="020B0606030504020204" pitchFamily="34" charset="0"/>
                  <a:cs typeface="Open Sans" panose="020B0606030504020204" pitchFamily="34" charset="0"/>
                </a:rPr>
                <a:t>istening: </a:t>
              </a:r>
              <a:r>
                <a:rPr lang="en-US" u="none" strike="noStrike" dirty="0">
                  <a:solidFill>
                    <a:srgbClr val="38312F"/>
                  </a:solidFill>
                  <a:effectLst/>
                  <a:highlight>
                    <a:srgbClr val="FFFFFF"/>
                  </a:highlight>
                  <a:latin typeface="Aptos Light" panose="020B0004020202020204" pitchFamily="34" charset="0"/>
                  <a:ea typeface="Open Sans" panose="020B0606030504020204" pitchFamily="34" charset="0"/>
                  <a:cs typeface="Open Sans" panose="020B0606030504020204" pitchFamily="34" charset="0"/>
                </a:rPr>
                <a:t>Holding a team meeting every morning, reporting to your manager every day, checking</a:t>
              </a:r>
              <a:r>
                <a:rPr lang="en-US" dirty="0">
                  <a:solidFill>
                    <a:srgbClr val="38312F"/>
                  </a:solidFill>
                  <a:highlight>
                    <a:srgbClr val="FFFFFF"/>
                  </a:highlight>
                  <a:latin typeface="Aptos Light" panose="020B0004020202020204" pitchFamily="34" charset="0"/>
                  <a:ea typeface="Open Sans" panose="020B0606030504020204" pitchFamily="34" charset="0"/>
                  <a:cs typeface="Open Sans" panose="020B0606030504020204" pitchFamily="34" charset="0"/>
                </a:rPr>
                <a:t>-in with your participant-employees face to face every day. </a:t>
              </a:r>
              <a:endParaRPr kumimoji="0" lang="en-US" sz="16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22" name="Group 21">
            <a:extLst>
              <a:ext uri="{FF2B5EF4-FFF2-40B4-BE49-F238E27FC236}">
                <a16:creationId xmlns:a16="http://schemas.microsoft.com/office/drawing/2014/main" id="{100E1D0A-E0AA-5220-B09A-C3F36D5370B9}"/>
              </a:ext>
            </a:extLst>
          </p:cNvPr>
          <p:cNvGrpSpPr/>
          <p:nvPr/>
        </p:nvGrpSpPr>
        <p:grpSpPr>
          <a:xfrm>
            <a:off x="899160" y="4335880"/>
            <a:ext cx="9840823" cy="601141"/>
            <a:chOff x="1444222" y="4115159"/>
            <a:chExt cx="9840823" cy="601141"/>
          </a:xfrm>
        </p:grpSpPr>
        <p:cxnSp>
          <p:nvCxnSpPr>
            <p:cNvPr id="23" name="Straight Connector 22">
              <a:extLst>
                <a:ext uri="{FF2B5EF4-FFF2-40B4-BE49-F238E27FC236}">
                  <a16:creationId xmlns:a16="http://schemas.microsoft.com/office/drawing/2014/main" id="{53D0616F-60B9-A62B-7C40-233D39057886}"/>
                </a:ext>
              </a:extLst>
            </p:cNvPr>
            <p:cNvCxnSpPr>
              <a:cxnSpLocks/>
            </p:cNvCxnSpPr>
            <p:nvPr/>
          </p:nvCxnSpPr>
          <p:spPr>
            <a:xfrm>
              <a:off x="1444222" y="4503166"/>
              <a:ext cx="394243" cy="0"/>
            </a:xfrm>
            <a:prstGeom prst="line">
              <a:avLst/>
            </a:prstGeom>
            <a:ln w="1270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D071617-5B86-41E1-4BC5-C64E0E767D60}"/>
                </a:ext>
              </a:extLst>
            </p:cNvPr>
            <p:cNvSpPr txBox="1"/>
            <p:nvPr/>
          </p:nvSpPr>
          <p:spPr>
            <a:xfrm>
              <a:off x="2011530" y="4115159"/>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ptos Light" panose="020B0004020202020204" pitchFamily="34" charset="0"/>
                  <a:ea typeface="Open Sans" panose="020B0606030504020204" pitchFamily="34" charset="0"/>
                  <a:cs typeface="Open Sans" panose="020B0606030504020204" pitchFamily="34" charset="0"/>
                </a:rPr>
                <a:t>Accountability with Empathy: </a:t>
              </a:r>
              <a:r>
                <a:rPr lang="en-US" dirty="0">
                  <a:effectLst/>
                  <a:latin typeface="Aptos Light" panose="020B0004020202020204" pitchFamily="34" charset="0"/>
                  <a:ea typeface="Open Sans" panose="020B0606030504020204" pitchFamily="34" charset="0"/>
                  <a:cs typeface="Open Sans" panose="020B0606030504020204" pitchFamily="34" charset="0"/>
                </a:rPr>
                <a:t>Hold your participants to a high standard but also understand they are humans first! Work with them to achieve their goals and make sure they understand their role.</a:t>
              </a:r>
              <a:endParaRPr kumimoji="0" lang="en-US" sz="16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25" name="Group 24">
            <a:extLst>
              <a:ext uri="{FF2B5EF4-FFF2-40B4-BE49-F238E27FC236}">
                <a16:creationId xmlns:a16="http://schemas.microsoft.com/office/drawing/2014/main" id="{630426E7-8587-C54D-56D6-0867E1F6BEE4}"/>
              </a:ext>
            </a:extLst>
          </p:cNvPr>
          <p:cNvGrpSpPr/>
          <p:nvPr/>
        </p:nvGrpSpPr>
        <p:grpSpPr>
          <a:xfrm>
            <a:off x="899160" y="3456836"/>
            <a:ext cx="9840823" cy="601141"/>
            <a:chOff x="1444222" y="4932333"/>
            <a:chExt cx="9840823" cy="601141"/>
          </a:xfrm>
        </p:grpSpPr>
        <p:cxnSp>
          <p:nvCxnSpPr>
            <p:cNvPr id="26" name="Straight Connector 25">
              <a:extLst>
                <a:ext uri="{FF2B5EF4-FFF2-40B4-BE49-F238E27FC236}">
                  <a16:creationId xmlns:a16="http://schemas.microsoft.com/office/drawing/2014/main" id="{E4948DB5-F7CE-CCCD-EC5D-82A8F28D8DAB}"/>
                </a:ext>
              </a:extLst>
            </p:cNvPr>
            <p:cNvCxnSpPr>
              <a:cxnSpLocks/>
            </p:cNvCxnSpPr>
            <p:nvPr/>
          </p:nvCxnSpPr>
          <p:spPr>
            <a:xfrm>
              <a:off x="1444222" y="5323035"/>
              <a:ext cx="394243" cy="0"/>
            </a:xfrm>
            <a:prstGeom prst="line">
              <a:avLst/>
            </a:prstGeom>
            <a:ln w="12700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0FCC69B-8BA3-1AE0-A705-6FFC6193F77C}"/>
                </a:ext>
              </a:extLst>
            </p:cNvPr>
            <p:cNvSpPr txBox="1"/>
            <p:nvPr/>
          </p:nvSpPr>
          <p:spPr>
            <a:xfrm>
              <a:off x="2011530" y="4932333"/>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strike="noStrike" dirty="0">
                  <a:solidFill>
                    <a:srgbClr val="38312F"/>
                  </a:solidFill>
                  <a:effectLst/>
                  <a:highlight>
                    <a:srgbClr val="FFFFFF"/>
                  </a:highlight>
                  <a:latin typeface="Aptos Light" panose="020B0004020202020204" pitchFamily="34" charset="0"/>
                  <a:ea typeface="Open Sans" panose="020B0606030504020204" pitchFamily="34" charset="0"/>
                  <a:cs typeface="Open Sans" panose="020B0606030504020204" pitchFamily="34" charset="0"/>
                </a:rPr>
                <a:t>Modeling Good Behavior: </a:t>
              </a:r>
              <a:r>
                <a:rPr lang="en-US" u="none" strike="noStrike" dirty="0">
                  <a:solidFill>
                    <a:srgbClr val="38312F"/>
                  </a:solidFill>
                  <a:effectLst/>
                  <a:highlight>
                    <a:srgbClr val="FFFFFF"/>
                  </a:highlight>
                  <a:latin typeface="Aptos Light" panose="020B0004020202020204" pitchFamily="34" charset="0"/>
                  <a:ea typeface="Open Sans" panose="020B0606030504020204" pitchFamily="34" charset="0"/>
                  <a:cs typeface="Open Sans" panose="020B0606030504020204" pitchFamily="34" charset="0"/>
                </a:rPr>
                <a:t>Safety first, show don’t tell, being calm and curious, maintaining composure even whe</a:t>
              </a:r>
              <a:r>
                <a:rPr lang="en-US" dirty="0">
                  <a:solidFill>
                    <a:srgbClr val="38312F"/>
                  </a:solidFill>
                  <a:highlight>
                    <a:srgbClr val="FFFFFF"/>
                  </a:highlight>
                  <a:latin typeface="Aptos Light" panose="020B0004020202020204" pitchFamily="34" charset="0"/>
                  <a:ea typeface="Open Sans" panose="020B0606030504020204" pitchFamily="34" charset="0"/>
                  <a:cs typeface="Open Sans" panose="020B0606030504020204" pitchFamily="34" charset="0"/>
                </a:rPr>
                <a:t>n your participant workers might be overly agitated or stressed.</a:t>
              </a:r>
              <a:endParaRPr kumimoji="0" lang="en-US" strike="noStrike" kern="1200" cap="none" spc="0" normalizeH="0" baseline="0" noProof="0" dirty="0">
                <a:ln>
                  <a:noFill/>
                </a:ln>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28" name="Group 27">
            <a:extLst>
              <a:ext uri="{FF2B5EF4-FFF2-40B4-BE49-F238E27FC236}">
                <a16:creationId xmlns:a16="http://schemas.microsoft.com/office/drawing/2014/main" id="{48CB0629-13BC-2521-3ACF-AEE17C6A6D88}"/>
              </a:ext>
            </a:extLst>
          </p:cNvPr>
          <p:cNvGrpSpPr/>
          <p:nvPr/>
        </p:nvGrpSpPr>
        <p:grpSpPr>
          <a:xfrm>
            <a:off x="914400" y="5345012"/>
            <a:ext cx="9977164" cy="601141"/>
            <a:chOff x="1459462" y="5982144"/>
            <a:chExt cx="9977164" cy="601141"/>
          </a:xfrm>
        </p:grpSpPr>
        <p:cxnSp>
          <p:nvCxnSpPr>
            <p:cNvPr id="29" name="Straight Connector 28">
              <a:extLst>
                <a:ext uri="{FF2B5EF4-FFF2-40B4-BE49-F238E27FC236}">
                  <a16:creationId xmlns:a16="http://schemas.microsoft.com/office/drawing/2014/main" id="{B5400049-3FFC-17F6-F8F4-ED94FB2B901B}"/>
                </a:ext>
              </a:extLst>
            </p:cNvPr>
            <p:cNvCxnSpPr>
              <a:cxnSpLocks/>
            </p:cNvCxnSpPr>
            <p:nvPr/>
          </p:nvCxnSpPr>
          <p:spPr>
            <a:xfrm>
              <a:off x="1459462" y="6158143"/>
              <a:ext cx="394243" cy="0"/>
            </a:xfrm>
            <a:prstGeom prst="line">
              <a:avLst/>
            </a:prstGeom>
            <a:ln w="1270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CE4DBCA-526D-C70A-41C0-246DA305D684}"/>
                </a:ext>
              </a:extLst>
            </p:cNvPr>
            <p:cNvSpPr txBox="1"/>
            <p:nvPr/>
          </p:nvSpPr>
          <p:spPr>
            <a:xfrm>
              <a:off x="2011530" y="5982144"/>
              <a:ext cx="9425096" cy="601141"/>
            </a:xfrm>
            <a:prstGeom prst="rect">
              <a:avLst/>
            </a:prstGeom>
          </p:spPr>
          <p:txBody>
            <a:bodyPr vert="horz" wrap="square" lIns="91440" tIns="45720" rIns="91440" bIns="45720" rtlCol="0" anchor="ctr">
              <a:noAutofit/>
            </a:bodyPr>
            <a:lstStyle/>
            <a:p>
              <a:pPr algn="l"/>
              <a:r>
                <a:rPr lang="en-US" u="none" strike="noStrike" dirty="0">
                  <a:solidFill>
                    <a:srgbClr val="38312F"/>
                  </a:solidFill>
                  <a:effectLst/>
                  <a:highlight>
                    <a:srgbClr val="808080"/>
                  </a:highlight>
                  <a:latin typeface="Aptos Light" panose="020B0004020202020204" pitchFamily="34" charset="0"/>
                  <a:ea typeface="Open Sans" panose="020B0606030504020204" pitchFamily="34" charset="0"/>
                  <a:cs typeface="Open Sans" panose="020B0606030504020204" pitchFamily="34" charset="0"/>
                </a:rPr>
                <a:t>INSERT YOUR OWN PERFORMANCE GOALS </a:t>
              </a:r>
              <a:br>
                <a:rPr lang="en-US" sz="1600" dirty="0">
                  <a:latin typeface="Aptos Light" panose="020B0004020202020204" pitchFamily="34" charset="0"/>
                </a:rPr>
              </a:br>
              <a:endParaRPr kumimoji="0" lang="en-US" sz="140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pic>
        <p:nvPicPr>
          <p:cNvPr id="31" name="Picture 30">
            <a:extLst>
              <a:ext uri="{FF2B5EF4-FFF2-40B4-BE49-F238E27FC236}">
                <a16:creationId xmlns:a16="http://schemas.microsoft.com/office/drawing/2014/main" id="{F3278AE8-0396-9D5E-64D5-A8D864A1BC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6972" y="1864896"/>
            <a:ext cx="457511" cy="457511"/>
          </a:xfrm>
          <a:prstGeom prst="rect">
            <a:avLst/>
          </a:prstGeom>
        </p:spPr>
      </p:pic>
      <p:pic>
        <p:nvPicPr>
          <p:cNvPr id="32" name="Picture 31">
            <a:extLst>
              <a:ext uri="{FF2B5EF4-FFF2-40B4-BE49-F238E27FC236}">
                <a16:creationId xmlns:a16="http://schemas.microsoft.com/office/drawing/2014/main" id="{532872BD-EA6F-D0D8-FF5C-C28311F0DA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2719" y="2635763"/>
            <a:ext cx="457511" cy="457511"/>
          </a:xfrm>
          <a:prstGeom prst="rect">
            <a:avLst/>
          </a:prstGeom>
        </p:spPr>
      </p:pic>
      <p:pic>
        <p:nvPicPr>
          <p:cNvPr id="33" name="Picture 32">
            <a:extLst>
              <a:ext uri="{FF2B5EF4-FFF2-40B4-BE49-F238E27FC236}">
                <a16:creationId xmlns:a16="http://schemas.microsoft.com/office/drawing/2014/main" id="{FE42E4DC-AA47-A48C-E559-C1426B1616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2718" y="3441503"/>
            <a:ext cx="457511" cy="457511"/>
          </a:xfrm>
          <a:prstGeom prst="rect">
            <a:avLst/>
          </a:prstGeom>
        </p:spPr>
      </p:pic>
      <p:pic>
        <p:nvPicPr>
          <p:cNvPr id="34" name="Picture 33">
            <a:extLst>
              <a:ext uri="{FF2B5EF4-FFF2-40B4-BE49-F238E27FC236}">
                <a16:creationId xmlns:a16="http://schemas.microsoft.com/office/drawing/2014/main" id="{F8F595F3-3100-BBAC-CD65-1F71ACF006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2717" y="4328960"/>
            <a:ext cx="457511" cy="457511"/>
          </a:xfrm>
          <a:prstGeom prst="rect">
            <a:avLst/>
          </a:prstGeom>
        </p:spPr>
      </p:pic>
      <p:pic>
        <p:nvPicPr>
          <p:cNvPr id="35" name="Picture 34">
            <a:extLst>
              <a:ext uri="{FF2B5EF4-FFF2-40B4-BE49-F238E27FC236}">
                <a16:creationId xmlns:a16="http://schemas.microsoft.com/office/drawing/2014/main" id="{7F97E695-2983-4C93-F201-A92BAC3779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6260" y="5096480"/>
            <a:ext cx="457511" cy="457511"/>
          </a:xfrm>
          <a:prstGeom prst="rect">
            <a:avLst/>
          </a:prstGeom>
        </p:spPr>
      </p:pic>
      <p:grpSp>
        <p:nvGrpSpPr>
          <p:cNvPr id="36" name="Group 35">
            <a:extLst>
              <a:ext uri="{FF2B5EF4-FFF2-40B4-BE49-F238E27FC236}">
                <a16:creationId xmlns:a16="http://schemas.microsoft.com/office/drawing/2014/main" id="{4F8A523B-CCB1-0FC9-971B-5487199A1030}"/>
              </a:ext>
            </a:extLst>
          </p:cNvPr>
          <p:cNvGrpSpPr/>
          <p:nvPr/>
        </p:nvGrpSpPr>
        <p:grpSpPr>
          <a:xfrm>
            <a:off x="899160" y="5977997"/>
            <a:ext cx="9840823" cy="601141"/>
            <a:chOff x="1444222" y="2519248"/>
            <a:chExt cx="9840823" cy="601141"/>
          </a:xfrm>
        </p:grpSpPr>
        <p:cxnSp>
          <p:nvCxnSpPr>
            <p:cNvPr id="37" name="Straight Connector 36">
              <a:extLst>
                <a:ext uri="{FF2B5EF4-FFF2-40B4-BE49-F238E27FC236}">
                  <a16:creationId xmlns:a16="http://schemas.microsoft.com/office/drawing/2014/main" id="{2C70CBB3-6182-B2F8-3D20-97FFCA820A8F}"/>
                </a:ext>
              </a:extLst>
            </p:cNvPr>
            <p:cNvCxnSpPr>
              <a:cxnSpLocks/>
            </p:cNvCxnSpPr>
            <p:nvPr/>
          </p:nvCxnSpPr>
          <p:spPr>
            <a:xfrm>
              <a:off x="1444222" y="2848188"/>
              <a:ext cx="394243" cy="0"/>
            </a:xfrm>
            <a:prstGeom prst="line">
              <a:avLst/>
            </a:prstGeom>
            <a:ln w="12700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B7FF71D7-B110-DB6C-B063-22D0EA9F0E4E}"/>
                </a:ext>
              </a:extLst>
            </p:cNvPr>
            <p:cNvSpPr txBox="1"/>
            <p:nvPr/>
          </p:nvSpPr>
          <p:spPr>
            <a:xfrm>
              <a:off x="2011530" y="2519248"/>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highlight>
                    <a:srgbClr val="808080"/>
                  </a:highlight>
                  <a:latin typeface="Aptos Light" panose="020B0004020202020204" pitchFamily="34" charset="0"/>
                  <a:ea typeface="Open Sans" panose="020B0606030504020204" pitchFamily="34" charset="0"/>
                  <a:cs typeface="Open Sans" panose="020B0606030504020204" pitchFamily="34" charset="0"/>
                </a:rPr>
                <a:t>INSERT YOUR OWN PERFORMANCE GOALS </a:t>
              </a:r>
              <a:endParaRPr kumimoji="0" lang="en-US"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Open Sans" panose="020B0606030504020204" pitchFamily="34" charset="0"/>
                <a:cs typeface="Open Sans" panose="020B0606030504020204" pitchFamily="34" charset="0"/>
              </a:endParaRPr>
            </a:p>
          </p:txBody>
        </p:sp>
      </p:grpSp>
      <p:pic>
        <p:nvPicPr>
          <p:cNvPr id="39" name="Picture 38">
            <a:extLst>
              <a:ext uri="{FF2B5EF4-FFF2-40B4-BE49-F238E27FC236}">
                <a16:creationId xmlns:a16="http://schemas.microsoft.com/office/drawing/2014/main" id="{846F961D-B16C-FC82-5BEB-8BA16CB6F5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9661" y="6089379"/>
            <a:ext cx="457511" cy="457511"/>
          </a:xfrm>
          <a:prstGeom prst="rect">
            <a:avLst/>
          </a:prstGeom>
        </p:spPr>
      </p:pic>
    </p:spTree>
    <p:extLst>
      <p:ext uri="{BB962C8B-B14F-4D97-AF65-F5344CB8AC3E}">
        <p14:creationId xmlns:p14="http://schemas.microsoft.com/office/powerpoint/2010/main" val="427770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8B7E7-64B0-840D-DAA2-FEFCD54A3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B5472-B670-C715-A860-98D5D910EB5B}"/>
              </a:ext>
            </a:extLst>
          </p:cNvPr>
          <p:cNvSpPr>
            <a:spLocks noGrp="1"/>
          </p:cNvSpPr>
          <p:nvPr>
            <p:ph type="title"/>
          </p:nvPr>
        </p:nvSpPr>
        <p:spPr>
          <a:xfrm>
            <a:off x="908844" y="309282"/>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[EXAMPLE] Day One Responsibilities </a:t>
            </a:r>
          </a:p>
        </p:txBody>
      </p:sp>
      <p:sp>
        <p:nvSpPr>
          <p:cNvPr id="3" name="Rectangle 2">
            <a:extLst>
              <a:ext uri="{FF2B5EF4-FFF2-40B4-BE49-F238E27FC236}">
                <a16:creationId xmlns:a16="http://schemas.microsoft.com/office/drawing/2014/main" id="{870425AF-E840-C4F5-0742-504ABE9369AF}"/>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5898549-F8D2-1AD2-D6AE-BBFD82215D8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D51933D4-CC71-9123-9EC1-904A2FB2DBCD}"/>
              </a:ext>
            </a:extLst>
          </p:cNvPr>
          <p:cNvSpPr/>
          <p:nvPr/>
        </p:nvSpPr>
        <p:spPr>
          <a:xfrm>
            <a:off x="-5556" y="1093965"/>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latin typeface="Aptos Light" panose="020B0004020202020204" pitchFamily="34" charset="0"/>
              </a:rPr>
              <a:t>Review this detailed checklist. What will you be expected to do on day one as a new supervisor? (POST WEEK 1) </a:t>
            </a:r>
            <a:endParaRPr kumimoji="0" lang="en-US" sz="20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sp>
        <p:nvSpPr>
          <p:cNvPr id="7" name="TextBox 6">
            <a:extLst>
              <a:ext uri="{FF2B5EF4-FFF2-40B4-BE49-F238E27FC236}">
                <a16:creationId xmlns:a16="http://schemas.microsoft.com/office/drawing/2014/main" id="{10164EA8-0282-4387-7AA2-3374392FB80A}"/>
              </a:ext>
            </a:extLst>
          </p:cNvPr>
          <p:cNvSpPr txBox="1"/>
          <p:nvPr/>
        </p:nvSpPr>
        <p:spPr>
          <a:xfrm>
            <a:off x="908844" y="2250281"/>
            <a:ext cx="11164094" cy="335963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q"/>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rPr>
              <a:t> Show up on time or better… early </a:t>
            </a:r>
            <a:r>
              <a:rPr kumimoji="0" lang="en-US" sz="2400" u="none" strike="noStrike" kern="1200" cap="none" spc="0" normalizeH="0" baseline="0" noProof="0" dirty="0">
                <a:ln>
                  <a:noFill/>
                </a:ln>
                <a:solidFill>
                  <a:srgbClr val="000000"/>
                </a:solidFill>
                <a:effectLst/>
                <a:uLnTx/>
                <a:uFillTx/>
                <a:latin typeface="Aptos Light" panose="020B0004020202020204" pitchFamily="34" charset="0"/>
                <a:sym typeface="Wingdings" pitchFamily="2" charset="2"/>
              </a:rPr>
              <a:t>. Model good communication when you can!</a:t>
            </a:r>
            <a:endParaRPr kumimoji="0" lang="en-US" sz="2400" u="none" strike="noStrike" kern="1200" cap="none" spc="0" normalizeH="0" baseline="0" noProof="0" dirty="0">
              <a:ln>
                <a:noFill/>
              </a:ln>
              <a:solidFill>
                <a:srgbClr val="000000"/>
              </a:solidFill>
              <a:effectLst/>
              <a:uLnTx/>
              <a:uFillTx/>
              <a:latin typeface="Aptos Light" panose="020B00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q"/>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rPr>
              <a:t> Attend the supervisor huddle every morning</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2400" dirty="0">
                <a:solidFill>
                  <a:srgbClr val="000000"/>
                </a:solidFill>
                <a:latin typeface="Aptos Light" panose="020B0004020202020204" pitchFamily="34" charset="0"/>
              </a:rPr>
              <a:t> Complete your daily team checklist </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q"/>
              <a:tabLst/>
              <a:defRPr/>
            </a:pPr>
            <a:r>
              <a:rPr kumimoji="0" lang="en-US" sz="2400" u="none" strike="noStrike" kern="1200" cap="none" spc="0" normalizeH="0" baseline="0" noProof="0" dirty="0">
                <a:ln>
                  <a:noFill/>
                </a:ln>
                <a:solidFill>
                  <a:srgbClr val="000000"/>
                </a:solidFill>
                <a:effectLst/>
                <a:uLnTx/>
                <a:uFillTx/>
                <a:latin typeface="Aptos Light" panose="020B0004020202020204" pitchFamily="34" charset="0"/>
              </a:rPr>
              <a:t> Support your participants throughout the day, communicate with them regularly </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2400" dirty="0">
                <a:solidFill>
                  <a:srgbClr val="000000"/>
                </a:solidFill>
                <a:latin typeface="Aptos Light" panose="020B0004020202020204" pitchFamily="34" charset="0"/>
              </a:rPr>
              <a:t> Escalate anything beyond your day-to-day job to your manager, communicate </a:t>
            </a:r>
            <a:r>
              <a:rPr lang="en-US" sz="2400" i="1" dirty="0">
                <a:solidFill>
                  <a:srgbClr val="000000"/>
                </a:solidFill>
                <a:latin typeface="Aptos Light" panose="020B0004020202020204" pitchFamily="34" charset="0"/>
              </a:rPr>
              <a:t>early</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2400" dirty="0">
                <a:solidFill>
                  <a:srgbClr val="000000"/>
                </a:solidFill>
                <a:latin typeface="Aptos Light" panose="020B0004020202020204" pitchFamily="34" charset="0"/>
              </a:rPr>
              <a:t> Monitor for: </a:t>
            </a:r>
            <a:r>
              <a:rPr kumimoji="0" lang="en-US" sz="2400" u="none" strike="noStrike" kern="1200" cap="none" spc="0" normalizeH="0" baseline="0" noProof="0" dirty="0">
                <a:ln>
                  <a:noFill/>
                </a:ln>
                <a:solidFill>
                  <a:srgbClr val="000000"/>
                </a:solidFill>
                <a:effectLst/>
                <a:uLnTx/>
                <a:uFillTx/>
                <a:latin typeface="Aptos Light" panose="020B0004020202020204" pitchFamily="34" charset="0"/>
              </a:rPr>
              <a:t>safety, attitude, and professionalism with your participants</a:t>
            </a:r>
            <a:endParaRPr lang="en-US" dirty="0"/>
          </a:p>
        </p:txBody>
      </p:sp>
      <p:pic>
        <p:nvPicPr>
          <p:cNvPr id="6" name="Graphic 5" descr="Printer with solid fill">
            <a:extLst>
              <a:ext uri="{FF2B5EF4-FFF2-40B4-BE49-F238E27FC236}">
                <a16:creationId xmlns:a16="http://schemas.microsoft.com/office/drawing/2014/main" id="{A8E544A4-FF35-0974-EFA5-45E324940A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4844" y="5634318"/>
            <a:ext cx="914400" cy="914400"/>
          </a:xfrm>
          <a:prstGeom prst="rect">
            <a:avLst/>
          </a:prstGeom>
        </p:spPr>
      </p:pic>
    </p:spTree>
    <p:extLst>
      <p:ext uri="{BB962C8B-B14F-4D97-AF65-F5344CB8AC3E}">
        <p14:creationId xmlns:p14="http://schemas.microsoft.com/office/powerpoint/2010/main" val="2187893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yJEmg_8Rn.9R7T_mSRI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pbnXoDMTQao8s2M4zLvu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Custom 1">
      <a:dk1>
        <a:srgbClr val="000000"/>
      </a:dk1>
      <a:lt1>
        <a:srgbClr val="FFFFFF"/>
      </a:lt1>
      <a:dk2>
        <a:srgbClr val="000000"/>
      </a:dk2>
      <a:lt2>
        <a:srgbClr val="E7E6E6"/>
      </a:lt2>
      <a:accent1>
        <a:srgbClr val="E94600"/>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6596</TotalTime>
  <Words>3110</Words>
  <Application>Microsoft Macintosh PowerPoint</Application>
  <PresentationFormat>Widescreen</PresentationFormat>
  <Paragraphs>239</Paragraphs>
  <Slides>20</Slides>
  <Notes>20</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9" baseType="lpstr">
      <vt:lpstr>Aptos</vt:lpstr>
      <vt:lpstr>Aptos Display</vt:lpstr>
      <vt:lpstr>Aptos Light</vt:lpstr>
      <vt:lpstr>Aptos SemiBold</vt:lpstr>
      <vt:lpstr>Arial</vt:lpstr>
      <vt:lpstr>Arial Black</vt:lpstr>
      <vt:lpstr>Calibri</vt:lpstr>
      <vt:lpstr>Chronicle Display Black</vt:lpstr>
      <vt:lpstr>Inter</vt:lpstr>
      <vt:lpstr>Nexa Black</vt:lpstr>
      <vt:lpstr>Open Sans</vt:lpstr>
      <vt:lpstr>Overpass Light</vt:lpstr>
      <vt:lpstr>Overpass Medium</vt:lpstr>
      <vt:lpstr>Overpass Thin</vt:lpstr>
      <vt:lpstr>Wingdings</vt:lpstr>
      <vt:lpstr>Office Theme</vt:lpstr>
      <vt:lpstr>1_Office Theme</vt:lpstr>
      <vt:lpstr>3_Office Theme</vt:lpstr>
      <vt:lpstr>think-cell Slide</vt:lpstr>
      <vt:lpstr>THE ROLE OF THE SUPERVISOR &amp; PERFORMANCE MANAGEMENT</vt:lpstr>
      <vt:lpstr>How to Use and Edit the Supervisor Success Series Modules </vt:lpstr>
      <vt:lpstr>Supervisor Success Series | The Role of the Supervisor &amp; Performance Management  [OUR ORGANIZATION] Module 2 [DATE]</vt:lpstr>
      <vt:lpstr>Supervisor Success Series: The Role of the Supervisor </vt:lpstr>
      <vt:lpstr>PowerPoint Presentation</vt:lpstr>
      <vt:lpstr>Warm-Up</vt:lpstr>
      <vt:lpstr>Setting the Stage: Defining the Supervisor Role</vt:lpstr>
      <vt:lpstr>[EXAMPLE] What Do We Expect From You?</vt:lpstr>
      <vt:lpstr>[EXAMPLE] Day One Responsibilities </vt:lpstr>
      <vt:lpstr>Activity: Reflect on the Shift </vt:lpstr>
      <vt:lpstr>[EXAMPLE] Our Frontline Supervisor Performance Rubric  </vt:lpstr>
      <vt:lpstr>Going from Participant and Peer to Leader</vt:lpstr>
      <vt:lpstr>Check-Ins and Coaching </vt:lpstr>
      <vt:lpstr>Leadership in Action </vt:lpstr>
      <vt:lpstr>Closing Reflection </vt:lpstr>
      <vt:lpstr>Optional Activity: Setting Goals Together </vt:lpstr>
      <vt:lpstr>Our Role Description  </vt:lpstr>
      <vt:lpstr>The Supervisor Journey: What will your next few weeks look like? </vt:lpstr>
      <vt:lpstr>New perspective as a staff member continued peer vs. leader</vt:lpstr>
      <vt:lpstr>(Continued) Example Role of a Supervisor: Creating an environment for learning and growing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Strand</dc:creator>
  <cp:lastModifiedBy>Elizabeth Strand</cp:lastModifiedBy>
  <cp:revision>18</cp:revision>
  <dcterms:created xsi:type="dcterms:W3CDTF">2025-05-04T23:48:04Z</dcterms:created>
  <dcterms:modified xsi:type="dcterms:W3CDTF">2025-10-02T07:41:38Z</dcterms:modified>
</cp:coreProperties>
</file>