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media/image11.jpg" ContentType="image/jp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97" r:id="rId3"/>
  </p:sldMasterIdLst>
  <p:notesMasterIdLst>
    <p:notesMasterId r:id="rId27"/>
  </p:notesMasterIdLst>
  <p:sldIdLst>
    <p:sldId id="257" r:id="rId4"/>
    <p:sldId id="650" r:id="rId5"/>
    <p:sldId id="695" r:id="rId6"/>
    <p:sldId id="290" r:id="rId7"/>
    <p:sldId id="696" r:id="rId8"/>
    <p:sldId id="708" r:id="rId9"/>
    <p:sldId id="640" r:id="rId10"/>
    <p:sldId id="684" r:id="rId11"/>
    <p:sldId id="717" r:id="rId12"/>
    <p:sldId id="719" r:id="rId13"/>
    <p:sldId id="720" r:id="rId14"/>
    <p:sldId id="718" r:id="rId15"/>
    <p:sldId id="698" r:id="rId16"/>
    <p:sldId id="721" r:id="rId17"/>
    <p:sldId id="713" r:id="rId18"/>
    <p:sldId id="710" r:id="rId19"/>
    <p:sldId id="701" r:id="rId20"/>
    <p:sldId id="724" r:id="rId21"/>
    <p:sldId id="722" r:id="rId22"/>
    <p:sldId id="723" r:id="rId23"/>
    <p:sldId id="298" r:id="rId24"/>
    <p:sldId id="299"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32CC7D-DBA3-364F-A119-5EB10E3A3A5D}">
          <p14:sldIdLst/>
        </p14:section>
        <p14:section name="Default Section" id="{F31E5317-42FF-404F-93BF-B6474D3F1FB8}">
          <p14:sldIdLst>
            <p14:sldId id="257"/>
            <p14:sldId id="650"/>
            <p14:sldId id="695"/>
            <p14:sldId id="290"/>
            <p14:sldId id="696"/>
            <p14:sldId id="708"/>
            <p14:sldId id="640"/>
            <p14:sldId id="684"/>
            <p14:sldId id="717"/>
            <p14:sldId id="719"/>
            <p14:sldId id="720"/>
            <p14:sldId id="718"/>
            <p14:sldId id="698"/>
            <p14:sldId id="721"/>
            <p14:sldId id="713"/>
            <p14:sldId id="710"/>
            <p14:sldId id="701"/>
            <p14:sldId id="724"/>
            <p14:sldId id="722"/>
            <p14:sldId id="723"/>
          </p14:sldIdLst>
        </p14:section>
        <p14:section name="Appendix" id="{5174772B-9F14-964E-9BAE-5644F430F785}">
          <p14:sldIdLst>
            <p14:sldId id="298"/>
            <p14:sldId id="299"/>
            <p14:sldId id="30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FD0ED-E781-D3CE-4A19-02CD33075BA1}" name="Elizabeth Strand" initials="ES" userId="S::liz.strand@BERKELEY.EDU::201ff8f1-8550-4c7c-b805-f44a43c8384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87"/>
    <p:restoredTop sz="75205"/>
  </p:normalViewPr>
  <p:slideViewPr>
    <p:cSldViewPr snapToGrid="0">
      <p:cViewPr varScale="1">
        <p:scale>
          <a:sx n="94" d="100"/>
          <a:sy n="94" d="100"/>
        </p:scale>
        <p:origin x="1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15C91-EAE4-6444-B693-765B34D611A3}"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8ED03-9C7E-7942-98E8-770A4596C58B}" type="slidenum">
              <a:rPr lang="en-US" smtClean="0"/>
              <a:t>‹#›</a:t>
            </a:fld>
            <a:endParaRPr lang="en-US"/>
          </a:p>
        </p:txBody>
      </p:sp>
    </p:spTree>
    <p:extLst>
      <p:ext uri="{BB962C8B-B14F-4D97-AF65-F5344CB8AC3E}">
        <p14:creationId xmlns:p14="http://schemas.microsoft.com/office/powerpoint/2010/main" val="256888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3366"/>
                </a:solidFill>
                <a:latin typeface="Calibri"/>
              </a:rPr>
              <a:t>Last edited by REDF: 9/30</a:t>
            </a:r>
          </a:p>
          <a:p>
            <a:r>
              <a:rPr lang="en-US" dirty="0"/>
              <a:t>Facilitator Note: Before you Begin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you begin teaching this module. You are equipping someone who possibly has never managed. You are both trying to teach the difference between personal and professional, those boundaries, while also overcoming snitching culture. This is why shadowing is the best because they need to get with trusted supervisors. Go back to the train the trainer session from continuing education week on training and onboarding new supervisors. There should be a two week shadow period before you teach some of these soft skills modules. It is up to you how to teach this content… It is a delicate balance between highlighting their lived experience vs. not solely defining them in this way. CAVEAT: You need a two week shadow that’s why you need to teach that FIRST.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39674-55CF-DF4C-B67D-33E54CE6CA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1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8DD5B-CCCA-15EE-115B-E5D96D953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57CF3-3D11-BE57-8956-EE0F0AFA5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3A354-406C-2033-5939-EB95D51DC443}"/>
              </a:ext>
            </a:extLst>
          </p:cNvPr>
          <p:cNvSpPr>
            <a:spLocks noGrp="1"/>
          </p:cNvSpPr>
          <p:nvPr>
            <p:ph type="body" idx="1"/>
          </p:nvPr>
        </p:nvSpPr>
        <p:spPr/>
        <p:txBody>
          <a:bodyPr/>
          <a:lstStyle/>
          <a:p>
            <a:r>
              <a:rPr lang="en-US" sz="1200" b="1" dirty="0">
                <a:solidFill>
                  <a:srgbClr val="003366"/>
                </a:solidFill>
                <a:latin typeface="Calibri"/>
              </a:rPr>
              <a:t>Facilitator Note: 10 Keys to Supervisor Success </a:t>
            </a:r>
          </a:p>
          <a:p>
            <a:endParaRPr lang="en-US" sz="1200" b="1" dirty="0">
              <a:solidFill>
                <a:srgbClr val="003366"/>
              </a:solidFill>
              <a:latin typeface="Calibri"/>
            </a:endParaRPr>
          </a:p>
          <a:p>
            <a:pPr marL="171450" indent="-171450">
              <a:buFont typeface="Arial" panose="020B0604020202020204" pitchFamily="34" charset="0"/>
              <a:buChar char="•"/>
            </a:pPr>
            <a:r>
              <a:rPr lang="en-US" sz="1200" b="0" dirty="0">
                <a:solidFill>
                  <a:srgbClr val="003366"/>
                </a:solidFill>
                <a:latin typeface="Calibri"/>
              </a:rPr>
              <a:t>This is optional but it can help build trust to help you as an organization be held accountable by your supervisors </a:t>
            </a:r>
          </a:p>
          <a:p>
            <a:pPr marL="171450" indent="-171450">
              <a:buFont typeface="Arial" panose="020B0604020202020204" pitchFamily="34" charset="0"/>
              <a:buChar char="•"/>
            </a:pPr>
            <a:r>
              <a:rPr lang="en-US" sz="1200" b="0" dirty="0">
                <a:solidFill>
                  <a:srgbClr val="003366"/>
                </a:solidFill>
                <a:latin typeface="Calibri"/>
              </a:rPr>
              <a:t>Be transparent about what you as an organization are doing to elevate their success and help support them </a:t>
            </a:r>
          </a:p>
          <a:p>
            <a:pPr marL="171450" indent="-171450">
              <a:buFont typeface="Arial" panose="020B0604020202020204" pitchFamily="34" charset="0"/>
              <a:buChar char="•"/>
            </a:pPr>
            <a:r>
              <a:rPr lang="en-US" sz="1200" b="0" dirty="0">
                <a:solidFill>
                  <a:srgbClr val="003366"/>
                </a:solidFill>
                <a:latin typeface="Calibri"/>
              </a:rPr>
              <a:t>Make it obvious the ways in which you are setting them up to succeed </a:t>
            </a:r>
          </a:p>
          <a:p>
            <a:endParaRPr lang="en-US" sz="1200" dirty="0">
              <a:solidFill>
                <a:srgbClr val="003366"/>
              </a:solidFill>
              <a:latin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28B772E2-B805-6406-7CC3-50509F73DC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899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5BA2-50FA-4D2A-6DAA-006892FBA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83C23-37EF-DD92-AB1D-080740106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8C88D-B4BD-0B4C-C474-FBA8B1F1B170}"/>
              </a:ext>
            </a:extLst>
          </p:cNvPr>
          <p:cNvSpPr>
            <a:spLocks noGrp="1"/>
          </p:cNvSpPr>
          <p:nvPr>
            <p:ph type="body" idx="1"/>
          </p:nvPr>
        </p:nvSpPr>
        <p:spPr/>
        <p:txBody>
          <a:bodyPr/>
          <a:lstStyle/>
          <a:p>
            <a:r>
              <a:rPr lang="en-US" sz="1200" b="1" dirty="0">
                <a:solidFill>
                  <a:srgbClr val="003366"/>
                </a:solidFill>
                <a:latin typeface="Calibri"/>
              </a:rPr>
              <a:t>Facilitator Guide: </a:t>
            </a:r>
          </a:p>
          <a:p>
            <a:endParaRPr lang="en-US" sz="1200" dirty="0">
              <a:solidFill>
                <a:srgbClr val="003366"/>
              </a:solidFill>
              <a:latin typeface="Calibri"/>
            </a:endParaRPr>
          </a:p>
          <a:p>
            <a:r>
              <a:rPr lang="en-US" sz="1200" b="1" dirty="0">
                <a:solidFill>
                  <a:srgbClr val="003366"/>
                </a:solidFill>
                <a:latin typeface="Calibri"/>
              </a:rPr>
              <a:t>What hurts? </a:t>
            </a:r>
          </a:p>
          <a:p>
            <a:pPr marL="241300" marR="5080" indent="-228600">
              <a:lnSpc>
                <a:spcPts val="2160"/>
              </a:lnSpc>
              <a:spcBef>
                <a:spcPts val="1435"/>
              </a:spcBef>
              <a:buSzPct val="60000"/>
              <a:buChar char="●"/>
              <a:tabLst>
                <a:tab pos="241300" algn="l"/>
              </a:tabLst>
            </a:pPr>
            <a:r>
              <a:rPr lang="en-US" sz="1200" u="none" spc="-10" dirty="0">
                <a:solidFill>
                  <a:srgbClr val="000000"/>
                </a:solidFill>
                <a:latin typeface="Calibri"/>
                <a:cs typeface="Calibri"/>
              </a:rPr>
              <a:t>Interactions</a:t>
            </a:r>
            <a:r>
              <a:rPr lang="en-US" sz="1200" u="none" spc="-35" dirty="0">
                <a:solidFill>
                  <a:srgbClr val="000000"/>
                </a:solidFill>
                <a:latin typeface="Calibri"/>
                <a:cs typeface="Calibri"/>
              </a:rPr>
              <a:t> </a:t>
            </a:r>
            <a:r>
              <a:rPr lang="en-US" sz="1200" u="none" spc="-10" dirty="0">
                <a:solidFill>
                  <a:srgbClr val="000000"/>
                </a:solidFill>
                <a:latin typeface="Calibri"/>
                <a:cs typeface="Calibri"/>
              </a:rPr>
              <a:t>that</a:t>
            </a:r>
            <a:r>
              <a:rPr lang="en-US" sz="1200" u="none" spc="-40" dirty="0">
                <a:solidFill>
                  <a:srgbClr val="000000"/>
                </a:solidFill>
                <a:latin typeface="Calibri"/>
                <a:cs typeface="Calibri"/>
              </a:rPr>
              <a:t> </a:t>
            </a:r>
            <a:r>
              <a:rPr lang="en-US" sz="1200" u="none" dirty="0">
                <a:solidFill>
                  <a:srgbClr val="000000"/>
                </a:solidFill>
                <a:latin typeface="Calibri"/>
                <a:cs typeface="Calibri"/>
              </a:rPr>
              <a:t>are</a:t>
            </a:r>
            <a:r>
              <a:rPr lang="en-US" sz="1200" u="none" spc="-15" dirty="0">
                <a:solidFill>
                  <a:srgbClr val="000000"/>
                </a:solidFill>
                <a:latin typeface="Calibri"/>
                <a:cs typeface="Calibri"/>
              </a:rPr>
              <a:t> </a:t>
            </a:r>
            <a:r>
              <a:rPr lang="en-US" sz="1200" u="none" spc="-45" dirty="0">
                <a:solidFill>
                  <a:srgbClr val="000000"/>
                </a:solidFill>
                <a:latin typeface="Calibri"/>
                <a:cs typeface="Calibri"/>
              </a:rPr>
              <a:t>humiliating,</a:t>
            </a:r>
            <a:r>
              <a:rPr lang="en-US" sz="1200" u="none" spc="-40" dirty="0">
                <a:solidFill>
                  <a:srgbClr val="000000"/>
                </a:solidFill>
                <a:latin typeface="Calibri"/>
                <a:cs typeface="Calibri"/>
              </a:rPr>
              <a:t> </a:t>
            </a:r>
            <a:r>
              <a:rPr lang="en-US" sz="1200" u="none" spc="-10" dirty="0">
                <a:solidFill>
                  <a:srgbClr val="000000"/>
                </a:solidFill>
                <a:latin typeface="Calibri"/>
                <a:cs typeface="Calibri"/>
              </a:rPr>
              <a:t>harsh, </a:t>
            </a:r>
            <a:r>
              <a:rPr lang="en-US" sz="1200" u="none" spc="-20" dirty="0">
                <a:solidFill>
                  <a:srgbClr val="000000"/>
                </a:solidFill>
                <a:latin typeface="Calibri"/>
                <a:cs typeface="Calibri"/>
              </a:rPr>
              <a:t>impersonal,</a:t>
            </a:r>
            <a:r>
              <a:rPr lang="en-US" sz="1200" u="none" spc="-50" dirty="0">
                <a:solidFill>
                  <a:srgbClr val="000000"/>
                </a:solidFill>
                <a:latin typeface="Calibri"/>
                <a:cs typeface="Calibri"/>
              </a:rPr>
              <a:t> </a:t>
            </a:r>
            <a:r>
              <a:rPr lang="en-US" sz="1200" u="none" spc="-25" dirty="0">
                <a:solidFill>
                  <a:srgbClr val="000000"/>
                </a:solidFill>
                <a:latin typeface="Calibri"/>
                <a:cs typeface="Calibri"/>
              </a:rPr>
              <a:t>disrespectful,</a:t>
            </a:r>
            <a:r>
              <a:rPr lang="en-US" sz="1200" u="none" spc="-35" dirty="0">
                <a:solidFill>
                  <a:srgbClr val="000000"/>
                </a:solidFill>
                <a:latin typeface="Calibri"/>
                <a:cs typeface="Calibri"/>
              </a:rPr>
              <a:t> </a:t>
            </a:r>
            <a:r>
              <a:rPr lang="en-US" sz="1200" u="none" dirty="0">
                <a:solidFill>
                  <a:srgbClr val="000000"/>
                </a:solidFill>
                <a:latin typeface="Calibri"/>
                <a:cs typeface="Calibri"/>
              </a:rPr>
              <a:t>critical,</a:t>
            </a:r>
            <a:r>
              <a:rPr lang="en-US" sz="1200" u="none" spc="-45" dirty="0">
                <a:solidFill>
                  <a:srgbClr val="000000"/>
                </a:solidFill>
                <a:latin typeface="Calibri"/>
                <a:cs typeface="Calibri"/>
              </a:rPr>
              <a:t> </a:t>
            </a:r>
            <a:r>
              <a:rPr lang="en-US" sz="1200" u="none" spc="-40" dirty="0">
                <a:solidFill>
                  <a:srgbClr val="000000"/>
                </a:solidFill>
                <a:latin typeface="Calibri"/>
                <a:cs typeface="Calibri"/>
              </a:rPr>
              <a:t>demanding </a:t>
            </a:r>
            <a:r>
              <a:rPr lang="en-US" sz="1200" u="none" spc="70" dirty="0">
                <a:solidFill>
                  <a:srgbClr val="000000"/>
                </a:solidFill>
                <a:latin typeface="Calibri"/>
                <a:cs typeface="Calibri"/>
              </a:rPr>
              <a:t>or</a:t>
            </a:r>
            <a:r>
              <a:rPr lang="en-US" sz="1200" u="none" spc="80" dirty="0">
                <a:solidFill>
                  <a:srgbClr val="000000"/>
                </a:solidFill>
                <a:latin typeface="Calibri"/>
                <a:cs typeface="Calibri"/>
              </a:rPr>
              <a:t> </a:t>
            </a:r>
            <a:r>
              <a:rPr lang="en-US" sz="1200" u="none" spc="-10" dirty="0">
                <a:solidFill>
                  <a:srgbClr val="000000"/>
                </a:solidFill>
                <a:latin typeface="Calibri"/>
                <a:cs typeface="Calibri"/>
              </a:rPr>
              <a:t>judgmental</a:t>
            </a:r>
            <a:endParaRPr lang="en-US" sz="1200" dirty="0">
              <a:latin typeface="Calibri"/>
              <a:cs typeface="Calibri"/>
            </a:endParaRPr>
          </a:p>
          <a:p>
            <a:pPr marL="241300" marR="449580" indent="-228600">
              <a:lnSpc>
                <a:spcPts val="2160"/>
              </a:lnSpc>
              <a:spcBef>
                <a:spcPts val="1805"/>
              </a:spcBef>
              <a:buSzPct val="60000"/>
              <a:buChar char="●"/>
              <a:tabLst>
                <a:tab pos="241300" algn="l"/>
              </a:tabLst>
            </a:pPr>
            <a:r>
              <a:rPr lang="en-US" sz="1200" u="none" dirty="0">
                <a:solidFill>
                  <a:srgbClr val="000000"/>
                </a:solidFill>
                <a:latin typeface="Calibri"/>
                <a:cs typeface="Calibri"/>
              </a:rPr>
              <a:t>Asking</a:t>
            </a:r>
            <a:r>
              <a:rPr lang="en-US" sz="1200" u="none" spc="-10" dirty="0">
                <a:solidFill>
                  <a:srgbClr val="000000"/>
                </a:solidFill>
                <a:latin typeface="Calibri"/>
                <a:cs typeface="Calibri"/>
              </a:rPr>
              <a:t> questions</a:t>
            </a:r>
            <a:r>
              <a:rPr lang="en-US" sz="1200" u="none" spc="-35" dirty="0">
                <a:solidFill>
                  <a:srgbClr val="000000"/>
                </a:solidFill>
                <a:latin typeface="Calibri"/>
                <a:cs typeface="Calibri"/>
              </a:rPr>
              <a:t> </a:t>
            </a:r>
            <a:r>
              <a:rPr lang="en-US" sz="1200" u="none" spc="-10" dirty="0">
                <a:solidFill>
                  <a:srgbClr val="000000"/>
                </a:solidFill>
                <a:latin typeface="Calibri"/>
                <a:cs typeface="Calibri"/>
              </a:rPr>
              <a:t>that</a:t>
            </a:r>
            <a:r>
              <a:rPr lang="en-US" sz="1200" u="none" spc="-20" dirty="0">
                <a:solidFill>
                  <a:srgbClr val="000000"/>
                </a:solidFill>
                <a:latin typeface="Calibri"/>
                <a:cs typeface="Calibri"/>
              </a:rPr>
              <a:t> </a:t>
            </a:r>
            <a:r>
              <a:rPr lang="en-US" sz="1200" u="none" spc="-10" dirty="0">
                <a:solidFill>
                  <a:srgbClr val="000000"/>
                </a:solidFill>
                <a:latin typeface="Calibri"/>
                <a:cs typeface="Calibri"/>
              </a:rPr>
              <a:t>imply</a:t>
            </a:r>
            <a:r>
              <a:rPr lang="en-US" sz="1200" u="none" spc="-40" dirty="0">
                <a:solidFill>
                  <a:srgbClr val="000000"/>
                </a:solidFill>
                <a:latin typeface="Calibri"/>
                <a:cs typeface="Calibri"/>
              </a:rPr>
              <a:t> </a:t>
            </a:r>
            <a:r>
              <a:rPr lang="en-US" sz="1200" u="none" spc="-10" dirty="0">
                <a:solidFill>
                  <a:srgbClr val="000000"/>
                </a:solidFill>
                <a:latin typeface="Calibri"/>
                <a:cs typeface="Calibri"/>
              </a:rPr>
              <a:t>that</a:t>
            </a:r>
            <a:r>
              <a:rPr lang="en-US" sz="1200" u="none" spc="-35" dirty="0">
                <a:solidFill>
                  <a:srgbClr val="000000"/>
                </a:solidFill>
                <a:latin typeface="Calibri"/>
                <a:cs typeface="Calibri"/>
              </a:rPr>
              <a:t> </a:t>
            </a:r>
            <a:r>
              <a:rPr lang="en-US" sz="1200" u="none" dirty="0">
                <a:solidFill>
                  <a:srgbClr val="000000"/>
                </a:solidFill>
                <a:latin typeface="Calibri"/>
                <a:cs typeface="Calibri"/>
              </a:rPr>
              <a:t>there</a:t>
            </a:r>
            <a:r>
              <a:rPr lang="en-US" sz="1200" u="none" spc="-15" dirty="0">
                <a:solidFill>
                  <a:srgbClr val="000000"/>
                </a:solidFill>
                <a:latin typeface="Calibri"/>
                <a:cs typeface="Calibri"/>
              </a:rPr>
              <a:t> </a:t>
            </a:r>
            <a:r>
              <a:rPr lang="en-US" sz="1200" u="none" spc="-25" dirty="0">
                <a:solidFill>
                  <a:srgbClr val="000000"/>
                </a:solidFill>
                <a:latin typeface="Calibri"/>
                <a:cs typeface="Calibri"/>
              </a:rPr>
              <a:t>is </a:t>
            </a:r>
            <a:r>
              <a:rPr lang="en-US" sz="1200" u="none" spc="-20" dirty="0">
                <a:solidFill>
                  <a:srgbClr val="000000"/>
                </a:solidFill>
                <a:latin typeface="Calibri"/>
                <a:cs typeface="Calibri"/>
              </a:rPr>
              <a:t>something</a:t>
            </a:r>
            <a:r>
              <a:rPr lang="en-US" sz="1200" u="none" spc="-10" dirty="0">
                <a:solidFill>
                  <a:srgbClr val="000000"/>
                </a:solidFill>
                <a:latin typeface="Calibri"/>
                <a:cs typeface="Calibri"/>
              </a:rPr>
              <a:t> </a:t>
            </a:r>
            <a:r>
              <a:rPr lang="en-US" sz="1200" u="none" dirty="0">
                <a:solidFill>
                  <a:srgbClr val="000000"/>
                </a:solidFill>
                <a:latin typeface="Calibri"/>
                <a:cs typeface="Calibri"/>
              </a:rPr>
              <a:t>wrong with the</a:t>
            </a:r>
            <a:r>
              <a:rPr lang="en-US" sz="1200" u="none" spc="10" dirty="0">
                <a:solidFill>
                  <a:srgbClr val="000000"/>
                </a:solidFill>
                <a:latin typeface="Calibri"/>
                <a:cs typeface="Calibri"/>
              </a:rPr>
              <a:t> </a:t>
            </a:r>
            <a:r>
              <a:rPr lang="en-US" sz="1200" u="none" spc="-10" dirty="0">
                <a:solidFill>
                  <a:srgbClr val="000000"/>
                </a:solidFill>
                <a:latin typeface="Calibri"/>
                <a:cs typeface="Calibri"/>
              </a:rPr>
              <a:t>person</a:t>
            </a:r>
            <a:endParaRPr lang="en-US" sz="1200" dirty="0">
              <a:latin typeface="Calibri"/>
              <a:cs typeface="Calibri"/>
            </a:endParaRPr>
          </a:p>
          <a:p>
            <a:pPr marL="241300" marR="145415" indent="-228600">
              <a:lnSpc>
                <a:spcPts val="2160"/>
              </a:lnSpc>
              <a:spcBef>
                <a:spcPts val="1800"/>
              </a:spcBef>
              <a:buSzPct val="60000"/>
              <a:buChar char="●"/>
              <a:tabLst>
                <a:tab pos="241300" algn="l"/>
              </a:tabLst>
            </a:pPr>
            <a:r>
              <a:rPr lang="en-US" sz="1200" u="none" spc="-45" dirty="0">
                <a:solidFill>
                  <a:srgbClr val="000000"/>
                </a:solidFill>
                <a:latin typeface="Calibri"/>
                <a:cs typeface="Calibri"/>
              </a:rPr>
              <a:t>Judgments</a:t>
            </a:r>
            <a:r>
              <a:rPr lang="en-US" sz="1200" u="none" spc="-50" dirty="0">
                <a:solidFill>
                  <a:srgbClr val="000000"/>
                </a:solidFill>
                <a:latin typeface="Calibri"/>
                <a:cs typeface="Calibri"/>
              </a:rPr>
              <a:t> </a:t>
            </a:r>
            <a:r>
              <a:rPr lang="en-US" sz="1200" u="none" dirty="0">
                <a:solidFill>
                  <a:srgbClr val="000000"/>
                </a:solidFill>
                <a:latin typeface="Calibri"/>
                <a:cs typeface="Calibri"/>
              </a:rPr>
              <a:t>and</a:t>
            </a:r>
            <a:r>
              <a:rPr lang="en-US" sz="1200" u="none" spc="-30" dirty="0">
                <a:solidFill>
                  <a:srgbClr val="000000"/>
                </a:solidFill>
                <a:latin typeface="Calibri"/>
                <a:cs typeface="Calibri"/>
              </a:rPr>
              <a:t> </a:t>
            </a:r>
            <a:r>
              <a:rPr lang="en-US" sz="1200" u="none" spc="-10" dirty="0">
                <a:solidFill>
                  <a:srgbClr val="000000"/>
                </a:solidFill>
                <a:latin typeface="Calibri"/>
                <a:cs typeface="Calibri"/>
              </a:rPr>
              <a:t>prejudices</a:t>
            </a:r>
            <a:r>
              <a:rPr lang="en-US" sz="1200" u="none" spc="-45" dirty="0">
                <a:solidFill>
                  <a:srgbClr val="000000"/>
                </a:solidFill>
                <a:latin typeface="Calibri"/>
                <a:cs typeface="Calibri"/>
              </a:rPr>
              <a:t> </a:t>
            </a:r>
            <a:r>
              <a:rPr lang="en-US" sz="1200" u="none" spc="-10" dirty="0">
                <a:solidFill>
                  <a:srgbClr val="000000"/>
                </a:solidFill>
                <a:latin typeface="Calibri"/>
                <a:cs typeface="Calibri"/>
              </a:rPr>
              <a:t>based</a:t>
            </a:r>
            <a:r>
              <a:rPr lang="en-US" sz="1200" u="none" spc="-20" dirty="0">
                <a:solidFill>
                  <a:srgbClr val="000000"/>
                </a:solidFill>
                <a:latin typeface="Calibri"/>
                <a:cs typeface="Calibri"/>
              </a:rPr>
              <a:t> </a:t>
            </a:r>
            <a:r>
              <a:rPr lang="en-US" sz="1200" u="none" dirty="0">
                <a:solidFill>
                  <a:srgbClr val="000000"/>
                </a:solidFill>
                <a:latin typeface="Calibri"/>
                <a:cs typeface="Calibri"/>
              </a:rPr>
              <a:t>on</a:t>
            </a:r>
            <a:r>
              <a:rPr lang="en-US" sz="1200" u="none" spc="-35" dirty="0">
                <a:solidFill>
                  <a:srgbClr val="000000"/>
                </a:solidFill>
                <a:latin typeface="Calibri"/>
                <a:cs typeface="Calibri"/>
              </a:rPr>
              <a:t> </a:t>
            </a:r>
            <a:r>
              <a:rPr lang="en-US" sz="1200" u="none" spc="-10" dirty="0">
                <a:solidFill>
                  <a:srgbClr val="000000"/>
                </a:solidFill>
                <a:latin typeface="Calibri"/>
                <a:cs typeface="Calibri"/>
              </a:rPr>
              <a:t>cultural ignorance</a:t>
            </a:r>
            <a:endParaRPr lang="en-US" sz="1200" dirty="0">
              <a:latin typeface="Calibri"/>
              <a:cs typeface="Calibri"/>
            </a:endParaRPr>
          </a:p>
          <a:p>
            <a:pPr marL="241300" marR="90170" indent="-228600">
              <a:lnSpc>
                <a:spcPts val="2160"/>
              </a:lnSpc>
              <a:spcBef>
                <a:spcPts val="1800"/>
              </a:spcBef>
              <a:buSzPct val="60000"/>
              <a:buChar char="●"/>
              <a:tabLst>
                <a:tab pos="241300" algn="l"/>
              </a:tabLst>
            </a:pPr>
            <a:r>
              <a:rPr lang="en-US" sz="1200" u="none" spc="-10" dirty="0">
                <a:solidFill>
                  <a:srgbClr val="000000"/>
                </a:solidFill>
                <a:latin typeface="Calibri"/>
                <a:cs typeface="Calibri"/>
              </a:rPr>
              <a:t>Regarding</a:t>
            </a:r>
            <a:r>
              <a:rPr lang="en-US" sz="1200" u="none" spc="-45" dirty="0">
                <a:solidFill>
                  <a:srgbClr val="000000"/>
                </a:solidFill>
                <a:latin typeface="Calibri"/>
                <a:cs typeface="Calibri"/>
              </a:rPr>
              <a:t> </a:t>
            </a:r>
            <a:r>
              <a:rPr lang="en-US" sz="1200" u="none" dirty="0">
                <a:solidFill>
                  <a:srgbClr val="000000"/>
                </a:solidFill>
                <a:latin typeface="Calibri"/>
                <a:cs typeface="Calibri"/>
              </a:rPr>
              <a:t>a</a:t>
            </a:r>
            <a:r>
              <a:rPr lang="en-US" sz="1200" u="none" spc="-20" dirty="0">
                <a:solidFill>
                  <a:srgbClr val="000000"/>
                </a:solidFill>
                <a:latin typeface="Calibri"/>
                <a:cs typeface="Calibri"/>
              </a:rPr>
              <a:t> </a:t>
            </a:r>
            <a:r>
              <a:rPr lang="en-US" sz="1200" u="none" dirty="0">
                <a:solidFill>
                  <a:srgbClr val="000000"/>
                </a:solidFill>
                <a:latin typeface="Calibri"/>
                <a:cs typeface="Calibri"/>
              </a:rPr>
              <a:t>person’s</a:t>
            </a:r>
            <a:r>
              <a:rPr lang="en-US" sz="1200" u="none" spc="-30" dirty="0">
                <a:solidFill>
                  <a:srgbClr val="000000"/>
                </a:solidFill>
                <a:latin typeface="Calibri"/>
                <a:cs typeface="Calibri"/>
              </a:rPr>
              <a:t> difficulties</a:t>
            </a:r>
            <a:r>
              <a:rPr lang="en-US" sz="1200" u="none" spc="-50" dirty="0">
                <a:solidFill>
                  <a:srgbClr val="000000"/>
                </a:solidFill>
                <a:latin typeface="Calibri"/>
                <a:cs typeface="Calibri"/>
              </a:rPr>
              <a:t> </a:t>
            </a:r>
            <a:r>
              <a:rPr lang="en-US" sz="1200" u="none" dirty="0">
                <a:solidFill>
                  <a:srgbClr val="000000"/>
                </a:solidFill>
                <a:latin typeface="Calibri"/>
                <a:cs typeface="Calibri"/>
              </a:rPr>
              <a:t>only</a:t>
            </a:r>
            <a:r>
              <a:rPr lang="en-US" sz="1200" u="none" spc="-30" dirty="0">
                <a:solidFill>
                  <a:srgbClr val="000000"/>
                </a:solidFill>
                <a:latin typeface="Calibri"/>
                <a:cs typeface="Calibri"/>
              </a:rPr>
              <a:t> </a:t>
            </a:r>
            <a:r>
              <a:rPr lang="en-US" sz="1200" u="none" spc="-25" dirty="0">
                <a:solidFill>
                  <a:srgbClr val="000000"/>
                </a:solidFill>
                <a:latin typeface="Calibri"/>
                <a:cs typeface="Calibri"/>
              </a:rPr>
              <a:t>as </a:t>
            </a:r>
            <a:r>
              <a:rPr lang="en-US" sz="1200" u="none" spc="-10" dirty="0">
                <a:solidFill>
                  <a:srgbClr val="000000"/>
                </a:solidFill>
                <a:latin typeface="Calibri"/>
                <a:cs typeface="Calibri"/>
              </a:rPr>
              <a:t>symptoms</a:t>
            </a:r>
            <a:r>
              <a:rPr lang="en-US" sz="1200" u="none" spc="-45" dirty="0">
                <a:solidFill>
                  <a:srgbClr val="000000"/>
                </a:solidFill>
                <a:latin typeface="Calibri"/>
                <a:cs typeface="Calibri"/>
              </a:rPr>
              <a:t> </a:t>
            </a:r>
            <a:r>
              <a:rPr lang="en-US" sz="1200" u="none" dirty="0">
                <a:solidFill>
                  <a:srgbClr val="000000"/>
                </a:solidFill>
                <a:latin typeface="Calibri"/>
                <a:cs typeface="Calibri"/>
              </a:rPr>
              <a:t>of</a:t>
            </a:r>
            <a:r>
              <a:rPr lang="en-US" sz="1200" u="none" spc="-5" dirty="0">
                <a:solidFill>
                  <a:srgbClr val="000000"/>
                </a:solidFill>
                <a:latin typeface="Calibri"/>
                <a:cs typeface="Calibri"/>
              </a:rPr>
              <a:t> </a:t>
            </a:r>
            <a:r>
              <a:rPr lang="en-US" sz="1200" u="none" dirty="0">
                <a:solidFill>
                  <a:srgbClr val="000000"/>
                </a:solidFill>
                <a:latin typeface="Calibri"/>
                <a:cs typeface="Calibri"/>
              </a:rPr>
              <a:t>a</a:t>
            </a:r>
            <a:r>
              <a:rPr lang="en-US" sz="1200" u="none" spc="-30" dirty="0">
                <a:solidFill>
                  <a:srgbClr val="000000"/>
                </a:solidFill>
                <a:latin typeface="Calibri"/>
                <a:cs typeface="Calibri"/>
              </a:rPr>
              <a:t> mental</a:t>
            </a:r>
            <a:r>
              <a:rPr lang="en-US" sz="1200" u="none" spc="-40" dirty="0">
                <a:solidFill>
                  <a:srgbClr val="000000"/>
                </a:solidFill>
                <a:latin typeface="Calibri"/>
                <a:cs typeface="Calibri"/>
              </a:rPr>
              <a:t> </a:t>
            </a:r>
            <a:r>
              <a:rPr lang="en-US" sz="1200" u="none" spc="-35" dirty="0">
                <a:solidFill>
                  <a:srgbClr val="000000"/>
                </a:solidFill>
                <a:latin typeface="Calibri"/>
                <a:cs typeface="Calibri"/>
              </a:rPr>
              <a:t>health, </a:t>
            </a:r>
            <a:r>
              <a:rPr lang="en-US" sz="1200" u="none" spc="-25" dirty="0">
                <a:solidFill>
                  <a:srgbClr val="000000"/>
                </a:solidFill>
                <a:latin typeface="Calibri"/>
                <a:cs typeface="Calibri"/>
              </a:rPr>
              <a:t>substance</a:t>
            </a:r>
            <a:r>
              <a:rPr lang="en-US" sz="1200" u="none" spc="-30" dirty="0">
                <a:solidFill>
                  <a:srgbClr val="000000"/>
                </a:solidFill>
                <a:latin typeface="Calibri"/>
                <a:cs typeface="Calibri"/>
              </a:rPr>
              <a:t> </a:t>
            </a:r>
            <a:r>
              <a:rPr lang="en-US" sz="1200" u="none" spc="-25" dirty="0">
                <a:solidFill>
                  <a:srgbClr val="000000"/>
                </a:solidFill>
                <a:latin typeface="Calibri"/>
                <a:cs typeface="Calibri"/>
              </a:rPr>
              <a:t>use </a:t>
            </a:r>
            <a:r>
              <a:rPr lang="en-US" sz="1200" u="none" spc="70" dirty="0">
                <a:solidFill>
                  <a:srgbClr val="000000"/>
                </a:solidFill>
                <a:latin typeface="Calibri"/>
                <a:cs typeface="Calibri"/>
              </a:rPr>
              <a:t>or</a:t>
            </a:r>
            <a:r>
              <a:rPr lang="en-US" sz="1200" u="none" spc="15" dirty="0">
                <a:solidFill>
                  <a:srgbClr val="000000"/>
                </a:solidFill>
                <a:latin typeface="Calibri"/>
                <a:cs typeface="Calibri"/>
              </a:rPr>
              <a:t> </a:t>
            </a:r>
            <a:r>
              <a:rPr lang="en-US" sz="1200" u="none" spc="-25" dirty="0">
                <a:solidFill>
                  <a:srgbClr val="000000"/>
                </a:solidFill>
                <a:latin typeface="Calibri"/>
                <a:cs typeface="Calibri"/>
              </a:rPr>
              <a:t>medical</a:t>
            </a:r>
            <a:r>
              <a:rPr lang="en-US" sz="1200" u="none" spc="5" dirty="0">
                <a:solidFill>
                  <a:srgbClr val="000000"/>
                </a:solidFill>
                <a:latin typeface="Calibri"/>
                <a:cs typeface="Calibri"/>
              </a:rPr>
              <a:t> </a:t>
            </a:r>
            <a:r>
              <a:rPr lang="en-US" sz="1200" u="none" spc="-10" dirty="0">
                <a:solidFill>
                  <a:srgbClr val="000000"/>
                </a:solidFill>
                <a:latin typeface="Calibri"/>
                <a:cs typeface="Calibri"/>
              </a:rPr>
              <a:t>problem</a:t>
            </a:r>
            <a:endParaRPr lang="en-US" sz="1200" dirty="0">
              <a:latin typeface="Calibri"/>
              <a:cs typeface="Calibri"/>
            </a:endParaRPr>
          </a:p>
          <a:p>
            <a:endParaRPr lang="en-US" sz="1200" dirty="0">
              <a:solidFill>
                <a:srgbClr val="003366"/>
              </a:solidFill>
              <a:latin typeface="Calibri"/>
            </a:endParaRPr>
          </a:p>
          <a:p>
            <a:r>
              <a:rPr lang="en-US" sz="1200" b="1" dirty="0">
                <a:solidFill>
                  <a:srgbClr val="003366"/>
                </a:solidFill>
                <a:latin typeface="Calibri"/>
              </a:rPr>
              <a:t>What helps? </a:t>
            </a:r>
          </a:p>
          <a:p>
            <a:pPr marL="241300" marR="382270" indent="-228600">
              <a:lnSpc>
                <a:spcPts val="2160"/>
              </a:lnSpc>
              <a:spcBef>
                <a:spcPts val="1435"/>
              </a:spcBef>
              <a:buSzPct val="60000"/>
              <a:buChar char="●"/>
              <a:tabLst>
                <a:tab pos="241300" algn="l"/>
              </a:tabLst>
            </a:pPr>
            <a:r>
              <a:rPr lang="en-US" sz="1200" u="none" spc="-10" dirty="0">
                <a:solidFill>
                  <a:srgbClr val="000000"/>
                </a:solidFill>
                <a:latin typeface="Calibri"/>
                <a:cs typeface="Calibri"/>
              </a:rPr>
              <a:t>Interactions that</a:t>
            </a:r>
            <a:r>
              <a:rPr lang="en-US" sz="1200" u="none" spc="-15" dirty="0">
                <a:solidFill>
                  <a:srgbClr val="000000"/>
                </a:solidFill>
                <a:latin typeface="Calibri"/>
                <a:cs typeface="Calibri"/>
              </a:rPr>
              <a:t> </a:t>
            </a:r>
            <a:r>
              <a:rPr lang="en-US" sz="1200" u="none" dirty="0">
                <a:solidFill>
                  <a:srgbClr val="000000"/>
                </a:solidFill>
                <a:latin typeface="Calibri"/>
                <a:cs typeface="Calibri"/>
              </a:rPr>
              <a:t>express</a:t>
            </a:r>
            <a:r>
              <a:rPr lang="en-US" sz="1200" u="none" spc="15" dirty="0">
                <a:solidFill>
                  <a:srgbClr val="000000"/>
                </a:solidFill>
                <a:latin typeface="Calibri"/>
                <a:cs typeface="Calibri"/>
              </a:rPr>
              <a:t> </a:t>
            </a:r>
            <a:r>
              <a:rPr lang="en-US" sz="1200" u="none" spc="-20" dirty="0">
                <a:solidFill>
                  <a:srgbClr val="000000"/>
                </a:solidFill>
                <a:latin typeface="Calibri"/>
                <a:cs typeface="Calibri"/>
              </a:rPr>
              <a:t>kindness,</a:t>
            </a:r>
            <a:r>
              <a:rPr lang="en-US" sz="1200" u="none" spc="10" dirty="0">
                <a:solidFill>
                  <a:srgbClr val="000000"/>
                </a:solidFill>
                <a:latin typeface="Calibri"/>
                <a:cs typeface="Calibri"/>
              </a:rPr>
              <a:t> </a:t>
            </a:r>
            <a:r>
              <a:rPr lang="en-US" sz="1200" u="none" spc="-25" dirty="0">
                <a:solidFill>
                  <a:srgbClr val="000000"/>
                </a:solidFill>
                <a:latin typeface="Calibri"/>
                <a:cs typeface="Calibri"/>
              </a:rPr>
              <a:t>patience, </a:t>
            </a:r>
            <a:r>
              <a:rPr lang="en-US" sz="1200" u="none" spc="-20" dirty="0">
                <a:solidFill>
                  <a:srgbClr val="000000"/>
                </a:solidFill>
                <a:latin typeface="Calibri"/>
                <a:cs typeface="Calibri"/>
              </a:rPr>
              <a:t>reassurance,</a:t>
            </a:r>
            <a:r>
              <a:rPr lang="en-US" sz="1200" u="none" spc="-65" dirty="0">
                <a:solidFill>
                  <a:srgbClr val="000000"/>
                </a:solidFill>
                <a:latin typeface="Calibri"/>
                <a:cs typeface="Calibri"/>
              </a:rPr>
              <a:t> </a:t>
            </a:r>
            <a:r>
              <a:rPr lang="en-US" sz="1200" u="none" spc="-20" dirty="0">
                <a:solidFill>
                  <a:srgbClr val="000000"/>
                </a:solidFill>
                <a:latin typeface="Calibri"/>
                <a:cs typeface="Calibri"/>
              </a:rPr>
              <a:t>calm,</a:t>
            </a:r>
            <a:r>
              <a:rPr lang="en-US" sz="1200" u="none" spc="-65" dirty="0">
                <a:solidFill>
                  <a:srgbClr val="000000"/>
                </a:solidFill>
                <a:latin typeface="Calibri"/>
                <a:cs typeface="Calibri"/>
              </a:rPr>
              <a:t> </a:t>
            </a:r>
            <a:r>
              <a:rPr lang="en-US" sz="1200" u="none" spc="-25" dirty="0">
                <a:solidFill>
                  <a:srgbClr val="000000"/>
                </a:solidFill>
                <a:latin typeface="Calibri"/>
                <a:cs typeface="Calibri"/>
              </a:rPr>
              <a:t>acceptance</a:t>
            </a:r>
            <a:r>
              <a:rPr lang="en-US" sz="1200" u="none" spc="-65" dirty="0">
                <a:solidFill>
                  <a:srgbClr val="000000"/>
                </a:solidFill>
                <a:latin typeface="Calibri"/>
                <a:cs typeface="Calibri"/>
              </a:rPr>
              <a:t> </a:t>
            </a:r>
            <a:r>
              <a:rPr lang="en-US" sz="1200" u="none" dirty="0">
                <a:solidFill>
                  <a:srgbClr val="000000"/>
                </a:solidFill>
                <a:latin typeface="Calibri"/>
                <a:cs typeface="Calibri"/>
              </a:rPr>
              <a:t>and</a:t>
            </a:r>
            <a:r>
              <a:rPr lang="en-US" sz="1200" u="none" spc="-60" dirty="0">
                <a:solidFill>
                  <a:srgbClr val="000000"/>
                </a:solidFill>
                <a:latin typeface="Calibri"/>
                <a:cs typeface="Calibri"/>
              </a:rPr>
              <a:t> </a:t>
            </a:r>
            <a:r>
              <a:rPr lang="en-US" sz="1200" u="none" spc="-10" dirty="0">
                <a:solidFill>
                  <a:srgbClr val="000000"/>
                </a:solidFill>
                <a:latin typeface="Calibri"/>
                <a:cs typeface="Calibri"/>
              </a:rPr>
              <a:t>listening</a:t>
            </a:r>
            <a:endParaRPr lang="en-US" sz="1200" dirty="0">
              <a:latin typeface="Calibri"/>
              <a:cs typeface="Calibri"/>
            </a:endParaRPr>
          </a:p>
          <a:p>
            <a:pPr marL="475615">
              <a:lnSpc>
                <a:spcPts val="2170"/>
              </a:lnSpc>
              <a:tabLst>
                <a:tab pos="701040" algn="l"/>
              </a:tabLst>
            </a:pPr>
            <a:r>
              <a:rPr lang="en-US" sz="900" u="none" spc="-50" dirty="0">
                <a:solidFill>
                  <a:srgbClr val="000000"/>
                </a:solidFill>
                <a:latin typeface="Calibri"/>
                <a:cs typeface="Calibri"/>
              </a:rPr>
              <a:t>–</a:t>
            </a:r>
            <a:r>
              <a:rPr lang="en-US" sz="900" u="none" dirty="0">
                <a:solidFill>
                  <a:srgbClr val="000000"/>
                </a:solidFill>
                <a:latin typeface="Calibri"/>
                <a:cs typeface="Calibri"/>
              </a:rPr>
              <a:t>	</a:t>
            </a:r>
            <a:r>
              <a:rPr lang="en-US" sz="1200" u="none" dirty="0">
                <a:solidFill>
                  <a:srgbClr val="000000"/>
                </a:solidFill>
                <a:latin typeface="Calibri"/>
                <a:cs typeface="Calibri"/>
              </a:rPr>
              <a:t>Frequent</a:t>
            </a:r>
            <a:r>
              <a:rPr lang="en-US" sz="1200" u="none" spc="25" dirty="0">
                <a:solidFill>
                  <a:srgbClr val="000000"/>
                </a:solidFill>
                <a:latin typeface="Calibri"/>
                <a:cs typeface="Calibri"/>
              </a:rPr>
              <a:t> </a:t>
            </a:r>
            <a:r>
              <a:rPr lang="en-US" sz="1200" u="none" dirty="0">
                <a:solidFill>
                  <a:srgbClr val="000000"/>
                </a:solidFill>
                <a:latin typeface="Calibri"/>
                <a:cs typeface="Calibri"/>
              </a:rPr>
              <a:t>use</a:t>
            </a:r>
            <a:r>
              <a:rPr lang="en-US" sz="1200" u="none" spc="20" dirty="0">
                <a:solidFill>
                  <a:srgbClr val="000000"/>
                </a:solidFill>
                <a:latin typeface="Calibri"/>
                <a:cs typeface="Calibri"/>
              </a:rPr>
              <a:t> </a:t>
            </a:r>
            <a:r>
              <a:rPr lang="en-US" sz="1200" u="none" dirty="0">
                <a:solidFill>
                  <a:srgbClr val="000000"/>
                </a:solidFill>
                <a:latin typeface="Calibri"/>
                <a:cs typeface="Calibri"/>
              </a:rPr>
              <a:t>of</a:t>
            </a:r>
            <a:r>
              <a:rPr lang="en-US" sz="1200" u="none" spc="25" dirty="0">
                <a:solidFill>
                  <a:srgbClr val="000000"/>
                </a:solidFill>
                <a:latin typeface="Calibri"/>
                <a:cs typeface="Calibri"/>
              </a:rPr>
              <a:t> </a:t>
            </a:r>
            <a:r>
              <a:rPr lang="en-US" sz="1200" u="none" dirty="0">
                <a:solidFill>
                  <a:srgbClr val="000000"/>
                </a:solidFill>
                <a:latin typeface="Calibri"/>
                <a:cs typeface="Calibri"/>
              </a:rPr>
              <a:t>words</a:t>
            </a:r>
            <a:r>
              <a:rPr lang="en-US" sz="1200" u="none" spc="10" dirty="0">
                <a:solidFill>
                  <a:srgbClr val="000000"/>
                </a:solidFill>
                <a:latin typeface="Calibri"/>
                <a:cs typeface="Calibri"/>
              </a:rPr>
              <a:t> </a:t>
            </a:r>
            <a:r>
              <a:rPr lang="en-US" sz="1200" u="none" dirty="0">
                <a:solidFill>
                  <a:srgbClr val="000000"/>
                </a:solidFill>
                <a:latin typeface="Calibri"/>
                <a:cs typeface="Calibri"/>
              </a:rPr>
              <a:t>like</a:t>
            </a:r>
            <a:r>
              <a:rPr lang="en-US" sz="1200" u="none" spc="30" dirty="0">
                <a:solidFill>
                  <a:srgbClr val="000000"/>
                </a:solidFill>
                <a:latin typeface="Calibri"/>
                <a:cs typeface="Calibri"/>
              </a:rPr>
              <a:t> </a:t>
            </a:r>
            <a:r>
              <a:rPr lang="en-US" sz="1200" i="1" u="none" spc="-55" dirty="0">
                <a:solidFill>
                  <a:srgbClr val="000000"/>
                </a:solidFill>
                <a:latin typeface="Calibri"/>
                <a:cs typeface="Calibri"/>
              </a:rPr>
              <a:t>“please”</a:t>
            </a:r>
            <a:r>
              <a:rPr lang="en-US" sz="1200" i="1" u="none" spc="15" dirty="0">
                <a:solidFill>
                  <a:srgbClr val="000000"/>
                </a:solidFill>
                <a:latin typeface="Calibri"/>
                <a:cs typeface="Calibri"/>
              </a:rPr>
              <a:t> </a:t>
            </a:r>
            <a:r>
              <a:rPr lang="en-US" sz="1200" u="none" spc="-25" dirty="0">
                <a:solidFill>
                  <a:srgbClr val="000000"/>
                </a:solidFill>
                <a:latin typeface="Calibri"/>
                <a:cs typeface="Calibri"/>
              </a:rPr>
              <a:t>and</a:t>
            </a:r>
            <a:endParaRPr lang="en-US" sz="1200" dirty="0">
              <a:latin typeface="Calibri"/>
              <a:cs typeface="Calibri"/>
            </a:endParaRPr>
          </a:p>
          <a:p>
            <a:pPr marL="701040">
              <a:lnSpc>
                <a:spcPts val="2225"/>
              </a:lnSpc>
            </a:pPr>
            <a:r>
              <a:rPr lang="en-US" sz="1200" i="1" u="none" spc="-55" dirty="0">
                <a:solidFill>
                  <a:srgbClr val="000000"/>
                </a:solidFill>
                <a:latin typeface="Calibri"/>
                <a:cs typeface="Calibri"/>
              </a:rPr>
              <a:t>“thank</a:t>
            </a:r>
            <a:r>
              <a:rPr lang="en-US" sz="1200" i="1" u="none" spc="-45" dirty="0">
                <a:solidFill>
                  <a:srgbClr val="000000"/>
                </a:solidFill>
                <a:latin typeface="Calibri"/>
                <a:cs typeface="Calibri"/>
              </a:rPr>
              <a:t> </a:t>
            </a:r>
            <a:r>
              <a:rPr lang="en-US" sz="1200" i="1" u="none" spc="-20" dirty="0">
                <a:solidFill>
                  <a:srgbClr val="000000"/>
                </a:solidFill>
                <a:latin typeface="Calibri"/>
                <a:cs typeface="Calibri"/>
              </a:rPr>
              <a:t>you”</a:t>
            </a:r>
            <a:endParaRPr lang="en-US" sz="1200" dirty="0">
              <a:latin typeface="Calibri"/>
              <a:cs typeface="Calibri"/>
            </a:endParaRPr>
          </a:p>
          <a:p>
            <a:pPr marL="241300" marR="264795" indent="-228600">
              <a:lnSpc>
                <a:spcPts val="2160"/>
              </a:lnSpc>
              <a:spcBef>
                <a:spcPts val="1810"/>
              </a:spcBef>
              <a:buSzPct val="60000"/>
              <a:buChar char="●"/>
              <a:tabLst>
                <a:tab pos="241300" algn="l"/>
              </a:tabLst>
            </a:pPr>
            <a:r>
              <a:rPr lang="en-US" sz="1200" u="none" dirty="0">
                <a:solidFill>
                  <a:srgbClr val="000000"/>
                </a:solidFill>
                <a:latin typeface="Calibri"/>
                <a:cs typeface="Calibri"/>
              </a:rPr>
              <a:t>Asking</a:t>
            </a:r>
            <a:r>
              <a:rPr lang="en-US" sz="1200" u="none" spc="20" dirty="0">
                <a:solidFill>
                  <a:srgbClr val="000000"/>
                </a:solidFill>
                <a:latin typeface="Calibri"/>
                <a:cs typeface="Calibri"/>
              </a:rPr>
              <a:t> </a:t>
            </a:r>
            <a:r>
              <a:rPr lang="en-US" sz="1200" u="none" spc="-10" dirty="0">
                <a:solidFill>
                  <a:srgbClr val="000000"/>
                </a:solidFill>
                <a:latin typeface="Calibri"/>
                <a:cs typeface="Calibri"/>
              </a:rPr>
              <a:t>questions</a:t>
            </a:r>
            <a:r>
              <a:rPr lang="en-US" sz="1200" u="none" dirty="0">
                <a:solidFill>
                  <a:srgbClr val="000000"/>
                </a:solidFill>
                <a:latin typeface="Calibri"/>
                <a:cs typeface="Calibri"/>
              </a:rPr>
              <a:t> to</a:t>
            </a:r>
            <a:r>
              <a:rPr lang="en-US" sz="1200" u="none" spc="20" dirty="0">
                <a:solidFill>
                  <a:srgbClr val="000000"/>
                </a:solidFill>
                <a:latin typeface="Calibri"/>
                <a:cs typeface="Calibri"/>
              </a:rPr>
              <a:t> </a:t>
            </a:r>
            <a:r>
              <a:rPr lang="en-US" sz="1200" u="none" spc="-20" dirty="0">
                <a:solidFill>
                  <a:srgbClr val="000000"/>
                </a:solidFill>
                <a:latin typeface="Calibri"/>
                <a:cs typeface="Calibri"/>
              </a:rPr>
              <a:t>understand</a:t>
            </a:r>
            <a:r>
              <a:rPr lang="en-US" sz="1200" u="none" dirty="0">
                <a:solidFill>
                  <a:srgbClr val="000000"/>
                </a:solidFill>
                <a:latin typeface="Calibri"/>
                <a:cs typeface="Calibri"/>
              </a:rPr>
              <a:t> what</a:t>
            </a:r>
            <a:r>
              <a:rPr lang="en-US" sz="1200" u="none" spc="10" dirty="0">
                <a:solidFill>
                  <a:srgbClr val="000000"/>
                </a:solidFill>
                <a:latin typeface="Calibri"/>
                <a:cs typeface="Calibri"/>
              </a:rPr>
              <a:t> </a:t>
            </a:r>
            <a:r>
              <a:rPr lang="en-US" sz="1200" u="none" spc="-30" dirty="0">
                <a:solidFill>
                  <a:srgbClr val="000000"/>
                </a:solidFill>
                <a:latin typeface="Calibri"/>
                <a:cs typeface="Calibri"/>
              </a:rPr>
              <a:t>harmful </a:t>
            </a:r>
            <a:r>
              <a:rPr lang="en-US" sz="1200" u="none" spc="-10" dirty="0">
                <a:solidFill>
                  <a:srgbClr val="000000"/>
                </a:solidFill>
                <a:latin typeface="Calibri"/>
                <a:cs typeface="Calibri"/>
              </a:rPr>
              <a:t>events</a:t>
            </a:r>
            <a:r>
              <a:rPr lang="en-US" sz="1200" u="none" spc="10" dirty="0">
                <a:solidFill>
                  <a:srgbClr val="000000"/>
                </a:solidFill>
                <a:latin typeface="Calibri"/>
                <a:cs typeface="Calibri"/>
              </a:rPr>
              <a:t> </a:t>
            </a:r>
            <a:r>
              <a:rPr lang="en-US" sz="1200" u="none" spc="-10" dirty="0">
                <a:solidFill>
                  <a:srgbClr val="000000"/>
                </a:solidFill>
                <a:latin typeface="Calibri"/>
                <a:cs typeface="Calibri"/>
              </a:rPr>
              <a:t>may</a:t>
            </a:r>
            <a:r>
              <a:rPr lang="en-US" sz="1200" u="none" spc="10" dirty="0">
                <a:solidFill>
                  <a:srgbClr val="000000"/>
                </a:solidFill>
                <a:latin typeface="Calibri"/>
                <a:cs typeface="Calibri"/>
              </a:rPr>
              <a:t> </a:t>
            </a:r>
            <a:r>
              <a:rPr lang="en-US" sz="1200" u="none" dirty="0">
                <a:solidFill>
                  <a:srgbClr val="000000"/>
                </a:solidFill>
                <a:latin typeface="Calibri"/>
                <a:cs typeface="Calibri"/>
              </a:rPr>
              <a:t>contribute</a:t>
            </a:r>
            <a:r>
              <a:rPr lang="en-US" sz="1200" u="none" spc="-5" dirty="0">
                <a:solidFill>
                  <a:srgbClr val="000000"/>
                </a:solidFill>
                <a:latin typeface="Calibri"/>
                <a:cs typeface="Calibri"/>
              </a:rPr>
              <a:t> </a:t>
            </a:r>
            <a:r>
              <a:rPr lang="en-US" sz="1200" u="none" dirty="0">
                <a:solidFill>
                  <a:srgbClr val="000000"/>
                </a:solidFill>
                <a:latin typeface="Calibri"/>
                <a:cs typeface="Calibri"/>
              </a:rPr>
              <a:t>to</a:t>
            </a:r>
            <a:r>
              <a:rPr lang="en-US" sz="1200" u="none" spc="15" dirty="0">
                <a:solidFill>
                  <a:srgbClr val="000000"/>
                </a:solidFill>
                <a:latin typeface="Calibri"/>
                <a:cs typeface="Calibri"/>
              </a:rPr>
              <a:t> </a:t>
            </a:r>
            <a:r>
              <a:rPr lang="en-US" sz="1200" u="none" dirty="0">
                <a:solidFill>
                  <a:srgbClr val="000000"/>
                </a:solidFill>
                <a:latin typeface="Calibri"/>
                <a:cs typeface="Calibri"/>
              </a:rPr>
              <a:t>current </a:t>
            </a:r>
            <a:r>
              <a:rPr lang="en-US" sz="1200" u="none" spc="-10" dirty="0">
                <a:solidFill>
                  <a:srgbClr val="000000"/>
                </a:solidFill>
                <a:latin typeface="Calibri"/>
                <a:cs typeface="Calibri"/>
              </a:rPr>
              <a:t>problems </a:t>
            </a:r>
            <a:r>
              <a:rPr lang="en-US" sz="1400" i="1" u="none" dirty="0">
                <a:solidFill>
                  <a:srgbClr val="000000"/>
                </a:solidFill>
                <a:latin typeface="Calibri"/>
                <a:cs typeface="Calibri"/>
              </a:rPr>
              <a:t>(“What</a:t>
            </a:r>
            <a:r>
              <a:rPr lang="en-US" sz="1400" i="1" u="none" spc="-10" dirty="0">
                <a:solidFill>
                  <a:srgbClr val="000000"/>
                </a:solidFill>
                <a:latin typeface="Calibri"/>
                <a:cs typeface="Calibri"/>
              </a:rPr>
              <a:t> </a:t>
            </a:r>
            <a:r>
              <a:rPr lang="en-US" sz="1400" i="1" u="none" spc="-80" dirty="0">
                <a:solidFill>
                  <a:srgbClr val="000000"/>
                </a:solidFill>
                <a:latin typeface="Calibri"/>
                <a:cs typeface="Calibri"/>
              </a:rPr>
              <a:t>happened</a:t>
            </a:r>
            <a:r>
              <a:rPr lang="en-US" sz="1400" i="1" u="none" spc="-10" dirty="0">
                <a:solidFill>
                  <a:srgbClr val="000000"/>
                </a:solidFill>
                <a:latin typeface="Calibri"/>
                <a:cs typeface="Calibri"/>
              </a:rPr>
              <a:t> </a:t>
            </a:r>
            <a:r>
              <a:rPr lang="en-US" sz="1400" i="1" u="none" dirty="0">
                <a:solidFill>
                  <a:srgbClr val="000000"/>
                </a:solidFill>
                <a:latin typeface="Calibri"/>
                <a:cs typeface="Calibri"/>
              </a:rPr>
              <a:t>to </a:t>
            </a:r>
            <a:r>
              <a:rPr lang="en-US" sz="1400" i="1" u="none" spc="-10" dirty="0">
                <a:solidFill>
                  <a:srgbClr val="000000"/>
                </a:solidFill>
                <a:latin typeface="Calibri"/>
                <a:cs typeface="Calibri"/>
              </a:rPr>
              <a:t>you?”)</a:t>
            </a:r>
            <a:endParaRPr lang="en-US" sz="1400" dirty="0">
              <a:latin typeface="Calibri"/>
              <a:cs typeface="Calibri"/>
            </a:endParaRPr>
          </a:p>
          <a:p>
            <a:pPr marL="240665" indent="-227965">
              <a:lnSpc>
                <a:spcPts val="2280"/>
              </a:lnSpc>
              <a:spcBef>
                <a:spcPts val="1530"/>
              </a:spcBef>
              <a:buSzPct val="60000"/>
              <a:buChar char="●"/>
              <a:tabLst>
                <a:tab pos="240665" algn="l"/>
              </a:tabLst>
            </a:pPr>
            <a:r>
              <a:rPr lang="en-US" sz="1200" u="none" spc="-20" dirty="0">
                <a:solidFill>
                  <a:srgbClr val="000000"/>
                </a:solidFill>
                <a:latin typeface="Calibri"/>
                <a:cs typeface="Calibri"/>
              </a:rPr>
              <a:t>Understanding</a:t>
            </a:r>
            <a:r>
              <a:rPr lang="en-US" sz="1200" u="none" spc="10" dirty="0">
                <a:solidFill>
                  <a:srgbClr val="000000"/>
                </a:solidFill>
                <a:latin typeface="Calibri"/>
                <a:cs typeface="Calibri"/>
              </a:rPr>
              <a:t> </a:t>
            </a:r>
            <a:r>
              <a:rPr lang="en-US" sz="1200" u="none" dirty="0">
                <a:solidFill>
                  <a:srgbClr val="000000"/>
                </a:solidFill>
                <a:latin typeface="Calibri"/>
                <a:cs typeface="Calibri"/>
              </a:rPr>
              <a:t>the</a:t>
            </a:r>
            <a:r>
              <a:rPr lang="en-US" sz="1200" u="none" spc="30" dirty="0">
                <a:solidFill>
                  <a:srgbClr val="000000"/>
                </a:solidFill>
                <a:latin typeface="Calibri"/>
                <a:cs typeface="Calibri"/>
              </a:rPr>
              <a:t> </a:t>
            </a:r>
            <a:r>
              <a:rPr lang="en-US" sz="1200" u="none" dirty="0">
                <a:solidFill>
                  <a:srgbClr val="000000"/>
                </a:solidFill>
                <a:latin typeface="Calibri"/>
                <a:cs typeface="Calibri"/>
              </a:rPr>
              <a:t>role</a:t>
            </a:r>
            <a:r>
              <a:rPr lang="en-US" sz="1200" u="none" spc="35" dirty="0">
                <a:solidFill>
                  <a:srgbClr val="000000"/>
                </a:solidFill>
                <a:latin typeface="Calibri"/>
                <a:cs typeface="Calibri"/>
              </a:rPr>
              <a:t> </a:t>
            </a:r>
            <a:r>
              <a:rPr lang="en-US" sz="1200" u="none" dirty="0">
                <a:solidFill>
                  <a:srgbClr val="000000"/>
                </a:solidFill>
                <a:latin typeface="Calibri"/>
                <a:cs typeface="Calibri"/>
              </a:rPr>
              <a:t>of</a:t>
            </a:r>
            <a:r>
              <a:rPr lang="en-US" sz="1200" u="none" spc="30" dirty="0">
                <a:solidFill>
                  <a:srgbClr val="000000"/>
                </a:solidFill>
                <a:latin typeface="Calibri"/>
                <a:cs typeface="Calibri"/>
              </a:rPr>
              <a:t> </a:t>
            </a:r>
            <a:r>
              <a:rPr lang="en-US" sz="1200" u="none" dirty="0">
                <a:solidFill>
                  <a:srgbClr val="000000"/>
                </a:solidFill>
                <a:latin typeface="Calibri"/>
                <a:cs typeface="Calibri"/>
              </a:rPr>
              <a:t>culture in</a:t>
            </a:r>
            <a:r>
              <a:rPr lang="en-US" sz="1200" u="none" spc="25" dirty="0">
                <a:solidFill>
                  <a:srgbClr val="000000"/>
                </a:solidFill>
                <a:latin typeface="Calibri"/>
                <a:cs typeface="Calibri"/>
              </a:rPr>
              <a:t> </a:t>
            </a:r>
            <a:r>
              <a:rPr lang="en-US" sz="1200" u="none" spc="-10" dirty="0">
                <a:solidFill>
                  <a:srgbClr val="000000"/>
                </a:solidFill>
                <a:latin typeface="Calibri"/>
                <a:cs typeface="Calibri"/>
              </a:rPr>
              <a:t>trauma</a:t>
            </a:r>
            <a:r>
              <a:rPr lang="en-US" sz="1200" u="none" spc="0" dirty="0">
                <a:solidFill>
                  <a:schemeClr val="tx1"/>
                </a:solidFill>
                <a:latin typeface="Calibri"/>
                <a:cs typeface="Calibri"/>
              </a:rPr>
              <a:t> </a:t>
            </a:r>
            <a:r>
              <a:rPr lang="en-US" sz="1200" u="none" spc="-10" dirty="0">
                <a:solidFill>
                  <a:srgbClr val="000000"/>
                </a:solidFill>
                <a:latin typeface="Calibri"/>
                <a:cs typeface="Calibri"/>
              </a:rPr>
              <a:t>Response</a:t>
            </a:r>
            <a:endParaRPr lang="en-US" sz="1200" u="none" spc="-10" dirty="0">
              <a:solidFill>
                <a:schemeClr val="tx1"/>
              </a:solidFill>
              <a:latin typeface="Calibri"/>
              <a:cs typeface="Calibri"/>
            </a:endParaRPr>
          </a:p>
          <a:p>
            <a:pPr marL="240665" indent="-227965">
              <a:lnSpc>
                <a:spcPts val="2280"/>
              </a:lnSpc>
              <a:spcBef>
                <a:spcPts val="1530"/>
              </a:spcBef>
              <a:buSzPct val="60000"/>
              <a:buChar char="●"/>
              <a:tabLst>
                <a:tab pos="240665" algn="l"/>
              </a:tabLst>
            </a:pPr>
            <a:r>
              <a:rPr lang="en-US" sz="1200" u="none" dirty="0">
                <a:solidFill>
                  <a:srgbClr val="000000"/>
                </a:solidFill>
                <a:latin typeface="Calibri"/>
                <a:cs typeface="Calibri"/>
              </a:rPr>
              <a:t>Recognizing</a:t>
            </a:r>
            <a:r>
              <a:rPr lang="en-US" sz="1200" u="none" spc="-80" dirty="0">
                <a:solidFill>
                  <a:srgbClr val="000000"/>
                </a:solidFill>
                <a:latin typeface="Calibri"/>
                <a:cs typeface="Calibri"/>
              </a:rPr>
              <a:t> </a:t>
            </a:r>
            <a:r>
              <a:rPr lang="en-US" sz="1200" u="none" spc="-10" dirty="0">
                <a:solidFill>
                  <a:srgbClr val="000000"/>
                </a:solidFill>
                <a:latin typeface="Calibri"/>
                <a:cs typeface="Calibri"/>
              </a:rPr>
              <a:t>that</a:t>
            </a:r>
            <a:r>
              <a:rPr lang="en-US" sz="1200" u="none" spc="-80" dirty="0">
                <a:solidFill>
                  <a:srgbClr val="000000"/>
                </a:solidFill>
                <a:latin typeface="Calibri"/>
                <a:cs typeface="Calibri"/>
              </a:rPr>
              <a:t> </a:t>
            </a:r>
            <a:r>
              <a:rPr lang="en-US" sz="1200" u="none" dirty="0">
                <a:solidFill>
                  <a:srgbClr val="000000"/>
                </a:solidFill>
                <a:latin typeface="Calibri"/>
                <a:cs typeface="Calibri"/>
              </a:rPr>
              <a:t>symptoms</a:t>
            </a:r>
            <a:r>
              <a:rPr lang="en-US" sz="1200" u="none" spc="-70" dirty="0">
                <a:solidFill>
                  <a:srgbClr val="000000"/>
                </a:solidFill>
                <a:latin typeface="Calibri"/>
                <a:cs typeface="Calibri"/>
              </a:rPr>
              <a:t> </a:t>
            </a:r>
            <a:r>
              <a:rPr lang="en-US" sz="1200" u="none" dirty="0">
                <a:solidFill>
                  <a:srgbClr val="000000"/>
                </a:solidFill>
                <a:latin typeface="Calibri"/>
                <a:cs typeface="Calibri"/>
              </a:rPr>
              <a:t>are</a:t>
            </a:r>
            <a:r>
              <a:rPr lang="en-US" sz="1200" u="none" spc="-60" dirty="0">
                <a:solidFill>
                  <a:srgbClr val="000000"/>
                </a:solidFill>
                <a:latin typeface="Calibri"/>
                <a:cs typeface="Calibri"/>
              </a:rPr>
              <a:t> </a:t>
            </a:r>
            <a:r>
              <a:rPr lang="en-US" sz="1200" u="none" dirty="0">
                <a:solidFill>
                  <a:srgbClr val="000000"/>
                </a:solidFill>
                <a:latin typeface="Calibri"/>
                <a:cs typeface="Calibri"/>
              </a:rPr>
              <a:t>often</a:t>
            </a:r>
            <a:r>
              <a:rPr lang="en-US" sz="1200" u="none" spc="-65" dirty="0">
                <a:solidFill>
                  <a:srgbClr val="000000"/>
                </a:solidFill>
                <a:latin typeface="Calibri"/>
                <a:cs typeface="Calibri"/>
              </a:rPr>
              <a:t> </a:t>
            </a:r>
            <a:r>
              <a:rPr lang="en-US" sz="1200" u="none" dirty="0">
                <a:solidFill>
                  <a:srgbClr val="000000"/>
                </a:solidFill>
                <a:latin typeface="Calibri"/>
                <a:cs typeface="Calibri"/>
              </a:rPr>
              <a:t>a</a:t>
            </a:r>
            <a:r>
              <a:rPr lang="en-US" sz="1200" u="none" spc="-55" dirty="0">
                <a:solidFill>
                  <a:srgbClr val="000000"/>
                </a:solidFill>
                <a:latin typeface="Calibri"/>
                <a:cs typeface="Calibri"/>
              </a:rPr>
              <a:t> </a:t>
            </a:r>
            <a:r>
              <a:rPr lang="en-US" sz="1200" u="none" spc="-10" dirty="0">
                <a:solidFill>
                  <a:srgbClr val="000000"/>
                </a:solidFill>
                <a:latin typeface="Calibri"/>
                <a:cs typeface="Calibri"/>
              </a:rPr>
              <a:t>person’s</a:t>
            </a:r>
            <a:r>
              <a:rPr lang="en-US" sz="1200" u="none" spc="-10" dirty="0">
                <a:solidFill>
                  <a:schemeClr val="tx1"/>
                </a:solidFill>
                <a:latin typeface="Calibri"/>
                <a:cs typeface="Calibri"/>
              </a:rPr>
              <a:t> </a:t>
            </a:r>
            <a:r>
              <a:rPr lang="en-US" sz="1200" u="none" dirty="0">
                <a:solidFill>
                  <a:srgbClr val="000000"/>
                </a:solidFill>
                <a:latin typeface="Calibri"/>
                <a:cs typeface="Calibri"/>
              </a:rPr>
              <a:t>way</a:t>
            </a:r>
            <a:r>
              <a:rPr lang="en-US" sz="1200" u="none" spc="-10" dirty="0">
                <a:solidFill>
                  <a:srgbClr val="000000"/>
                </a:solidFill>
                <a:latin typeface="Calibri"/>
                <a:cs typeface="Calibri"/>
              </a:rPr>
              <a:t> </a:t>
            </a:r>
            <a:r>
              <a:rPr lang="en-US" sz="1200" u="none" dirty="0">
                <a:solidFill>
                  <a:srgbClr val="000000"/>
                </a:solidFill>
                <a:latin typeface="Calibri"/>
                <a:cs typeface="Calibri"/>
              </a:rPr>
              <a:t>of</a:t>
            </a:r>
            <a:r>
              <a:rPr lang="en-US" sz="1200" u="none" spc="10" dirty="0">
                <a:solidFill>
                  <a:srgbClr val="000000"/>
                </a:solidFill>
                <a:latin typeface="Calibri"/>
                <a:cs typeface="Calibri"/>
              </a:rPr>
              <a:t> </a:t>
            </a:r>
            <a:r>
              <a:rPr lang="en-US" sz="1200" u="none" dirty="0">
                <a:solidFill>
                  <a:srgbClr val="000000"/>
                </a:solidFill>
                <a:latin typeface="Calibri"/>
                <a:cs typeface="Calibri"/>
              </a:rPr>
              <a:t>coping</a:t>
            </a:r>
            <a:r>
              <a:rPr lang="en-US" sz="1200" u="none" spc="-20" dirty="0">
                <a:solidFill>
                  <a:srgbClr val="000000"/>
                </a:solidFill>
                <a:latin typeface="Calibri"/>
                <a:cs typeface="Calibri"/>
              </a:rPr>
              <a:t> </a:t>
            </a:r>
            <a:r>
              <a:rPr lang="en-US" sz="1200" u="none" dirty="0">
                <a:solidFill>
                  <a:srgbClr val="000000"/>
                </a:solidFill>
                <a:latin typeface="Calibri"/>
                <a:cs typeface="Calibri"/>
              </a:rPr>
              <a:t>with</a:t>
            </a:r>
            <a:r>
              <a:rPr lang="en-US" sz="1200" u="none" spc="-5" dirty="0">
                <a:solidFill>
                  <a:srgbClr val="000000"/>
                </a:solidFill>
                <a:latin typeface="Calibri"/>
                <a:cs typeface="Calibri"/>
              </a:rPr>
              <a:t> </a:t>
            </a:r>
            <a:r>
              <a:rPr lang="en-US" sz="1200" u="none" spc="-25" dirty="0">
                <a:solidFill>
                  <a:srgbClr val="000000"/>
                </a:solidFill>
                <a:latin typeface="Calibri"/>
                <a:cs typeface="Calibri"/>
              </a:rPr>
              <a:t>trauma</a:t>
            </a:r>
            <a:r>
              <a:rPr lang="en-US" sz="1200" u="none" spc="-40" dirty="0">
                <a:solidFill>
                  <a:srgbClr val="000000"/>
                </a:solidFill>
                <a:latin typeface="Calibri"/>
                <a:cs typeface="Calibri"/>
              </a:rPr>
              <a:t> </a:t>
            </a:r>
            <a:r>
              <a:rPr lang="en-US" sz="1200" u="none" spc="70" dirty="0">
                <a:solidFill>
                  <a:srgbClr val="000000"/>
                </a:solidFill>
                <a:latin typeface="Calibri"/>
                <a:cs typeface="Calibri"/>
              </a:rPr>
              <a:t>or</a:t>
            </a:r>
            <a:r>
              <a:rPr lang="en-US" sz="1200" u="none" spc="-10" dirty="0">
                <a:solidFill>
                  <a:srgbClr val="000000"/>
                </a:solidFill>
                <a:latin typeface="Calibri"/>
                <a:cs typeface="Calibri"/>
              </a:rPr>
              <a:t> </a:t>
            </a:r>
            <a:r>
              <a:rPr lang="en-US" sz="1200" u="none" dirty="0">
                <a:solidFill>
                  <a:srgbClr val="000000"/>
                </a:solidFill>
                <a:latin typeface="Calibri"/>
                <a:cs typeface="Calibri"/>
              </a:rPr>
              <a:t>are </a:t>
            </a:r>
            <a:r>
              <a:rPr lang="en-US" sz="1200" u="none" spc="-10" dirty="0">
                <a:solidFill>
                  <a:srgbClr val="000000"/>
                </a:solidFill>
                <a:latin typeface="Calibri"/>
                <a:cs typeface="Calibri"/>
              </a:rPr>
              <a:t>adaptations</a:t>
            </a:r>
          </a:p>
          <a:p>
            <a:pPr marL="240665" indent="-227965">
              <a:lnSpc>
                <a:spcPts val="2280"/>
              </a:lnSpc>
              <a:spcBef>
                <a:spcPts val="1530"/>
              </a:spcBef>
              <a:buSzPct val="60000"/>
              <a:buChar char="●"/>
              <a:tabLst>
                <a:tab pos="240665" algn="l"/>
              </a:tabLst>
            </a:pPr>
            <a:endParaRPr lang="en-US" sz="1200" u="none" spc="-10" dirty="0">
              <a:solidFill>
                <a:srgbClr val="000000"/>
              </a:solidFill>
              <a:latin typeface="Calibri"/>
              <a:cs typeface="Calibri"/>
            </a:endParaRPr>
          </a:p>
          <a:p>
            <a:pPr marL="12700" indent="0">
              <a:lnSpc>
                <a:spcPts val="2280"/>
              </a:lnSpc>
              <a:spcBef>
                <a:spcPts val="1530"/>
              </a:spcBef>
              <a:buSzPct val="60000"/>
              <a:buNone/>
              <a:tabLst>
                <a:tab pos="240665" algn="l"/>
              </a:tabLst>
            </a:pPr>
            <a:r>
              <a:rPr lang="en-US" sz="1200" b="1" u="none" spc="-10" dirty="0">
                <a:solidFill>
                  <a:srgbClr val="000000"/>
                </a:solidFill>
                <a:latin typeface="Calibri"/>
                <a:cs typeface="Calibri"/>
              </a:rPr>
              <a:t>Be mindful of the language you use: </a:t>
            </a:r>
          </a:p>
          <a:p>
            <a:pPr marL="355600" marR="5080" indent="-343535">
              <a:lnSpc>
                <a:spcPct val="100000"/>
              </a:lnSpc>
              <a:spcBef>
                <a:spcPts val="105"/>
              </a:spcBef>
              <a:buSzPct val="78260"/>
              <a:buFont typeface="Arial"/>
              <a:buChar char="•"/>
              <a:tabLst>
                <a:tab pos="355600" algn="l"/>
              </a:tabLst>
            </a:pPr>
            <a:r>
              <a:rPr lang="en-US" sz="1200" spc="-35" dirty="0">
                <a:solidFill>
                  <a:srgbClr val="404040"/>
                </a:solidFill>
                <a:latin typeface="Calibri"/>
                <a:cs typeface="Calibri"/>
              </a:rPr>
              <a:t>Language</a:t>
            </a:r>
            <a:r>
              <a:rPr lang="en-US" sz="1200" spc="5" dirty="0">
                <a:solidFill>
                  <a:srgbClr val="404040"/>
                </a:solidFill>
                <a:latin typeface="Calibri"/>
                <a:cs typeface="Calibri"/>
              </a:rPr>
              <a:t> </a:t>
            </a:r>
            <a:r>
              <a:rPr lang="en-US" sz="1200" dirty="0">
                <a:solidFill>
                  <a:srgbClr val="404040"/>
                </a:solidFill>
                <a:latin typeface="Calibri"/>
                <a:cs typeface="Calibri"/>
              </a:rPr>
              <a:t>is </a:t>
            </a:r>
            <a:r>
              <a:rPr lang="en-US" sz="1200" spc="-20" dirty="0">
                <a:solidFill>
                  <a:srgbClr val="404040"/>
                </a:solidFill>
                <a:latin typeface="Calibri"/>
                <a:cs typeface="Calibri"/>
              </a:rPr>
              <a:t>powerful,</a:t>
            </a:r>
            <a:r>
              <a:rPr lang="en-US" sz="1200" spc="-5" dirty="0">
                <a:solidFill>
                  <a:srgbClr val="404040"/>
                </a:solidFill>
                <a:latin typeface="Calibri"/>
                <a:cs typeface="Calibri"/>
              </a:rPr>
              <a:t> </a:t>
            </a:r>
            <a:r>
              <a:rPr lang="en-US" sz="1200" dirty="0">
                <a:solidFill>
                  <a:srgbClr val="404040"/>
                </a:solidFill>
                <a:latin typeface="Calibri"/>
                <a:cs typeface="Calibri"/>
              </a:rPr>
              <a:t>so</a:t>
            </a:r>
            <a:r>
              <a:rPr lang="en-US" sz="1200" spc="10" dirty="0">
                <a:solidFill>
                  <a:srgbClr val="404040"/>
                </a:solidFill>
                <a:latin typeface="Calibri"/>
                <a:cs typeface="Calibri"/>
              </a:rPr>
              <a:t> </a:t>
            </a:r>
            <a:r>
              <a:rPr lang="en-US" sz="1200" dirty="0">
                <a:solidFill>
                  <a:srgbClr val="404040"/>
                </a:solidFill>
                <a:latin typeface="Calibri"/>
                <a:cs typeface="Calibri"/>
              </a:rPr>
              <a:t>we</a:t>
            </a:r>
            <a:r>
              <a:rPr lang="en-US" sz="1200" spc="-15" dirty="0">
                <a:solidFill>
                  <a:srgbClr val="404040"/>
                </a:solidFill>
                <a:latin typeface="Calibri"/>
                <a:cs typeface="Calibri"/>
              </a:rPr>
              <a:t> </a:t>
            </a:r>
            <a:r>
              <a:rPr lang="en-US" sz="1200" spc="-10" dirty="0">
                <a:solidFill>
                  <a:srgbClr val="404040"/>
                </a:solidFill>
                <a:latin typeface="Calibri"/>
                <a:cs typeface="Calibri"/>
              </a:rPr>
              <a:t>need</a:t>
            </a:r>
            <a:r>
              <a:rPr lang="en-US" sz="1200" dirty="0">
                <a:solidFill>
                  <a:srgbClr val="404040"/>
                </a:solidFill>
                <a:latin typeface="Calibri"/>
                <a:cs typeface="Calibri"/>
              </a:rPr>
              <a:t> to</a:t>
            </a:r>
            <a:r>
              <a:rPr lang="en-US" sz="1200" spc="10" dirty="0">
                <a:solidFill>
                  <a:srgbClr val="404040"/>
                </a:solidFill>
                <a:latin typeface="Calibri"/>
                <a:cs typeface="Calibri"/>
              </a:rPr>
              <a:t> </a:t>
            </a:r>
            <a:r>
              <a:rPr lang="en-US" sz="1200" dirty="0">
                <a:solidFill>
                  <a:srgbClr val="404040"/>
                </a:solidFill>
                <a:latin typeface="Calibri"/>
                <a:cs typeface="Calibri"/>
              </a:rPr>
              <a:t>think</a:t>
            </a:r>
            <a:r>
              <a:rPr lang="en-US" sz="1200" spc="-10" dirty="0">
                <a:solidFill>
                  <a:srgbClr val="404040"/>
                </a:solidFill>
                <a:latin typeface="Calibri"/>
                <a:cs typeface="Calibri"/>
              </a:rPr>
              <a:t> </a:t>
            </a:r>
            <a:r>
              <a:rPr lang="en-US" sz="1200" spc="-20" dirty="0">
                <a:solidFill>
                  <a:srgbClr val="404040"/>
                </a:solidFill>
                <a:latin typeface="Calibri"/>
                <a:cs typeface="Calibri"/>
              </a:rPr>
              <a:t>carefully</a:t>
            </a:r>
            <a:r>
              <a:rPr lang="en-US" sz="1200" dirty="0">
                <a:solidFill>
                  <a:srgbClr val="404040"/>
                </a:solidFill>
                <a:latin typeface="Calibri"/>
                <a:cs typeface="Calibri"/>
              </a:rPr>
              <a:t> </a:t>
            </a:r>
            <a:r>
              <a:rPr lang="en-US" sz="1200" spc="-10" dirty="0">
                <a:solidFill>
                  <a:srgbClr val="404040"/>
                </a:solidFill>
                <a:latin typeface="Calibri"/>
                <a:cs typeface="Calibri"/>
              </a:rPr>
              <a:t>and</a:t>
            </a:r>
            <a:r>
              <a:rPr lang="en-US" sz="1200" spc="10" dirty="0">
                <a:solidFill>
                  <a:srgbClr val="404040"/>
                </a:solidFill>
                <a:latin typeface="Calibri"/>
                <a:cs typeface="Calibri"/>
              </a:rPr>
              <a:t> </a:t>
            </a:r>
            <a:r>
              <a:rPr lang="en-US" sz="1200" dirty="0">
                <a:solidFill>
                  <a:srgbClr val="404040"/>
                </a:solidFill>
                <a:latin typeface="Calibri"/>
                <a:cs typeface="Calibri"/>
              </a:rPr>
              <a:t>speak</a:t>
            </a:r>
            <a:r>
              <a:rPr lang="en-US" sz="1200" spc="10" dirty="0">
                <a:solidFill>
                  <a:srgbClr val="404040"/>
                </a:solidFill>
                <a:latin typeface="Calibri"/>
                <a:cs typeface="Calibri"/>
              </a:rPr>
              <a:t> </a:t>
            </a:r>
            <a:r>
              <a:rPr lang="en-US" sz="1200" dirty="0">
                <a:solidFill>
                  <a:srgbClr val="404040"/>
                </a:solidFill>
                <a:latin typeface="Calibri"/>
                <a:cs typeface="Calibri"/>
              </a:rPr>
              <a:t>with</a:t>
            </a:r>
            <a:r>
              <a:rPr lang="en-US" sz="1200" spc="-15" dirty="0">
                <a:solidFill>
                  <a:srgbClr val="404040"/>
                </a:solidFill>
                <a:latin typeface="Calibri"/>
                <a:cs typeface="Calibri"/>
              </a:rPr>
              <a:t> </a:t>
            </a:r>
            <a:r>
              <a:rPr lang="en-US" sz="1200" spc="-25" dirty="0">
                <a:solidFill>
                  <a:srgbClr val="404040"/>
                </a:solidFill>
                <a:latin typeface="Calibri"/>
                <a:cs typeface="Calibri"/>
              </a:rPr>
              <a:t>intention;</a:t>
            </a:r>
            <a:r>
              <a:rPr lang="en-US" sz="1200" spc="-15" dirty="0">
                <a:solidFill>
                  <a:srgbClr val="404040"/>
                </a:solidFill>
                <a:latin typeface="Calibri"/>
                <a:cs typeface="Calibri"/>
              </a:rPr>
              <a:t> </a:t>
            </a:r>
            <a:r>
              <a:rPr lang="en-US" sz="1200" spc="-25" dirty="0">
                <a:solidFill>
                  <a:srgbClr val="404040"/>
                </a:solidFill>
                <a:latin typeface="Calibri"/>
                <a:cs typeface="Calibri"/>
              </a:rPr>
              <a:t>we </a:t>
            </a:r>
            <a:r>
              <a:rPr lang="en-US" sz="1200" dirty="0">
                <a:solidFill>
                  <a:srgbClr val="404040"/>
                </a:solidFill>
                <a:latin typeface="Calibri"/>
                <a:cs typeface="Calibri"/>
              </a:rPr>
              <a:t>should</a:t>
            </a:r>
            <a:r>
              <a:rPr lang="en-US" sz="1200" spc="20" dirty="0">
                <a:solidFill>
                  <a:srgbClr val="404040"/>
                </a:solidFill>
                <a:latin typeface="Calibri"/>
                <a:cs typeface="Calibri"/>
              </a:rPr>
              <a:t> </a:t>
            </a:r>
            <a:r>
              <a:rPr lang="en-US" sz="1200" dirty="0">
                <a:solidFill>
                  <a:srgbClr val="C00000"/>
                </a:solidFill>
                <a:latin typeface="Calibri"/>
                <a:cs typeface="Calibri"/>
              </a:rPr>
              <a:t>be</a:t>
            </a:r>
            <a:r>
              <a:rPr lang="en-US" sz="1200" spc="15" dirty="0">
                <a:solidFill>
                  <a:srgbClr val="C00000"/>
                </a:solidFill>
                <a:latin typeface="Calibri"/>
                <a:cs typeface="Calibri"/>
              </a:rPr>
              <a:t> </a:t>
            </a:r>
            <a:r>
              <a:rPr lang="en-US" sz="1200" spc="-45" dirty="0">
                <a:solidFill>
                  <a:srgbClr val="C00000"/>
                </a:solidFill>
                <a:latin typeface="Calibri"/>
                <a:cs typeface="Calibri"/>
              </a:rPr>
              <a:t>mindful</a:t>
            </a:r>
            <a:r>
              <a:rPr lang="en-US" sz="1200" spc="10" dirty="0">
                <a:solidFill>
                  <a:srgbClr val="C00000"/>
                </a:solidFill>
                <a:latin typeface="Calibri"/>
                <a:cs typeface="Calibri"/>
              </a:rPr>
              <a:t> </a:t>
            </a:r>
            <a:r>
              <a:rPr lang="en-US" sz="1200" dirty="0">
                <a:solidFill>
                  <a:srgbClr val="C00000"/>
                </a:solidFill>
                <a:latin typeface="Calibri"/>
                <a:cs typeface="Calibri"/>
              </a:rPr>
              <a:t>of</a:t>
            </a:r>
            <a:r>
              <a:rPr lang="en-US" sz="1200" spc="25" dirty="0">
                <a:solidFill>
                  <a:srgbClr val="C00000"/>
                </a:solidFill>
                <a:latin typeface="Calibri"/>
                <a:cs typeface="Calibri"/>
              </a:rPr>
              <a:t> </a:t>
            </a:r>
            <a:r>
              <a:rPr lang="en-US" sz="1200" dirty="0">
                <a:solidFill>
                  <a:srgbClr val="C00000"/>
                </a:solidFill>
                <a:latin typeface="Calibri"/>
                <a:cs typeface="Calibri"/>
              </a:rPr>
              <a:t>the</a:t>
            </a:r>
            <a:r>
              <a:rPr lang="en-US" sz="1200" spc="20" dirty="0">
                <a:solidFill>
                  <a:srgbClr val="C00000"/>
                </a:solidFill>
                <a:latin typeface="Calibri"/>
                <a:cs typeface="Calibri"/>
              </a:rPr>
              <a:t> </a:t>
            </a:r>
            <a:r>
              <a:rPr lang="en-US" sz="1200" dirty="0">
                <a:solidFill>
                  <a:srgbClr val="C00000"/>
                </a:solidFill>
                <a:latin typeface="Calibri"/>
                <a:cs typeface="Calibri"/>
              </a:rPr>
              <a:t>words</a:t>
            </a:r>
            <a:r>
              <a:rPr lang="en-US" sz="1200" spc="15" dirty="0">
                <a:solidFill>
                  <a:srgbClr val="C00000"/>
                </a:solidFill>
                <a:latin typeface="Calibri"/>
                <a:cs typeface="Calibri"/>
              </a:rPr>
              <a:t> </a:t>
            </a:r>
            <a:r>
              <a:rPr lang="en-US" sz="1200" dirty="0">
                <a:solidFill>
                  <a:srgbClr val="C00000"/>
                </a:solidFill>
                <a:latin typeface="Calibri"/>
                <a:cs typeface="Calibri"/>
              </a:rPr>
              <a:t>we</a:t>
            </a:r>
            <a:r>
              <a:rPr lang="en-US" sz="1200" spc="30" dirty="0">
                <a:solidFill>
                  <a:srgbClr val="C00000"/>
                </a:solidFill>
                <a:latin typeface="Calibri"/>
                <a:cs typeface="Calibri"/>
              </a:rPr>
              <a:t> </a:t>
            </a:r>
            <a:r>
              <a:rPr lang="en-US" sz="1200" dirty="0">
                <a:solidFill>
                  <a:srgbClr val="C00000"/>
                </a:solidFill>
                <a:latin typeface="Calibri"/>
                <a:cs typeface="Calibri"/>
              </a:rPr>
              <a:t>choose</a:t>
            </a:r>
            <a:r>
              <a:rPr lang="en-US" sz="1200" spc="20" dirty="0">
                <a:solidFill>
                  <a:srgbClr val="C00000"/>
                </a:solidFill>
                <a:latin typeface="Calibri"/>
                <a:cs typeface="Calibri"/>
              </a:rPr>
              <a:t> </a:t>
            </a:r>
            <a:r>
              <a:rPr lang="en-US" sz="1200" spc="-10" dirty="0">
                <a:solidFill>
                  <a:srgbClr val="C00000"/>
                </a:solidFill>
                <a:latin typeface="Calibri"/>
                <a:cs typeface="Calibri"/>
              </a:rPr>
              <a:t>and</a:t>
            </a:r>
            <a:r>
              <a:rPr lang="en-US" sz="1200" spc="30" dirty="0">
                <a:solidFill>
                  <a:srgbClr val="C00000"/>
                </a:solidFill>
                <a:latin typeface="Calibri"/>
                <a:cs typeface="Calibri"/>
              </a:rPr>
              <a:t> </a:t>
            </a:r>
            <a:r>
              <a:rPr lang="en-US" sz="1200" dirty="0">
                <a:solidFill>
                  <a:srgbClr val="C00000"/>
                </a:solidFill>
                <a:latin typeface="Calibri"/>
                <a:cs typeface="Calibri"/>
              </a:rPr>
              <a:t>the</a:t>
            </a:r>
            <a:r>
              <a:rPr lang="en-US" sz="1200" spc="10" dirty="0">
                <a:solidFill>
                  <a:srgbClr val="C00000"/>
                </a:solidFill>
                <a:latin typeface="Calibri"/>
                <a:cs typeface="Calibri"/>
              </a:rPr>
              <a:t> </a:t>
            </a:r>
            <a:r>
              <a:rPr lang="en-US" sz="1200" dirty="0">
                <a:solidFill>
                  <a:srgbClr val="C00000"/>
                </a:solidFill>
                <a:latin typeface="Calibri"/>
                <a:cs typeface="Calibri"/>
              </a:rPr>
              <a:t>tone</a:t>
            </a:r>
            <a:r>
              <a:rPr lang="en-US" sz="1200" spc="30" dirty="0">
                <a:solidFill>
                  <a:srgbClr val="C00000"/>
                </a:solidFill>
                <a:latin typeface="Calibri"/>
                <a:cs typeface="Calibri"/>
              </a:rPr>
              <a:t> </a:t>
            </a:r>
            <a:r>
              <a:rPr lang="en-US" sz="1200" dirty="0">
                <a:solidFill>
                  <a:srgbClr val="C00000"/>
                </a:solidFill>
                <a:latin typeface="Calibri"/>
                <a:cs typeface="Calibri"/>
              </a:rPr>
              <a:t>we</a:t>
            </a:r>
            <a:r>
              <a:rPr lang="en-US" sz="1200" spc="5" dirty="0">
                <a:solidFill>
                  <a:srgbClr val="C00000"/>
                </a:solidFill>
                <a:latin typeface="Calibri"/>
                <a:cs typeface="Calibri"/>
              </a:rPr>
              <a:t> </a:t>
            </a:r>
            <a:r>
              <a:rPr lang="en-US" sz="1200" spc="-25" dirty="0">
                <a:solidFill>
                  <a:srgbClr val="C00000"/>
                </a:solidFill>
                <a:latin typeface="Calibri"/>
                <a:cs typeface="Calibri"/>
              </a:rPr>
              <a:t>use</a:t>
            </a:r>
            <a:endParaRPr lang="en-US" sz="1200" dirty="0">
              <a:latin typeface="Calibri"/>
              <a:cs typeface="Calibri"/>
            </a:endParaRPr>
          </a:p>
          <a:p>
            <a:pPr marL="355600" indent="-342900">
              <a:lnSpc>
                <a:spcPct val="100000"/>
              </a:lnSpc>
              <a:spcBef>
                <a:spcPts val="5"/>
              </a:spcBef>
              <a:buSzPct val="78260"/>
              <a:buFont typeface="Arial"/>
              <a:buChar char="•"/>
              <a:tabLst>
                <a:tab pos="355600" algn="l"/>
              </a:tabLst>
            </a:pPr>
            <a:r>
              <a:rPr lang="en-US" sz="1200" dirty="0">
                <a:solidFill>
                  <a:srgbClr val="404040"/>
                </a:solidFill>
                <a:latin typeface="Calibri"/>
                <a:cs typeface="Calibri"/>
              </a:rPr>
              <a:t>Consider</a:t>
            </a:r>
            <a:r>
              <a:rPr lang="en-US" sz="1200" spc="10" dirty="0">
                <a:solidFill>
                  <a:srgbClr val="404040"/>
                </a:solidFill>
                <a:latin typeface="Calibri"/>
                <a:cs typeface="Calibri"/>
              </a:rPr>
              <a:t> </a:t>
            </a:r>
            <a:r>
              <a:rPr lang="en-US" sz="1200" dirty="0">
                <a:solidFill>
                  <a:srgbClr val="404040"/>
                </a:solidFill>
                <a:latin typeface="Calibri"/>
                <a:cs typeface="Calibri"/>
              </a:rPr>
              <a:t>someone’s</a:t>
            </a:r>
            <a:r>
              <a:rPr lang="en-US" sz="1200" spc="15" dirty="0">
                <a:solidFill>
                  <a:srgbClr val="404040"/>
                </a:solidFill>
                <a:latin typeface="Calibri"/>
                <a:cs typeface="Calibri"/>
              </a:rPr>
              <a:t> </a:t>
            </a:r>
            <a:r>
              <a:rPr lang="en-US" sz="1200" dirty="0">
                <a:solidFill>
                  <a:srgbClr val="404040"/>
                </a:solidFill>
                <a:latin typeface="Calibri"/>
                <a:cs typeface="Calibri"/>
              </a:rPr>
              <a:t>history</a:t>
            </a:r>
            <a:r>
              <a:rPr lang="en-US" sz="1200" spc="25" dirty="0">
                <a:solidFill>
                  <a:srgbClr val="404040"/>
                </a:solidFill>
                <a:latin typeface="Calibri"/>
                <a:cs typeface="Calibri"/>
              </a:rPr>
              <a:t> </a:t>
            </a:r>
            <a:r>
              <a:rPr lang="en-US" sz="1200" spc="-10" dirty="0">
                <a:solidFill>
                  <a:srgbClr val="404040"/>
                </a:solidFill>
                <a:latin typeface="Calibri"/>
                <a:cs typeface="Calibri"/>
              </a:rPr>
              <a:t>and</a:t>
            </a:r>
            <a:r>
              <a:rPr lang="en-US" sz="1200" spc="15" dirty="0">
                <a:solidFill>
                  <a:srgbClr val="404040"/>
                </a:solidFill>
                <a:latin typeface="Calibri"/>
                <a:cs typeface="Calibri"/>
              </a:rPr>
              <a:t> </a:t>
            </a:r>
            <a:r>
              <a:rPr lang="en-US" sz="1200" dirty="0">
                <a:solidFill>
                  <a:srgbClr val="404040"/>
                </a:solidFill>
                <a:latin typeface="Calibri"/>
                <a:cs typeface="Calibri"/>
              </a:rPr>
              <a:t>experience</a:t>
            </a:r>
            <a:r>
              <a:rPr lang="en-US" sz="1200" spc="10" dirty="0">
                <a:solidFill>
                  <a:srgbClr val="404040"/>
                </a:solidFill>
                <a:latin typeface="Calibri"/>
                <a:cs typeface="Calibri"/>
              </a:rPr>
              <a:t> </a:t>
            </a:r>
            <a:r>
              <a:rPr lang="en-US" sz="1200" spc="-10" dirty="0">
                <a:solidFill>
                  <a:srgbClr val="404040"/>
                </a:solidFill>
                <a:latin typeface="Calibri"/>
                <a:cs typeface="Calibri"/>
              </a:rPr>
              <a:t>and</a:t>
            </a:r>
            <a:r>
              <a:rPr lang="en-US" sz="1200" spc="25" dirty="0">
                <a:solidFill>
                  <a:srgbClr val="404040"/>
                </a:solidFill>
                <a:latin typeface="Calibri"/>
                <a:cs typeface="Calibri"/>
              </a:rPr>
              <a:t> </a:t>
            </a:r>
            <a:r>
              <a:rPr lang="en-US" sz="1200" dirty="0">
                <a:solidFill>
                  <a:srgbClr val="404040"/>
                </a:solidFill>
                <a:latin typeface="Calibri"/>
                <a:cs typeface="Calibri"/>
              </a:rPr>
              <a:t>how</a:t>
            </a:r>
            <a:r>
              <a:rPr lang="en-US" sz="1200" spc="5" dirty="0">
                <a:solidFill>
                  <a:srgbClr val="404040"/>
                </a:solidFill>
                <a:latin typeface="Calibri"/>
                <a:cs typeface="Calibri"/>
              </a:rPr>
              <a:t> </a:t>
            </a:r>
            <a:r>
              <a:rPr lang="en-US" sz="1200" dirty="0">
                <a:solidFill>
                  <a:srgbClr val="404040"/>
                </a:solidFill>
                <a:latin typeface="Calibri"/>
                <a:cs typeface="Calibri"/>
              </a:rPr>
              <a:t>what</a:t>
            </a:r>
            <a:r>
              <a:rPr lang="en-US" sz="1200" spc="25" dirty="0">
                <a:solidFill>
                  <a:srgbClr val="404040"/>
                </a:solidFill>
                <a:latin typeface="Calibri"/>
                <a:cs typeface="Calibri"/>
              </a:rPr>
              <a:t> </a:t>
            </a:r>
            <a:r>
              <a:rPr lang="en-US" sz="1200" dirty="0">
                <a:solidFill>
                  <a:srgbClr val="404040"/>
                </a:solidFill>
                <a:latin typeface="Calibri"/>
                <a:cs typeface="Calibri"/>
              </a:rPr>
              <a:t>we</a:t>
            </a:r>
            <a:r>
              <a:rPr lang="en-US" sz="1200" spc="5" dirty="0">
                <a:solidFill>
                  <a:srgbClr val="404040"/>
                </a:solidFill>
                <a:latin typeface="Calibri"/>
                <a:cs typeface="Calibri"/>
              </a:rPr>
              <a:t> </a:t>
            </a:r>
            <a:r>
              <a:rPr lang="en-US" sz="1200" dirty="0">
                <a:solidFill>
                  <a:srgbClr val="404040"/>
                </a:solidFill>
                <a:latin typeface="Calibri"/>
                <a:cs typeface="Calibri"/>
              </a:rPr>
              <a:t>say</a:t>
            </a:r>
            <a:r>
              <a:rPr lang="en-US" sz="1200" spc="30" dirty="0">
                <a:solidFill>
                  <a:srgbClr val="404040"/>
                </a:solidFill>
                <a:latin typeface="Calibri"/>
                <a:cs typeface="Calibri"/>
              </a:rPr>
              <a:t> </a:t>
            </a:r>
            <a:r>
              <a:rPr lang="en-US" sz="1200" spc="-20" dirty="0">
                <a:solidFill>
                  <a:srgbClr val="404040"/>
                </a:solidFill>
                <a:latin typeface="Calibri"/>
                <a:cs typeface="Calibri"/>
              </a:rPr>
              <a:t>might</a:t>
            </a:r>
            <a:r>
              <a:rPr lang="en-US" sz="1200" spc="10" dirty="0">
                <a:solidFill>
                  <a:srgbClr val="404040"/>
                </a:solidFill>
                <a:latin typeface="Calibri"/>
                <a:cs typeface="Calibri"/>
              </a:rPr>
              <a:t> </a:t>
            </a:r>
            <a:r>
              <a:rPr lang="en-US" sz="1200" spc="-10" dirty="0">
                <a:solidFill>
                  <a:srgbClr val="404040"/>
                </a:solidFill>
                <a:latin typeface="Calibri"/>
                <a:cs typeface="Calibri"/>
              </a:rPr>
              <a:t>impact</a:t>
            </a:r>
            <a:r>
              <a:rPr lang="en-US" sz="1200" spc="0" dirty="0">
                <a:solidFill>
                  <a:schemeClr val="tx1"/>
                </a:solidFill>
                <a:latin typeface="Calibri"/>
                <a:cs typeface="Calibri"/>
              </a:rPr>
              <a:t> </a:t>
            </a:r>
            <a:r>
              <a:rPr lang="en-US" sz="1200" spc="-20" dirty="0">
                <a:solidFill>
                  <a:srgbClr val="404040"/>
                </a:solidFill>
                <a:latin typeface="Calibri"/>
                <a:cs typeface="Calibri"/>
              </a:rPr>
              <a:t>them</a:t>
            </a:r>
            <a:endParaRPr lang="en-US" sz="1200" dirty="0">
              <a:latin typeface="Calibri"/>
              <a:cs typeface="Calibri"/>
            </a:endParaRPr>
          </a:p>
          <a:p>
            <a:pPr marL="355600" indent="-342900">
              <a:lnSpc>
                <a:spcPct val="100000"/>
              </a:lnSpc>
              <a:buSzPct val="78260"/>
              <a:buFont typeface="Arial"/>
              <a:buChar char="•"/>
              <a:tabLst>
                <a:tab pos="355600" algn="l"/>
              </a:tabLst>
            </a:pPr>
            <a:r>
              <a:rPr lang="en-US" sz="1200" dirty="0">
                <a:solidFill>
                  <a:srgbClr val="C00000"/>
                </a:solidFill>
                <a:latin typeface="Calibri"/>
                <a:cs typeface="Calibri"/>
              </a:rPr>
              <a:t>Move</a:t>
            </a:r>
            <a:r>
              <a:rPr lang="en-US" sz="1200" spc="-10" dirty="0">
                <a:solidFill>
                  <a:srgbClr val="C00000"/>
                </a:solidFill>
                <a:latin typeface="Calibri"/>
                <a:cs typeface="Calibri"/>
              </a:rPr>
              <a:t> </a:t>
            </a:r>
            <a:r>
              <a:rPr lang="en-US" sz="1200" spc="-25" dirty="0">
                <a:solidFill>
                  <a:srgbClr val="C00000"/>
                </a:solidFill>
                <a:latin typeface="Calibri"/>
                <a:cs typeface="Calibri"/>
              </a:rPr>
              <a:t>away</a:t>
            </a:r>
            <a:r>
              <a:rPr lang="en-US" sz="1200" spc="5" dirty="0">
                <a:solidFill>
                  <a:srgbClr val="C00000"/>
                </a:solidFill>
                <a:latin typeface="Calibri"/>
                <a:cs typeface="Calibri"/>
              </a:rPr>
              <a:t> </a:t>
            </a:r>
            <a:r>
              <a:rPr lang="en-US" sz="1200" dirty="0">
                <a:solidFill>
                  <a:srgbClr val="C00000"/>
                </a:solidFill>
                <a:latin typeface="Calibri"/>
                <a:cs typeface="Calibri"/>
              </a:rPr>
              <a:t>from </a:t>
            </a:r>
            <a:r>
              <a:rPr lang="en-US" sz="1200" spc="-30" dirty="0">
                <a:solidFill>
                  <a:srgbClr val="C00000"/>
                </a:solidFill>
                <a:latin typeface="Calibri"/>
                <a:cs typeface="Calibri"/>
              </a:rPr>
              <a:t>labels,</a:t>
            </a:r>
            <a:r>
              <a:rPr lang="en-US" sz="1200" spc="-20" dirty="0">
                <a:solidFill>
                  <a:srgbClr val="C00000"/>
                </a:solidFill>
                <a:latin typeface="Calibri"/>
                <a:cs typeface="Calibri"/>
              </a:rPr>
              <a:t> </a:t>
            </a:r>
            <a:r>
              <a:rPr lang="en-US" sz="1200" spc="-10" dirty="0">
                <a:solidFill>
                  <a:srgbClr val="C00000"/>
                </a:solidFill>
                <a:latin typeface="Calibri"/>
                <a:cs typeface="Calibri"/>
              </a:rPr>
              <a:t>jargon,</a:t>
            </a:r>
            <a:r>
              <a:rPr lang="en-US" sz="1200" dirty="0">
                <a:solidFill>
                  <a:srgbClr val="C00000"/>
                </a:solidFill>
                <a:latin typeface="Calibri"/>
                <a:cs typeface="Calibri"/>
              </a:rPr>
              <a:t> </a:t>
            </a:r>
            <a:r>
              <a:rPr lang="en-US" sz="1200" spc="-40" dirty="0">
                <a:solidFill>
                  <a:srgbClr val="C00000"/>
                </a:solidFill>
                <a:latin typeface="Calibri"/>
                <a:cs typeface="Calibri"/>
              </a:rPr>
              <a:t>judgment</a:t>
            </a:r>
            <a:r>
              <a:rPr lang="en-US" sz="1200" spc="-15" dirty="0">
                <a:solidFill>
                  <a:srgbClr val="C00000"/>
                </a:solidFill>
                <a:latin typeface="Calibri"/>
                <a:cs typeface="Calibri"/>
              </a:rPr>
              <a:t> </a:t>
            </a:r>
            <a:r>
              <a:rPr lang="en-US" sz="1200" spc="80" dirty="0">
                <a:solidFill>
                  <a:srgbClr val="C00000"/>
                </a:solidFill>
                <a:latin typeface="Calibri"/>
                <a:cs typeface="Calibri"/>
              </a:rPr>
              <a:t>or</a:t>
            </a:r>
            <a:r>
              <a:rPr lang="en-US" sz="1200" spc="5" dirty="0">
                <a:solidFill>
                  <a:srgbClr val="C00000"/>
                </a:solidFill>
                <a:latin typeface="Calibri"/>
                <a:cs typeface="Calibri"/>
              </a:rPr>
              <a:t> </a:t>
            </a:r>
            <a:r>
              <a:rPr lang="en-US" sz="1200" spc="-40" dirty="0">
                <a:solidFill>
                  <a:srgbClr val="C00000"/>
                </a:solidFill>
                <a:latin typeface="Calibri"/>
                <a:cs typeface="Calibri"/>
              </a:rPr>
              <a:t>negative</a:t>
            </a:r>
            <a:r>
              <a:rPr lang="en-US" sz="1200" spc="-10" dirty="0">
                <a:solidFill>
                  <a:srgbClr val="C00000"/>
                </a:solidFill>
                <a:latin typeface="Calibri"/>
                <a:cs typeface="Calibri"/>
              </a:rPr>
              <a:t> </a:t>
            </a:r>
            <a:r>
              <a:rPr lang="en-US" sz="1200" dirty="0">
                <a:solidFill>
                  <a:srgbClr val="C00000"/>
                </a:solidFill>
                <a:latin typeface="Calibri"/>
                <a:cs typeface="Calibri"/>
              </a:rPr>
              <a:t>terms </a:t>
            </a:r>
            <a:r>
              <a:rPr lang="en-US" sz="1200" spc="-30" dirty="0">
                <a:solidFill>
                  <a:srgbClr val="404040"/>
                </a:solidFill>
                <a:latin typeface="Calibri"/>
                <a:cs typeface="Calibri"/>
              </a:rPr>
              <a:t>(e.g.,</a:t>
            </a:r>
            <a:r>
              <a:rPr lang="en-US" sz="1200" spc="-15" dirty="0">
                <a:solidFill>
                  <a:srgbClr val="404040"/>
                </a:solidFill>
                <a:latin typeface="Calibri"/>
                <a:cs typeface="Calibri"/>
              </a:rPr>
              <a:t> </a:t>
            </a:r>
            <a:r>
              <a:rPr lang="en-US" sz="1200" dirty="0">
                <a:solidFill>
                  <a:srgbClr val="404040"/>
                </a:solidFill>
                <a:latin typeface="Calibri"/>
                <a:cs typeface="Calibri"/>
              </a:rPr>
              <a:t>“no</a:t>
            </a:r>
            <a:r>
              <a:rPr lang="en-US" sz="1200" spc="-5" dirty="0">
                <a:solidFill>
                  <a:srgbClr val="404040"/>
                </a:solidFill>
                <a:latin typeface="Calibri"/>
                <a:cs typeface="Calibri"/>
              </a:rPr>
              <a:t> </a:t>
            </a:r>
            <a:r>
              <a:rPr lang="en-US" sz="1200" dirty="0">
                <a:solidFill>
                  <a:srgbClr val="404040"/>
                </a:solidFill>
                <a:latin typeface="Calibri"/>
                <a:cs typeface="Calibri"/>
              </a:rPr>
              <a:t>show”)</a:t>
            </a:r>
            <a:r>
              <a:rPr lang="en-US" sz="1200" spc="-5" dirty="0">
                <a:solidFill>
                  <a:srgbClr val="404040"/>
                </a:solidFill>
                <a:latin typeface="Calibri"/>
                <a:cs typeface="Calibri"/>
              </a:rPr>
              <a:t> </a:t>
            </a:r>
            <a:r>
              <a:rPr lang="en-US" sz="1200" dirty="0">
                <a:solidFill>
                  <a:srgbClr val="404040"/>
                </a:solidFill>
                <a:latin typeface="Calibri"/>
                <a:cs typeface="Calibri"/>
              </a:rPr>
              <a:t>.</a:t>
            </a:r>
            <a:r>
              <a:rPr lang="en-US" sz="1200" spc="-15" dirty="0">
                <a:solidFill>
                  <a:srgbClr val="404040"/>
                </a:solidFill>
                <a:latin typeface="Calibri"/>
                <a:cs typeface="Calibri"/>
              </a:rPr>
              <a:t> </a:t>
            </a:r>
            <a:r>
              <a:rPr lang="en-US" sz="1200" dirty="0">
                <a:solidFill>
                  <a:srgbClr val="404040"/>
                </a:solidFill>
                <a:latin typeface="Calibri"/>
                <a:cs typeface="Calibri"/>
              </a:rPr>
              <a:t>.</a:t>
            </a:r>
            <a:r>
              <a:rPr lang="en-US" sz="1200" spc="5" dirty="0">
                <a:solidFill>
                  <a:srgbClr val="404040"/>
                </a:solidFill>
                <a:latin typeface="Calibri"/>
                <a:cs typeface="Calibri"/>
              </a:rPr>
              <a:t> </a:t>
            </a:r>
            <a:endParaRPr lang="en-US" sz="1200" spc="-50" dirty="0">
              <a:solidFill>
                <a:srgbClr val="404040"/>
              </a:solidFill>
              <a:latin typeface="Calibri"/>
              <a:cs typeface="Calibri"/>
            </a:endParaRPr>
          </a:p>
          <a:p>
            <a:pPr marL="355600" indent="-342900">
              <a:lnSpc>
                <a:spcPct val="100000"/>
              </a:lnSpc>
              <a:buSzPct val="78260"/>
              <a:buFont typeface="Arial"/>
              <a:buChar char="•"/>
              <a:tabLst>
                <a:tab pos="355600" algn="l"/>
              </a:tabLst>
            </a:pPr>
            <a:r>
              <a:rPr lang="en-US" sz="1200" dirty="0">
                <a:solidFill>
                  <a:srgbClr val="404040"/>
                </a:solidFill>
                <a:latin typeface="Calibri"/>
                <a:cs typeface="Calibri"/>
              </a:rPr>
              <a:t>.</a:t>
            </a:r>
            <a:r>
              <a:rPr lang="en-US" sz="1200" spc="10" dirty="0">
                <a:solidFill>
                  <a:srgbClr val="404040"/>
                </a:solidFill>
                <a:latin typeface="Calibri"/>
                <a:cs typeface="Calibri"/>
              </a:rPr>
              <a:t> </a:t>
            </a:r>
            <a:r>
              <a:rPr lang="en-US" sz="1200" dirty="0">
                <a:solidFill>
                  <a:srgbClr val="404040"/>
                </a:solidFill>
                <a:latin typeface="Calibri"/>
                <a:cs typeface="Calibri"/>
              </a:rPr>
              <a:t>. .</a:t>
            </a:r>
            <a:r>
              <a:rPr lang="en-US" sz="1200" spc="-5" dirty="0">
                <a:solidFill>
                  <a:srgbClr val="404040"/>
                </a:solidFill>
                <a:latin typeface="Calibri"/>
                <a:cs typeface="Calibri"/>
              </a:rPr>
              <a:t> </a:t>
            </a:r>
            <a:r>
              <a:rPr lang="en-US" sz="1200" dirty="0">
                <a:solidFill>
                  <a:srgbClr val="404040"/>
                </a:solidFill>
                <a:latin typeface="Calibri"/>
                <a:cs typeface="Calibri"/>
              </a:rPr>
              <a:t>to</a:t>
            </a:r>
            <a:r>
              <a:rPr lang="en-US" sz="1200" spc="10" dirty="0">
                <a:solidFill>
                  <a:srgbClr val="404040"/>
                </a:solidFill>
                <a:latin typeface="Calibri"/>
                <a:cs typeface="Calibri"/>
              </a:rPr>
              <a:t> </a:t>
            </a:r>
            <a:r>
              <a:rPr lang="en-US" sz="1200" spc="-70" dirty="0">
                <a:solidFill>
                  <a:srgbClr val="C00000"/>
                </a:solidFill>
                <a:latin typeface="Calibri"/>
                <a:cs typeface="Calibri"/>
              </a:rPr>
              <a:t>language</a:t>
            </a:r>
            <a:r>
              <a:rPr lang="en-US" sz="1200" spc="20" dirty="0">
                <a:solidFill>
                  <a:srgbClr val="C00000"/>
                </a:solidFill>
                <a:latin typeface="Calibri"/>
                <a:cs typeface="Calibri"/>
              </a:rPr>
              <a:t> </a:t>
            </a:r>
            <a:r>
              <a:rPr lang="en-US" sz="1200" dirty="0">
                <a:solidFill>
                  <a:srgbClr val="C00000"/>
                </a:solidFill>
                <a:latin typeface="Calibri"/>
                <a:cs typeface="Calibri"/>
              </a:rPr>
              <a:t>that</a:t>
            </a:r>
            <a:r>
              <a:rPr lang="en-US" sz="1200" spc="-5" dirty="0">
                <a:solidFill>
                  <a:srgbClr val="C00000"/>
                </a:solidFill>
                <a:latin typeface="Calibri"/>
                <a:cs typeface="Calibri"/>
              </a:rPr>
              <a:t> </a:t>
            </a:r>
            <a:r>
              <a:rPr lang="en-US" sz="1200" dirty="0">
                <a:solidFill>
                  <a:srgbClr val="C00000"/>
                </a:solidFill>
                <a:latin typeface="Calibri"/>
                <a:cs typeface="Calibri"/>
              </a:rPr>
              <a:t>promotes</a:t>
            </a:r>
            <a:r>
              <a:rPr lang="en-US" sz="1200" spc="10" dirty="0">
                <a:solidFill>
                  <a:srgbClr val="C00000"/>
                </a:solidFill>
                <a:latin typeface="Calibri"/>
                <a:cs typeface="Calibri"/>
              </a:rPr>
              <a:t> </a:t>
            </a:r>
            <a:r>
              <a:rPr lang="en-US" sz="1200" spc="-35" dirty="0">
                <a:solidFill>
                  <a:srgbClr val="C00000"/>
                </a:solidFill>
                <a:latin typeface="Calibri"/>
                <a:cs typeface="Calibri"/>
              </a:rPr>
              <a:t>safety</a:t>
            </a:r>
            <a:r>
              <a:rPr lang="en-US" sz="1200" spc="-5" dirty="0">
                <a:solidFill>
                  <a:srgbClr val="C00000"/>
                </a:solidFill>
                <a:latin typeface="Calibri"/>
                <a:cs typeface="Calibri"/>
              </a:rPr>
              <a:t> </a:t>
            </a:r>
            <a:r>
              <a:rPr lang="en-US" sz="1200" spc="-10" dirty="0">
                <a:solidFill>
                  <a:srgbClr val="C00000"/>
                </a:solidFill>
                <a:latin typeface="Calibri"/>
                <a:cs typeface="Calibri"/>
              </a:rPr>
              <a:t>and</a:t>
            </a:r>
            <a:r>
              <a:rPr lang="en-US" sz="1200" spc="15" dirty="0">
                <a:solidFill>
                  <a:srgbClr val="C00000"/>
                </a:solidFill>
                <a:latin typeface="Calibri"/>
                <a:cs typeface="Calibri"/>
              </a:rPr>
              <a:t> </a:t>
            </a:r>
            <a:r>
              <a:rPr lang="en-US" sz="1200" dirty="0">
                <a:solidFill>
                  <a:srgbClr val="C00000"/>
                </a:solidFill>
                <a:latin typeface="Calibri"/>
                <a:cs typeface="Calibri"/>
              </a:rPr>
              <a:t>trust,</a:t>
            </a:r>
            <a:r>
              <a:rPr lang="en-US" sz="1200" spc="-10" dirty="0">
                <a:solidFill>
                  <a:srgbClr val="C00000"/>
                </a:solidFill>
                <a:latin typeface="Calibri"/>
                <a:cs typeface="Calibri"/>
              </a:rPr>
              <a:t> </a:t>
            </a:r>
            <a:r>
              <a:rPr lang="en-US" sz="1200" dirty="0">
                <a:solidFill>
                  <a:srgbClr val="C00000"/>
                </a:solidFill>
                <a:latin typeface="Calibri"/>
                <a:cs typeface="Calibri"/>
              </a:rPr>
              <a:t>is</a:t>
            </a:r>
            <a:r>
              <a:rPr lang="en-US" sz="1200" spc="5" dirty="0">
                <a:solidFill>
                  <a:srgbClr val="C00000"/>
                </a:solidFill>
                <a:latin typeface="Calibri"/>
                <a:cs typeface="Calibri"/>
              </a:rPr>
              <a:t> </a:t>
            </a:r>
            <a:r>
              <a:rPr lang="en-US" sz="1200" spc="-10" dirty="0">
                <a:solidFill>
                  <a:srgbClr val="C00000"/>
                </a:solidFill>
                <a:latin typeface="Calibri"/>
                <a:cs typeface="Calibri"/>
              </a:rPr>
              <a:t>empowering</a:t>
            </a:r>
            <a:r>
              <a:rPr lang="en-US" sz="1200" spc="10" dirty="0">
                <a:solidFill>
                  <a:srgbClr val="C00000"/>
                </a:solidFill>
                <a:latin typeface="Calibri"/>
                <a:cs typeface="Calibri"/>
              </a:rPr>
              <a:t> </a:t>
            </a:r>
            <a:r>
              <a:rPr lang="en-US" sz="1200" spc="-10" dirty="0">
                <a:solidFill>
                  <a:srgbClr val="404040"/>
                </a:solidFill>
                <a:latin typeface="Calibri"/>
                <a:cs typeface="Calibri"/>
              </a:rPr>
              <a:t>and</a:t>
            </a:r>
            <a:r>
              <a:rPr lang="en-US" sz="1200" spc="10" dirty="0">
                <a:solidFill>
                  <a:srgbClr val="404040"/>
                </a:solidFill>
                <a:latin typeface="Calibri"/>
                <a:cs typeface="Calibri"/>
              </a:rPr>
              <a:t> </a:t>
            </a:r>
            <a:r>
              <a:rPr lang="en-US" sz="1200" spc="-10" dirty="0">
                <a:solidFill>
                  <a:srgbClr val="404040"/>
                </a:solidFill>
                <a:latin typeface="Calibri"/>
                <a:cs typeface="Calibri"/>
              </a:rPr>
              <a:t>reflects</a:t>
            </a:r>
            <a:r>
              <a:rPr lang="en-US" sz="1200" spc="0" dirty="0">
                <a:solidFill>
                  <a:schemeClr val="tx1"/>
                </a:solidFill>
                <a:latin typeface="Calibri"/>
                <a:cs typeface="Calibri"/>
              </a:rPr>
              <a:t> </a:t>
            </a:r>
            <a:r>
              <a:rPr lang="en-US" sz="1200" spc="-10" dirty="0">
                <a:solidFill>
                  <a:srgbClr val="404040"/>
                </a:solidFill>
                <a:latin typeface="Calibri"/>
                <a:cs typeface="Calibri"/>
              </a:rPr>
              <a:t>strength</a:t>
            </a:r>
            <a:r>
              <a:rPr lang="en-US" sz="1200" spc="-20" dirty="0">
                <a:solidFill>
                  <a:srgbClr val="404040"/>
                </a:solidFill>
                <a:latin typeface="Calibri"/>
                <a:cs typeface="Calibri"/>
              </a:rPr>
              <a:t> </a:t>
            </a:r>
            <a:r>
              <a:rPr lang="en-US" sz="1200" spc="-10" dirty="0">
                <a:solidFill>
                  <a:srgbClr val="404040"/>
                </a:solidFill>
                <a:latin typeface="Calibri"/>
                <a:cs typeface="Calibri"/>
              </a:rPr>
              <a:t>and </a:t>
            </a:r>
            <a:r>
              <a:rPr lang="en-US" sz="1200" dirty="0">
                <a:solidFill>
                  <a:srgbClr val="404040"/>
                </a:solidFill>
                <a:latin typeface="Calibri"/>
                <a:cs typeface="Calibri"/>
              </a:rPr>
              <a:t>resilience</a:t>
            </a:r>
            <a:r>
              <a:rPr lang="en-US" sz="1200" spc="-35" dirty="0">
                <a:solidFill>
                  <a:srgbClr val="404040"/>
                </a:solidFill>
                <a:latin typeface="Calibri"/>
                <a:cs typeface="Calibri"/>
              </a:rPr>
              <a:t> </a:t>
            </a:r>
            <a:r>
              <a:rPr lang="en-US" sz="1200" spc="-30" dirty="0">
                <a:solidFill>
                  <a:srgbClr val="404040"/>
                </a:solidFill>
                <a:latin typeface="Calibri"/>
                <a:cs typeface="Calibri"/>
              </a:rPr>
              <a:t>(e.g.,</a:t>
            </a:r>
            <a:r>
              <a:rPr lang="en-US" sz="1200" spc="-25" dirty="0">
                <a:solidFill>
                  <a:srgbClr val="404040"/>
                </a:solidFill>
                <a:latin typeface="Calibri"/>
                <a:cs typeface="Calibri"/>
              </a:rPr>
              <a:t> </a:t>
            </a:r>
            <a:r>
              <a:rPr lang="en-US" sz="1200" dirty="0">
                <a:solidFill>
                  <a:srgbClr val="404040"/>
                </a:solidFill>
                <a:latin typeface="Calibri"/>
                <a:cs typeface="Calibri"/>
              </a:rPr>
              <a:t>“client</a:t>
            </a:r>
            <a:r>
              <a:rPr lang="en-US" sz="1200" spc="-20" dirty="0">
                <a:solidFill>
                  <a:srgbClr val="404040"/>
                </a:solidFill>
                <a:latin typeface="Calibri"/>
                <a:cs typeface="Calibri"/>
              </a:rPr>
              <a:t> </a:t>
            </a:r>
            <a:r>
              <a:rPr lang="en-US" sz="1200" dirty="0">
                <a:solidFill>
                  <a:srgbClr val="404040"/>
                </a:solidFill>
                <a:latin typeface="Calibri"/>
                <a:cs typeface="Calibri"/>
              </a:rPr>
              <a:t>who</a:t>
            </a:r>
            <a:r>
              <a:rPr lang="en-US" sz="1200" spc="-10" dirty="0">
                <a:solidFill>
                  <a:srgbClr val="404040"/>
                </a:solidFill>
                <a:latin typeface="Calibri"/>
                <a:cs typeface="Calibri"/>
              </a:rPr>
              <a:t> </a:t>
            </a:r>
            <a:r>
              <a:rPr lang="en-US" sz="1200" dirty="0">
                <a:solidFill>
                  <a:srgbClr val="404040"/>
                </a:solidFill>
                <a:latin typeface="Calibri"/>
                <a:cs typeface="Calibri"/>
              </a:rPr>
              <a:t>was</a:t>
            </a:r>
            <a:r>
              <a:rPr lang="en-US" sz="1200" spc="-15" dirty="0">
                <a:solidFill>
                  <a:srgbClr val="404040"/>
                </a:solidFill>
                <a:latin typeface="Calibri"/>
                <a:cs typeface="Calibri"/>
              </a:rPr>
              <a:t> </a:t>
            </a:r>
            <a:r>
              <a:rPr lang="en-US" sz="1200" spc="-35" dirty="0">
                <a:solidFill>
                  <a:srgbClr val="404040"/>
                </a:solidFill>
                <a:latin typeface="Calibri"/>
                <a:cs typeface="Calibri"/>
              </a:rPr>
              <a:t>unable</a:t>
            </a:r>
            <a:r>
              <a:rPr lang="en-US" sz="1200" spc="-20" dirty="0">
                <a:solidFill>
                  <a:srgbClr val="404040"/>
                </a:solidFill>
                <a:latin typeface="Calibri"/>
                <a:cs typeface="Calibri"/>
              </a:rPr>
              <a:t> </a:t>
            </a:r>
            <a:r>
              <a:rPr lang="en-US" sz="1200" dirty="0">
                <a:solidFill>
                  <a:srgbClr val="404040"/>
                </a:solidFill>
                <a:latin typeface="Calibri"/>
                <a:cs typeface="Calibri"/>
              </a:rPr>
              <a:t>to</a:t>
            </a:r>
            <a:r>
              <a:rPr lang="en-US" sz="1200" spc="-10" dirty="0">
                <a:solidFill>
                  <a:srgbClr val="404040"/>
                </a:solidFill>
                <a:latin typeface="Calibri"/>
                <a:cs typeface="Calibri"/>
              </a:rPr>
              <a:t> </a:t>
            </a:r>
            <a:r>
              <a:rPr lang="en-US" sz="1200" dirty="0">
                <a:solidFill>
                  <a:srgbClr val="404040"/>
                </a:solidFill>
                <a:latin typeface="Calibri"/>
                <a:cs typeface="Calibri"/>
              </a:rPr>
              <a:t>make</a:t>
            </a:r>
            <a:r>
              <a:rPr lang="en-US" sz="1200" spc="-20" dirty="0">
                <a:solidFill>
                  <a:srgbClr val="404040"/>
                </a:solidFill>
                <a:latin typeface="Calibri"/>
                <a:cs typeface="Calibri"/>
              </a:rPr>
              <a:t> </a:t>
            </a:r>
            <a:r>
              <a:rPr lang="en-US" sz="1200" dirty="0">
                <a:solidFill>
                  <a:srgbClr val="404040"/>
                </a:solidFill>
                <a:latin typeface="Calibri"/>
                <a:cs typeface="Calibri"/>
              </a:rPr>
              <a:t>it</a:t>
            </a:r>
            <a:r>
              <a:rPr lang="en-US" sz="1200" spc="-10" dirty="0">
                <a:solidFill>
                  <a:srgbClr val="404040"/>
                </a:solidFill>
                <a:latin typeface="Calibri"/>
                <a:cs typeface="Calibri"/>
              </a:rPr>
              <a:t> today”)</a:t>
            </a:r>
            <a:r>
              <a:rPr lang="en-US" sz="1200" spc="-10" dirty="0">
                <a:solidFill>
                  <a:schemeClr val="tx1"/>
                </a:solidFill>
                <a:latin typeface="Calibri"/>
                <a:cs typeface="Calibri"/>
              </a:rPr>
              <a:t> </a:t>
            </a:r>
          </a:p>
          <a:p>
            <a:pPr marL="355600" indent="-342900">
              <a:lnSpc>
                <a:spcPct val="100000"/>
              </a:lnSpc>
              <a:buSzPct val="78260"/>
              <a:buFont typeface="Arial"/>
              <a:buChar char="•"/>
              <a:tabLst>
                <a:tab pos="355600" algn="l"/>
              </a:tabLst>
            </a:pPr>
            <a:r>
              <a:rPr lang="en-US" sz="1200" dirty="0">
                <a:solidFill>
                  <a:srgbClr val="C00000"/>
                </a:solidFill>
                <a:latin typeface="Calibri"/>
                <a:cs typeface="Calibri"/>
              </a:rPr>
              <a:t>Avoid</a:t>
            </a:r>
            <a:r>
              <a:rPr lang="en-US" sz="1200" spc="60" dirty="0">
                <a:solidFill>
                  <a:srgbClr val="C00000"/>
                </a:solidFill>
                <a:latin typeface="Calibri"/>
                <a:cs typeface="Calibri"/>
              </a:rPr>
              <a:t> </a:t>
            </a:r>
            <a:r>
              <a:rPr lang="en-US" sz="1200" spc="-25" dirty="0">
                <a:solidFill>
                  <a:srgbClr val="C00000"/>
                </a:solidFill>
                <a:latin typeface="Calibri"/>
                <a:cs typeface="Calibri"/>
              </a:rPr>
              <a:t>aggressive</a:t>
            </a:r>
            <a:r>
              <a:rPr lang="en-US" sz="1200" spc="65" dirty="0">
                <a:solidFill>
                  <a:srgbClr val="C00000"/>
                </a:solidFill>
                <a:latin typeface="Calibri"/>
                <a:cs typeface="Calibri"/>
              </a:rPr>
              <a:t> </a:t>
            </a:r>
            <a:r>
              <a:rPr lang="en-US" sz="1200" spc="-65" dirty="0">
                <a:solidFill>
                  <a:srgbClr val="C00000"/>
                </a:solidFill>
                <a:latin typeface="Calibri"/>
                <a:cs typeface="Calibri"/>
              </a:rPr>
              <a:t>language</a:t>
            </a:r>
            <a:r>
              <a:rPr lang="en-US" sz="1200" spc="65" dirty="0">
                <a:solidFill>
                  <a:srgbClr val="C00000"/>
                </a:solidFill>
                <a:latin typeface="Calibri"/>
                <a:cs typeface="Calibri"/>
              </a:rPr>
              <a:t> </a:t>
            </a:r>
            <a:r>
              <a:rPr lang="en-US" sz="1200" spc="80" dirty="0">
                <a:solidFill>
                  <a:srgbClr val="404040"/>
                </a:solidFill>
                <a:latin typeface="Calibri"/>
                <a:cs typeface="Calibri"/>
              </a:rPr>
              <a:t>or</a:t>
            </a:r>
            <a:r>
              <a:rPr lang="en-US" sz="1200" spc="65" dirty="0">
                <a:solidFill>
                  <a:srgbClr val="404040"/>
                </a:solidFill>
                <a:latin typeface="Calibri"/>
                <a:cs typeface="Calibri"/>
              </a:rPr>
              <a:t> </a:t>
            </a:r>
            <a:r>
              <a:rPr lang="en-US" sz="1200" dirty="0">
                <a:solidFill>
                  <a:srgbClr val="404040"/>
                </a:solidFill>
                <a:latin typeface="Calibri"/>
                <a:cs typeface="Calibri"/>
              </a:rPr>
              <a:t>words</a:t>
            </a:r>
            <a:r>
              <a:rPr lang="en-US" sz="1200" spc="50" dirty="0">
                <a:solidFill>
                  <a:srgbClr val="404040"/>
                </a:solidFill>
                <a:latin typeface="Calibri"/>
                <a:cs typeface="Calibri"/>
              </a:rPr>
              <a:t> </a:t>
            </a:r>
            <a:r>
              <a:rPr lang="en-US" sz="1200" dirty="0">
                <a:solidFill>
                  <a:srgbClr val="404040"/>
                </a:solidFill>
                <a:latin typeface="Calibri"/>
                <a:cs typeface="Calibri"/>
              </a:rPr>
              <a:t>that</a:t>
            </a:r>
            <a:r>
              <a:rPr lang="en-US" sz="1200" spc="65" dirty="0">
                <a:solidFill>
                  <a:srgbClr val="404040"/>
                </a:solidFill>
                <a:latin typeface="Calibri"/>
                <a:cs typeface="Calibri"/>
              </a:rPr>
              <a:t> </a:t>
            </a:r>
            <a:r>
              <a:rPr lang="en-US" sz="1200" spc="-20" dirty="0">
                <a:solidFill>
                  <a:srgbClr val="404040"/>
                </a:solidFill>
                <a:latin typeface="Calibri"/>
                <a:cs typeface="Calibri"/>
              </a:rPr>
              <a:t>might</a:t>
            </a:r>
            <a:r>
              <a:rPr lang="en-US" sz="1200" spc="45" dirty="0">
                <a:solidFill>
                  <a:srgbClr val="404040"/>
                </a:solidFill>
                <a:latin typeface="Calibri"/>
                <a:cs typeface="Calibri"/>
              </a:rPr>
              <a:t> </a:t>
            </a:r>
            <a:r>
              <a:rPr lang="en-US" sz="1200" dirty="0">
                <a:solidFill>
                  <a:srgbClr val="404040"/>
                </a:solidFill>
                <a:latin typeface="Calibri"/>
                <a:cs typeface="Calibri"/>
              </a:rPr>
              <a:t>trigger</a:t>
            </a:r>
            <a:r>
              <a:rPr lang="en-US" sz="1200" spc="65" dirty="0">
                <a:solidFill>
                  <a:srgbClr val="404040"/>
                </a:solidFill>
                <a:latin typeface="Calibri"/>
                <a:cs typeface="Calibri"/>
              </a:rPr>
              <a:t> </a:t>
            </a:r>
            <a:r>
              <a:rPr lang="en-US" sz="1200" spc="-10" dirty="0">
                <a:solidFill>
                  <a:srgbClr val="404040"/>
                </a:solidFill>
                <a:latin typeface="Calibri"/>
                <a:cs typeface="Calibri"/>
              </a:rPr>
              <a:t>someone</a:t>
            </a:r>
            <a:endParaRPr lang="en-US" sz="1200" dirty="0">
              <a:latin typeface="Calibri"/>
              <a:cs typeface="Calibri"/>
            </a:endParaRPr>
          </a:p>
          <a:p>
            <a:pPr marL="12700" indent="0">
              <a:lnSpc>
                <a:spcPts val="2280"/>
              </a:lnSpc>
              <a:spcBef>
                <a:spcPts val="1530"/>
              </a:spcBef>
              <a:buSzPct val="60000"/>
              <a:buNone/>
              <a:tabLst>
                <a:tab pos="240665" algn="l"/>
              </a:tabLst>
            </a:pPr>
            <a:endParaRPr lang="en-US" sz="1200" dirty="0">
              <a:latin typeface="Calibri"/>
              <a:cs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38288C3A-ABA6-947B-575E-2D54A34666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34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41049D9D-8BBC-CCEF-A484-A2B8994A1E3F}"/>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6A768A20-826D-5FEA-DF28-A3812E70D6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46CD3759-2508-C591-EC89-B90EA4DBD4B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2e9ef03096d_0_12:notes">
            <a:extLst>
              <a:ext uri="{FF2B5EF4-FFF2-40B4-BE49-F238E27FC236}">
                <a16:creationId xmlns:a16="http://schemas.microsoft.com/office/drawing/2014/main" id="{B10C724A-1D82-0AD3-934E-E307B6838DA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923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E338-C46D-4A74-B2AA-2465E75B4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341FE-8504-5C2A-3B7E-7A8F91288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A9741-6E2C-4491-B390-E7E92BC864EF}"/>
              </a:ext>
            </a:extLst>
          </p:cNvPr>
          <p:cNvSpPr>
            <a:spLocks noGrp="1"/>
          </p:cNvSpPr>
          <p:nvPr>
            <p:ph type="body" idx="1"/>
          </p:nvPr>
        </p:nvSpPr>
        <p:spPr/>
        <p:txBody>
          <a:bodyPr/>
          <a:lstStyle/>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71907099-1C25-FB20-DEE1-4A04951FDF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424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35999-93B0-A974-E5C0-1EBD2EC08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10DFB-F201-81D5-5123-3B11B1AA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6D35B-F82F-574E-DEA0-D527895CF9B8}"/>
              </a:ext>
            </a:extLst>
          </p:cNvPr>
          <p:cNvSpPr>
            <a:spLocks noGrp="1"/>
          </p:cNvSpPr>
          <p:nvPr>
            <p:ph type="body" idx="1"/>
          </p:nvPr>
        </p:nvSpPr>
        <p:spPr/>
        <p:txBody>
          <a:bodyPr/>
          <a:lstStyle/>
          <a:p>
            <a:r>
              <a:rPr lang="en-US" sz="1200" b="1" dirty="0">
                <a:solidFill>
                  <a:srgbClr val="003366"/>
                </a:solidFill>
                <a:latin typeface="Calibri"/>
              </a:rPr>
              <a:t>Facilitator Notes: </a:t>
            </a:r>
          </a:p>
          <a:p>
            <a:endParaRPr lang="en-US" sz="1200" dirty="0">
              <a:solidFill>
                <a:srgbClr val="003366"/>
              </a:solidFill>
              <a:latin typeface="Calibri"/>
            </a:endParaRPr>
          </a:p>
          <a:p>
            <a:pPr marL="171450" indent="-171450">
              <a:buFont typeface="Arial" panose="020B0604020202020204" pitchFamily="34" charset="0"/>
              <a:buChar char="•"/>
            </a:pPr>
            <a:r>
              <a:rPr lang="en-US" sz="1200" dirty="0">
                <a:solidFill>
                  <a:srgbClr val="003366"/>
                </a:solidFill>
                <a:latin typeface="Calibri"/>
              </a:rPr>
              <a:t>Reminder this can be hard with </a:t>
            </a:r>
            <a:r>
              <a:rPr lang="en-US" sz="1200" i="1" dirty="0">
                <a:solidFill>
                  <a:srgbClr val="003366"/>
                </a:solidFill>
                <a:latin typeface="Calibri"/>
              </a:rPr>
              <a:t>turnover</a:t>
            </a:r>
            <a:r>
              <a:rPr lang="en-US" sz="1200" dirty="0">
                <a:solidFill>
                  <a:srgbClr val="003366"/>
                </a:solidFill>
                <a:latin typeface="Calibri"/>
              </a:rPr>
              <a:t>… </a:t>
            </a:r>
          </a:p>
          <a:p>
            <a:pPr marL="171450" indent="-171450">
              <a:buFont typeface="Arial" panose="020B0604020202020204" pitchFamily="34" charset="0"/>
              <a:buChar char="•"/>
            </a:pPr>
            <a:r>
              <a:rPr lang="en-US" sz="1200" dirty="0">
                <a:solidFill>
                  <a:srgbClr val="003366"/>
                </a:solidFill>
                <a:latin typeface="Calibri"/>
              </a:rPr>
              <a:t>We are telling you to build trust but are we really equipping them realistically  </a:t>
            </a:r>
          </a:p>
        </p:txBody>
      </p:sp>
      <p:sp>
        <p:nvSpPr>
          <p:cNvPr id="4" name="Slide Number Placeholder 3">
            <a:extLst>
              <a:ext uri="{FF2B5EF4-FFF2-40B4-BE49-F238E27FC236}">
                <a16:creationId xmlns:a16="http://schemas.microsoft.com/office/drawing/2014/main" id="{89E099E9-277E-ADD4-88C1-09554025B7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124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CE77-0F8D-123E-BDA9-272D35DFA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03574-722E-0706-FCA8-C75136444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5133D-B9C6-5EC6-44CE-B280912F0F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366"/>
                </a:solidFill>
                <a:latin typeface="Calibri"/>
              </a:rPr>
              <a:t>Facilitator Note: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It takes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Add - What are you most worried about when it comes to this… </a:t>
            </a: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86B4B690-2283-621D-910D-3A86BAA8DFA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82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6E4ECA1F-9E7F-0068-3A15-3D9783F6F59B}"/>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27138027-C7AB-85F0-BA1F-B7B0267187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FA61A6CB-9A2A-4ABA-BCEF-85E3EF2F12C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 Guide: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Optional Activity for Module 3 </a:t>
            </a:r>
          </a:p>
          <a:p>
            <a:pPr marL="0" lvl="0" indent="0" algn="l" rtl="0">
              <a:spcBef>
                <a:spcPts val="0"/>
              </a:spcBef>
              <a:spcAft>
                <a:spcPts val="0"/>
              </a:spcAft>
              <a:buNone/>
            </a:pPr>
            <a:r>
              <a:rPr lang="en-US" dirty="0"/>
              <a:t>If it fits ESE culture </a:t>
            </a:r>
            <a:endParaRPr dirty="0"/>
          </a:p>
        </p:txBody>
      </p:sp>
      <p:sp>
        <p:nvSpPr>
          <p:cNvPr id="183" name="Google Shape;183;g2e9ef03096d_0_12:notes">
            <a:extLst>
              <a:ext uri="{FF2B5EF4-FFF2-40B4-BE49-F238E27FC236}">
                <a16:creationId xmlns:a16="http://schemas.microsoft.com/office/drawing/2014/main" id="{F73A4837-B840-F512-FFE2-5AE07CEF93B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493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32C8-A810-0B42-2468-07CB5C371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493E4-9867-40CC-A162-F7E5728C9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7A4ED-99A3-FAB9-B92F-FF9D32CBD6E5}"/>
              </a:ext>
            </a:extLst>
          </p:cNvPr>
          <p:cNvSpPr>
            <a:spLocks noGrp="1"/>
          </p:cNvSpPr>
          <p:nvPr>
            <p:ph type="body" idx="1"/>
          </p:nvPr>
        </p:nvSpPr>
        <p:spPr/>
        <p:txBody>
          <a:bodyPr/>
          <a:lstStyle/>
          <a:p>
            <a:r>
              <a:rPr lang="en-US" sz="1200" b="1" dirty="0">
                <a:solidFill>
                  <a:srgbClr val="003366"/>
                </a:solidFill>
                <a:latin typeface="Calibri"/>
              </a:rPr>
              <a:t>Facilitator Guide: </a:t>
            </a:r>
          </a:p>
          <a:p>
            <a:endParaRPr lang="en-US" sz="1200" dirty="0">
              <a:solidFill>
                <a:srgbClr val="003366"/>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3366"/>
                </a:solidFill>
                <a:latin typeface="Calibri"/>
              </a:rPr>
              <a:t>What is emotional intelligence?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cs typeface="Calibri"/>
              </a:rPr>
              <a:t>Emotional</a:t>
            </a:r>
            <a:r>
              <a:rPr lang="en-US" sz="1200" spc="55" dirty="0">
                <a:latin typeface="Calibri"/>
                <a:cs typeface="Calibri"/>
              </a:rPr>
              <a:t> </a:t>
            </a:r>
            <a:r>
              <a:rPr lang="en-US" sz="1200" spc="-30" dirty="0">
                <a:latin typeface="Calibri"/>
                <a:cs typeface="Calibri"/>
              </a:rPr>
              <a:t>intelligence</a:t>
            </a:r>
            <a:r>
              <a:rPr lang="en-US" sz="1200" spc="35" dirty="0">
                <a:latin typeface="Calibri"/>
                <a:cs typeface="Calibri"/>
              </a:rPr>
              <a:t> </a:t>
            </a:r>
            <a:r>
              <a:rPr lang="en-US" sz="1200" dirty="0">
                <a:latin typeface="Calibri"/>
                <a:cs typeface="Calibri"/>
              </a:rPr>
              <a:t>refers</a:t>
            </a:r>
            <a:r>
              <a:rPr lang="en-US" sz="1200" spc="50" dirty="0">
                <a:latin typeface="Calibri"/>
                <a:cs typeface="Calibri"/>
              </a:rPr>
              <a:t> </a:t>
            </a:r>
            <a:r>
              <a:rPr lang="en-US" sz="1200" dirty="0">
                <a:latin typeface="Calibri"/>
                <a:cs typeface="Calibri"/>
              </a:rPr>
              <a:t>to</a:t>
            </a:r>
            <a:r>
              <a:rPr lang="en-US" sz="1200" spc="70" dirty="0">
                <a:latin typeface="Calibri"/>
                <a:cs typeface="Calibri"/>
              </a:rPr>
              <a:t> </a:t>
            </a:r>
            <a:r>
              <a:rPr lang="en-US" sz="1200" dirty="0">
                <a:solidFill>
                  <a:srgbClr val="BC572C"/>
                </a:solidFill>
                <a:latin typeface="Calibri"/>
                <a:cs typeface="Calibri"/>
              </a:rPr>
              <a:t>our</a:t>
            </a:r>
            <a:r>
              <a:rPr lang="en-US" sz="1200" spc="50" dirty="0">
                <a:solidFill>
                  <a:srgbClr val="BC572C"/>
                </a:solidFill>
                <a:latin typeface="Calibri"/>
                <a:cs typeface="Calibri"/>
              </a:rPr>
              <a:t> </a:t>
            </a:r>
            <a:r>
              <a:rPr lang="en-US" sz="1200" spc="-20" dirty="0">
                <a:solidFill>
                  <a:srgbClr val="BC572C"/>
                </a:solidFill>
                <a:latin typeface="Calibri"/>
                <a:cs typeface="Calibri"/>
              </a:rPr>
              <a:t>capacity</a:t>
            </a:r>
            <a:r>
              <a:rPr lang="en-US" sz="1200" spc="45" dirty="0">
                <a:solidFill>
                  <a:srgbClr val="BC572C"/>
                </a:solidFill>
                <a:latin typeface="Calibri"/>
                <a:cs typeface="Calibri"/>
              </a:rPr>
              <a:t> </a:t>
            </a:r>
            <a:r>
              <a:rPr lang="en-US" sz="1200" dirty="0">
                <a:solidFill>
                  <a:srgbClr val="BC572C"/>
                </a:solidFill>
                <a:latin typeface="Calibri"/>
                <a:cs typeface="Calibri"/>
              </a:rPr>
              <a:t>to</a:t>
            </a:r>
            <a:r>
              <a:rPr lang="en-US" sz="1200" spc="65" dirty="0">
                <a:solidFill>
                  <a:srgbClr val="BC572C"/>
                </a:solidFill>
                <a:latin typeface="Calibri"/>
                <a:cs typeface="Calibri"/>
              </a:rPr>
              <a:t> </a:t>
            </a:r>
            <a:r>
              <a:rPr lang="en-US" sz="1200" dirty="0">
                <a:solidFill>
                  <a:srgbClr val="BC572C"/>
                </a:solidFill>
                <a:latin typeface="Calibri"/>
                <a:cs typeface="Calibri"/>
              </a:rPr>
              <a:t>be</a:t>
            </a:r>
            <a:r>
              <a:rPr lang="en-US" sz="1200" spc="60" dirty="0">
                <a:solidFill>
                  <a:srgbClr val="BC572C"/>
                </a:solidFill>
                <a:latin typeface="Calibri"/>
                <a:cs typeface="Calibri"/>
              </a:rPr>
              <a:t> </a:t>
            </a:r>
            <a:r>
              <a:rPr lang="en-US" sz="1200" dirty="0">
                <a:solidFill>
                  <a:srgbClr val="BC572C"/>
                </a:solidFill>
                <a:latin typeface="Calibri"/>
                <a:cs typeface="Calibri"/>
              </a:rPr>
              <a:t>aware</a:t>
            </a:r>
            <a:r>
              <a:rPr lang="en-US" sz="1200" spc="65" dirty="0">
                <a:solidFill>
                  <a:srgbClr val="BC572C"/>
                </a:solidFill>
                <a:latin typeface="Calibri"/>
                <a:cs typeface="Calibri"/>
              </a:rPr>
              <a:t> </a:t>
            </a:r>
            <a:r>
              <a:rPr lang="en-US" sz="1200" dirty="0">
                <a:solidFill>
                  <a:srgbClr val="BC572C"/>
                </a:solidFill>
                <a:latin typeface="Calibri"/>
                <a:cs typeface="Calibri"/>
              </a:rPr>
              <a:t>of,</a:t>
            </a:r>
            <a:r>
              <a:rPr lang="en-US" sz="1200" spc="55" dirty="0">
                <a:solidFill>
                  <a:srgbClr val="BC572C"/>
                </a:solidFill>
                <a:latin typeface="Calibri"/>
                <a:cs typeface="Calibri"/>
              </a:rPr>
              <a:t> </a:t>
            </a:r>
            <a:r>
              <a:rPr lang="en-US" sz="1200" dirty="0">
                <a:solidFill>
                  <a:srgbClr val="BC572C"/>
                </a:solidFill>
                <a:latin typeface="Calibri"/>
                <a:cs typeface="Calibri"/>
              </a:rPr>
              <a:t>control</a:t>
            </a:r>
            <a:r>
              <a:rPr lang="en-US" sz="1200" spc="60" dirty="0">
                <a:solidFill>
                  <a:srgbClr val="BC572C"/>
                </a:solidFill>
                <a:latin typeface="Calibri"/>
                <a:cs typeface="Calibri"/>
              </a:rPr>
              <a:t> </a:t>
            </a:r>
            <a:r>
              <a:rPr lang="en-US" sz="1200" spc="-25" dirty="0">
                <a:solidFill>
                  <a:srgbClr val="BC572C"/>
                </a:solidFill>
                <a:latin typeface="Calibri"/>
                <a:cs typeface="Calibri"/>
              </a:rPr>
              <a:t>and </a:t>
            </a:r>
            <a:r>
              <a:rPr lang="en-US" sz="1200" dirty="0">
                <a:solidFill>
                  <a:srgbClr val="BC572C"/>
                </a:solidFill>
                <a:latin typeface="Calibri"/>
                <a:cs typeface="Calibri"/>
              </a:rPr>
              <a:t>express</a:t>
            </a:r>
            <a:r>
              <a:rPr lang="en-US" sz="1200" spc="40" dirty="0">
                <a:solidFill>
                  <a:srgbClr val="BC572C"/>
                </a:solidFill>
                <a:latin typeface="Calibri"/>
                <a:cs typeface="Calibri"/>
              </a:rPr>
              <a:t> </a:t>
            </a:r>
            <a:r>
              <a:rPr lang="en-US" sz="1200" dirty="0">
                <a:solidFill>
                  <a:srgbClr val="BC572C"/>
                </a:solidFill>
                <a:latin typeface="Calibri"/>
                <a:cs typeface="Calibri"/>
              </a:rPr>
              <a:t>our</a:t>
            </a:r>
            <a:r>
              <a:rPr lang="en-US" sz="1200" spc="40" dirty="0">
                <a:solidFill>
                  <a:srgbClr val="BC572C"/>
                </a:solidFill>
                <a:latin typeface="Calibri"/>
                <a:cs typeface="Calibri"/>
              </a:rPr>
              <a:t> </a:t>
            </a:r>
            <a:r>
              <a:rPr lang="en-US" sz="1200" spc="-10" dirty="0">
                <a:solidFill>
                  <a:srgbClr val="BC572C"/>
                </a:solidFill>
                <a:latin typeface="Calibri"/>
                <a:cs typeface="Calibri"/>
              </a:rPr>
              <a:t>emotions,</a:t>
            </a:r>
            <a:r>
              <a:rPr lang="en-US" sz="1200" spc="40" dirty="0">
                <a:solidFill>
                  <a:srgbClr val="BC572C"/>
                </a:solidFill>
                <a:latin typeface="Calibri"/>
                <a:cs typeface="Calibri"/>
              </a:rPr>
              <a:t> </a:t>
            </a:r>
            <a:r>
              <a:rPr lang="en-US" sz="1200" spc="-20" dirty="0">
                <a:solidFill>
                  <a:srgbClr val="BC572C"/>
                </a:solidFill>
                <a:latin typeface="Calibri"/>
                <a:cs typeface="Calibri"/>
              </a:rPr>
              <a:t>and</a:t>
            </a:r>
            <a:r>
              <a:rPr lang="en-US" sz="1200" spc="45" dirty="0">
                <a:solidFill>
                  <a:srgbClr val="BC572C"/>
                </a:solidFill>
                <a:latin typeface="Calibri"/>
                <a:cs typeface="Calibri"/>
              </a:rPr>
              <a:t> </a:t>
            </a:r>
            <a:r>
              <a:rPr lang="en-US" sz="1200" dirty="0">
                <a:solidFill>
                  <a:srgbClr val="BC572C"/>
                </a:solidFill>
                <a:latin typeface="Calibri"/>
                <a:cs typeface="Calibri"/>
              </a:rPr>
              <a:t>to</a:t>
            </a:r>
            <a:r>
              <a:rPr lang="en-US" sz="1200" spc="30" dirty="0">
                <a:solidFill>
                  <a:srgbClr val="BC572C"/>
                </a:solidFill>
                <a:latin typeface="Calibri"/>
                <a:cs typeface="Calibri"/>
              </a:rPr>
              <a:t> </a:t>
            </a:r>
            <a:r>
              <a:rPr lang="en-US" sz="1200" spc="-35" dirty="0">
                <a:solidFill>
                  <a:srgbClr val="BC572C"/>
                </a:solidFill>
                <a:latin typeface="Calibri"/>
                <a:cs typeface="Calibri"/>
              </a:rPr>
              <a:t>handle</a:t>
            </a:r>
            <a:r>
              <a:rPr lang="en-US" sz="1200" spc="40" dirty="0">
                <a:solidFill>
                  <a:srgbClr val="BC572C"/>
                </a:solidFill>
                <a:latin typeface="Calibri"/>
                <a:cs typeface="Calibri"/>
              </a:rPr>
              <a:t> </a:t>
            </a:r>
            <a:r>
              <a:rPr lang="en-US" sz="1200" spc="-10" dirty="0">
                <a:solidFill>
                  <a:srgbClr val="BC572C"/>
                </a:solidFill>
                <a:latin typeface="Calibri"/>
                <a:cs typeface="Calibri"/>
              </a:rPr>
              <a:t>interpersonal</a:t>
            </a:r>
            <a:r>
              <a:rPr lang="en-US" sz="1200" spc="40" dirty="0">
                <a:solidFill>
                  <a:srgbClr val="BC572C"/>
                </a:solidFill>
                <a:latin typeface="Calibri"/>
                <a:cs typeface="Calibri"/>
              </a:rPr>
              <a:t> </a:t>
            </a:r>
            <a:r>
              <a:rPr lang="en-US" sz="1200" spc="-20" dirty="0">
                <a:solidFill>
                  <a:srgbClr val="BC572C"/>
                </a:solidFill>
                <a:latin typeface="Calibri"/>
                <a:cs typeface="Calibri"/>
              </a:rPr>
              <a:t>relationships</a:t>
            </a:r>
            <a:r>
              <a:rPr lang="en-US" sz="1200" spc="35" dirty="0">
                <a:solidFill>
                  <a:srgbClr val="BC572C"/>
                </a:solidFill>
                <a:latin typeface="Calibri"/>
                <a:cs typeface="Calibri"/>
              </a:rPr>
              <a:t> </a:t>
            </a:r>
            <a:r>
              <a:rPr lang="en-US" sz="1200" spc="-10" dirty="0">
                <a:solidFill>
                  <a:srgbClr val="BC572C"/>
                </a:solidFill>
                <a:latin typeface="Calibri"/>
                <a:cs typeface="Calibri"/>
              </a:rPr>
              <a:t>judiciously</a:t>
            </a:r>
            <a:r>
              <a:rPr lang="en-US" sz="1200" spc="30" dirty="0">
                <a:solidFill>
                  <a:srgbClr val="BC572C"/>
                </a:solidFill>
                <a:latin typeface="Calibri"/>
                <a:cs typeface="Calibri"/>
              </a:rPr>
              <a:t> </a:t>
            </a:r>
            <a:r>
              <a:rPr lang="en-US" sz="1200" spc="-25" dirty="0">
                <a:solidFill>
                  <a:srgbClr val="BC572C"/>
                </a:solidFill>
                <a:latin typeface="Calibri"/>
                <a:cs typeface="Calibri"/>
              </a:rPr>
              <a:t>and </a:t>
            </a:r>
            <a:r>
              <a:rPr lang="en-US" sz="1200" spc="-10" dirty="0">
                <a:solidFill>
                  <a:srgbClr val="BC572C"/>
                </a:solidFill>
                <a:latin typeface="Calibri"/>
                <a:cs typeface="Calibri"/>
              </a:rPr>
              <a:t>empathetically</a:t>
            </a:r>
            <a:endParaRPr lang="en-US" sz="1200" dirty="0">
              <a:latin typeface="Calibri"/>
              <a:cs typeface="Calibri"/>
            </a:endParaRPr>
          </a:p>
          <a:p>
            <a:pPr marL="0" indent="0">
              <a:buFontTx/>
              <a:buNone/>
            </a:pPr>
            <a:endParaRPr lang="en-US" sz="1200" i="0" dirty="0">
              <a:solidFill>
                <a:srgbClr val="003366"/>
              </a:solidFill>
              <a:latin typeface="Calibri"/>
            </a:endParaRPr>
          </a:p>
          <a:p>
            <a:pPr fontAlgn="ctr"/>
            <a:r>
              <a:rPr lang="en-US" sz="1200" b="1" i="0" kern="1200" dirty="0">
                <a:solidFill>
                  <a:schemeClr val="tx1"/>
                </a:solidFill>
                <a:effectLst/>
                <a:latin typeface="+mn-lt"/>
                <a:ea typeface="+mn-ea"/>
                <a:cs typeface="+mn-cs"/>
              </a:rPr>
              <a:t>Self-Awareness:</a:t>
            </a:r>
            <a:r>
              <a:rPr lang="en-US" sz="1200" b="0" i="0" kern="1200" dirty="0">
                <a:solidFill>
                  <a:schemeClr val="tx1"/>
                </a:solidFill>
                <a:effectLst/>
                <a:latin typeface="+mn-lt"/>
                <a:ea typeface="+mn-ea"/>
                <a:cs typeface="+mn-cs"/>
              </a:rPr>
              <a:t> Is the ability to understand your own thoughts, feelings, and behaviors, and how they impact yourself and others. It involves recognizing your strengths and weaknesses, understanding your motivations, and being aware of how you are perceived by others. Essentially, it's about having a clear understanding of who you are as an individual. </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practice of self-awareness is one of the greatest skills in our work because it enables you to learn about yourself in a way no one else can teach you. </a:t>
            </a:r>
          </a:p>
          <a:p>
            <a:r>
              <a:rPr lang="en-US" sz="1200" b="0" i="0" kern="1200" dirty="0">
                <a:solidFill>
                  <a:schemeClr val="tx1"/>
                </a:solidFill>
                <a:effectLst/>
                <a:latin typeface="+mn-lt"/>
                <a:ea typeface="+mn-ea"/>
                <a:cs typeface="+mn-cs"/>
              </a:rPr>
              <a:t>It teaches you how to manage yourself and how to productively engage with other people.</a:t>
            </a:r>
          </a:p>
          <a:p>
            <a:br>
              <a:rPr lang="en-US" dirty="0"/>
            </a:br>
            <a:r>
              <a:rPr lang="en-US" b="1" dirty="0"/>
              <a:t>Self Regulation: </a:t>
            </a:r>
            <a:r>
              <a:rPr lang="en-US" dirty="0"/>
              <a:t>In the most basic sense it involves controlling your impulses emotions and thoughts in pursuit of managing others. </a:t>
            </a:r>
          </a:p>
          <a:p>
            <a:endParaRPr lang="en-US" sz="1200" i="0" dirty="0">
              <a:solidFill>
                <a:srgbClr val="003366"/>
              </a:solidFill>
              <a:latin typeface="Calibri"/>
            </a:endParaRPr>
          </a:p>
          <a:p>
            <a:r>
              <a:rPr lang="en-US" sz="1200" b="1" i="0" dirty="0">
                <a:solidFill>
                  <a:srgbClr val="003366"/>
                </a:solidFill>
                <a:latin typeface="Calibri"/>
              </a:rPr>
              <a:t>Social Skills: </a:t>
            </a:r>
            <a:r>
              <a:rPr lang="en-US" sz="1200" i="0" dirty="0">
                <a:solidFill>
                  <a:srgbClr val="003366"/>
                </a:solidFill>
                <a:latin typeface="Calibri"/>
              </a:rPr>
              <a:t>Know your limits, know yourself so you can work well together as a team, build meaningful relationships, and develop a strong sense of self, which are all important aspects of emotional intelligence &amp; leadership. To be successful when </a:t>
            </a:r>
            <a:r>
              <a:rPr lang="en-US" sz="1200" i="0" dirty="0" err="1">
                <a:solidFill>
                  <a:srgbClr val="003366"/>
                </a:solidFill>
                <a:latin typeface="Calibri"/>
              </a:rPr>
              <a:t>woriing</a:t>
            </a:r>
            <a:r>
              <a:rPr lang="en-US" sz="1200" i="0" dirty="0">
                <a:solidFill>
                  <a:srgbClr val="003366"/>
                </a:solidFill>
                <a:latin typeface="Calibri"/>
              </a:rPr>
              <a:t> as a team we will need skills allows us to handle and influence emotions effectively. </a:t>
            </a:r>
          </a:p>
          <a:p>
            <a:pPr marL="0" indent="0">
              <a:buFontTx/>
              <a:buNone/>
            </a:pPr>
            <a:endParaRPr lang="en-US" sz="1200" i="0" dirty="0">
              <a:solidFill>
                <a:srgbClr val="003366"/>
              </a:solidFill>
              <a:latin typeface="Calibri"/>
            </a:endParaRPr>
          </a:p>
        </p:txBody>
      </p:sp>
      <p:sp>
        <p:nvSpPr>
          <p:cNvPr id="4" name="Slide Number Placeholder 3">
            <a:extLst>
              <a:ext uri="{FF2B5EF4-FFF2-40B4-BE49-F238E27FC236}">
                <a16:creationId xmlns:a16="http://schemas.microsoft.com/office/drawing/2014/main" id="{963CBE3C-7848-06E8-ED2C-1533DC86D1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75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36B2C-5FD3-CCB3-F91D-77345DA38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0D191-7F64-078B-06BB-260541BEB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91395-D4FB-033C-A061-19EFDC618BCA}"/>
              </a:ext>
            </a:extLst>
          </p:cNvPr>
          <p:cNvSpPr>
            <a:spLocks noGrp="1"/>
          </p:cNvSpPr>
          <p:nvPr>
            <p:ph type="body" idx="1"/>
          </p:nvPr>
        </p:nvSpPr>
        <p:spPr/>
        <p:txBody>
          <a:bodyPr/>
          <a:lstStyle/>
          <a:p>
            <a:r>
              <a:rPr lang="en-US" sz="1200" b="1" dirty="0">
                <a:solidFill>
                  <a:srgbClr val="003366"/>
                </a:solidFill>
                <a:latin typeface="Calibri"/>
              </a:rPr>
              <a:t>Facilitator Note: </a:t>
            </a:r>
            <a:r>
              <a:rPr lang="en-US" sz="1200" dirty="0">
                <a:solidFill>
                  <a:srgbClr val="003366"/>
                </a:solidFill>
                <a:latin typeface="Calibri"/>
              </a:rPr>
              <a:t>Self-Regulation Practices </a:t>
            </a:r>
          </a:p>
          <a:p>
            <a:endParaRPr lang="en-US" sz="1200" dirty="0">
              <a:solidFill>
                <a:srgbClr val="003366"/>
              </a:solidFill>
              <a:latin typeface="Calibri"/>
            </a:endParaRPr>
          </a:p>
          <a:p>
            <a:pPr marL="171450" indent="-171450">
              <a:buFont typeface="Arial" panose="020B0604020202020204" pitchFamily="34" charset="0"/>
              <a:buChar char="•"/>
            </a:pPr>
            <a:r>
              <a:rPr lang="en-US" sz="1200" dirty="0">
                <a:solidFill>
                  <a:srgbClr val="003366"/>
                </a:solidFill>
                <a:latin typeface="Calibri"/>
              </a:rPr>
              <a:t>You will also review this with your de-escalation module and giving &amp; receiving feedback </a:t>
            </a:r>
          </a:p>
        </p:txBody>
      </p:sp>
      <p:sp>
        <p:nvSpPr>
          <p:cNvPr id="4" name="Slide Number Placeholder 3">
            <a:extLst>
              <a:ext uri="{FF2B5EF4-FFF2-40B4-BE49-F238E27FC236}">
                <a16:creationId xmlns:a16="http://schemas.microsoft.com/office/drawing/2014/main" id="{2E09F81E-43C1-F17F-9B05-CD46693D34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887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457BE-581A-2CDA-2DE8-0F5633D45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91417-928E-0837-0A47-0E8749C4A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DB8F3-4645-06D2-487D-F66E2BF0A28E}"/>
              </a:ext>
            </a:extLst>
          </p:cNvPr>
          <p:cNvSpPr>
            <a:spLocks noGrp="1"/>
          </p:cNvSpPr>
          <p:nvPr>
            <p:ph type="body" idx="1"/>
          </p:nvPr>
        </p:nvSpPr>
        <p:spPr/>
        <p:txBody>
          <a:bodyPr/>
          <a:lstStyle/>
          <a:p>
            <a:r>
              <a:rPr lang="en-US" sz="1200" b="1" dirty="0">
                <a:solidFill>
                  <a:srgbClr val="003366"/>
                </a:solidFill>
                <a:latin typeface="Calibri"/>
              </a:rPr>
              <a:t>Facilitator Guide: </a:t>
            </a:r>
          </a:p>
          <a:p>
            <a:endParaRPr lang="en-US" sz="1200" dirty="0">
              <a:solidFill>
                <a:srgbClr val="003366"/>
              </a:solidFill>
              <a:latin typeface="Calibri"/>
            </a:endParaRPr>
          </a:p>
          <a:p>
            <a:r>
              <a:rPr lang="en-US" sz="1200" dirty="0">
                <a:solidFill>
                  <a:srgbClr val="003366"/>
                </a:solidFill>
                <a:latin typeface="Calibri"/>
              </a:rPr>
              <a:t>This is in the appendix </a:t>
            </a:r>
          </a:p>
        </p:txBody>
      </p:sp>
      <p:sp>
        <p:nvSpPr>
          <p:cNvPr id="4" name="Slide Number Placeholder 3">
            <a:extLst>
              <a:ext uri="{FF2B5EF4-FFF2-40B4-BE49-F238E27FC236}">
                <a16:creationId xmlns:a16="http://schemas.microsoft.com/office/drawing/2014/main" id="{5D467D9E-F8AA-C084-8F5C-38052593BDD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534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42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ADAC-8020-F366-8585-F46564E66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FE750-6D06-C059-E18D-0DFD45D2B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04508-400B-CC39-7054-CE4F5B0FE778}"/>
              </a:ext>
            </a:extLst>
          </p:cNvPr>
          <p:cNvSpPr>
            <a:spLocks noGrp="1"/>
          </p:cNvSpPr>
          <p:nvPr>
            <p:ph type="body" idx="1"/>
          </p:nvPr>
        </p:nvSpPr>
        <p:spPr/>
        <p:txBody>
          <a:bodyPr/>
          <a:lstStyle/>
          <a:p>
            <a:r>
              <a:rPr lang="en-US" sz="1200" b="1" dirty="0">
                <a:solidFill>
                  <a:srgbClr val="003366"/>
                </a:solidFill>
                <a:latin typeface="Calibri"/>
              </a:rPr>
              <a:t>Facilitator: </a:t>
            </a:r>
          </a:p>
          <a:p>
            <a:endParaRPr lang="en-US" sz="1200" dirty="0">
              <a:solidFill>
                <a:srgbClr val="003366"/>
              </a:solidFill>
              <a:latin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420880EF-FC0F-7FCC-889A-444CCA16252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482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D0DE2A5A-DF5A-9BF6-4D96-7BAFA50623F1}"/>
            </a:ext>
          </a:extLst>
        </p:cNvPr>
        <p:cNvGrpSpPr/>
        <p:nvPr/>
      </p:nvGrpSpPr>
      <p:grpSpPr>
        <a:xfrm>
          <a:off x="0" y="0"/>
          <a:ext cx="0" cy="0"/>
          <a:chOff x="0" y="0"/>
          <a:chExt cx="0" cy="0"/>
        </a:xfrm>
      </p:grpSpPr>
      <p:sp>
        <p:nvSpPr>
          <p:cNvPr id="175" name="Google Shape;175;p4:notes">
            <a:extLst>
              <a:ext uri="{FF2B5EF4-FFF2-40B4-BE49-F238E27FC236}">
                <a16:creationId xmlns:a16="http://schemas.microsoft.com/office/drawing/2014/main" id="{E61AC560-09BF-3077-7C0B-3CFDC8D106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Tx/>
              <a:buNone/>
            </a:pPr>
            <a:endParaRPr lang="en-US" dirty="0"/>
          </a:p>
        </p:txBody>
      </p:sp>
      <p:sp>
        <p:nvSpPr>
          <p:cNvPr id="176" name="Google Shape;176;p4:notes">
            <a:extLst>
              <a:ext uri="{FF2B5EF4-FFF2-40B4-BE49-F238E27FC236}">
                <a16:creationId xmlns:a16="http://schemas.microsoft.com/office/drawing/2014/main" id="{71BF983A-0DAE-1103-9746-7F024115D2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275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702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3A6AC6BC-9119-526A-27BD-1402338F9F46}"/>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1007FF97-A74D-5DA7-E33A-9DB2317C9F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A7B60200-C114-EFF4-99DC-D00F0D0B302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83" name="Google Shape;183;g2e9ef03096d_0_12:notes">
            <a:extLst>
              <a:ext uri="{FF2B5EF4-FFF2-40B4-BE49-F238E27FC236}">
                <a16:creationId xmlns:a16="http://schemas.microsoft.com/office/drawing/2014/main" id="{96F70AC8-E603-8C70-591F-7AFF18C914A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568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60BE5-D943-831A-8E36-6CCB9335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D6467-BBE4-A607-5578-00DF2A79E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75CC8-AAFF-4257-BE06-258574ECEE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366"/>
                </a:solidFill>
                <a:latin typeface="Calibri"/>
              </a:rPr>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3366"/>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Ask what this means to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Clarify that showing up is the first step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If you want to operate at your BEST are some tools for leaders to feel their best </a:t>
            </a:r>
          </a:p>
          <a:p>
            <a:pPr marL="171450" indent="-171450">
              <a:buFontTx/>
              <a:buChar char="-"/>
            </a:pPr>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37F09970-C99D-6D2F-986B-90305D958F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326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9ef03096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2e9ef03096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589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3366"/>
                </a:solidFill>
                <a:latin typeface="Calibri"/>
              </a:rPr>
              <a:t>Facilitator Guide: </a:t>
            </a:r>
          </a:p>
          <a:p>
            <a:endParaRPr lang="en-US" sz="1200" dirty="0">
              <a:solidFill>
                <a:srgbClr val="003366"/>
              </a:solidFill>
              <a:latin typeface="Calibri"/>
              <a:cs typeface="Calibri"/>
            </a:endParaRPr>
          </a:p>
          <a:p>
            <a:pPr marL="171450" indent="-171450">
              <a:buFont typeface="Arial" panose="020B0604020202020204" pitchFamily="34" charset="0"/>
              <a:buChar char="•"/>
            </a:pPr>
            <a:r>
              <a:rPr lang="en-US" sz="1200" dirty="0">
                <a:solidFill>
                  <a:srgbClr val="003366"/>
                </a:solidFill>
                <a:latin typeface="Calibri"/>
                <a:cs typeface="Calibri"/>
              </a:rPr>
              <a:t>Ask, why are you the best person to lead our participant-employees? </a:t>
            </a:r>
          </a:p>
          <a:p>
            <a:pPr marL="171450" indent="-171450">
              <a:buFont typeface="Arial" panose="020B0604020202020204" pitchFamily="34" charset="0"/>
              <a:buChar char="•"/>
            </a:pPr>
            <a:r>
              <a:rPr lang="en-US" sz="1200" dirty="0">
                <a:solidFill>
                  <a:srgbClr val="003366"/>
                </a:solidFill>
                <a:latin typeface="Calibri"/>
                <a:cs typeface="Calibri"/>
              </a:rPr>
              <a:t>Why are you the best person for the job? </a:t>
            </a:r>
          </a:p>
          <a:p>
            <a:pPr marL="171450" indent="-171450">
              <a:buFont typeface="Arial" panose="020B0604020202020204" pitchFamily="34" charset="0"/>
              <a:buChar char="•"/>
            </a:pPr>
            <a:r>
              <a:rPr lang="en-US" sz="1200" dirty="0">
                <a:solidFill>
                  <a:srgbClr val="003366"/>
                </a:solidFill>
                <a:latin typeface="Calibri"/>
                <a:cs typeface="Calibri"/>
              </a:rPr>
              <a:t>What might be challenging about this? </a:t>
            </a:r>
          </a:p>
          <a:p>
            <a:endParaRPr lang="en-US" sz="1100" dirty="0">
              <a:latin typeface="Calibri"/>
              <a:cs typeface="Calibri"/>
            </a:endParaRPr>
          </a:p>
          <a:p>
            <a:endParaRPr lang="en-US" sz="1200" dirty="0">
              <a:solidFill>
                <a:srgbClr val="003366"/>
              </a:solidFill>
              <a:latin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428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589DE-439E-D072-ADE1-2CE3BEF71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AF556-41CF-1F4D-554D-FF8BDE4BF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1D7C6-3781-05AA-CAF8-896A289F8E9D}"/>
              </a:ext>
            </a:extLst>
          </p:cNvPr>
          <p:cNvSpPr>
            <a:spLocks noGrp="1"/>
          </p:cNvSpPr>
          <p:nvPr>
            <p:ph type="body" idx="1"/>
          </p:nvPr>
        </p:nvSpPr>
        <p:spPr/>
        <p:txBody>
          <a:bodyPr/>
          <a:lstStyle/>
          <a:p>
            <a:r>
              <a:rPr lang="en-US" sz="1200" b="1" dirty="0">
                <a:solidFill>
                  <a:srgbClr val="003366"/>
                </a:solidFill>
                <a:latin typeface="Calibri"/>
              </a:rPr>
              <a:t>Facilitator Guide: </a:t>
            </a:r>
          </a:p>
          <a:p>
            <a:endParaRPr lang="en-US" sz="1200" dirty="0">
              <a:solidFill>
                <a:srgbClr val="003366"/>
              </a:solidFill>
              <a:latin typeface="Calibri"/>
              <a:cs typeface="Calibri"/>
            </a:endParaRPr>
          </a:p>
          <a:p>
            <a:r>
              <a:rPr lang="en-US" sz="1200" dirty="0">
                <a:solidFill>
                  <a:srgbClr val="003366"/>
                </a:solidFill>
                <a:latin typeface="Calibri"/>
                <a:cs typeface="Calibri"/>
              </a:rPr>
              <a:t>What does trauma informed care mean to you? </a:t>
            </a:r>
          </a:p>
          <a:p>
            <a:r>
              <a:rPr lang="en-US" sz="1200" dirty="0">
                <a:solidFill>
                  <a:srgbClr val="003366"/>
                </a:solidFill>
                <a:latin typeface="Calibri"/>
                <a:cs typeface="Calibri"/>
              </a:rPr>
              <a:t>What does trauma informed management mean to you? </a:t>
            </a:r>
          </a:p>
          <a:p>
            <a:endParaRPr lang="en-US" sz="1200" dirty="0">
              <a:solidFill>
                <a:srgbClr val="003366"/>
              </a:solidFill>
              <a:latin typeface="Calibri"/>
              <a:cs typeface="Calibri"/>
            </a:endParaRPr>
          </a:p>
          <a:p>
            <a:r>
              <a:rPr lang="en-US" sz="1200" dirty="0">
                <a:solidFill>
                  <a:srgbClr val="003366"/>
                </a:solidFill>
                <a:latin typeface="Calibri"/>
                <a:cs typeface="Calibri"/>
              </a:rPr>
              <a:t>Note: We are setting up our participant-employees for success. A reminder that not every workplace is structured like an ESE. Not every supervisor in workplaces gets this training. </a:t>
            </a:r>
          </a:p>
          <a:p>
            <a:endParaRPr lang="en-US" sz="1200" dirty="0">
              <a:solidFill>
                <a:srgbClr val="003366"/>
              </a:solidFill>
              <a:latin typeface="Calibri"/>
              <a:cs typeface="Calibri"/>
            </a:endParaRPr>
          </a:p>
          <a:p>
            <a:r>
              <a:rPr lang="en-US" sz="1200" b="1" dirty="0">
                <a:solidFill>
                  <a:srgbClr val="003366"/>
                </a:solidFill>
                <a:latin typeface="Calibri"/>
                <a:cs typeface="Calibri"/>
              </a:rPr>
              <a:t>TRAUMA</a:t>
            </a:r>
          </a:p>
          <a:p>
            <a:endParaRPr lang="en-US" sz="1200" dirty="0">
              <a:solidFill>
                <a:srgbClr val="003366"/>
              </a:solidFill>
              <a:latin typeface="Calibri"/>
              <a:cs typeface="Calibri"/>
            </a:endParaRPr>
          </a:p>
          <a:p>
            <a:pPr marL="355600" indent="-342900">
              <a:lnSpc>
                <a:spcPct val="100000"/>
              </a:lnSpc>
              <a:spcBef>
                <a:spcPts val="105"/>
              </a:spcBef>
              <a:buSzPct val="78260"/>
              <a:buFont typeface="Arial"/>
              <a:buChar char="•"/>
              <a:tabLst>
                <a:tab pos="355600" algn="l"/>
              </a:tabLst>
            </a:pPr>
            <a:r>
              <a:rPr lang="en-US" sz="1200" spc="-10" dirty="0">
                <a:latin typeface="Calibri"/>
                <a:cs typeface="Calibri"/>
              </a:rPr>
              <a:t>Intense and</a:t>
            </a:r>
            <a:r>
              <a:rPr lang="en-US" sz="1200" dirty="0">
                <a:latin typeface="Calibri"/>
                <a:cs typeface="Calibri"/>
              </a:rPr>
              <a:t> </a:t>
            </a:r>
            <a:r>
              <a:rPr lang="en-US" sz="1200" spc="-25" dirty="0">
                <a:latin typeface="Calibri"/>
                <a:cs typeface="Calibri"/>
              </a:rPr>
              <a:t>overwhelming</a:t>
            </a:r>
            <a:r>
              <a:rPr lang="en-US" sz="1200" spc="-20" dirty="0">
                <a:latin typeface="Calibri"/>
                <a:cs typeface="Calibri"/>
              </a:rPr>
              <a:t> </a:t>
            </a:r>
            <a:r>
              <a:rPr lang="en-US" sz="1200" dirty="0">
                <a:latin typeface="Calibri"/>
                <a:cs typeface="Calibri"/>
              </a:rPr>
              <a:t>experiences</a:t>
            </a:r>
            <a:r>
              <a:rPr lang="en-US" sz="1200" spc="-35" dirty="0">
                <a:latin typeface="Calibri"/>
                <a:cs typeface="Calibri"/>
              </a:rPr>
              <a:t> </a:t>
            </a:r>
            <a:r>
              <a:rPr lang="en-US" sz="1200" dirty="0">
                <a:solidFill>
                  <a:srgbClr val="404040"/>
                </a:solidFill>
                <a:latin typeface="Calibri"/>
                <a:cs typeface="Calibri"/>
              </a:rPr>
              <a:t>that</a:t>
            </a:r>
            <a:r>
              <a:rPr lang="en-US" sz="1200" spc="-10" dirty="0">
                <a:solidFill>
                  <a:srgbClr val="404040"/>
                </a:solidFill>
                <a:latin typeface="Calibri"/>
                <a:cs typeface="Calibri"/>
              </a:rPr>
              <a:t> </a:t>
            </a:r>
            <a:r>
              <a:rPr lang="en-US" sz="1200" dirty="0">
                <a:solidFill>
                  <a:srgbClr val="404040"/>
                </a:solidFill>
                <a:latin typeface="Calibri"/>
                <a:cs typeface="Calibri"/>
              </a:rPr>
              <a:t>involve</a:t>
            </a:r>
            <a:r>
              <a:rPr lang="en-US" sz="1200" spc="-10" dirty="0">
                <a:solidFill>
                  <a:srgbClr val="404040"/>
                </a:solidFill>
                <a:latin typeface="Calibri"/>
                <a:cs typeface="Calibri"/>
              </a:rPr>
              <a:t> serious</a:t>
            </a:r>
            <a:endParaRPr lang="en-US" sz="1200" dirty="0">
              <a:latin typeface="Calibri"/>
              <a:cs typeface="Calibri"/>
            </a:endParaRPr>
          </a:p>
          <a:p>
            <a:pPr marL="355600">
              <a:lnSpc>
                <a:spcPct val="100000"/>
              </a:lnSpc>
            </a:pPr>
            <a:r>
              <a:rPr lang="en-US" sz="1200" dirty="0">
                <a:solidFill>
                  <a:srgbClr val="404040"/>
                </a:solidFill>
                <a:latin typeface="Calibri"/>
                <a:cs typeface="Calibri"/>
              </a:rPr>
              <a:t>loss,</a:t>
            </a:r>
            <a:r>
              <a:rPr lang="en-US" sz="1200" spc="-5" dirty="0">
                <a:solidFill>
                  <a:srgbClr val="404040"/>
                </a:solidFill>
                <a:latin typeface="Calibri"/>
                <a:cs typeface="Calibri"/>
              </a:rPr>
              <a:t> </a:t>
            </a:r>
            <a:r>
              <a:rPr lang="en-US" sz="1200" dirty="0">
                <a:solidFill>
                  <a:srgbClr val="404040"/>
                </a:solidFill>
                <a:latin typeface="Calibri"/>
                <a:cs typeface="Calibri"/>
              </a:rPr>
              <a:t>threat</a:t>
            </a:r>
            <a:r>
              <a:rPr lang="en-US" sz="1200" spc="-15" dirty="0">
                <a:solidFill>
                  <a:srgbClr val="404040"/>
                </a:solidFill>
                <a:latin typeface="Calibri"/>
                <a:cs typeface="Calibri"/>
              </a:rPr>
              <a:t> </a:t>
            </a:r>
            <a:r>
              <a:rPr lang="en-US" sz="1200" spc="80" dirty="0">
                <a:solidFill>
                  <a:srgbClr val="404040"/>
                </a:solidFill>
                <a:latin typeface="Calibri"/>
                <a:cs typeface="Calibri"/>
              </a:rPr>
              <a:t>or</a:t>
            </a:r>
            <a:r>
              <a:rPr lang="en-US" sz="1200" spc="-5" dirty="0">
                <a:solidFill>
                  <a:srgbClr val="404040"/>
                </a:solidFill>
                <a:latin typeface="Calibri"/>
                <a:cs typeface="Calibri"/>
              </a:rPr>
              <a:t> </a:t>
            </a:r>
            <a:r>
              <a:rPr lang="en-US" sz="1200" dirty="0">
                <a:solidFill>
                  <a:srgbClr val="404040"/>
                </a:solidFill>
                <a:latin typeface="Calibri"/>
                <a:cs typeface="Calibri"/>
              </a:rPr>
              <a:t>harm</a:t>
            </a:r>
            <a:r>
              <a:rPr lang="en-US" sz="1200" spc="-5" dirty="0">
                <a:solidFill>
                  <a:srgbClr val="404040"/>
                </a:solidFill>
                <a:latin typeface="Calibri"/>
                <a:cs typeface="Calibri"/>
              </a:rPr>
              <a:t> </a:t>
            </a:r>
            <a:r>
              <a:rPr lang="en-US" sz="1200" dirty="0">
                <a:solidFill>
                  <a:srgbClr val="404040"/>
                </a:solidFill>
                <a:latin typeface="Calibri"/>
                <a:cs typeface="Calibri"/>
              </a:rPr>
              <a:t>to a person’s</a:t>
            </a:r>
            <a:r>
              <a:rPr lang="en-US" sz="1200" spc="-10" dirty="0">
                <a:solidFill>
                  <a:srgbClr val="404040"/>
                </a:solidFill>
                <a:latin typeface="Calibri"/>
                <a:cs typeface="Calibri"/>
              </a:rPr>
              <a:t> </a:t>
            </a:r>
            <a:r>
              <a:rPr lang="en-US" sz="1200" spc="-20" dirty="0">
                <a:solidFill>
                  <a:srgbClr val="404040"/>
                </a:solidFill>
                <a:latin typeface="Calibri"/>
                <a:cs typeface="Calibri"/>
              </a:rPr>
              <a:t>physical</a:t>
            </a:r>
            <a:r>
              <a:rPr lang="en-US" sz="1200" spc="-5" dirty="0">
                <a:solidFill>
                  <a:srgbClr val="404040"/>
                </a:solidFill>
                <a:latin typeface="Calibri"/>
                <a:cs typeface="Calibri"/>
              </a:rPr>
              <a:t> </a:t>
            </a:r>
            <a:r>
              <a:rPr lang="en-US" sz="1200" spc="-25" dirty="0">
                <a:solidFill>
                  <a:srgbClr val="404040"/>
                </a:solidFill>
                <a:latin typeface="Calibri"/>
                <a:cs typeface="Calibri"/>
              </a:rPr>
              <a:t>and/or</a:t>
            </a:r>
            <a:r>
              <a:rPr lang="en-US" sz="1200" spc="5" dirty="0">
                <a:solidFill>
                  <a:srgbClr val="404040"/>
                </a:solidFill>
                <a:latin typeface="Calibri"/>
                <a:cs typeface="Calibri"/>
              </a:rPr>
              <a:t> </a:t>
            </a:r>
            <a:r>
              <a:rPr lang="en-US" sz="1200" spc="-20" dirty="0">
                <a:solidFill>
                  <a:srgbClr val="404040"/>
                </a:solidFill>
                <a:latin typeface="Calibri"/>
                <a:cs typeface="Calibri"/>
              </a:rPr>
              <a:t>emotional</a:t>
            </a:r>
            <a:r>
              <a:rPr lang="en-US" sz="1200" spc="-15" dirty="0">
                <a:solidFill>
                  <a:srgbClr val="404040"/>
                </a:solidFill>
                <a:latin typeface="Calibri"/>
                <a:cs typeface="Calibri"/>
              </a:rPr>
              <a:t> </a:t>
            </a:r>
            <a:r>
              <a:rPr lang="en-US" sz="1200" dirty="0">
                <a:solidFill>
                  <a:srgbClr val="404040"/>
                </a:solidFill>
                <a:latin typeface="Calibri"/>
                <a:cs typeface="Calibri"/>
              </a:rPr>
              <a:t>well</a:t>
            </a:r>
            <a:r>
              <a:rPr lang="en-US" sz="1200" spc="-20" dirty="0">
                <a:solidFill>
                  <a:srgbClr val="404040"/>
                </a:solidFill>
                <a:latin typeface="Calibri"/>
                <a:cs typeface="Calibri"/>
              </a:rPr>
              <a:t> </a:t>
            </a:r>
            <a:r>
              <a:rPr lang="en-US" sz="1200" spc="-10" dirty="0">
                <a:solidFill>
                  <a:srgbClr val="404040"/>
                </a:solidFill>
                <a:latin typeface="Calibri"/>
                <a:cs typeface="Calibri"/>
              </a:rPr>
              <a:t>being.</a:t>
            </a:r>
            <a:endParaRPr lang="en-US" sz="1200" dirty="0">
              <a:latin typeface="Calibri"/>
              <a:cs typeface="Calibri"/>
            </a:endParaRPr>
          </a:p>
          <a:p>
            <a:pPr>
              <a:lnSpc>
                <a:spcPct val="100000"/>
              </a:lnSpc>
              <a:spcBef>
                <a:spcPts val="790"/>
              </a:spcBef>
            </a:pPr>
            <a:endParaRPr lang="en-US" sz="1200" dirty="0">
              <a:latin typeface="Calibri"/>
              <a:cs typeface="Calibri"/>
            </a:endParaRPr>
          </a:p>
          <a:p>
            <a:pPr marL="355600" marR="215900" indent="-343535">
              <a:lnSpc>
                <a:spcPct val="100000"/>
              </a:lnSpc>
              <a:spcBef>
                <a:spcPts val="5"/>
              </a:spcBef>
              <a:buSzPct val="78260"/>
              <a:buFont typeface="Arial"/>
              <a:buChar char="•"/>
              <a:tabLst>
                <a:tab pos="355600" algn="l"/>
              </a:tabLst>
            </a:pPr>
            <a:r>
              <a:rPr lang="en-US" sz="1200" dirty="0">
                <a:solidFill>
                  <a:srgbClr val="404040"/>
                </a:solidFill>
                <a:latin typeface="Calibri"/>
                <a:cs typeface="Calibri"/>
              </a:rPr>
              <a:t>These</a:t>
            </a:r>
            <a:r>
              <a:rPr lang="en-US" sz="1200" spc="-5" dirty="0">
                <a:solidFill>
                  <a:srgbClr val="404040"/>
                </a:solidFill>
                <a:latin typeface="Calibri"/>
                <a:cs typeface="Calibri"/>
              </a:rPr>
              <a:t> </a:t>
            </a:r>
            <a:r>
              <a:rPr lang="en-US" sz="1200" dirty="0">
                <a:solidFill>
                  <a:srgbClr val="404040"/>
                </a:solidFill>
                <a:latin typeface="Calibri"/>
                <a:cs typeface="Calibri"/>
              </a:rPr>
              <a:t>experiences</a:t>
            </a:r>
            <a:r>
              <a:rPr lang="en-US" sz="1200" spc="-10" dirty="0">
                <a:solidFill>
                  <a:srgbClr val="404040"/>
                </a:solidFill>
                <a:latin typeface="Calibri"/>
                <a:cs typeface="Calibri"/>
              </a:rPr>
              <a:t> </a:t>
            </a:r>
            <a:r>
              <a:rPr lang="en-US" sz="1200" spc="-10" dirty="0">
                <a:solidFill>
                  <a:srgbClr val="BC572C"/>
                </a:solidFill>
                <a:latin typeface="Calibri"/>
                <a:cs typeface="Calibri"/>
              </a:rPr>
              <a:t>may</a:t>
            </a:r>
            <a:r>
              <a:rPr lang="en-US" sz="1200" spc="10" dirty="0">
                <a:solidFill>
                  <a:srgbClr val="BC572C"/>
                </a:solidFill>
                <a:latin typeface="Calibri"/>
                <a:cs typeface="Calibri"/>
              </a:rPr>
              <a:t> </a:t>
            </a:r>
            <a:r>
              <a:rPr lang="en-US" sz="1200" dirty="0">
                <a:solidFill>
                  <a:srgbClr val="BC572C"/>
                </a:solidFill>
                <a:latin typeface="Calibri"/>
                <a:cs typeface="Calibri"/>
              </a:rPr>
              <a:t>occur</a:t>
            </a:r>
            <a:r>
              <a:rPr lang="en-US" sz="1200" spc="20" dirty="0">
                <a:solidFill>
                  <a:srgbClr val="BC572C"/>
                </a:solidFill>
                <a:latin typeface="Calibri"/>
                <a:cs typeface="Calibri"/>
              </a:rPr>
              <a:t> </a:t>
            </a:r>
            <a:r>
              <a:rPr lang="en-US" sz="1200" dirty="0">
                <a:solidFill>
                  <a:srgbClr val="BC572C"/>
                </a:solidFill>
                <a:latin typeface="Calibri"/>
                <a:cs typeface="Calibri"/>
              </a:rPr>
              <a:t>at</a:t>
            </a:r>
            <a:r>
              <a:rPr lang="en-US" sz="1200" spc="10" dirty="0">
                <a:solidFill>
                  <a:srgbClr val="BC572C"/>
                </a:solidFill>
                <a:latin typeface="Calibri"/>
                <a:cs typeface="Calibri"/>
              </a:rPr>
              <a:t> </a:t>
            </a:r>
            <a:r>
              <a:rPr lang="en-US" sz="1200" spc="-10" dirty="0">
                <a:solidFill>
                  <a:srgbClr val="BC572C"/>
                </a:solidFill>
                <a:latin typeface="Calibri"/>
                <a:cs typeface="Calibri"/>
              </a:rPr>
              <a:t>any</a:t>
            </a:r>
            <a:r>
              <a:rPr lang="en-US" sz="1200" spc="10" dirty="0">
                <a:solidFill>
                  <a:srgbClr val="BC572C"/>
                </a:solidFill>
                <a:latin typeface="Calibri"/>
                <a:cs typeface="Calibri"/>
              </a:rPr>
              <a:t> </a:t>
            </a:r>
            <a:r>
              <a:rPr lang="en-US" sz="1200" dirty="0">
                <a:solidFill>
                  <a:srgbClr val="BC572C"/>
                </a:solidFill>
                <a:latin typeface="Calibri"/>
                <a:cs typeface="Calibri"/>
              </a:rPr>
              <a:t>time</a:t>
            </a:r>
            <a:r>
              <a:rPr lang="en-US" sz="1200" spc="-5" dirty="0">
                <a:solidFill>
                  <a:srgbClr val="BC572C"/>
                </a:solidFill>
                <a:latin typeface="Calibri"/>
                <a:cs typeface="Calibri"/>
              </a:rPr>
              <a:t> </a:t>
            </a:r>
            <a:r>
              <a:rPr lang="en-US" sz="1200" dirty="0">
                <a:solidFill>
                  <a:srgbClr val="BC572C"/>
                </a:solidFill>
                <a:latin typeface="Calibri"/>
                <a:cs typeface="Calibri"/>
              </a:rPr>
              <a:t>in</a:t>
            </a:r>
            <a:r>
              <a:rPr lang="en-US" sz="1200" spc="10" dirty="0">
                <a:solidFill>
                  <a:srgbClr val="BC572C"/>
                </a:solidFill>
                <a:latin typeface="Calibri"/>
                <a:cs typeface="Calibri"/>
              </a:rPr>
              <a:t> </a:t>
            </a:r>
            <a:r>
              <a:rPr lang="en-US" sz="1200" dirty="0">
                <a:solidFill>
                  <a:srgbClr val="BC572C"/>
                </a:solidFill>
                <a:latin typeface="Calibri"/>
                <a:cs typeface="Calibri"/>
              </a:rPr>
              <a:t>a</a:t>
            </a:r>
            <a:r>
              <a:rPr lang="en-US" sz="1200" spc="5" dirty="0">
                <a:solidFill>
                  <a:srgbClr val="BC572C"/>
                </a:solidFill>
                <a:latin typeface="Calibri"/>
                <a:cs typeface="Calibri"/>
              </a:rPr>
              <a:t> </a:t>
            </a:r>
            <a:r>
              <a:rPr lang="en-US" sz="1200" dirty="0">
                <a:solidFill>
                  <a:srgbClr val="BC572C"/>
                </a:solidFill>
                <a:latin typeface="Calibri"/>
                <a:cs typeface="Calibri"/>
              </a:rPr>
              <a:t>person’s</a:t>
            </a:r>
            <a:r>
              <a:rPr lang="en-US" sz="1200" spc="10" dirty="0">
                <a:solidFill>
                  <a:srgbClr val="BC572C"/>
                </a:solidFill>
                <a:latin typeface="Calibri"/>
                <a:cs typeface="Calibri"/>
              </a:rPr>
              <a:t> </a:t>
            </a:r>
            <a:r>
              <a:rPr lang="en-US" sz="1200" spc="-25" dirty="0">
                <a:solidFill>
                  <a:srgbClr val="BC572C"/>
                </a:solidFill>
                <a:latin typeface="Calibri"/>
                <a:cs typeface="Calibri"/>
              </a:rPr>
              <a:t>life</a:t>
            </a:r>
            <a:r>
              <a:rPr lang="en-US" sz="1200" spc="-25" dirty="0">
                <a:solidFill>
                  <a:srgbClr val="404040"/>
                </a:solidFill>
                <a:latin typeface="Calibri"/>
                <a:cs typeface="Calibri"/>
              </a:rPr>
              <a:t>.</a:t>
            </a:r>
            <a:r>
              <a:rPr lang="en-US" sz="1200" spc="-5" dirty="0">
                <a:solidFill>
                  <a:srgbClr val="404040"/>
                </a:solidFill>
                <a:latin typeface="Calibri"/>
                <a:cs typeface="Calibri"/>
              </a:rPr>
              <a:t> </a:t>
            </a:r>
            <a:r>
              <a:rPr lang="en-US" sz="1200" dirty="0">
                <a:solidFill>
                  <a:srgbClr val="404040"/>
                </a:solidFill>
                <a:latin typeface="Calibri"/>
                <a:cs typeface="Calibri"/>
              </a:rPr>
              <a:t>They </a:t>
            </a:r>
            <a:r>
              <a:rPr lang="en-US" sz="1200" spc="-10" dirty="0">
                <a:solidFill>
                  <a:srgbClr val="404040"/>
                </a:solidFill>
                <a:latin typeface="Calibri"/>
                <a:cs typeface="Calibri"/>
              </a:rPr>
              <a:t>may</a:t>
            </a:r>
            <a:r>
              <a:rPr lang="en-US" sz="1200" spc="10" dirty="0">
                <a:solidFill>
                  <a:srgbClr val="404040"/>
                </a:solidFill>
                <a:latin typeface="Calibri"/>
                <a:cs typeface="Calibri"/>
              </a:rPr>
              <a:t> </a:t>
            </a:r>
            <a:r>
              <a:rPr lang="en-US" sz="1200" dirty="0">
                <a:solidFill>
                  <a:srgbClr val="404040"/>
                </a:solidFill>
                <a:latin typeface="Calibri"/>
                <a:cs typeface="Calibri"/>
              </a:rPr>
              <a:t>involve</a:t>
            </a:r>
            <a:r>
              <a:rPr lang="en-US" sz="1200" spc="10" dirty="0">
                <a:solidFill>
                  <a:srgbClr val="404040"/>
                </a:solidFill>
                <a:latin typeface="Calibri"/>
                <a:cs typeface="Calibri"/>
              </a:rPr>
              <a:t> </a:t>
            </a:r>
            <a:r>
              <a:rPr lang="en-US" sz="1200" spc="-50" dirty="0">
                <a:solidFill>
                  <a:srgbClr val="404040"/>
                </a:solidFill>
                <a:latin typeface="Calibri"/>
                <a:cs typeface="Calibri"/>
              </a:rPr>
              <a:t>a </a:t>
            </a:r>
            <a:r>
              <a:rPr lang="en-US" sz="1200" spc="-10" dirty="0">
                <a:solidFill>
                  <a:srgbClr val="404040"/>
                </a:solidFill>
                <a:latin typeface="Calibri"/>
                <a:cs typeface="Calibri"/>
              </a:rPr>
              <a:t>single</a:t>
            </a:r>
            <a:r>
              <a:rPr lang="en-US" sz="1200" spc="-35" dirty="0">
                <a:solidFill>
                  <a:srgbClr val="404040"/>
                </a:solidFill>
                <a:latin typeface="Calibri"/>
                <a:cs typeface="Calibri"/>
              </a:rPr>
              <a:t> </a:t>
            </a:r>
            <a:r>
              <a:rPr lang="en-US" sz="1200" spc="-10" dirty="0">
                <a:solidFill>
                  <a:srgbClr val="404040"/>
                </a:solidFill>
                <a:latin typeface="Calibri"/>
                <a:cs typeface="Calibri"/>
              </a:rPr>
              <a:t>traumatic</a:t>
            </a:r>
            <a:r>
              <a:rPr lang="en-US" sz="1200" spc="-15" dirty="0">
                <a:solidFill>
                  <a:srgbClr val="404040"/>
                </a:solidFill>
                <a:latin typeface="Calibri"/>
                <a:cs typeface="Calibri"/>
              </a:rPr>
              <a:t> </a:t>
            </a:r>
            <a:r>
              <a:rPr lang="en-US" sz="1200" dirty="0">
                <a:solidFill>
                  <a:srgbClr val="404040"/>
                </a:solidFill>
                <a:latin typeface="Calibri"/>
                <a:cs typeface="Calibri"/>
              </a:rPr>
              <a:t>event</a:t>
            </a:r>
            <a:r>
              <a:rPr lang="en-US" sz="1200" spc="-35" dirty="0">
                <a:solidFill>
                  <a:srgbClr val="404040"/>
                </a:solidFill>
                <a:latin typeface="Calibri"/>
                <a:cs typeface="Calibri"/>
              </a:rPr>
              <a:t> </a:t>
            </a:r>
            <a:r>
              <a:rPr lang="en-US" sz="1200" spc="80" dirty="0">
                <a:solidFill>
                  <a:srgbClr val="404040"/>
                </a:solidFill>
                <a:latin typeface="Calibri"/>
                <a:cs typeface="Calibri"/>
              </a:rPr>
              <a:t>or</a:t>
            </a:r>
            <a:r>
              <a:rPr lang="en-US" sz="1200" spc="-20" dirty="0">
                <a:solidFill>
                  <a:srgbClr val="404040"/>
                </a:solidFill>
                <a:latin typeface="Calibri"/>
                <a:cs typeface="Calibri"/>
              </a:rPr>
              <a:t> </a:t>
            </a:r>
            <a:r>
              <a:rPr lang="en-US" sz="1200" spc="-10" dirty="0">
                <a:solidFill>
                  <a:srgbClr val="404040"/>
                </a:solidFill>
                <a:latin typeface="Calibri"/>
                <a:cs typeface="Calibri"/>
              </a:rPr>
              <a:t>may</a:t>
            </a:r>
            <a:r>
              <a:rPr lang="en-US" sz="1200" spc="-15" dirty="0">
                <a:solidFill>
                  <a:srgbClr val="404040"/>
                </a:solidFill>
                <a:latin typeface="Calibri"/>
                <a:cs typeface="Calibri"/>
              </a:rPr>
              <a:t> </a:t>
            </a:r>
            <a:r>
              <a:rPr lang="en-US" sz="1200" dirty="0">
                <a:solidFill>
                  <a:srgbClr val="404040"/>
                </a:solidFill>
                <a:latin typeface="Calibri"/>
                <a:cs typeface="Calibri"/>
              </a:rPr>
              <a:t>be</a:t>
            </a:r>
            <a:r>
              <a:rPr lang="en-US" sz="1200" spc="-15" dirty="0">
                <a:solidFill>
                  <a:srgbClr val="404040"/>
                </a:solidFill>
                <a:latin typeface="Calibri"/>
                <a:cs typeface="Calibri"/>
              </a:rPr>
              <a:t> </a:t>
            </a:r>
            <a:r>
              <a:rPr lang="en-US" sz="1200" spc="-10" dirty="0">
                <a:solidFill>
                  <a:srgbClr val="404040"/>
                </a:solidFill>
                <a:latin typeface="Calibri"/>
                <a:cs typeface="Calibri"/>
              </a:rPr>
              <a:t>repeated</a:t>
            </a:r>
            <a:r>
              <a:rPr lang="en-US" sz="1200" spc="-30" dirty="0">
                <a:solidFill>
                  <a:srgbClr val="404040"/>
                </a:solidFill>
                <a:latin typeface="Calibri"/>
                <a:cs typeface="Calibri"/>
              </a:rPr>
              <a:t> </a:t>
            </a:r>
            <a:r>
              <a:rPr lang="en-US" sz="1200" dirty="0">
                <a:solidFill>
                  <a:srgbClr val="404040"/>
                </a:solidFill>
                <a:latin typeface="Calibri"/>
                <a:cs typeface="Calibri"/>
              </a:rPr>
              <a:t>over</a:t>
            </a:r>
            <a:r>
              <a:rPr lang="en-US" sz="1200" spc="-15" dirty="0">
                <a:solidFill>
                  <a:srgbClr val="404040"/>
                </a:solidFill>
                <a:latin typeface="Calibri"/>
                <a:cs typeface="Calibri"/>
              </a:rPr>
              <a:t> </a:t>
            </a:r>
            <a:r>
              <a:rPr lang="en-US" sz="1200" spc="-30" dirty="0">
                <a:solidFill>
                  <a:srgbClr val="404040"/>
                </a:solidFill>
                <a:latin typeface="Calibri"/>
                <a:cs typeface="Calibri"/>
              </a:rPr>
              <a:t>many</a:t>
            </a:r>
            <a:r>
              <a:rPr lang="en-US" sz="1200" spc="-20" dirty="0">
                <a:solidFill>
                  <a:srgbClr val="404040"/>
                </a:solidFill>
                <a:latin typeface="Calibri"/>
                <a:cs typeface="Calibri"/>
              </a:rPr>
              <a:t> </a:t>
            </a:r>
            <a:r>
              <a:rPr lang="en-US" sz="1200" spc="-10" dirty="0">
                <a:solidFill>
                  <a:srgbClr val="404040"/>
                </a:solidFill>
                <a:latin typeface="Calibri"/>
                <a:cs typeface="Calibri"/>
              </a:rPr>
              <a:t>years.</a:t>
            </a:r>
            <a:endParaRPr lang="en-US" sz="1200" dirty="0">
              <a:latin typeface="Calibri"/>
              <a:cs typeface="Calibri"/>
            </a:endParaRPr>
          </a:p>
          <a:p>
            <a:pPr>
              <a:lnSpc>
                <a:spcPct val="100000"/>
              </a:lnSpc>
              <a:spcBef>
                <a:spcPts val="790"/>
              </a:spcBef>
              <a:buFont typeface="Arial"/>
              <a:buChar char="•"/>
            </a:pPr>
            <a:endParaRPr lang="en-US" sz="1200" dirty="0">
              <a:latin typeface="Calibri"/>
              <a:cs typeface="Calibri"/>
            </a:endParaRPr>
          </a:p>
          <a:p>
            <a:pPr marL="355600" marR="5080" indent="-343535">
              <a:lnSpc>
                <a:spcPct val="100000"/>
              </a:lnSpc>
              <a:buSzPct val="78260"/>
              <a:buFont typeface="Arial"/>
              <a:buChar char="•"/>
              <a:tabLst>
                <a:tab pos="355600" algn="l"/>
              </a:tabLst>
            </a:pPr>
            <a:r>
              <a:rPr lang="en-US" sz="1200" dirty="0">
                <a:solidFill>
                  <a:srgbClr val="404040"/>
                </a:solidFill>
                <a:latin typeface="Calibri"/>
                <a:cs typeface="Calibri"/>
              </a:rPr>
              <a:t>These</a:t>
            </a:r>
            <a:r>
              <a:rPr lang="en-US" sz="1200" spc="-10" dirty="0">
                <a:solidFill>
                  <a:srgbClr val="404040"/>
                </a:solidFill>
                <a:latin typeface="Calibri"/>
                <a:cs typeface="Calibri"/>
              </a:rPr>
              <a:t> trauma</a:t>
            </a:r>
            <a:r>
              <a:rPr lang="en-US" sz="1200" dirty="0">
                <a:solidFill>
                  <a:srgbClr val="404040"/>
                </a:solidFill>
                <a:latin typeface="Calibri"/>
                <a:cs typeface="Calibri"/>
              </a:rPr>
              <a:t> experiences</a:t>
            </a:r>
            <a:r>
              <a:rPr lang="en-US" sz="1200" spc="-25" dirty="0">
                <a:solidFill>
                  <a:srgbClr val="404040"/>
                </a:solidFill>
                <a:latin typeface="Calibri"/>
                <a:cs typeface="Calibri"/>
              </a:rPr>
              <a:t> </a:t>
            </a:r>
            <a:r>
              <a:rPr lang="en-US" sz="1200" dirty="0">
                <a:solidFill>
                  <a:srgbClr val="404040"/>
                </a:solidFill>
                <a:latin typeface="Calibri"/>
                <a:cs typeface="Calibri"/>
              </a:rPr>
              <a:t>often</a:t>
            </a:r>
            <a:r>
              <a:rPr lang="en-US" sz="1200" spc="-5" dirty="0">
                <a:solidFill>
                  <a:srgbClr val="404040"/>
                </a:solidFill>
                <a:latin typeface="Calibri"/>
                <a:cs typeface="Calibri"/>
              </a:rPr>
              <a:t> </a:t>
            </a:r>
            <a:r>
              <a:rPr lang="en-US" sz="1200" dirty="0">
                <a:solidFill>
                  <a:srgbClr val="BC572C"/>
                </a:solidFill>
                <a:latin typeface="Calibri"/>
                <a:cs typeface="Calibri"/>
              </a:rPr>
              <a:t>overwhelm</a:t>
            </a:r>
            <a:r>
              <a:rPr lang="en-US" sz="1200" spc="-10" dirty="0">
                <a:solidFill>
                  <a:srgbClr val="BC572C"/>
                </a:solidFill>
                <a:latin typeface="Calibri"/>
                <a:cs typeface="Calibri"/>
              </a:rPr>
              <a:t> </a:t>
            </a:r>
            <a:r>
              <a:rPr lang="en-US" sz="1200" dirty="0">
                <a:solidFill>
                  <a:srgbClr val="BC572C"/>
                </a:solidFill>
                <a:latin typeface="Calibri"/>
                <a:cs typeface="Calibri"/>
              </a:rPr>
              <a:t>a person’s</a:t>
            </a:r>
            <a:r>
              <a:rPr lang="en-US" sz="1200" spc="-10" dirty="0">
                <a:solidFill>
                  <a:srgbClr val="BC572C"/>
                </a:solidFill>
                <a:latin typeface="Calibri"/>
                <a:cs typeface="Calibri"/>
              </a:rPr>
              <a:t> </a:t>
            </a:r>
            <a:r>
              <a:rPr lang="en-US" sz="1200" dirty="0">
                <a:solidFill>
                  <a:srgbClr val="BC572C"/>
                </a:solidFill>
                <a:latin typeface="Calibri"/>
                <a:cs typeface="Calibri"/>
              </a:rPr>
              <a:t>coping resources</a:t>
            </a:r>
            <a:r>
              <a:rPr lang="en-US" sz="1200" dirty="0">
                <a:solidFill>
                  <a:srgbClr val="404040"/>
                </a:solidFill>
                <a:latin typeface="Calibri"/>
                <a:cs typeface="Calibri"/>
              </a:rPr>
              <a:t>.</a:t>
            </a:r>
            <a:r>
              <a:rPr lang="en-US" sz="1200" spc="-10" dirty="0">
                <a:solidFill>
                  <a:srgbClr val="404040"/>
                </a:solidFill>
                <a:latin typeface="Calibri"/>
                <a:cs typeface="Calibri"/>
              </a:rPr>
              <a:t> </a:t>
            </a:r>
            <a:r>
              <a:rPr lang="en-US" sz="1200" spc="-25" dirty="0">
                <a:solidFill>
                  <a:srgbClr val="404040"/>
                </a:solidFill>
                <a:latin typeface="Calibri"/>
                <a:cs typeface="Calibri"/>
              </a:rPr>
              <a:t>The </a:t>
            </a:r>
            <a:r>
              <a:rPr lang="en-US" sz="1200" dirty="0">
                <a:solidFill>
                  <a:srgbClr val="404040"/>
                </a:solidFill>
                <a:latin typeface="Calibri"/>
                <a:cs typeface="Calibri"/>
              </a:rPr>
              <a:t>person</a:t>
            </a:r>
            <a:r>
              <a:rPr lang="en-US" sz="1200" spc="20" dirty="0">
                <a:solidFill>
                  <a:srgbClr val="404040"/>
                </a:solidFill>
                <a:latin typeface="Calibri"/>
                <a:cs typeface="Calibri"/>
              </a:rPr>
              <a:t> </a:t>
            </a:r>
            <a:r>
              <a:rPr lang="en-US" sz="1200" spc="-20" dirty="0">
                <a:solidFill>
                  <a:srgbClr val="404040"/>
                </a:solidFill>
                <a:latin typeface="Calibri"/>
                <a:cs typeface="Calibri"/>
              </a:rPr>
              <a:t>finds</a:t>
            </a:r>
            <a:r>
              <a:rPr lang="en-US" sz="1200" spc="10" dirty="0">
                <a:solidFill>
                  <a:srgbClr val="404040"/>
                </a:solidFill>
                <a:latin typeface="Calibri"/>
                <a:cs typeface="Calibri"/>
              </a:rPr>
              <a:t> </a:t>
            </a:r>
            <a:r>
              <a:rPr lang="en-US" sz="1200" dirty="0">
                <a:solidFill>
                  <a:srgbClr val="404040"/>
                </a:solidFill>
                <a:latin typeface="Calibri"/>
                <a:cs typeface="Calibri"/>
              </a:rPr>
              <a:t>other</a:t>
            </a:r>
            <a:r>
              <a:rPr lang="en-US" sz="1200" spc="25" dirty="0">
                <a:solidFill>
                  <a:srgbClr val="404040"/>
                </a:solidFill>
                <a:latin typeface="Calibri"/>
                <a:cs typeface="Calibri"/>
              </a:rPr>
              <a:t> </a:t>
            </a:r>
            <a:r>
              <a:rPr lang="en-US" sz="1200" dirty="0">
                <a:solidFill>
                  <a:srgbClr val="404040"/>
                </a:solidFill>
                <a:latin typeface="Calibri"/>
                <a:cs typeface="Calibri"/>
              </a:rPr>
              <a:t>ways</a:t>
            </a:r>
            <a:r>
              <a:rPr lang="en-US" sz="1200" spc="15" dirty="0">
                <a:solidFill>
                  <a:srgbClr val="404040"/>
                </a:solidFill>
                <a:latin typeface="Calibri"/>
                <a:cs typeface="Calibri"/>
              </a:rPr>
              <a:t> </a:t>
            </a:r>
            <a:r>
              <a:rPr lang="en-US" sz="1200" dirty="0">
                <a:solidFill>
                  <a:srgbClr val="404040"/>
                </a:solidFill>
                <a:latin typeface="Calibri"/>
                <a:cs typeface="Calibri"/>
              </a:rPr>
              <a:t>of</a:t>
            </a:r>
            <a:r>
              <a:rPr lang="en-US" sz="1200" spc="25" dirty="0">
                <a:solidFill>
                  <a:srgbClr val="404040"/>
                </a:solidFill>
                <a:latin typeface="Calibri"/>
                <a:cs typeface="Calibri"/>
              </a:rPr>
              <a:t> </a:t>
            </a:r>
            <a:r>
              <a:rPr lang="en-US" sz="1200" dirty="0">
                <a:solidFill>
                  <a:srgbClr val="404040"/>
                </a:solidFill>
                <a:latin typeface="Calibri"/>
                <a:cs typeface="Calibri"/>
              </a:rPr>
              <a:t>coping</a:t>
            </a:r>
            <a:r>
              <a:rPr lang="en-US" sz="1200" spc="25" dirty="0">
                <a:solidFill>
                  <a:srgbClr val="404040"/>
                </a:solidFill>
                <a:latin typeface="Calibri"/>
                <a:cs typeface="Calibri"/>
              </a:rPr>
              <a:t> </a:t>
            </a:r>
            <a:r>
              <a:rPr lang="en-US" sz="1200" dirty="0">
                <a:solidFill>
                  <a:srgbClr val="404040"/>
                </a:solidFill>
                <a:latin typeface="Calibri"/>
                <a:cs typeface="Calibri"/>
              </a:rPr>
              <a:t>that</a:t>
            </a:r>
            <a:r>
              <a:rPr lang="en-US" sz="1200" spc="10" dirty="0">
                <a:solidFill>
                  <a:srgbClr val="404040"/>
                </a:solidFill>
                <a:latin typeface="Calibri"/>
                <a:cs typeface="Calibri"/>
              </a:rPr>
              <a:t> </a:t>
            </a:r>
            <a:r>
              <a:rPr lang="en-US" sz="1200" spc="-10" dirty="0">
                <a:solidFill>
                  <a:srgbClr val="404040"/>
                </a:solidFill>
                <a:latin typeface="Calibri"/>
                <a:cs typeface="Calibri"/>
              </a:rPr>
              <a:t>may</a:t>
            </a:r>
            <a:r>
              <a:rPr lang="en-US" sz="1200" spc="25" dirty="0">
                <a:solidFill>
                  <a:srgbClr val="404040"/>
                </a:solidFill>
                <a:latin typeface="Calibri"/>
                <a:cs typeface="Calibri"/>
              </a:rPr>
              <a:t> </a:t>
            </a:r>
            <a:r>
              <a:rPr lang="en-US" sz="1200" dirty="0">
                <a:solidFill>
                  <a:srgbClr val="404040"/>
                </a:solidFill>
                <a:latin typeface="Calibri"/>
                <a:cs typeface="Calibri"/>
              </a:rPr>
              <a:t>work</a:t>
            </a:r>
            <a:r>
              <a:rPr lang="en-US" sz="1200" spc="15" dirty="0">
                <a:solidFill>
                  <a:srgbClr val="404040"/>
                </a:solidFill>
                <a:latin typeface="Calibri"/>
                <a:cs typeface="Calibri"/>
              </a:rPr>
              <a:t> </a:t>
            </a:r>
            <a:r>
              <a:rPr lang="en-US" sz="1200" dirty="0">
                <a:solidFill>
                  <a:srgbClr val="404040"/>
                </a:solidFill>
                <a:latin typeface="Calibri"/>
                <a:cs typeface="Calibri"/>
              </a:rPr>
              <a:t>in</a:t>
            </a:r>
            <a:r>
              <a:rPr lang="en-US" sz="1200" spc="20" dirty="0">
                <a:solidFill>
                  <a:srgbClr val="404040"/>
                </a:solidFill>
                <a:latin typeface="Calibri"/>
                <a:cs typeface="Calibri"/>
              </a:rPr>
              <a:t> </a:t>
            </a:r>
            <a:r>
              <a:rPr lang="en-US" sz="1200" dirty="0">
                <a:solidFill>
                  <a:srgbClr val="404040"/>
                </a:solidFill>
                <a:latin typeface="Calibri"/>
                <a:cs typeface="Calibri"/>
              </a:rPr>
              <a:t>the</a:t>
            </a:r>
            <a:r>
              <a:rPr lang="en-US" sz="1200" spc="5" dirty="0">
                <a:solidFill>
                  <a:srgbClr val="404040"/>
                </a:solidFill>
                <a:latin typeface="Calibri"/>
                <a:cs typeface="Calibri"/>
              </a:rPr>
              <a:t> </a:t>
            </a:r>
            <a:r>
              <a:rPr lang="en-US" sz="1200" dirty="0">
                <a:solidFill>
                  <a:srgbClr val="404040"/>
                </a:solidFill>
                <a:latin typeface="Calibri"/>
                <a:cs typeface="Calibri"/>
              </a:rPr>
              <a:t>short</a:t>
            </a:r>
            <a:r>
              <a:rPr lang="en-US" sz="1200" spc="25" dirty="0">
                <a:solidFill>
                  <a:srgbClr val="404040"/>
                </a:solidFill>
                <a:latin typeface="Calibri"/>
                <a:cs typeface="Calibri"/>
              </a:rPr>
              <a:t> </a:t>
            </a:r>
            <a:r>
              <a:rPr lang="en-US" sz="1200" dirty="0">
                <a:solidFill>
                  <a:srgbClr val="404040"/>
                </a:solidFill>
                <a:latin typeface="Calibri"/>
                <a:cs typeface="Calibri"/>
              </a:rPr>
              <a:t>run</a:t>
            </a:r>
            <a:r>
              <a:rPr lang="en-US" sz="1200" spc="15" dirty="0">
                <a:solidFill>
                  <a:srgbClr val="404040"/>
                </a:solidFill>
                <a:latin typeface="Calibri"/>
                <a:cs typeface="Calibri"/>
              </a:rPr>
              <a:t> </a:t>
            </a:r>
            <a:r>
              <a:rPr lang="en-US" sz="1200" dirty="0">
                <a:solidFill>
                  <a:srgbClr val="404040"/>
                </a:solidFill>
                <a:latin typeface="Calibri"/>
                <a:cs typeface="Calibri"/>
              </a:rPr>
              <a:t>but</a:t>
            </a:r>
            <a:r>
              <a:rPr lang="en-US" sz="1200" spc="10" dirty="0">
                <a:solidFill>
                  <a:srgbClr val="404040"/>
                </a:solidFill>
                <a:latin typeface="Calibri"/>
                <a:cs typeface="Calibri"/>
              </a:rPr>
              <a:t> </a:t>
            </a:r>
            <a:r>
              <a:rPr lang="en-US" sz="1200" spc="-10" dirty="0">
                <a:solidFill>
                  <a:srgbClr val="404040"/>
                </a:solidFill>
                <a:latin typeface="Calibri"/>
                <a:cs typeface="Calibri"/>
              </a:rPr>
              <a:t>may</a:t>
            </a:r>
            <a:r>
              <a:rPr lang="en-US" sz="1200" spc="25" dirty="0">
                <a:solidFill>
                  <a:srgbClr val="404040"/>
                </a:solidFill>
                <a:latin typeface="Calibri"/>
                <a:cs typeface="Calibri"/>
              </a:rPr>
              <a:t> </a:t>
            </a:r>
            <a:r>
              <a:rPr lang="en-US" sz="1200" spc="-10" dirty="0">
                <a:solidFill>
                  <a:srgbClr val="404040"/>
                </a:solidFill>
                <a:latin typeface="Calibri"/>
                <a:cs typeface="Calibri"/>
              </a:rPr>
              <a:t>cause </a:t>
            </a:r>
            <a:r>
              <a:rPr lang="en-US" sz="1200" dirty="0">
                <a:solidFill>
                  <a:srgbClr val="404040"/>
                </a:solidFill>
                <a:latin typeface="Calibri"/>
                <a:cs typeface="Calibri"/>
              </a:rPr>
              <a:t>serious harm</a:t>
            </a:r>
            <a:r>
              <a:rPr lang="en-US" sz="1200" spc="20" dirty="0">
                <a:solidFill>
                  <a:srgbClr val="404040"/>
                </a:solidFill>
                <a:latin typeface="Calibri"/>
                <a:cs typeface="Calibri"/>
              </a:rPr>
              <a:t> </a:t>
            </a:r>
            <a:r>
              <a:rPr lang="en-US" sz="1200" dirty="0">
                <a:solidFill>
                  <a:srgbClr val="404040"/>
                </a:solidFill>
                <a:latin typeface="Calibri"/>
                <a:cs typeface="Calibri"/>
              </a:rPr>
              <a:t>in</a:t>
            </a:r>
            <a:r>
              <a:rPr lang="en-US" sz="1200" spc="-5" dirty="0">
                <a:solidFill>
                  <a:srgbClr val="404040"/>
                </a:solidFill>
                <a:latin typeface="Calibri"/>
                <a:cs typeface="Calibri"/>
              </a:rPr>
              <a:t> </a:t>
            </a:r>
            <a:r>
              <a:rPr lang="en-US" sz="1200" dirty="0">
                <a:solidFill>
                  <a:srgbClr val="404040"/>
                </a:solidFill>
                <a:latin typeface="Calibri"/>
                <a:cs typeface="Calibri"/>
              </a:rPr>
              <a:t>the</a:t>
            </a:r>
            <a:r>
              <a:rPr lang="en-US" sz="1200" spc="15" dirty="0">
                <a:solidFill>
                  <a:srgbClr val="404040"/>
                </a:solidFill>
                <a:latin typeface="Calibri"/>
                <a:cs typeface="Calibri"/>
              </a:rPr>
              <a:t> </a:t>
            </a:r>
            <a:r>
              <a:rPr lang="en-US" sz="1200" dirty="0">
                <a:solidFill>
                  <a:srgbClr val="404040"/>
                </a:solidFill>
                <a:latin typeface="Calibri"/>
                <a:cs typeface="Calibri"/>
              </a:rPr>
              <a:t>long</a:t>
            </a:r>
            <a:r>
              <a:rPr lang="en-US" sz="1200" spc="5" dirty="0">
                <a:solidFill>
                  <a:srgbClr val="404040"/>
                </a:solidFill>
                <a:latin typeface="Calibri"/>
                <a:cs typeface="Calibri"/>
              </a:rPr>
              <a:t> </a:t>
            </a:r>
            <a:r>
              <a:rPr lang="en-US" sz="1200" spc="-20" dirty="0">
                <a:solidFill>
                  <a:srgbClr val="404040"/>
                </a:solidFill>
                <a:latin typeface="Calibri"/>
                <a:cs typeface="Calibri"/>
              </a:rPr>
              <a:t>run.</a:t>
            </a:r>
            <a:endParaRPr lang="en-US" sz="1200" dirty="0">
              <a:latin typeface="Calibri"/>
              <a:cs typeface="Calibri"/>
            </a:endParaRPr>
          </a:p>
          <a:p>
            <a:endParaRPr lang="en-US" sz="1200" dirty="0">
              <a:solidFill>
                <a:srgbClr val="003366"/>
              </a:solidFill>
              <a:latin typeface="Calibri"/>
              <a:cs typeface="Calibri"/>
            </a:endParaRPr>
          </a:p>
          <a:p>
            <a:endParaRPr lang="en-US" sz="1200" dirty="0">
              <a:solidFill>
                <a:srgbClr val="003366"/>
              </a:solidFill>
              <a:latin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99EC7C8B-8E7D-59A6-9197-C8597DED716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231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A79C-2BCC-32F2-A665-BF36281D3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B6C82-CF82-2DD4-244D-45C797426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1A0BCC-99B7-D4D6-9B47-779B4186C0D6}"/>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0CC1CB38-A9F1-1ACC-7353-E659C0052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1BFE7-8EE6-246A-14CD-CA035CE4D52B}"/>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18342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02A5-25BE-FDD3-CE0E-C8F862400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2FB9B2-4B83-1012-8EE2-D477AFD3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77D99-2508-1B93-2F8B-2CFC73AAC5A0}"/>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56EB4F06-C672-2D1A-CD65-4C2B541C6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ADC1F-3F31-B37D-FB36-3B11E7BF4DC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00272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6C27E-3863-564E-4D81-58A9EBC94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629D7-3985-CE57-6B28-DCB06E7B0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953EF-A5EE-CB61-B870-6EE7D96C43B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DCC91CDC-D638-0B65-72E5-A23720603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A3739-DFEF-2986-8C69-29D7435EE5AD}"/>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17962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accen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4731193" y="-154580"/>
            <a:ext cx="6193042" cy="7010400"/>
          </a:xfrm>
          <a:prstGeom prst="rect">
            <a:avLst/>
          </a:prstGeom>
          <a:noFill/>
          <a:ln>
            <a:noFill/>
          </a:ln>
        </p:spPr>
      </p:pic>
      <p:pic>
        <p:nvPicPr>
          <p:cNvPr id="17" name="Google Shape;17;p2"/>
          <p:cNvPicPr preferRelativeResize="0"/>
          <p:nvPr/>
        </p:nvPicPr>
        <p:blipFill rotWithShape="1">
          <a:blip r:embed="rId2">
            <a:alphaModFix/>
          </a:blip>
          <a:srcRect/>
          <a:stretch/>
        </p:blipFill>
        <p:spPr>
          <a:xfrm>
            <a:off x="-106019" y="-76200"/>
            <a:ext cx="6193042" cy="7010400"/>
          </a:xfrm>
          <a:prstGeom prst="rect">
            <a:avLst/>
          </a:prstGeom>
          <a:noFill/>
          <a:ln>
            <a:noFill/>
          </a:ln>
        </p:spPr>
      </p:pic>
      <p:pic>
        <p:nvPicPr>
          <p:cNvPr id="18" name="Google Shape;18;p2"/>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19" name="Google Shape;19;p2"/>
          <p:cNvSpPr/>
          <p:nvPr/>
        </p:nvSpPr>
        <p:spPr>
          <a:xfrm flipH="1">
            <a:off x="-3" y="0"/>
            <a:ext cx="12192002" cy="4922457"/>
          </a:xfrm>
          <a:prstGeom prst="rect">
            <a:avLst/>
          </a:prstGeom>
          <a:blipFill rotWithShape="1">
            <a:blip r:embed="rId4">
              <a:alphaModFix/>
            </a:blip>
            <a:stretch>
              <a:fillRect l="8716" t="-24305" b="-63625"/>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20" name="Google Shape;20;p2"/>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21" name="Google Shape;21;p2"/>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22" name="Google Shape;22;p2"/>
          <p:cNvPicPr preferRelativeResize="0"/>
          <p:nvPr/>
        </p:nvPicPr>
        <p:blipFill rotWithShape="1">
          <a:blip r:embed="rId5">
            <a:alphaModFix/>
          </a:blip>
          <a:srcRect l="15964" t="1401" r="24801" b="1402"/>
          <a:stretch/>
        </p:blipFill>
        <p:spPr>
          <a:xfrm>
            <a:off x="0" y="0"/>
            <a:ext cx="3334287" cy="4103370"/>
          </a:xfrm>
          <a:prstGeom prst="rect">
            <a:avLst/>
          </a:prstGeom>
          <a:noFill/>
          <a:ln>
            <a:noFill/>
          </a:ln>
        </p:spPr>
      </p:pic>
      <p:pic>
        <p:nvPicPr>
          <p:cNvPr id="23" name="Google Shape;23;p2"/>
          <p:cNvPicPr preferRelativeResize="0"/>
          <p:nvPr/>
        </p:nvPicPr>
        <p:blipFill rotWithShape="1">
          <a:blip r:embed="rId6">
            <a:alphaModFix/>
          </a:blip>
          <a:srcRect l="12312" t="686" r="5609" b="686"/>
          <a:stretch/>
        </p:blipFill>
        <p:spPr>
          <a:xfrm>
            <a:off x="3334287" y="0"/>
            <a:ext cx="3334287" cy="4103370"/>
          </a:xfrm>
          <a:prstGeom prst="rect">
            <a:avLst/>
          </a:prstGeom>
          <a:noFill/>
          <a:ln>
            <a:noFill/>
          </a:ln>
        </p:spPr>
      </p:pic>
      <p:pic>
        <p:nvPicPr>
          <p:cNvPr id="24" name="Google Shape;24;p2"/>
          <p:cNvPicPr preferRelativeResize="0"/>
          <p:nvPr/>
        </p:nvPicPr>
        <p:blipFill rotWithShape="1">
          <a:blip r:embed="rId7">
            <a:alphaModFix/>
          </a:blip>
          <a:srcRect l="28424" r="29410" b="1471"/>
          <a:stretch/>
        </p:blipFill>
        <p:spPr>
          <a:xfrm>
            <a:off x="6668574" y="0"/>
            <a:ext cx="3334287" cy="4103370"/>
          </a:xfrm>
          <a:prstGeom prst="rect">
            <a:avLst/>
          </a:prstGeom>
          <a:noFill/>
          <a:ln>
            <a:noFill/>
          </a:ln>
        </p:spPr>
      </p:pic>
    </p:spTree>
    <p:extLst>
      <p:ext uri="{BB962C8B-B14F-4D97-AF65-F5344CB8AC3E}">
        <p14:creationId xmlns:p14="http://schemas.microsoft.com/office/powerpoint/2010/main" val="3910074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27" name="Google Shape;27;p3"/>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sp>
        <p:nvSpPr>
          <p:cNvPr id="28" name="Google Shape;28;p3"/>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29" name="Google Shape;29;p3"/>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30" name="Google Shape;30;p3"/>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31" name="Google Shape;31;p3"/>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32" name="Google Shape;32;p3"/>
          <p:cNvPicPr preferRelativeResize="0"/>
          <p:nvPr/>
        </p:nvPicPr>
        <p:blipFill rotWithShape="1">
          <a:blip r:embed="rId5">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162764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4"/>
        </a:solidFill>
        <a:effectLst/>
      </p:bgPr>
    </p:bg>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35" name="Google Shape;35;p4"/>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pic>
        <p:nvPicPr>
          <p:cNvPr id="36" name="Google Shape;36;p4"/>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37" name="Google Shape;37;p4"/>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38" name="Google Shape;38;p4"/>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39" name="Google Shape;39;p4"/>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0" name="Google Shape;40;p4"/>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1354600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3"/>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a:stretch/>
        </p:blipFill>
        <p:spPr>
          <a:xfrm>
            <a:off x="6104979" y="-76200"/>
            <a:ext cx="6193042" cy="7010400"/>
          </a:xfrm>
          <a:prstGeom prst="rect">
            <a:avLst/>
          </a:prstGeom>
          <a:noFill/>
          <a:ln>
            <a:noFill/>
          </a:ln>
        </p:spPr>
      </p:pic>
      <p:pic>
        <p:nvPicPr>
          <p:cNvPr id="43" name="Google Shape;43;p5"/>
          <p:cNvPicPr preferRelativeResize="0"/>
          <p:nvPr/>
        </p:nvPicPr>
        <p:blipFill rotWithShape="1">
          <a:blip r:embed="rId2">
            <a:alphaModFix amt="75000"/>
          </a:blip>
          <a:srcRect/>
          <a:stretch/>
        </p:blipFill>
        <p:spPr>
          <a:xfrm>
            <a:off x="-106019" y="-76200"/>
            <a:ext cx="6193042" cy="7010400"/>
          </a:xfrm>
          <a:prstGeom prst="rect">
            <a:avLst/>
          </a:prstGeom>
          <a:noFill/>
          <a:ln>
            <a:noFill/>
          </a:ln>
        </p:spPr>
      </p:pic>
      <p:pic>
        <p:nvPicPr>
          <p:cNvPr id="44" name="Google Shape;44;p5"/>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45" name="Google Shape;45;p5"/>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6" name="Google Shape;46;p5"/>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47" name="Google Shape;47;p5"/>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8" name="Google Shape;48;p5"/>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2447234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a:stretch/>
        </p:blipFill>
        <p:spPr>
          <a:xfrm>
            <a:off x="6096000" y="-76200"/>
            <a:ext cx="6193042" cy="7010400"/>
          </a:xfrm>
          <a:prstGeom prst="rect">
            <a:avLst/>
          </a:prstGeom>
          <a:noFill/>
          <a:ln>
            <a:noFill/>
          </a:ln>
        </p:spPr>
      </p:pic>
      <p:pic>
        <p:nvPicPr>
          <p:cNvPr id="51" name="Google Shape;51;p6"/>
          <p:cNvPicPr preferRelativeResize="0"/>
          <p:nvPr/>
        </p:nvPicPr>
        <p:blipFill rotWithShape="1">
          <a:blip r:embed="rId2">
            <a:alphaModFix/>
          </a:blip>
          <a:srcRect/>
          <a:stretch/>
        </p:blipFill>
        <p:spPr>
          <a:xfrm>
            <a:off x="-106019" y="-76200"/>
            <a:ext cx="6193042" cy="7010400"/>
          </a:xfrm>
          <a:prstGeom prst="rect">
            <a:avLst/>
          </a:prstGeom>
          <a:noFill/>
          <a:ln>
            <a:noFill/>
          </a:ln>
        </p:spPr>
      </p:pic>
      <p:sp>
        <p:nvSpPr>
          <p:cNvPr id="52" name="Google Shape;52;p6"/>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3" name="Google Shape;53;p6"/>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54" name="Google Shape;54;p6"/>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55" name="Google Shape;55;p6"/>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4057363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a:stretch/>
        </p:blipFill>
        <p:spPr>
          <a:xfrm>
            <a:off x="-97042" y="8878"/>
            <a:ext cx="6193042" cy="7010400"/>
          </a:xfrm>
          <a:prstGeom prst="rect">
            <a:avLst/>
          </a:prstGeom>
          <a:noFill/>
          <a:ln>
            <a:noFill/>
          </a:ln>
        </p:spPr>
      </p:pic>
      <p:pic>
        <p:nvPicPr>
          <p:cNvPr id="58" name="Google Shape;58;p7"/>
          <p:cNvPicPr preferRelativeResize="0"/>
          <p:nvPr/>
        </p:nvPicPr>
        <p:blipFill rotWithShape="1">
          <a:blip r:embed="rId2">
            <a:alphaModFix/>
          </a:blip>
          <a:srcRect/>
          <a:stretch/>
        </p:blipFill>
        <p:spPr>
          <a:xfrm>
            <a:off x="6113951" y="0"/>
            <a:ext cx="6193042" cy="7010400"/>
          </a:xfrm>
          <a:prstGeom prst="rect">
            <a:avLst/>
          </a:prstGeom>
          <a:noFill/>
          <a:ln>
            <a:noFill/>
          </a:ln>
        </p:spPr>
      </p:pic>
      <p:sp>
        <p:nvSpPr>
          <p:cNvPr id="59" name="Google Shape;59;p7"/>
          <p:cNvSpPr txBox="1">
            <a:spLocks noGrp="1"/>
          </p:cNvSpPr>
          <p:nvPr>
            <p:ph type="ctrTitle"/>
          </p:nvPr>
        </p:nvSpPr>
        <p:spPr>
          <a:xfrm>
            <a:off x="776613" y="2041067"/>
            <a:ext cx="10515600" cy="2326791"/>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600"/>
              <a:buFont typeface="Inter"/>
              <a:buNone/>
              <a:defRPr sz="56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ubTitle" idx="1"/>
          </p:nvPr>
        </p:nvSpPr>
        <p:spPr>
          <a:xfrm>
            <a:off x="776613" y="4557561"/>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rgbClr val="F39922"/>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 name="Google Shape;61;p7"/>
          <p:cNvPicPr preferRelativeResize="0"/>
          <p:nvPr/>
        </p:nvPicPr>
        <p:blipFill rotWithShape="1">
          <a:blip r:embed="rId3">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338239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accent1"/>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a:stretch/>
        </p:blipFill>
        <p:spPr>
          <a:xfrm>
            <a:off x="6104978" y="-76200"/>
            <a:ext cx="6193042" cy="7010400"/>
          </a:xfrm>
          <a:prstGeom prst="rect">
            <a:avLst/>
          </a:prstGeom>
          <a:noFill/>
          <a:ln>
            <a:noFill/>
          </a:ln>
        </p:spPr>
      </p:pic>
      <p:sp>
        <p:nvSpPr>
          <p:cNvPr id="64" name="Google Shape;64;p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65" name="Google Shape;65;p8"/>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7" name="Google Shape;67;p8"/>
          <p:cNvPicPr preferRelativeResize="0"/>
          <p:nvPr/>
        </p:nvPicPr>
        <p:blipFill rotWithShape="1">
          <a:blip r:embed="rId2">
            <a:alphaModFix/>
          </a:blip>
          <a:srcRect/>
          <a:stretch/>
        </p:blipFill>
        <p:spPr>
          <a:xfrm>
            <a:off x="-106019" y="-76200"/>
            <a:ext cx="6193042" cy="7010400"/>
          </a:xfrm>
          <a:prstGeom prst="rect">
            <a:avLst/>
          </a:prstGeom>
          <a:noFill/>
          <a:ln>
            <a:noFill/>
          </a:ln>
        </p:spPr>
      </p:pic>
    </p:spTree>
    <p:extLst>
      <p:ext uri="{BB962C8B-B14F-4D97-AF65-F5344CB8AC3E}">
        <p14:creationId xmlns:p14="http://schemas.microsoft.com/office/powerpoint/2010/main" val="128877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4"/>
        </a:solidFill>
        <a:effectLst/>
      </p:bgPr>
    </p:bg>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70" name="Google Shape;70;p9"/>
          <p:cNvPicPr preferRelativeResize="0"/>
          <p:nvPr/>
        </p:nvPicPr>
        <p:blipFill rotWithShape="1">
          <a:blip r:embed="rId2">
            <a:alphaModFix amt="50000"/>
          </a:blip>
          <a:srcRect/>
          <a:stretch/>
        </p:blipFill>
        <p:spPr>
          <a:xfrm>
            <a:off x="6193042" y="-76200"/>
            <a:ext cx="6193042" cy="7010400"/>
          </a:xfrm>
          <a:prstGeom prst="rect">
            <a:avLst/>
          </a:prstGeom>
          <a:noFill/>
          <a:ln>
            <a:noFill/>
          </a:ln>
        </p:spPr>
      </p:pic>
      <p:sp>
        <p:nvSpPr>
          <p:cNvPr id="71" name="Google Shape;71;p9"/>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166789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B07-4171-1C1B-A1A4-9CC19C40A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D37E8-F868-C63B-5D07-D2E9240EA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B809D-A0B6-32BF-C42D-81E0249851A5}"/>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003CF13A-84AC-D807-FDAA-241A253D1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C0B63-F1C1-3DCE-5EC8-A49961A423A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4045662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3"/>
        </a:solidFill>
        <a:effectLst/>
      </p:bgPr>
    </p:bg>
    <p:spTree>
      <p:nvGrpSpPr>
        <p:cNvPr id="1"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a:stretch/>
        </p:blipFill>
        <p:spPr>
          <a:xfrm>
            <a:off x="0" y="-64539"/>
            <a:ext cx="6193042" cy="7010400"/>
          </a:xfrm>
          <a:prstGeom prst="rect">
            <a:avLst/>
          </a:prstGeom>
          <a:noFill/>
          <a:ln>
            <a:noFill/>
          </a:ln>
        </p:spPr>
      </p:pic>
      <p:pic>
        <p:nvPicPr>
          <p:cNvPr id="76" name="Google Shape;76;p10"/>
          <p:cNvPicPr preferRelativeResize="0"/>
          <p:nvPr/>
        </p:nvPicPr>
        <p:blipFill rotWithShape="1">
          <a:blip r:embed="rId2">
            <a:alphaModFix/>
          </a:blip>
          <a:srcRect/>
          <a:stretch/>
        </p:blipFill>
        <p:spPr>
          <a:xfrm>
            <a:off x="6193042" y="-76200"/>
            <a:ext cx="6193042" cy="7010400"/>
          </a:xfrm>
          <a:prstGeom prst="rect">
            <a:avLst/>
          </a:prstGeom>
          <a:noFill/>
          <a:ln>
            <a:noFill/>
          </a:ln>
        </p:spPr>
      </p:pic>
      <p:sp>
        <p:nvSpPr>
          <p:cNvPr id="77" name="Google Shape;77;p10"/>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1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318313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80"/>
        <p:cNvGrpSpPr/>
        <p:nvPr/>
      </p:nvGrpSpPr>
      <p:grpSpPr>
        <a:xfrm>
          <a:off x="0" y="0"/>
          <a:ext cx="0" cy="0"/>
          <a:chOff x="0" y="0"/>
          <a:chExt cx="0" cy="0"/>
        </a:xfrm>
      </p:grpSpPr>
      <p:pic>
        <p:nvPicPr>
          <p:cNvPr id="81" name="Google Shape;81;p11"/>
          <p:cNvPicPr preferRelativeResize="0"/>
          <p:nvPr/>
        </p:nvPicPr>
        <p:blipFill rotWithShape="1">
          <a:blip r:embed="rId2">
            <a:alphaModFix amt="65000"/>
          </a:blip>
          <a:srcRect/>
          <a:stretch/>
        </p:blipFill>
        <p:spPr>
          <a:xfrm>
            <a:off x="0" y="-76200"/>
            <a:ext cx="6193042" cy="7010400"/>
          </a:xfrm>
          <a:prstGeom prst="rect">
            <a:avLst/>
          </a:prstGeom>
          <a:noFill/>
          <a:ln>
            <a:noFill/>
          </a:ln>
        </p:spPr>
      </p:pic>
      <p:pic>
        <p:nvPicPr>
          <p:cNvPr id="82" name="Google Shape;82;p11"/>
          <p:cNvPicPr preferRelativeResize="0"/>
          <p:nvPr/>
        </p:nvPicPr>
        <p:blipFill rotWithShape="1">
          <a:blip r:embed="rId2">
            <a:alphaModFix amt="66000"/>
          </a:blip>
          <a:srcRect/>
          <a:stretch/>
        </p:blipFill>
        <p:spPr>
          <a:xfrm>
            <a:off x="6210996" y="-76200"/>
            <a:ext cx="6193042" cy="7010400"/>
          </a:xfrm>
          <a:prstGeom prst="rect">
            <a:avLst/>
          </a:prstGeom>
          <a:noFill/>
          <a:ln>
            <a:noFill/>
          </a:ln>
        </p:spPr>
      </p:pic>
      <p:sp>
        <p:nvSpPr>
          <p:cNvPr id="83" name="Google Shape;83;p11"/>
          <p:cNvSpPr/>
          <p:nvPr/>
        </p:nvSpPr>
        <p:spPr>
          <a:xfrm>
            <a:off x="8473440" y="0"/>
            <a:ext cx="3759621" cy="6858000"/>
          </a:xfrm>
          <a:prstGeom prst="rect">
            <a:avLst/>
          </a:prstGeom>
          <a:blipFill rotWithShape="1">
            <a:blip r:embed="rId3">
              <a:alphaModFix/>
            </a:blip>
            <a:stretch>
              <a:fillRect l="-95" t="-41913" r="-139258"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p11"/>
          <p:cNvPicPr preferRelativeResize="0"/>
          <p:nvPr/>
        </p:nvPicPr>
        <p:blipFill rotWithShape="1">
          <a:blip r:embed="rId4">
            <a:alphaModFix/>
          </a:blip>
          <a:srcRect/>
          <a:stretch/>
        </p:blipFill>
        <p:spPr>
          <a:xfrm>
            <a:off x="797597" y="537975"/>
            <a:ext cx="877206" cy="434043"/>
          </a:xfrm>
          <a:prstGeom prst="rect">
            <a:avLst/>
          </a:prstGeom>
          <a:noFill/>
          <a:ln>
            <a:noFill/>
          </a:ln>
        </p:spPr>
      </p:pic>
      <p:sp>
        <p:nvSpPr>
          <p:cNvPr id="85" name="Google Shape;85;p11"/>
          <p:cNvSpPr>
            <a:spLocks noGrp="1"/>
          </p:cNvSpPr>
          <p:nvPr>
            <p:ph type="pic" idx="2"/>
          </p:nvPr>
        </p:nvSpPr>
        <p:spPr>
          <a:xfrm>
            <a:off x="6112806" y="781000"/>
            <a:ext cx="5281597" cy="5281597"/>
          </a:xfrm>
          <a:prstGeom prst="rect">
            <a:avLst/>
          </a:prstGeom>
          <a:solidFill>
            <a:schemeClr val="accent4"/>
          </a:solidFill>
          <a:ln>
            <a:noFill/>
          </a:ln>
        </p:spPr>
      </p:sp>
      <p:sp>
        <p:nvSpPr>
          <p:cNvPr id="86" name="Google Shape;86;p11"/>
          <p:cNvSpPr txBox="1"/>
          <p:nvPr/>
        </p:nvSpPr>
        <p:spPr>
          <a:xfrm>
            <a:off x="797597" y="6320273"/>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183585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accent4"/>
        </a:solidFill>
        <a:effectLst/>
      </p:bgPr>
    </p:bg>
    <p:spTree>
      <p:nvGrpSpPr>
        <p:cNvPr id="1" name="Shape 87"/>
        <p:cNvGrpSpPr/>
        <p:nvPr/>
      </p:nvGrpSpPr>
      <p:grpSpPr>
        <a:xfrm>
          <a:off x="0" y="0"/>
          <a:ext cx="0" cy="0"/>
          <a:chOff x="0" y="0"/>
          <a:chExt cx="0" cy="0"/>
        </a:xfrm>
      </p:grpSpPr>
      <p:pic>
        <p:nvPicPr>
          <p:cNvPr id="88" name="Google Shape;88;p12"/>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89" name="Google Shape;89;p12"/>
          <p:cNvPicPr preferRelativeResize="0"/>
          <p:nvPr/>
        </p:nvPicPr>
        <p:blipFill rotWithShape="1">
          <a:blip r:embed="rId2">
            <a:alphaModFix amt="50000"/>
          </a:blip>
          <a:srcRect/>
          <a:stretch/>
        </p:blipFill>
        <p:spPr>
          <a:xfrm>
            <a:off x="6210996" y="-76200"/>
            <a:ext cx="6193042" cy="7010400"/>
          </a:xfrm>
          <a:prstGeom prst="rect">
            <a:avLst/>
          </a:prstGeom>
          <a:noFill/>
          <a:ln>
            <a:noFill/>
          </a:ln>
        </p:spPr>
      </p:pic>
      <p:sp>
        <p:nvSpPr>
          <p:cNvPr id="90" name="Google Shape;90;p12"/>
          <p:cNvSpPr/>
          <p:nvPr/>
        </p:nvSpPr>
        <p:spPr>
          <a:xfrm>
            <a:off x="-573" y="0"/>
            <a:ext cx="3385458" cy="6858000"/>
          </a:xfrm>
          <a:prstGeom prst="rect">
            <a:avLst/>
          </a:prstGeom>
          <a:blipFill rotWithShape="1">
            <a:blip r:embed="rId3">
              <a:alphaModFix/>
            </a:blip>
            <a:stretch>
              <a:fillRect l="-9941" t="-41913" r="-155867"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2"/>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92" name="Google Shape;92;p12"/>
          <p:cNvSpPr txBox="1">
            <a:spLocks noGrp="1"/>
          </p:cNvSpPr>
          <p:nvPr>
            <p:ph type="ctrTitle"/>
          </p:nvPr>
        </p:nvSpPr>
        <p:spPr>
          <a:xfrm>
            <a:off x="7328770" y="3252521"/>
            <a:ext cx="4087660" cy="33855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rgbClr val="474C55"/>
              </a:buClr>
              <a:buSzPts val="2200"/>
              <a:buFont typeface="Inter"/>
              <a:buNone/>
              <a:defRPr sz="2200" b="0" i="0">
                <a:solidFill>
                  <a:schemeClr val="lt1"/>
                </a:solidFill>
                <a:latin typeface="Overpass Thin"/>
                <a:ea typeface="Overpass Thin"/>
                <a:cs typeface="Overpass Thin"/>
                <a:sym typeface="Overpass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12"/>
          <p:cNvPicPr preferRelativeResize="0"/>
          <p:nvPr/>
        </p:nvPicPr>
        <p:blipFill rotWithShape="1">
          <a:blip r:embed="rId4">
            <a:alphaModFix/>
          </a:blip>
          <a:srcRect/>
          <a:stretch/>
        </p:blipFill>
        <p:spPr>
          <a:xfrm>
            <a:off x="10539224" y="537975"/>
            <a:ext cx="877206" cy="434043"/>
          </a:xfrm>
          <a:prstGeom prst="rect">
            <a:avLst/>
          </a:prstGeom>
          <a:noFill/>
          <a:ln>
            <a:noFill/>
          </a:ln>
        </p:spPr>
      </p:pic>
      <p:sp>
        <p:nvSpPr>
          <p:cNvPr id="94" name="Google Shape;94;p12"/>
          <p:cNvSpPr>
            <a:spLocks noGrp="1"/>
          </p:cNvSpPr>
          <p:nvPr>
            <p:ph type="pic" idx="2"/>
          </p:nvPr>
        </p:nvSpPr>
        <p:spPr>
          <a:xfrm>
            <a:off x="738648" y="781000"/>
            <a:ext cx="5281597" cy="5281597"/>
          </a:xfrm>
          <a:prstGeom prst="rect">
            <a:avLst/>
          </a:prstGeom>
          <a:solidFill>
            <a:schemeClr val="accent4"/>
          </a:solidFill>
          <a:ln>
            <a:noFill/>
          </a:ln>
        </p:spPr>
      </p:sp>
    </p:spTree>
    <p:extLst>
      <p:ext uri="{BB962C8B-B14F-4D97-AF65-F5344CB8AC3E}">
        <p14:creationId xmlns:p14="http://schemas.microsoft.com/office/powerpoint/2010/main" val="2891756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pic>
        <p:nvPicPr>
          <p:cNvPr id="97" name="Google Shape;97;p13"/>
          <p:cNvPicPr preferRelativeResize="0"/>
          <p:nvPr/>
        </p:nvPicPr>
        <p:blipFill rotWithShape="1">
          <a:blip r:embed="rId2">
            <a:alphaModFix/>
          </a:blip>
          <a:srcRect/>
          <a:stretch/>
        </p:blipFill>
        <p:spPr>
          <a:xfrm>
            <a:off x="775855" y="361359"/>
            <a:ext cx="877206" cy="434044"/>
          </a:xfrm>
          <a:prstGeom prst="rect">
            <a:avLst/>
          </a:prstGeom>
          <a:noFill/>
          <a:ln>
            <a:noFill/>
          </a:ln>
        </p:spPr>
      </p:pic>
      <p:sp>
        <p:nvSpPr>
          <p:cNvPr id="98" name="Google Shape;98;p13"/>
          <p:cNvSpPr/>
          <p:nvPr/>
        </p:nvSpPr>
        <p:spPr>
          <a:xfrm>
            <a:off x="5345588" y="-30899"/>
            <a:ext cx="6858000" cy="6934200"/>
          </a:xfrm>
          <a:prstGeom prst="rect">
            <a:avLst/>
          </a:prstGeom>
          <a:blipFill rotWithShape="1">
            <a:blip r:embed="rId3">
              <a:alphaModFix/>
            </a:blip>
            <a:stretch>
              <a:fillRect l="136" t="-35000" r="-135" b="35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3"/>
          <p:cNvSpPr/>
          <p:nvPr/>
        </p:nvSpPr>
        <p:spPr>
          <a:xfrm>
            <a:off x="5354984" y="3443403"/>
            <a:ext cx="6858000"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p:cNvPicPr preferRelativeResize="0"/>
          <p:nvPr/>
        </p:nvPicPr>
        <p:blipFill rotWithShape="1">
          <a:blip r:embed="rId4">
            <a:alphaModFix amt="65000"/>
          </a:blip>
          <a:srcRect/>
          <a:stretch/>
        </p:blipFill>
        <p:spPr>
          <a:xfrm rot="5400000">
            <a:off x="5746456" y="3042535"/>
            <a:ext cx="6074670" cy="6876405"/>
          </a:xfrm>
          <a:prstGeom prst="rect">
            <a:avLst/>
          </a:prstGeom>
          <a:noFill/>
          <a:ln>
            <a:noFill/>
          </a:ln>
        </p:spPr>
      </p:pic>
      <p:sp>
        <p:nvSpPr>
          <p:cNvPr id="101" name="Google Shape;101;p13"/>
          <p:cNvSpPr>
            <a:spLocks noGrp="1"/>
          </p:cNvSpPr>
          <p:nvPr>
            <p:ph type="pic" idx="2"/>
          </p:nvPr>
        </p:nvSpPr>
        <p:spPr>
          <a:xfrm>
            <a:off x="6133790" y="795403"/>
            <a:ext cx="5281597" cy="5281597"/>
          </a:xfrm>
          <a:prstGeom prst="rect">
            <a:avLst/>
          </a:prstGeom>
          <a:solidFill>
            <a:schemeClr val="accent4"/>
          </a:solidFill>
          <a:ln>
            <a:noFill/>
          </a:ln>
        </p:spPr>
      </p:sp>
      <p:sp>
        <p:nvSpPr>
          <p:cNvPr id="102" name="Google Shape;102;p13"/>
          <p:cNvSpPr txBox="1"/>
          <p:nvPr/>
        </p:nvSpPr>
        <p:spPr>
          <a:xfrm>
            <a:off x="775855" y="6486634"/>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6303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103"/>
        <p:cNvGrpSpPr/>
        <p:nvPr/>
      </p:nvGrpSpPr>
      <p:grpSpPr>
        <a:xfrm>
          <a:off x="0" y="0"/>
          <a:ext cx="0" cy="0"/>
          <a:chOff x="0" y="0"/>
          <a:chExt cx="0" cy="0"/>
        </a:xfrm>
      </p:grpSpPr>
      <p:sp>
        <p:nvSpPr>
          <p:cNvPr id="104" name="Google Shape;104;p14"/>
          <p:cNvSpPr/>
          <p:nvPr/>
        </p:nvSpPr>
        <p:spPr>
          <a:xfrm>
            <a:off x="-9396" y="-45302"/>
            <a:ext cx="6858000" cy="6934200"/>
          </a:xfrm>
          <a:prstGeom prst="rect">
            <a:avLst/>
          </a:prstGeom>
          <a:blipFill rotWithShape="1">
            <a:blip r:embed="rId2">
              <a:alphaModFix/>
            </a:blip>
            <a:stretch>
              <a:fillRect l="136" t="-35329" r="-135" b="35328"/>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a:off x="0" y="3429000"/>
            <a:ext cx="68580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4"/>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07" name="Google Shape;107;p14"/>
          <p:cNvPicPr preferRelativeResize="0"/>
          <p:nvPr/>
        </p:nvPicPr>
        <p:blipFill rotWithShape="1">
          <a:blip r:embed="rId3">
            <a:alphaModFix/>
          </a:blip>
          <a:srcRect/>
          <a:stretch/>
        </p:blipFill>
        <p:spPr>
          <a:xfrm>
            <a:off x="10535988" y="537975"/>
            <a:ext cx="877206" cy="434044"/>
          </a:xfrm>
          <a:prstGeom prst="rect">
            <a:avLst/>
          </a:prstGeom>
          <a:noFill/>
          <a:ln>
            <a:noFill/>
          </a:ln>
        </p:spPr>
      </p:pic>
      <p:pic>
        <p:nvPicPr>
          <p:cNvPr id="108" name="Google Shape;108;p14"/>
          <p:cNvPicPr preferRelativeResize="0"/>
          <p:nvPr/>
        </p:nvPicPr>
        <p:blipFill rotWithShape="1">
          <a:blip r:embed="rId4">
            <a:alphaModFix amt="50000"/>
          </a:blip>
          <a:srcRect/>
          <a:stretch/>
        </p:blipFill>
        <p:spPr>
          <a:xfrm rot="5400000">
            <a:off x="246883" y="3020321"/>
            <a:ext cx="6193042" cy="7010400"/>
          </a:xfrm>
          <a:prstGeom prst="rect">
            <a:avLst/>
          </a:prstGeom>
          <a:noFill/>
          <a:ln>
            <a:noFill/>
          </a:ln>
        </p:spPr>
      </p:pic>
      <p:sp>
        <p:nvSpPr>
          <p:cNvPr id="109" name="Google Shape;109;p14"/>
          <p:cNvSpPr>
            <a:spLocks noGrp="1"/>
          </p:cNvSpPr>
          <p:nvPr>
            <p:ph type="pic" idx="2"/>
          </p:nvPr>
        </p:nvSpPr>
        <p:spPr>
          <a:xfrm>
            <a:off x="778806" y="781000"/>
            <a:ext cx="5281597" cy="5281597"/>
          </a:xfrm>
          <a:prstGeom prst="rect">
            <a:avLst/>
          </a:prstGeom>
          <a:solidFill>
            <a:schemeClr val="accent4"/>
          </a:solidFill>
          <a:ln>
            <a:noFill/>
          </a:ln>
        </p:spPr>
      </p:sp>
    </p:spTree>
    <p:extLst>
      <p:ext uri="{BB962C8B-B14F-4D97-AF65-F5344CB8AC3E}">
        <p14:creationId xmlns:p14="http://schemas.microsoft.com/office/powerpoint/2010/main" val="4150127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2"/>
        </a:solidFill>
        <a:effectLst/>
      </p:bgPr>
    </p:bg>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2">
            <a:alphaModFix/>
          </a:blip>
          <a:srcRect/>
          <a:stretch/>
        </p:blipFill>
        <p:spPr>
          <a:xfrm>
            <a:off x="-106016" y="-81643"/>
            <a:ext cx="6193042" cy="7010400"/>
          </a:xfrm>
          <a:prstGeom prst="rect">
            <a:avLst/>
          </a:prstGeom>
          <a:noFill/>
          <a:ln>
            <a:noFill/>
          </a:ln>
        </p:spPr>
      </p:pic>
      <p:pic>
        <p:nvPicPr>
          <p:cNvPr id="116" name="Google Shape;116;p16"/>
          <p:cNvPicPr preferRelativeResize="0"/>
          <p:nvPr/>
        </p:nvPicPr>
        <p:blipFill rotWithShape="1">
          <a:blip r:embed="rId2">
            <a:alphaModFix/>
          </a:blip>
          <a:srcRect/>
          <a:stretch/>
        </p:blipFill>
        <p:spPr>
          <a:xfrm>
            <a:off x="6104975" y="-81643"/>
            <a:ext cx="6193042" cy="7010400"/>
          </a:xfrm>
          <a:prstGeom prst="rect">
            <a:avLst/>
          </a:prstGeom>
          <a:noFill/>
          <a:ln>
            <a:noFill/>
          </a:ln>
        </p:spPr>
      </p:pic>
      <p:sp>
        <p:nvSpPr>
          <p:cNvPr id="117" name="Google Shape;117;p16"/>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
        <p:nvSpPr>
          <p:cNvPr id="118" name="Google Shape;118;p16"/>
          <p:cNvSpPr>
            <a:spLocks noGrp="1"/>
          </p:cNvSpPr>
          <p:nvPr>
            <p:ph type="pic" idx="2"/>
          </p:nvPr>
        </p:nvSpPr>
        <p:spPr>
          <a:xfrm>
            <a:off x="0" y="1"/>
            <a:ext cx="4100839" cy="4582886"/>
          </a:xfrm>
          <a:prstGeom prst="rect">
            <a:avLst/>
          </a:prstGeom>
          <a:solidFill>
            <a:schemeClr val="accent4"/>
          </a:solidFill>
          <a:ln>
            <a:noFill/>
          </a:ln>
        </p:spPr>
      </p:sp>
      <p:sp>
        <p:nvSpPr>
          <p:cNvPr id="119" name="Google Shape;119;p16"/>
          <p:cNvSpPr>
            <a:spLocks noGrp="1"/>
          </p:cNvSpPr>
          <p:nvPr>
            <p:ph type="pic" idx="3"/>
          </p:nvPr>
        </p:nvSpPr>
        <p:spPr>
          <a:xfrm>
            <a:off x="4100839" y="1"/>
            <a:ext cx="4100839" cy="4582886"/>
          </a:xfrm>
          <a:prstGeom prst="rect">
            <a:avLst/>
          </a:prstGeom>
          <a:solidFill>
            <a:schemeClr val="accent4"/>
          </a:solidFill>
          <a:ln>
            <a:noFill/>
          </a:ln>
        </p:spPr>
      </p:sp>
      <p:sp>
        <p:nvSpPr>
          <p:cNvPr id="120" name="Google Shape;120;p16"/>
          <p:cNvSpPr>
            <a:spLocks noGrp="1"/>
          </p:cNvSpPr>
          <p:nvPr>
            <p:ph type="pic" idx="4"/>
          </p:nvPr>
        </p:nvSpPr>
        <p:spPr>
          <a:xfrm>
            <a:off x="8197179" y="1"/>
            <a:ext cx="3994822" cy="4582886"/>
          </a:xfrm>
          <a:prstGeom prst="rect">
            <a:avLst/>
          </a:prstGeom>
          <a:solidFill>
            <a:schemeClr val="accent4"/>
          </a:solidFill>
          <a:ln>
            <a:noFill/>
          </a:ln>
        </p:spPr>
      </p:sp>
      <p:sp>
        <p:nvSpPr>
          <p:cNvPr id="121" name="Google Shape;121;p16"/>
          <p:cNvSpPr txBox="1">
            <a:spLocks noGrp="1"/>
          </p:cNvSpPr>
          <p:nvPr>
            <p:ph type="subTitle" idx="1"/>
          </p:nvPr>
        </p:nvSpPr>
        <p:spPr>
          <a:xfrm>
            <a:off x="577479" y="5325445"/>
            <a:ext cx="9144000" cy="377539"/>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Font typeface="Arial"/>
              <a:buNone/>
              <a:defRPr sz="1800" b="0" i="0">
                <a:solidFill>
                  <a:schemeClr val="dk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37080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776613" y="438461"/>
            <a:ext cx="10638774"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2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76613"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5" name="Google Shape;125;p17"/>
          <p:cNvSpPr txBox="1">
            <a:spLocks noGrp="1"/>
          </p:cNvSpPr>
          <p:nvPr>
            <p:ph type="body" idx="2"/>
          </p:nvPr>
        </p:nvSpPr>
        <p:spPr>
          <a:xfrm>
            <a:off x="6484306"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Font typeface="Arial"/>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1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27" name="Google Shape;127;p17"/>
          <p:cNvPicPr preferRelativeResize="0"/>
          <p:nvPr/>
        </p:nvPicPr>
        <p:blipFill rotWithShape="1">
          <a:blip r:embed="rId2">
            <a:alphaModFix/>
          </a:blip>
          <a:srcRect/>
          <a:stretch/>
        </p:blipFill>
        <p:spPr>
          <a:xfrm>
            <a:off x="10455386" y="401164"/>
            <a:ext cx="877206" cy="434044"/>
          </a:xfrm>
          <a:prstGeom prst="rect">
            <a:avLst/>
          </a:prstGeom>
          <a:noFill/>
          <a:ln>
            <a:noFill/>
          </a:ln>
        </p:spPr>
      </p:pic>
    </p:spTree>
    <p:extLst>
      <p:ext uri="{BB962C8B-B14F-4D97-AF65-F5344CB8AC3E}">
        <p14:creationId xmlns:p14="http://schemas.microsoft.com/office/powerpoint/2010/main" val="2556990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3"/>
        </a:solidFill>
        <a:effectLst/>
      </p:bgPr>
    </p:bg>
    <p:spTree>
      <p:nvGrpSpPr>
        <p:cNvPr id="1" name="Shape 128"/>
        <p:cNvGrpSpPr/>
        <p:nvPr/>
      </p:nvGrpSpPr>
      <p:grpSpPr>
        <a:xfrm>
          <a:off x="0" y="0"/>
          <a:ext cx="0" cy="0"/>
          <a:chOff x="0" y="0"/>
          <a:chExt cx="0" cy="0"/>
        </a:xfrm>
      </p:grpSpPr>
      <p:grpSp>
        <p:nvGrpSpPr>
          <p:cNvPr id="129" name="Google Shape;129;p18"/>
          <p:cNvGrpSpPr/>
          <p:nvPr/>
        </p:nvGrpSpPr>
        <p:grpSpPr>
          <a:xfrm>
            <a:off x="-106018" y="-70757"/>
            <a:ext cx="12395060" cy="7081157"/>
            <a:chOff x="-106018" y="-55680"/>
            <a:chExt cx="12395060" cy="7081157"/>
          </a:xfrm>
        </p:grpSpPr>
        <p:pic>
          <p:nvPicPr>
            <p:cNvPr id="130" name="Google Shape;130;p18"/>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1" name="Google Shape;131;p18"/>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2" name="Google Shape;132;p1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3" name="Google Shape;133;p18"/>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1096145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4"/>
        </a:solidFill>
        <a:effectLst/>
      </p:bgPr>
    </p:bg>
    <p:spTree>
      <p:nvGrpSpPr>
        <p:cNvPr id="1" name="Shape 134"/>
        <p:cNvGrpSpPr/>
        <p:nvPr/>
      </p:nvGrpSpPr>
      <p:grpSpPr>
        <a:xfrm>
          <a:off x="0" y="0"/>
          <a:ext cx="0" cy="0"/>
          <a:chOff x="0" y="0"/>
          <a:chExt cx="0" cy="0"/>
        </a:xfrm>
      </p:grpSpPr>
      <p:grpSp>
        <p:nvGrpSpPr>
          <p:cNvPr id="135" name="Google Shape;135;p19"/>
          <p:cNvGrpSpPr/>
          <p:nvPr/>
        </p:nvGrpSpPr>
        <p:grpSpPr>
          <a:xfrm>
            <a:off x="-106018" y="-70757"/>
            <a:ext cx="12395060" cy="7081157"/>
            <a:chOff x="-106018" y="-55680"/>
            <a:chExt cx="12395060" cy="7081157"/>
          </a:xfrm>
        </p:grpSpPr>
        <p:pic>
          <p:nvPicPr>
            <p:cNvPr id="136" name="Google Shape;136;p19"/>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7" name="Google Shape;137;p19"/>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8" name="Google Shape;138;p1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9" name="Google Shape;139;p19"/>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306662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accent3"/>
        </a:solidFill>
        <a:effectLst/>
      </p:bgPr>
    </p:bg>
    <p:spTree>
      <p:nvGrpSpPr>
        <p:cNvPr id="1" name="Shape 140"/>
        <p:cNvGrpSpPr/>
        <p:nvPr/>
      </p:nvGrpSpPr>
      <p:grpSpPr>
        <a:xfrm>
          <a:off x="0" y="0"/>
          <a:ext cx="0" cy="0"/>
          <a:chOff x="0" y="0"/>
          <a:chExt cx="0" cy="0"/>
        </a:xfrm>
      </p:grpSpPr>
      <p:grpSp>
        <p:nvGrpSpPr>
          <p:cNvPr id="141" name="Google Shape;141;p20"/>
          <p:cNvGrpSpPr/>
          <p:nvPr/>
        </p:nvGrpSpPr>
        <p:grpSpPr>
          <a:xfrm>
            <a:off x="-106018" y="-81643"/>
            <a:ext cx="12404035" cy="7021286"/>
            <a:chOff x="-106018" y="-66566"/>
            <a:chExt cx="12404035" cy="7021286"/>
          </a:xfrm>
        </p:grpSpPr>
        <p:pic>
          <p:nvPicPr>
            <p:cNvPr id="142" name="Google Shape;142;p20"/>
            <p:cNvPicPr preferRelativeResize="0"/>
            <p:nvPr/>
          </p:nvPicPr>
          <p:blipFill rotWithShape="1">
            <a:blip r:embed="rId2">
              <a:alphaModFix amt="65000"/>
            </a:blip>
            <a:srcRect/>
            <a:stretch/>
          </p:blipFill>
          <p:spPr>
            <a:xfrm>
              <a:off x="-106018" y="-55680"/>
              <a:ext cx="6193042" cy="7010400"/>
            </a:xfrm>
            <a:prstGeom prst="rect">
              <a:avLst/>
            </a:prstGeom>
            <a:noFill/>
            <a:ln>
              <a:noFill/>
            </a:ln>
          </p:spPr>
        </p:pic>
        <p:pic>
          <p:nvPicPr>
            <p:cNvPr id="143" name="Google Shape;143;p20"/>
            <p:cNvPicPr preferRelativeResize="0"/>
            <p:nvPr/>
          </p:nvPicPr>
          <p:blipFill rotWithShape="1">
            <a:blip r:embed="rId2">
              <a:alphaModFix amt="65000"/>
            </a:blip>
            <a:srcRect/>
            <a:stretch/>
          </p:blipFill>
          <p:spPr>
            <a:xfrm>
              <a:off x="6104975" y="-66566"/>
              <a:ext cx="6193042" cy="7010400"/>
            </a:xfrm>
            <a:prstGeom prst="rect">
              <a:avLst/>
            </a:prstGeom>
            <a:noFill/>
            <a:ln>
              <a:noFill/>
            </a:ln>
          </p:spPr>
        </p:pic>
      </p:grpSp>
      <p:sp>
        <p:nvSpPr>
          <p:cNvPr id="144" name="Google Shape;144;p2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45" name="Google Shape;145;p20"/>
          <p:cNvPicPr preferRelativeResize="0"/>
          <p:nvPr/>
        </p:nvPicPr>
        <p:blipFill rotWithShape="1">
          <a:blip r:embed="rId3">
            <a:alphaModFix/>
          </a:blip>
          <a:srcRect/>
          <a:stretch/>
        </p:blipFill>
        <p:spPr>
          <a:xfrm>
            <a:off x="10539223" y="537975"/>
            <a:ext cx="877207" cy="434044"/>
          </a:xfrm>
          <a:prstGeom prst="rect">
            <a:avLst/>
          </a:prstGeom>
          <a:noFill/>
          <a:ln>
            <a:noFill/>
          </a:ln>
        </p:spPr>
      </p:pic>
      <p:cxnSp>
        <p:nvCxnSpPr>
          <p:cNvPr id="146" name="Google Shape;146;p20"/>
          <p:cNvCxnSpPr/>
          <p:nvPr/>
        </p:nvCxnSpPr>
        <p:spPr>
          <a:xfrm>
            <a:off x="0" y="2108952"/>
            <a:ext cx="12192000" cy="0"/>
          </a:xfrm>
          <a:prstGeom prst="straightConnector1">
            <a:avLst/>
          </a:prstGeom>
          <a:noFill/>
          <a:ln w="25400" cap="flat" cmpd="sng">
            <a:solidFill>
              <a:schemeClr val="lt1"/>
            </a:solidFill>
            <a:prstDash val="solid"/>
            <a:round/>
            <a:headEnd type="none" w="sm" len="sm"/>
            <a:tailEnd type="none" w="sm" len="sm"/>
          </a:ln>
        </p:spPr>
      </p:cxnSp>
      <p:cxnSp>
        <p:nvCxnSpPr>
          <p:cNvPr id="147" name="Google Shape;147;p20"/>
          <p:cNvCxnSpPr/>
          <p:nvPr/>
        </p:nvCxnSpPr>
        <p:spPr>
          <a:xfrm rot="10800000">
            <a:off x="4217063" y="2108952"/>
            <a:ext cx="0" cy="3413145"/>
          </a:xfrm>
          <a:prstGeom prst="straightConnector1">
            <a:avLst/>
          </a:prstGeom>
          <a:noFill/>
          <a:ln w="25400" cap="flat" cmpd="sng">
            <a:solidFill>
              <a:schemeClr val="lt1"/>
            </a:solidFill>
            <a:prstDash val="solid"/>
            <a:round/>
            <a:headEnd type="none" w="sm" len="sm"/>
            <a:tailEnd type="none" w="sm" len="sm"/>
          </a:ln>
        </p:spPr>
      </p:cxnSp>
      <p:cxnSp>
        <p:nvCxnSpPr>
          <p:cNvPr id="148" name="Google Shape;148;p20"/>
          <p:cNvCxnSpPr/>
          <p:nvPr/>
        </p:nvCxnSpPr>
        <p:spPr>
          <a:xfrm>
            <a:off x="0" y="5544130"/>
            <a:ext cx="12192000" cy="0"/>
          </a:xfrm>
          <a:prstGeom prst="straightConnector1">
            <a:avLst/>
          </a:prstGeom>
          <a:noFill/>
          <a:ln w="25400" cap="flat" cmpd="sng">
            <a:solidFill>
              <a:schemeClr val="lt1"/>
            </a:solidFill>
            <a:prstDash val="solid"/>
            <a:round/>
            <a:headEnd type="none" w="sm" len="sm"/>
            <a:tailEnd type="none" w="sm" len="sm"/>
          </a:ln>
        </p:spPr>
      </p:cxnSp>
      <p:sp>
        <p:nvSpPr>
          <p:cNvPr id="149" name="Google Shape;149;p20"/>
          <p:cNvSpPr>
            <a:spLocks noGrp="1"/>
          </p:cNvSpPr>
          <p:nvPr>
            <p:ph type="pic" idx="2"/>
          </p:nvPr>
        </p:nvSpPr>
        <p:spPr>
          <a:xfrm>
            <a:off x="1030551" y="2586041"/>
            <a:ext cx="2203450" cy="2171700"/>
          </a:xfrm>
          <a:prstGeom prst="ellipse">
            <a:avLst/>
          </a:prstGeom>
          <a:noFill/>
          <a:ln>
            <a:noFill/>
          </a:ln>
        </p:spPr>
      </p:sp>
    </p:spTree>
    <p:extLst>
      <p:ext uri="{BB962C8B-B14F-4D97-AF65-F5344CB8AC3E}">
        <p14:creationId xmlns:p14="http://schemas.microsoft.com/office/powerpoint/2010/main" val="9144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85D9-EC41-A0F6-6024-8445A278A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80681-F300-635B-43C2-29E4CA7B7D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53FF-FEE9-177F-C023-620B7BDAC9A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77FC0CEF-82FC-C698-135E-F039FB44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CB5DF-1FA2-5918-84C3-ACFCB88CA1E5}"/>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576195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0"/>
        <p:cNvGrpSpPr/>
        <p:nvPr/>
      </p:nvGrpSpPr>
      <p:grpSpPr>
        <a:xfrm>
          <a:off x="0" y="0"/>
          <a:ext cx="0" cy="0"/>
          <a:chOff x="0" y="0"/>
          <a:chExt cx="0" cy="0"/>
        </a:xfrm>
      </p:grpSpPr>
      <p:grpSp>
        <p:nvGrpSpPr>
          <p:cNvPr id="151" name="Google Shape;151;p21"/>
          <p:cNvGrpSpPr/>
          <p:nvPr/>
        </p:nvGrpSpPr>
        <p:grpSpPr>
          <a:xfrm>
            <a:off x="109642" y="341051"/>
            <a:ext cx="12404035" cy="7021286"/>
            <a:chOff x="-106018" y="-81643"/>
            <a:chExt cx="12404035" cy="7021286"/>
          </a:xfrm>
        </p:grpSpPr>
        <p:pic>
          <p:nvPicPr>
            <p:cNvPr id="152" name="Google Shape;152;p21"/>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53" name="Google Shape;153;p21"/>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54" name="Google Shape;154;p21"/>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1"/>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pic>
        <p:nvPicPr>
          <p:cNvPr id="156" name="Google Shape;156;p21"/>
          <p:cNvPicPr preferRelativeResize="0"/>
          <p:nvPr/>
        </p:nvPicPr>
        <p:blipFill rotWithShape="1">
          <a:blip r:embed="rId3">
            <a:alphaModFix/>
          </a:blip>
          <a:srcRect/>
          <a:stretch/>
        </p:blipFill>
        <p:spPr>
          <a:xfrm>
            <a:off x="776613" y="522476"/>
            <a:ext cx="1248451" cy="772736"/>
          </a:xfrm>
          <a:prstGeom prst="rect">
            <a:avLst/>
          </a:prstGeom>
          <a:noFill/>
          <a:ln>
            <a:noFill/>
          </a:ln>
        </p:spPr>
      </p:pic>
      <p:sp>
        <p:nvSpPr>
          <p:cNvPr id="157" name="Google Shape;157;p21"/>
          <p:cNvSpPr>
            <a:spLocks noGrp="1"/>
          </p:cNvSpPr>
          <p:nvPr>
            <p:ph type="pic" idx="2"/>
          </p:nvPr>
        </p:nvSpPr>
        <p:spPr>
          <a:xfrm>
            <a:off x="9060785" y="3254922"/>
            <a:ext cx="1700746" cy="1676240"/>
          </a:xfrm>
          <a:prstGeom prst="ellipse">
            <a:avLst/>
          </a:prstGeom>
          <a:noFill/>
          <a:ln>
            <a:noFill/>
          </a:ln>
        </p:spPr>
      </p:sp>
    </p:spTree>
    <p:extLst>
      <p:ext uri="{BB962C8B-B14F-4D97-AF65-F5344CB8AC3E}">
        <p14:creationId xmlns:p14="http://schemas.microsoft.com/office/powerpoint/2010/main" val="804217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8"/>
        <p:cNvGrpSpPr/>
        <p:nvPr/>
      </p:nvGrpSpPr>
      <p:grpSpPr>
        <a:xfrm>
          <a:off x="0" y="0"/>
          <a:ext cx="0" cy="0"/>
          <a:chOff x="0" y="0"/>
          <a:chExt cx="0" cy="0"/>
        </a:xfrm>
      </p:grpSpPr>
      <p:grpSp>
        <p:nvGrpSpPr>
          <p:cNvPr id="159" name="Google Shape;159;p22"/>
          <p:cNvGrpSpPr/>
          <p:nvPr/>
        </p:nvGrpSpPr>
        <p:grpSpPr>
          <a:xfrm>
            <a:off x="-106018" y="-81643"/>
            <a:ext cx="12404035" cy="7021286"/>
            <a:chOff x="-106018" y="-81643"/>
            <a:chExt cx="12404035" cy="7021286"/>
          </a:xfrm>
        </p:grpSpPr>
        <p:pic>
          <p:nvPicPr>
            <p:cNvPr id="160" name="Google Shape;160;p22"/>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61" name="Google Shape;161;p22"/>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62" name="Google Shape;162;p22"/>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22"/>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1305254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164"/>
        <p:cNvGrpSpPr/>
        <p:nvPr/>
      </p:nvGrpSpPr>
      <p:grpSpPr>
        <a:xfrm>
          <a:off x="0" y="0"/>
          <a:ext cx="0" cy="0"/>
          <a:chOff x="0" y="0"/>
          <a:chExt cx="0" cy="0"/>
        </a:xfrm>
      </p:grpSpPr>
      <p:sp>
        <p:nvSpPr>
          <p:cNvPr id="165" name="Google Shape;165;p23"/>
          <p:cNvSpPr>
            <a:spLocks noGrp="1"/>
          </p:cNvSpPr>
          <p:nvPr>
            <p:ph type="pic" idx="2"/>
          </p:nvPr>
        </p:nvSpPr>
        <p:spPr>
          <a:xfrm>
            <a:off x="0" y="0"/>
            <a:ext cx="6858000" cy="6858000"/>
          </a:xfrm>
          <a:prstGeom prst="rect">
            <a:avLst/>
          </a:prstGeom>
          <a:solidFill>
            <a:schemeClr val="lt1"/>
          </a:solidFill>
          <a:ln>
            <a:noFill/>
          </a:ln>
        </p:spPr>
      </p:sp>
      <p:pic>
        <p:nvPicPr>
          <p:cNvPr id="166" name="Google Shape;166;p23"/>
          <p:cNvPicPr preferRelativeResize="0"/>
          <p:nvPr/>
        </p:nvPicPr>
        <p:blipFill rotWithShape="1">
          <a:blip r:embed="rId2">
            <a:alphaModFix/>
          </a:blip>
          <a:srcRect/>
          <a:stretch/>
        </p:blipFill>
        <p:spPr>
          <a:xfrm>
            <a:off x="10455386" y="537975"/>
            <a:ext cx="877206" cy="434044"/>
          </a:xfrm>
          <a:prstGeom prst="rect">
            <a:avLst/>
          </a:prstGeom>
          <a:noFill/>
          <a:ln>
            <a:noFill/>
          </a:ln>
        </p:spPr>
      </p:pic>
      <p:sp>
        <p:nvSpPr>
          <p:cNvPr id="167" name="Google Shape;167;p2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207384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2988321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110"/>
        <p:cNvGrpSpPr/>
        <p:nvPr/>
      </p:nvGrpSpPr>
      <p:grpSpPr>
        <a:xfrm>
          <a:off x="0" y="0"/>
          <a:ext cx="0" cy="0"/>
          <a:chOff x="0" y="0"/>
          <a:chExt cx="0" cy="0"/>
        </a:xfrm>
      </p:grpSpPr>
      <p:sp>
        <p:nvSpPr>
          <p:cNvPr id="111" name="Google Shape;111;p15"/>
          <p:cNvSpPr>
            <a:spLocks noGrp="1"/>
          </p:cNvSpPr>
          <p:nvPr>
            <p:ph type="pic" idx="2"/>
          </p:nvPr>
        </p:nvSpPr>
        <p:spPr>
          <a:xfrm>
            <a:off x="3766456" y="0"/>
            <a:ext cx="8425544" cy="6858000"/>
          </a:xfrm>
          <a:prstGeom prst="rect">
            <a:avLst/>
          </a:prstGeom>
          <a:solidFill>
            <a:schemeClr val="lt1"/>
          </a:solidFill>
          <a:ln>
            <a:noFill/>
          </a:ln>
        </p:spPr>
      </p:sp>
      <p:sp>
        <p:nvSpPr>
          <p:cNvPr id="112" name="Google Shape;112;p15"/>
          <p:cNvSpPr/>
          <p:nvPr/>
        </p:nvSpPr>
        <p:spPr>
          <a:xfrm>
            <a:off x="0" y="0"/>
            <a:ext cx="3766457"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15"/>
          <p:cNvPicPr preferRelativeResize="0"/>
          <p:nvPr/>
        </p:nvPicPr>
        <p:blipFill rotWithShape="1">
          <a:blip r:embed="rId2">
            <a:alphaModFix/>
          </a:blip>
          <a:srcRect/>
          <a:stretch/>
        </p:blipFill>
        <p:spPr>
          <a:xfrm>
            <a:off x="-2426585" y="0"/>
            <a:ext cx="6193042" cy="7010400"/>
          </a:xfrm>
          <a:prstGeom prst="rect">
            <a:avLst/>
          </a:prstGeom>
          <a:noFill/>
          <a:ln>
            <a:noFill/>
          </a:ln>
        </p:spPr>
      </p:pic>
    </p:spTree>
    <p:extLst>
      <p:ext uri="{BB962C8B-B14F-4D97-AF65-F5344CB8AC3E}">
        <p14:creationId xmlns:p14="http://schemas.microsoft.com/office/powerpoint/2010/main" val="2438793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Tree>
    <p:extLst>
      <p:ext uri="{BB962C8B-B14F-4D97-AF65-F5344CB8AC3E}">
        <p14:creationId xmlns:p14="http://schemas.microsoft.com/office/powerpoint/2010/main" val="22483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9339" y="78485"/>
            <a:ext cx="8498205" cy="528320"/>
          </a:xfrm>
          <a:prstGeom prst="rect">
            <a:avLst/>
          </a:prstGeom>
        </p:spPr>
        <p:txBody>
          <a:bodyPr wrap="square" lIns="0" tIns="0" rIns="0" bIns="0">
            <a:spAutoFit/>
          </a:bodyPr>
          <a:lstStyle>
            <a:lvl1pPr>
              <a:defRPr sz="3400" b="0" i="0">
                <a:solidFill>
                  <a:srgbClr val="404040"/>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2010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4040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1245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404040"/>
                </a:solidFill>
                <a:latin typeface="Calibri"/>
                <a:cs typeface="Calibri"/>
              </a:defRPr>
            </a:lvl1pPr>
          </a:lstStyle>
          <a:p>
            <a:endParaRPr/>
          </a:p>
        </p:txBody>
      </p:sp>
      <p:sp>
        <p:nvSpPr>
          <p:cNvPr id="3" name="Holder 3"/>
          <p:cNvSpPr>
            <a:spLocks noGrp="1"/>
          </p:cNvSpPr>
          <p:nvPr>
            <p:ph sz="half" idx="2"/>
          </p:nvPr>
        </p:nvSpPr>
        <p:spPr>
          <a:xfrm>
            <a:off x="535940" y="1188699"/>
            <a:ext cx="4838065" cy="4222750"/>
          </a:xfrm>
          <a:prstGeom prst="rect">
            <a:avLst/>
          </a:prstGeom>
        </p:spPr>
        <p:txBody>
          <a:bodyPr wrap="square" lIns="0" tIns="0" rIns="0" bIns="0">
            <a:spAutoFit/>
          </a:bodyPr>
          <a:lstStyle>
            <a:lvl1pPr>
              <a:defRPr sz="2600" b="0" i="0" u="sng">
                <a:solidFill>
                  <a:srgbClr val="BC572C"/>
                </a:solidFill>
                <a:latin typeface="Arial Black"/>
                <a:cs typeface="Arial Black"/>
              </a:defRPr>
            </a:lvl1pPr>
          </a:lstStyle>
          <a:p>
            <a:endParaRPr/>
          </a:p>
        </p:txBody>
      </p:sp>
      <p:sp>
        <p:nvSpPr>
          <p:cNvPr id="4" name="Holder 4"/>
          <p:cNvSpPr>
            <a:spLocks noGrp="1"/>
          </p:cNvSpPr>
          <p:nvPr>
            <p:ph sz="half" idx="3"/>
          </p:nvPr>
        </p:nvSpPr>
        <p:spPr>
          <a:xfrm>
            <a:off x="6480428" y="1188699"/>
            <a:ext cx="5181600" cy="4507865"/>
          </a:xfrm>
          <a:prstGeom prst="rect">
            <a:avLst/>
          </a:prstGeom>
        </p:spPr>
        <p:txBody>
          <a:bodyPr wrap="square" lIns="0" tIns="0" rIns="0" bIns="0">
            <a:spAutoFit/>
          </a:bodyPr>
          <a:lstStyle>
            <a:lvl1pPr>
              <a:defRPr sz="2600" b="0" i="0" u="sng">
                <a:solidFill>
                  <a:srgbClr val="BC572C"/>
                </a:solidFill>
                <a:latin typeface="Arial Black"/>
                <a:cs typeface="Arial Blac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00215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 y="6400799"/>
            <a:ext cx="12187555" cy="457200"/>
          </a:xfrm>
          <a:custGeom>
            <a:avLst/>
            <a:gdLst/>
            <a:ahLst/>
            <a:cxnLst/>
            <a:rect l="l" t="t" r="r" b="b"/>
            <a:pathLst>
              <a:path w="12187555" h="457200">
                <a:moveTo>
                  <a:pt x="12187428" y="0"/>
                </a:moveTo>
                <a:lnTo>
                  <a:pt x="0" y="0"/>
                </a:lnTo>
                <a:lnTo>
                  <a:pt x="0" y="457199"/>
                </a:lnTo>
                <a:lnTo>
                  <a:pt x="12187428" y="457199"/>
                </a:lnTo>
                <a:lnTo>
                  <a:pt x="12187428" y="0"/>
                </a:lnTo>
                <a:close/>
              </a:path>
            </a:pathLst>
          </a:custGeom>
          <a:solidFill>
            <a:srgbClr val="BC572C"/>
          </a:solidFill>
        </p:spPr>
        <p:txBody>
          <a:bodyPr wrap="square" lIns="0" tIns="0" rIns="0" bIns="0" rtlCol="0"/>
          <a:lstStyle/>
          <a:p>
            <a:endParaRPr/>
          </a:p>
        </p:txBody>
      </p:sp>
      <p:sp>
        <p:nvSpPr>
          <p:cNvPr id="17" name="bg object 17"/>
          <p:cNvSpPr/>
          <p:nvPr/>
        </p:nvSpPr>
        <p:spPr>
          <a:xfrm>
            <a:off x="0" y="6333744"/>
            <a:ext cx="12190730" cy="64135"/>
          </a:xfrm>
          <a:custGeom>
            <a:avLst/>
            <a:gdLst/>
            <a:ahLst/>
            <a:cxnLst/>
            <a:rect l="l" t="t" r="r" b="b"/>
            <a:pathLst>
              <a:path w="12190730" h="64135">
                <a:moveTo>
                  <a:pt x="12190476" y="0"/>
                </a:moveTo>
                <a:lnTo>
                  <a:pt x="0" y="0"/>
                </a:lnTo>
                <a:lnTo>
                  <a:pt x="0" y="64007"/>
                </a:lnTo>
                <a:lnTo>
                  <a:pt x="12190476" y="64007"/>
                </a:lnTo>
                <a:lnTo>
                  <a:pt x="12190476" y="0"/>
                </a:lnTo>
                <a:close/>
              </a:path>
            </a:pathLst>
          </a:custGeom>
          <a:solidFill>
            <a:srgbClr val="E3831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00" b="0" i="0">
                <a:solidFill>
                  <a:srgbClr val="40404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0043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E8A2-0533-567A-58C6-C184D6BB2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DCA2E-F3E8-D9FC-4D09-297712850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B8761-E2F4-5162-1058-3E9E08597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037C0E-29C6-791D-F9E5-0C1C8A1F7735}"/>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2CA7586B-BB51-03BD-93AC-8FABE22D6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5B57E-4D0C-49D5-A8FA-772E96D46050}"/>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090881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72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7931-B1A1-F2C9-6A30-A642302AA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A6CDB3-06BB-28DB-2DC8-2E069FC1A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0C510-0D83-6A6F-7C02-71CA00EC4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E1B4E-8F98-EB97-E03B-B8D1F5459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9C3EE-957D-EC9C-1698-247575CD6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A10B0-9E9A-9762-CD0C-F0E0C904396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8" name="Footer Placeholder 7">
            <a:extLst>
              <a:ext uri="{FF2B5EF4-FFF2-40B4-BE49-F238E27FC236}">
                <a16:creationId xmlns:a16="http://schemas.microsoft.com/office/drawing/2014/main" id="{A8480FF7-B334-0740-F7F6-E6D39F85E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F7985-46BB-8620-7CFB-A0D34979177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60707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2DC9-E6E2-9E29-32F1-C9239812FB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3E54B-FF9B-7AE5-ECA2-875AD2822B47}"/>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4" name="Footer Placeholder 3">
            <a:extLst>
              <a:ext uri="{FF2B5EF4-FFF2-40B4-BE49-F238E27FC236}">
                <a16:creationId xmlns:a16="http://schemas.microsoft.com/office/drawing/2014/main" id="{825B8FD6-F70B-2E03-91CE-48DDF51FA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9D5F19-2549-7025-7862-7EE867DC5C94}"/>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9397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A1773-AA9A-68FD-FAA6-7921808F9E4D}"/>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3" name="Footer Placeholder 2">
            <a:extLst>
              <a:ext uri="{FF2B5EF4-FFF2-40B4-BE49-F238E27FC236}">
                <a16:creationId xmlns:a16="http://schemas.microsoft.com/office/drawing/2014/main" id="{6A494492-5F4A-5928-EE44-E4909E8A0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BF4FD-35A1-BB99-D672-C3045DFD012F}"/>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4780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54E4-4E44-114D-3093-6F4B7ED4C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044E8-3AB5-7FBC-D944-2055EE646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F72BB-3708-9BFC-0982-8FB96339A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076A7-B19B-3D6F-57FD-236E54E5CBF1}"/>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F0E9E7C3-8209-989D-3C0A-99A6217F4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13B18-6B33-3D7A-8D21-5855DFB62703}"/>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5328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B809-27EE-2990-AD59-0F4F2B535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52ADF-1064-6B84-D739-C2439A1281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34600-EE8F-7804-16FE-18AE02F75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B358D-1430-ABE1-2641-3E8DBA9855EB}"/>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3FE93B0E-3696-F715-B342-9D6910E6E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B8ED7-78FC-EDAF-FFAA-9170C714074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94719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1.jp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3.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72E2D-91FB-5C3F-280C-4085B769F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250281-61B0-B0A6-B91A-995960136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E7846-3788-C473-3A10-2F8C0F9F0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C9DB83EF-7BC6-18F0-59FB-29EE4CC84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5FD3A8-6EFD-184A-73C8-A86C32ED9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7C4C86-863A-C745-A129-925E5FC7B502}" type="slidenum">
              <a:rPr lang="en-US" smtClean="0"/>
              <a:t>‹#›</a:t>
            </a:fld>
            <a:endParaRPr lang="en-US"/>
          </a:p>
        </p:txBody>
      </p:sp>
      <p:pic>
        <p:nvPicPr>
          <p:cNvPr id="7" name="Google Shape;166;p23">
            <a:extLst>
              <a:ext uri="{FF2B5EF4-FFF2-40B4-BE49-F238E27FC236}">
                <a16:creationId xmlns:a16="http://schemas.microsoft.com/office/drawing/2014/main" id="{47641BCA-6502-B2F9-CD9E-10DADA48DCA5}"/>
              </a:ext>
            </a:extLst>
          </p:cNvPr>
          <p:cNvPicPr preferRelativeResize="0"/>
          <p:nvPr userDrawn="1"/>
        </p:nvPicPr>
        <p:blipFill rotWithShape="1">
          <a:blip r:embed="rId13">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4067215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166;p23">
            <a:extLst>
              <a:ext uri="{FF2B5EF4-FFF2-40B4-BE49-F238E27FC236}">
                <a16:creationId xmlns:a16="http://schemas.microsoft.com/office/drawing/2014/main" id="{D142874A-CE7B-17F9-2BD7-781D44A97819}"/>
              </a:ext>
            </a:extLst>
          </p:cNvPr>
          <p:cNvPicPr preferRelativeResize="0"/>
          <p:nvPr userDrawn="1"/>
        </p:nvPicPr>
        <p:blipFill rotWithShape="1">
          <a:blip r:embed="rId26">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212279866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 y="6400799"/>
            <a:ext cx="12187555" cy="457200"/>
          </a:xfrm>
          <a:custGeom>
            <a:avLst/>
            <a:gdLst/>
            <a:ahLst/>
            <a:cxnLst/>
            <a:rect l="l" t="t" r="r" b="b"/>
            <a:pathLst>
              <a:path w="12187555" h="457200">
                <a:moveTo>
                  <a:pt x="12187428" y="0"/>
                </a:moveTo>
                <a:lnTo>
                  <a:pt x="0" y="0"/>
                </a:lnTo>
                <a:lnTo>
                  <a:pt x="0" y="457199"/>
                </a:lnTo>
                <a:lnTo>
                  <a:pt x="12187428" y="457199"/>
                </a:lnTo>
                <a:lnTo>
                  <a:pt x="12187428" y="0"/>
                </a:lnTo>
                <a:close/>
              </a:path>
            </a:pathLst>
          </a:custGeom>
          <a:solidFill>
            <a:srgbClr val="BC572C"/>
          </a:solidFill>
        </p:spPr>
        <p:txBody>
          <a:bodyPr wrap="square" lIns="0" tIns="0" rIns="0" bIns="0" rtlCol="0"/>
          <a:lstStyle/>
          <a:p>
            <a:endParaRPr/>
          </a:p>
        </p:txBody>
      </p:sp>
      <p:sp>
        <p:nvSpPr>
          <p:cNvPr id="17" name="bg object 17"/>
          <p:cNvSpPr/>
          <p:nvPr/>
        </p:nvSpPr>
        <p:spPr>
          <a:xfrm>
            <a:off x="0" y="6333744"/>
            <a:ext cx="12190730" cy="64135"/>
          </a:xfrm>
          <a:custGeom>
            <a:avLst/>
            <a:gdLst/>
            <a:ahLst/>
            <a:cxnLst/>
            <a:rect l="l" t="t" r="r" b="b"/>
            <a:pathLst>
              <a:path w="12190730" h="64135">
                <a:moveTo>
                  <a:pt x="12190476" y="0"/>
                </a:moveTo>
                <a:lnTo>
                  <a:pt x="0" y="0"/>
                </a:lnTo>
                <a:lnTo>
                  <a:pt x="0" y="64007"/>
                </a:lnTo>
                <a:lnTo>
                  <a:pt x="12190476" y="64007"/>
                </a:lnTo>
                <a:lnTo>
                  <a:pt x="12190476" y="0"/>
                </a:lnTo>
                <a:close/>
              </a:path>
            </a:pathLst>
          </a:custGeom>
          <a:solidFill>
            <a:srgbClr val="E38312"/>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28955" y="121920"/>
            <a:ext cx="832104" cy="521207"/>
          </a:xfrm>
          <a:prstGeom prst="rect">
            <a:avLst/>
          </a:prstGeom>
        </p:spPr>
      </p:pic>
      <p:sp>
        <p:nvSpPr>
          <p:cNvPr id="2" name="Holder 2"/>
          <p:cNvSpPr>
            <a:spLocks noGrp="1"/>
          </p:cNvSpPr>
          <p:nvPr>
            <p:ph type="title"/>
          </p:nvPr>
        </p:nvSpPr>
        <p:spPr>
          <a:xfrm>
            <a:off x="1069339" y="63754"/>
            <a:ext cx="10888980" cy="546353"/>
          </a:xfrm>
          <a:prstGeom prst="rect">
            <a:avLst/>
          </a:prstGeom>
        </p:spPr>
        <p:txBody>
          <a:bodyPr wrap="square" lIns="0" tIns="0" rIns="0" bIns="0">
            <a:spAutoFit/>
          </a:bodyPr>
          <a:lstStyle>
            <a:lvl1pPr>
              <a:defRPr sz="3400" b="0" i="0">
                <a:solidFill>
                  <a:srgbClr val="404040"/>
                </a:solidFill>
                <a:latin typeface="Calibri"/>
                <a:cs typeface="Calibri"/>
              </a:defRPr>
            </a:lvl1pPr>
          </a:lstStyle>
          <a:p>
            <a:endParaRPr/>
          </a:p>
        </p:txBody>
      </p:sp>
      <p:sp>
        <p:nvSpPr>
          <p:cNvPr id="3" name="Holder 3"/>
          <p:cNvSpPr>
            <a:spLocks noGrp="1"/>
          </p:cNvSpPr>
          <p:nvPr>
            <p:ph type="body" idx="1"/>
          </p:nvPr>
        </p:nvSpPr>
        <p:spPr>
          <a:xfrm>
            <a:off x="317995" y="2914142"/>
            <a:ext cx="11556365" cy="23672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29666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0.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3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6569-4CB0-3E54-DC54-132CA7505722}"/>
              </a:ext>
            </a:extLst>
          </p:cNvPr>
          <p:cNvSpPr>
            <a:spLocks noGrp="1"/>
          </p:cNvSpPr>
          <p:nvPr>
            <p:ph type="ctrTitle"/>
          </p:nvPr>
        </p:nvSpPr>
        <p:spPr>
          <a:xfrm>
            <a:off x="556437" y="2197542"/>
            <a:ext cx="11079126" cy="1231458"/>
          </a:xfrm>
        </p:spPr>
        <p:txBody>
          <a:bodyPr>
            <a:normAutofit fontScale="90000"/>
          </a:bodyPr>
          <a:lstStyle/>
          <a:p>
            <a:r>
              <a:rPr lang="en-US" dirty="0"/>
              <a:t>LIVED EXPERTISE &amp; </a:t>
            </a:r>
            <a:br>
              <a:rPr lang="en-US" dirty="0"/>
            </a:br>
            <a:r>
              <a:rPr lang="en-US" dirty="0"/>
              <a:t>TRAUMA INFORMED MANAGEMENT</a:t>
            </a:r>
          </a:p>
        </p:txBody>
      </p:sp>
      <p:sp>
        <p:nvSpPr>
          <p:cNvPr id="3" name="Subtitle 2">
            <a:extLst>
              <a:ext uri="{FF2B5EF4-FFF2-40B4-BE49-F238E27FC236}">
                <a16:creationId xmlns:a16="http://schemas.microsoft.com/office/drawing/2014/main" id="{A3B5FA3C-68BB-BDA9-B5A9-0E2C238AB7E0}"/>
              </a:ext>
            </a:extLst>
          </p:cNvPr>
          <p:cNvSpPr>
            <a:spLocks noGrp="1"/>
          </p:cNvSpPr>
          <p:nvPr>
            <p:ph type="subTitle" idx="1"/>
          </p:nvPr>
        </p:nvSpPr>
        <p:spPr>
          <a:xfrm>
            <a:off x="1" y="3706138"/>
            <a:ext cx="12191999" cy="475286"/>
          </a:xfrm>
        </p:spPr>
        <p:txBody>
          <a:bodyPr/>
          <a:lstStyle/>
          <a:p>
            <a:r>
              <a:rPr lang="en-US" dirty="0"/>
              <a:t>Supervisor Success Series | New Supervisor Training &amp; Onboarding | Module 4</a:t>
            </a:r>
          </a:p>
        </p:txBody>
      </p:sp>
      <p:sp>
        <p:nvSpPr>
          <p:cNvPr id="4" name="Rectangle 3">
            <a:extLst>
              <a:ext uri="{FF2B5EF4-FFF2-40B4-BE49-F238E27FC236}">
                <a16:creationId xmlns:a16="http://schemas.microsoft.com/office/drawing/2014/main" id="{D791B360-731C-6E84-8C43-1B6E3A8CA26A}"/>
              </a:ext>
            </a:extLst>
          </p:cNvPr>
          <p:cNvSpPr/>
          <p:nvPr/>
        </p:nvSpPr>
        <p:spPr>
          <a:xfrm>
            <a:off x="3511826" y="4651513"/>
            <a:ext cx="5883965" cy="1311965"/>
          </a:xfrm>
          <a:prstGeom prst="rect">
            <a:avLst/>
          </a:prstGeom>
          <a:solidFill>
            <a:srgbClr val="EF3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NOTE: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This presentation should be heavily edited by the facilitator to ensure that the roles and responsibilities match the organization </a:t>
            </a:r>
          </a:p>
        </p:txBody>
      </p:sp>
    </p:spTree>
    <p:extLst>
      <p:ext uri="{BB962C8B-B14F-4D97-AF65-F5344CB8AC3E}">
        <p14:creationId xmlns:p14="http://schemas.microsoft.com/office/powerpoint/2010/main" val="74635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CAD72-FCC6-3BED-9F57-5B8AB1A76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F8971-E623-7C4F-675C-80264D0EC5FC}"/>
              </a:ext>
            </a:extLst>
          </p:cNvPr>
          <p:cNvSpPr>
            <a:spLocks noGrp="1"/>
          </p:cNvSpPr>
          <p:nvPr>
            <p:ph type="title"/>
          </p:nvPr>
        </p:nvSpPr>
        <p:spPr>
          <a:xfrm>
            <a:off x="908844" y="53637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[OPTIONAL] 10 Keys to Supervisor Success: What We Are Doing</a:t>
            </a:r>
          </a:p>
        </p:txBody>
      </p:sp>
      <p:sp>
        <p:nvSpPr>
          <p:cNvPr id="3" name="Rectangle 2">
            <a:extLst>
              <a:ext uri="{FF2B5EF4-FFF2-40B4-BE49-F238E27FC236}">
                <a16:creationId xmlns:a16="http://schemas.microsoft.com/office/drawing/2014/main" id="{9B17BB65-ACCC-5370-70CA-5732C2AE2324}"/>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5842F6DE-6B3A-AA9B-0CF5-A0E6D1042E0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789D907-0E16-8409-34C6-9AFE20A31F73}"/>
              </a:ext>
            </a:extLst>
          </p:cNvPr>
          <p:cNvSpPr/>
          <p:nvPr/>
        </p:nvSpPr>
        <p:spPr>
          <a:xfrm>
            <a:off x="0" y="1395480"/>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The things we do here at our organization to help make sure you are successful</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grpSp>
        <p:nvGrpSpPr>
          <p:cNvPr id="7" name="Group 6">
            <a:extLst>
              <a:ext uri="{FF2B5EF4-FFF2-40B4-BE49-F238E27FC236}">
                <a16:creationId xmlns:a16="http://schemas.microsoft.com/office/drawing/2014/main" id="{020F1E5C-73A1-C3A5-FB21-1ED992443676}"/>
              </a:ext>
            </a:extLst>
          </p:cNvPr>
          <p:cNvGrpSpPr/>
          <p:nvPr/>
        </p:nvGrpSpPr>
        <p:grpSpPr>
          <a:xfrm>
            <a:off x="635847" y="3228601"/>
            <a:ext cx="2015409" cy="817870"/>
            <a:chOff x="831832" y="2720643"/>
            <a:chExt cx="2149223" cy="872173"/>
          </a:xfrm>
        </p:grpSpPr>
        <p:cxnSp>
          <p:nvCxnSpPr>
            <p:cNvPr id="8" name="Straight Connector 7">
              <a:extLst>
                <a:ext uri="{FF2B5EF4-FFF2-40B4-BE49-F238E27FC236}">
                  <a16:creationId xmlns:a16="http://schemas.microsoft.com/office/drawing/2014/main" id="{4A31F27C-5021-B8FA-5F5F-4BCEB599AE7D}"/>
                </a:ext>
              </a:extLst>
            </p:cNvPr>
            <p:cNvCxnSpPr>
              <a:cxnSpLocks/>
            </p:cNvCxnSpPr>
            <p:nvPr/>
          </p:nvCxnSpPr>
          <p:spPr>
            <a:xfrm>
              <a:off x="928288" y="2720643"/>
              <a:ext cx="195631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FBD8BB3-2FE3-9887-8539-48A271ACE8CF}"/>
                </a:ext>
              </a:extLst>
            </p:cNvPr>
            <p:cNvSpPr/>
            <p:nvPr/>
          </p:nvSpPr>
          <p:spPr>
            <a:xfrm>
              <a:off x="831832" y="2837930"/>
              <a:ext cx="2149223" cy="75488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Culture and trust at the core</a:t>
              </a:r>
            </a:p>
          </p:txBody>
        </p:sp>
      </p:grpSp>
      <p:grpSp>
        <p:nvGrpSpPr>
          <p:cNvPr id="10" name="Group 9">
            <a:extLst>
              <a:ext uri="{FF2B5EF4-FFF2-40B4-BE49-F238E27FC236}">
                <a16:creationId xmlns:a16="http://schemas.microsoft.com/office/drawing/2014/main" id="{0EA5BABF-0DAE-139E-AD38-DA173F1DAA4F}"/>
              </a:ext>
            </a:extLst>
          </p:cNvPr>
          <p:cNvGrpSpPr/>
          <p:nvPr/>
        </p:nvGrpSpPr>
        <p:grpSpPr>
          <a:xfrm>
            <a:off x="2861086" y="4160799"/>
            <a:ext cx="1940889" cy="753663"/>
            <a:chOff x="3074471" y="2720643"/>
            <a:chExt cx="2069755" cy="803703"/>
          </a:xfrm>
        </p:grpSpPr>
        <p:cxnSp>
          <p:nvCxnSpPr>
            <p:cNvPr id="12" name="Straight Connector 11">
              <a:extLst>
                <a:ext uri="{FF2B5EF4-FFF2-40B4-BE49-F238E27FC236}">
                  <a16:creationId xmlns:a16="http://schemas.microsoft.com/office/drawing/2014/main" id="{29FDD45D-D853-5DC0-6185-A7DD476F6AA8}"/>
                </a:ext>
              </a:extLst>
            </p:cNvPr>
            <p:cNvCxnSpPr>
              <a:cxnSpLocks/>
            </p:cNvCxnSpPr>
            <p:nvPr/>
          </p:nvCxnSpPr>
          <p:spPr>
            <a:xfrm>
              <a:off x="3187410"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D837141-5664-60B5-D472-C080985738EC}"/>
                </a:ext>
              </a:extLst>
            </p:cNvPr>
            <p:cNvSpPr/>
            <p:nvPr/>
          </p:nvSpPr>
          <p:spPr>
            <a:xfrm>
              <a:off x="3074471" y="2769459"/>
              <a:ext cx="2069755" cy="754887"/>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Operations vs. programs</a:t>
              </a:r>
            </a:p>
          </p:txBody>
        </p:sp>
      </p:grpSp>
      <p:grpSp>
        <p:nvGrpSpPr>
          <p:cNvPr id="14" name="Group 13">
            <a:extLst>
              <a:ext uri="{FF2B5EF4-FFF2-40B4-BE49-F238E27FC236}">
                <a16:creationId xmlns:a16="http://schemas.microsoft.com/office/drawing/2014/main" id="{FF592BF2-35D5-BD0F-46AC-E47790BCB592}"/>
              </a:ext>
            </a:extLst>
          </p:cNvPr>
          <p:cNvGrpSpPr/>
          <p:nvPr/>
        </p:nvGrpSpPr>
        <p:grpSpPr>
          <a:xfrm>
            <a:off x="5140430" y="3228597"/>
            <a:ext cx="1925108" cy="817872"/>
            <a:chOff x="5202403" y="2720643"/>
            <a:chExt cx="2052926" cy="872175"/>
          </a:xfrm>
        </p:grpSpPr>
        <p:cxnSp>
          <p:nvCxnSpPr>
            <p:cNvPr id="15" name="Straight Connector 14">
              <a:extLst>
                <a:ext uri="{FF2B5EF4-FFF2-40B4-BE49-F238E27FC236}">
                  <a16:creationId xmlns:a16="http://schemas.microsoft.com/office/drawing/2014/main" id="{64567834-3195-1945-7E38-7D1333F50C57}"/>
                </a:ext>
              </a:extLst>
            </p:cNvPr>
            <p:cNvCxnSpPr>
              <a:cxnSpLocks/>
            </p:cNvCxnSpPr>
            <p:nvPr/>
          </p:nvCxnSpPr>
          <p:spPr>
            <a:xfrm>
              <a:off x="5257167"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4F73B9E-E5F1-7FA3-2788-5365FCAB9555}"/>
                </a:ext>
              </a:extLst>
            </p:cNvPr>
            <p:cNvSpPr/>
            <p:nvPr/>
          </p:nvSpPr>
          <p:spPr>
            <a:xfrm>
              <a:off x="5202403" y="2837931"/>
              <a:ext cx="2052926" cy="754887"/>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lang="en-US" sz="2000" dirty="0">
                  <a:solidFill>
                    <a:srgbClr val="000000"/>
                  </a:solidFill>
                  <a:latin typeface="Aptos Light" panose="020B0004020202020204" pitchFamily="34" charset="0"/>
                  <a:ea typeface="Open Sans" panose="020B0606030504020204" pitchFamily="34" charset="0"/>
                  <a:cs typeface="Open Sans" panose="020B0606030504020204" pitchFamily="34" charset="0"/>
                </a:rPr>
                <a:t>Shadowing and experience</a:t>
              </a:r>
              <a:endPar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17" name="Group 16">
            <a:extLst>
              <a:ext uri="{FF2B5EF4-FFF2-40B4-BE49-F238E27FC236}">
                <a16:creationId xmlns:a16="http://schemas.microsoft.com/office/drawing/2014/main" id="{6D62EA6A-E4E9-C781-DBA8-A5292D75DE4A}"/>
              </a:ext>
            </a:extLst>
          </p:cNvPr>
          <p:cNvGrpSpPr/>
          <p:nvPr/>
        </p:nvGrpSpPr>
        <p:grpSpPr>
          <a:xfrm>
            <a:off x="7193356" y="4107332"/>
            <a:ext cx="2130187" cy="800411"/>
            <a:chOff x="7190937" y="2720643"/>
            <a:chExt cx="2271622" cy="853553"/>
          </a:xfrm>
        </p:grpSpPr>
        <p:cxnSp>
          <p:nvCxnSpPr>
            <p:cNvPr id="18" name="Straight Connector 17">
              <a:extLst>
                <a:ext uri="{FF2B5EF4-FFF2-40B4-BE49-F238E27FC236}">
                  <a16:creationId xmlns:a16="http://schemas.microsoft.com/office/drawing/2014/main" id="{886954ED-EE50-E694-7251-143A8274CE99}"/>
                </a:ext>
              </a:extLst>
            </p:cNvPr>
            <p:cNvCxnSpPr>
              <a:cxnSpLocks/>
            </p:cNvCxnSpPr>
            <p:nvPr/>
          </p:nvCxnSpPr>
          <p:spPr>
            <a:xfrm>
              <a:off x="7326923"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F7EAD1A-2CB1-58B0-5000-69870B1DBF3A}"/>
                </a:ext>
              </a:extLst>
            </p:cNvPr>
            <p:cNvSpPr/>
            <p:nvPr/>
          </p:nvSpPr>
          <p:spPr>
            <a:xfrm>
              <a:off x="7190937" y="2819311"/>
              <a:ext cx="2271622" cy="754885"/>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Identifying strong supervisors (you!)</a:t>
              </a:r>
            </a:p>
          </p:txBody>
        </p:sp>
      </p:grpSp>
      <p:grpSp>
        <p:nvGrpSpPr>
          <p:cNvPr id="20" name="Group 19">
            <a:extLst>
              <a:ext uri="{FF2B5EF4-FFF2-40B4-BE49-F238E27FC236}">
                <a16:creationId xmlns:a16="http://schemas.microsoft.com/office/drawing/2014/main" id="{34133950-69A2-0F13-39D7-CF8AE13D7A8B}"/>
              </a:ext>
            </a:extLst>
          </p:cNvPr>
          <p:cNvGrpSpPr/>
          <p:nvPr/>
        </p:nvGrpSpPr>
        <p:grpSpPr>
          <a:xfrm>
            <a:off x="9354456" y="3228304"/>
            <a:ext cx="2126140" cy="813398"/>
            <a:chOff x="9192221" y="2720643"/>
            <a:chExt cx="2267306" cy="867404"/>
          </a:xfrm>
        </p:grpSpPr>
        <p:cxnSp>
          <p:nvCxnSpPr>
            <p:cNvPr id="21" name="Straight Connector 20">
              <a:extLst>
                <a:ext uri="{FF2B5EF4-FFF2-40B4-BE49-F238E27FC236}">
                  <a16:creationId xmlns:a16="http://schemas.microsoft.com/office/drawing/2014/main" id="{365C7568-9411-0A10-2BB1-4D03DA47931D}"/>
                </a:ext>
              </a:extLst>
            </p:cNvPr>
            <p:cNvCxnSpPr>
              <a:cxnSpLocks/>
            </p:cNvCxnSpPr>
            <p:nvPr/>
          </p:nvCxnSpPr>
          <p:spPr>
            <a:xfrm>
              <a:off x="9396677"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E82B8E5-F216-EF24-B89B-0F0AEF74AF5F}"/>
                </a:ext>
              </a:extLst>
            </p:cNvPr>
            <p:cNvSpPr/>
            <p:nvPr/>
          </p:nvSpPr>
          <p:spPr>
            <a:xfrm>
              <a:off x="9192221" y="2833161"/>
              <a:ext cx="2267306" cy="75488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Transparency &amp; communication</a:t>
              </a:r>
            </a:p>
          </p:txBody>
        </p:sp>
      </p:grpSp>
      <p:pic>
        <p:nvPicPr>
          <p:cNvPr id="23" name="Graphic 22" descr="Badge 1 with solid fill">
            <a:extLst>
              <a:ext uri="{FF2B5EF4-FFF2-40B4-BE49-F238E27FC236}">
                <a16:creationId xmlns:a16="http://schemas.microsoft.com/office/drawing/2014/main" id="{8028CC79-3CBA-276A-8ED9-CDDA598BFA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0138" y="2233155"/>
            <a:ext cx="857468" cy="857468"/>
          </a:xfrm>
          <a:prstGeom prst="rect">
            <a:avLst/>
          </a:prstGeom>
        </p:spPr>
      </p:pic>
      <p:pic>
        <p:nvPicPr>
          <p:cNvPr id="24" name="Graphic 23" descr="Badge with solid fill">
            <a:extLst>
              <a:ext uri="{FF2B5EF4-FFF2-40B4-BE49-F238E27FC236}">
                <a16:creationId xmlns:a16="http://schemas.microsoft.com/office/drawing/2014/main" id="{049A69E5-B18D-8B1C-462B-7A331261E5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4580" y="3138936"/>
            <a:ext cx="857468" cy="857468"/>
          </a:xfrm>
          <a:prstGeom prst="rect">
            <a:avLst/>
          </a:prstGeom>
        </p:spPr>
      </p:pic>
      <p:pic>
        <p:nvPicPr>
          <p:cNvPr id="25" name="Graphic 24" descr="Badge 3 with solid fill">
            <a:extLst>
              <a:ext uri="{FF2B5EF4-FFF2-40B4-BE49-F238E27FC236}">
                <a16:creationId xmlns:a16="http://schemas.microsoft.com/office/drawing/2014/main" id="{CB81BC86-DDC5-FD3B-21C8-B46B97400A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6402" y="2206099"/>
            <a:ext cx="857468" cy="857468"/>
          </a:xfrm>
          <a:prstGeom prst="rect">
            <a:avLst/>
          </a:prstGeom>
        </p:spPr>
      </p:pic>
      <p:pic>
        <p:nvPicPr>
          <p:cNvPr id="26" name="Graphic 25" descr="Badge 4 with solid fill">
            <a:extLst>
              <a:ext uri="{FF2B5EF4-FFF2-40B4-BE49-F238E27FC236}">
                <a16:creationId xmlns:a16="http://schemas.microsoft.com/office/drawing/2014/main" id="{F8ACE8B9-A263-A075-AA2F-9B53BFC556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0550" y="3134738"/>
            <a:ext cx="857468" cy="857468"/>
          </a:xfrm>
          <a:prstGeom prst="rect">
            <a:avLst/>
          </a:prstGeom>
        </p:spPr>
      </p:pic>
      <p:pic>
        <p:nvPicPr>
          <p:cNvPr id="27" name="Graphic 26" descr="Badge 5 with solid fill">
            <a:extLst>
              <a:ext uri="{FF2B5EF4-FFF2-40B4-BE49-F238E27FC236}">
                <a16:creationId xmlns:a16="http://schemas.microsoft.com/office/drawing/2014/main" id="{09958775-D823-021C-6596-FFA6C32673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1558" y="2206099"/>
            <a:ext cx="857468" cy="857468"/>
          </a:xfrm>
          <a:prstGeom prst="rect">
            <a:avLst/>
          </a:prstGeom>
        </p:spPr>
      </p:pic>
      <p:grpSp>
        <p:nvGrpSpPr>
          <p:cNvPr id="28" name="Group 27">
            <a:extLst>
              <a:ext uri="{FF2B5EF4-FFF2-40B4-BE49-F238E27FC236}">
                <a16:creationId xmlns:a16="http://schemas.microsoft.com/office/drawing/2014/main" id="{DE3C4A0E-EB28-DB44-6262-5CC58234A68C}"/>
              </a:ext>
            </a:extLst>
          </p:cNvPr>
          <p:cNvGrpSpPr/>
          <p:nvPr/>
        </p:nvGrpSpPr>
        <p:grpSpPr>
          <a:xfrm>
            <a:off x="635847" y="5300994"/>
            <a:ext cx="2015409" cy="817871"/>
            <a:chOff x="831832" y="2720643"/>
            <a:chExt cx="2149223" cy="872174"/>
          </a:xfrm>
        </p:grpSpPr>
        <p:cxnSp>
          <p:nvCxnSpPr>
            <p:cNvPr id="29" name="Straight Connector 28">
              <a:extLst>
                <a:ext uri="{FF2B5EF4-FFF2-40B4-BE49-F238E27FC236}">
                  <a16:creationId xmlns:a16="http://schemas.microsoft.com/office/drawing/2014/main" id="{728D847C-758E-2854-4F1D-F4CF7270BF35}"/>
                </a:ext>
              </a:extLst>
            </p:cNvPr>
            <p:cNvCxnSpPr>
              <a:cxnSpLocks/>
            </p:cNvCxnSpPr>
            <p:nvPr/>
          </p:nvCxnSpPr>
          <p:spPr>
            <a:xfrm>
              <a:off x="928288" y="2720643"/>
              <a:ext cx="195631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CF52BD0-6DFD-3C41-45D6-5ABDCE15FF92}"/>
                </a:ext>
              </a:extLst>
            </p:cNvPr>
            <p:cNvSpPr/>
            <p:nvPr/>
          </p:nvSpPr>
          <p:spPr>
            <a:xfrm>
              <a:off x="831832" y="2837931"/>
              <a:ext cx="2149223" cy="75488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Systems and tools for support</a:t>
              </a:r>
            </a:p>
          </p:txBody>
        </p:sp>
      </p:grpSp>
      <p:grpSp>
        <p:nvGrpSpPr>
          <p:cNvPr id="31" name="Group 30">
            <a:extLst>
              <a:ext uri="{FF2B5EF4-FFF2-40B4-BE49-F238E27FC236}">
                <a16:creationId xmlns:a16="http://schemas.microsoft.com/office/drawing/2014/main" id="{149F3044-3097-0263-5629-2B2CCF78874D}"/>
              </a:ext>
            </a:extLst>
          </p:cNvPr>
          <p:cNvGrpSpPr/>
          <p:nvPr/>
        </p:nvGrpSpPr>
        <p:grpSpPr>
          <a:xfrm>
            <a:off x="2861086" y="6233192"/>
            <a:ext cx="1940889" cy="445886"/>
            <a:chOff x="3074471" y="2720643"/>
            <a:chExt cx="2069755" cy="475491"/>
          </a:xfrm>
        </p:grpSpPr>
        <p:cxnSp>
          <p:nvCxnSpPr>
            <p:cNvPr id="32" name="Straight Connector 31">
              <a:extLst>
                <a:ext uri="{FF2B5EF4-FFF2-40B4-BE49-F238E27FC236}">
                  <a16:creationId xmlns:a16="http://schemas.microsoft.com/office/drawing/2014/main" id="{F131633A-A4DA-C777-5DD4-CE009CBEA1D9}"/>
                </a:ext>
              </a:extLst>
            </p:cNvPr>
            <p:cNvCxnSpPr>
              <a:cxnSpLocks/>
            </p:cNvCxnSpPr>
            <p:nvPr/>
          </p:nvCxnSpPr>
          <p:spPr>
            <a:xfrm>
              <a:off x="3187410"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272BEF3-4980-A624-1CFE-EF8D3531A5C8}"/>
                </a:ext>
              </a:extLst>
            </p:cNvPr>
            <p:cNvSpPr/>
            <p:nvPr/>
          </p:nvSpPr>
          <p:spPr>
            <a:xfrm>
              <a:off x="3074471" y="2769459"/>
              <a:ext cx="2069755" cy="426675"/>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Full-time staff</a:t>
              </a:r>
            </a:p>
          </p:txBody>
        </p:sp>
      </p:grpSp>
      <p:grpSp>
        <p:nvGrpSpPr>
          <p:cNvPr id="34" name="Group 33">
            <a:extLst>
              <a:ext uri="{FF2B5EF4-FFF2-40B4-BE49-F238E27FC236}">
                <a16:creationId xmlns:a16="http://schemas.microsoft.com/office/drawing/2014/main" id="{218013DE-5DF5-6DB7-3FEF-83BFB1CA1910}"/>
              </a:ext>
            </a:extLst>
          </p:cNvPr>
          <p:cNvGrpSpPr/>
          <p:nvPr/>
        </p:nvGrpSpPr>
        <p:grpSpPr>
          <a:xfrm>
            <a:off x="5140430" y="5300990"/>
            <a:ext cx="1925108" cy="817871"/>
            <a:chOff x="5202403" y="2720643"/>
            <a:chExt cx="2052926" cy="872174"/>
          </a:xfrm>
        </p:grpSpPr>
        <p:cxnSp>
          <p:nvCxnSpPr>
            <p:cNvPr id="35" name="Straight Connector 34">
              <a:extLst>
                <a:ext uri="{FF2B5EF4-FFF2-40B4-BE49-F238E27FC236}">
                  <a16:creationId xmlns:a16="http://schemas.microsoft.com/office/drawing/2014/main" id="{7A5F568D-B647-42FD-F34F-22511C75DB55}"/>
                </a:ext>
              </a:extLst>
            </p:cNvPr>
            <p:cNvCxnSpPr>
              <a:cxnSpLocks/>
            </p:cNvCxnSpPr>
            <p:nvPr/>
          </p:nvCxnSpPr>
          <p:spPr>
            <a:xfrm>
              <a:off x="5257167"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BF41081-FF91-E5B6-C901-CE201F3CAF44}"/>
                </a:ext>
              </a:extLst>
            </p:cNvPr>
            <p:cNvSpPr/>
            <p:nvPr/>
          </p:nvSpPr>
          <p:spPr>
            <a:xfrm>
              <a:off x="5202403" y="2837931"/>
              <a:ext cx="2052926" cy="75488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lang="en-US" sz="2000" dirty="0">
                  <a:solidFill>
                    <a:srgbClr val="000000"/>
                  </a:solidFill>
                  <a:latin typeface="Aptos Light" panose="020B0004020202020204" pitchFamily="34" charset="0"/>
                  <a:ea typeface="Open Sans" panose="020B0606030504020204" pitchFamily="34" charset="0"/>
                  <a:cs typeface="Open Sans" panose="020B0606030504020204" pitchFamily="34" charset="0"/>
                </a:rPr>
                <a:t>Teaching is a journey</a:t>
              </a:r>
              <a:endPar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37" name="Group 36">
            <a:extLst>
              <a:ext uri="{FF2B5EF4-FFF2-40B4-BE49-F238E27FC236}">
                <a16:creationId xmlns:a16="http://schemas.microsoft.com/office/drawing/2014/main" id="{4EC2C68B-CBB8-7A85-F2F3-3FE781B53E85}"/>
              </a:ext>
            </a:extLst>
          </p:cNvPr>
          <p:cNvGrpSpPr/>
          <p:nvPr/>
        </p:nvGrpSpPr>
        <p:grpSpPr>
          <a:xfrm>
            <a:off x="6432885" y="6179723"/>
            <a:ext cx="3831890" cy="492635"/>
            <a:chOff x="6379975" y="2720643"/>
            <a:chExt cx="4086311" cy="525343"/>
          </a:xfrm>
        </p:grpSpPr>
        <p:cxnSp>
          <p:nvCxnSpPr>
            <p:cNvPr id="38" name="Straight Connector 37">
              <a:extLst>
                <a:ext uri="{FF2B5EF4-FFF2-40B4-BE49-F238E27FC236}">
                  <a16:creationId xmlns:a16="http://schemas.microsoft.com/office/drawing/2014/main" id="{8EA827EB-BCCE-6905-EE80-9064BF7F875C}"/>
                </a:ext>
              </a:extLst>
            </p:cNvPr>
            <p:cNvCxnSpPr>
              <a:cxnSpLocks/>
            </p:cNvCxnSpPr>
            <p:nvPr/>
          </p:nvCxnSpPr>
          <p:spPr>
            <a:xfrm>
              <a:off x="7326923"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2562BBA-FBE7-D6EA-0F3E-9AD001998790}"/>
                </a:ext>
              </a:extLst>
            </p:cNvPr>
            <p:cNvSpPr/>
            <p:nvPr/>
          </p:nvSpPr>
          <p:spPr>
            <a:xfrm>
              <a:off x="6379975" y="2819311"/>
              <a:ext cx="4086311" cy="426675"/>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lang="en-US" sz="2000" dirty="0">
                  <a:solidFill>
                    <a:srgbClr val="000000"/>
                  </a:solidFill>
                  <a:latin typeface="Aptos Light" panose="020B0004020202020204" pitchFamily="34" charset="0"/>
                  <a:ea typeface="Open Sans" panose="020B0606030504020204" pitchFamily="34" charset="0"/>
                  <a:cs typeface="Open Sans" panose="020B0606030504020204" pitchFamily="34" charset="0"/>
                </a:rPr>
                <a:t>Dedicate time and resources</a:t>
              </a:r>
              <a:endPar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40" name="Group 39">
            <a:extLst>
              <a:ext uri="{FF2B5EF4-FFF2-40B4-BE49-F238E27FC236}">
                <a16:creationId xmlns:a16="http://schemas.microsoft.com/office/drawing/2014/main" id="{679E9776-FC14-201D-FD01-5B1D07654F89}"/>
              </a:ext>
            </a:extLst>
          </p:cNvPr>
          <p:cNvGrpSpPr/>
          <p:nvPr/>
        </p:nvGrpSpPr>
        <p:grpSpPr>
          <a:xfrm>
            <a:off x="9354456" y="5300697"/>
            <a:ext cx="2126140" cy="505622"/>
            <a:chOff x="9192221" y="2720643"/>
            <a:chExt cx="2267306" cy="539193"/>
          </a:xfrm>
        </p:grpSpPr>
        <p:cxnSp>
          <p:nvCxnSpPr>
            <p:cNvPr id="41" name="Straight Connector 40">
              <a:extLst>
                <a:ext uri="{FF2B5EF4-FFF2-40B4-BE49-F238E27FC236}">
                  <a16:creationId xmlns:a16="http://schemas.microsoft.com/office/drawing/2014/main" id="{3CE94088-6B01-9F89-D691-291CA4B0ACB5}"/>
                </a:ext>
              </a:extLst>
            </p:cNvPr>
            <p:cNvCxnSpPr>
              <a:cxnSpLocks/>
            </p:cNvCxnSpPr>
            <p:nvPr/>
          </p:nvCxnSpPr>
          <p:spPr>
            <a:xfrm>
              <a:off x="9396677"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6FBF40B-B63B-1DF0-5BEA-5A09FBBCAD09}"/>
                </a:ext>
              </a:extLst>
            </p:cNvPr>
            <p:cNvSpPr/>
            <p:nvPr/>
          </p:nvSpPr>
          <p:spPr>
            <a:xfrm>
              <a:off x="9192221" y="2833160"/>
              <a:ext cx="2267306" cy="42667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Plan it out</a:t>
              </a:r>
            </a:p>
          </p:txBody>
        </p:sp>
      </p:grpSp>
      <p:pic>
        <p:nvPicPr>
          <p:cNvPr id="43" name="Graphic 42">
            <a:extLst>
              <a:ext uri="{FF2B5EF4-FFF2-40B4-BE49-F238E27FC236}">
                <a16:creationId xmlns:a16="http://schemas.microsoft.com/office/drawing/2014/main" id="{BA17CF20-48CA-9CE7-44C1-3ECFD893A64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240138" y="4305548"/>
            <a:ext cx="857468" cy="857468"/>
          </a:xfrm>
          <a:prstGeom prst="rect">
            <a:avLst/>
          </a:prstGeom>
        </p:spPr>
      </p:pic>
      <p:pic>
        <p:nvPicPr>
          <p:cNvPr id="44" name="Graphic 43">
            <a:extLst>
              <a:ext uri="{FF2B5EF4-FFF2-40B4-BE49-F238E27FC236}">
                <a16:creationId xmlns:a16="http://schemas.microsoft.com/office/drawing/2014/main" id="{1E2B1E37-753F-666D-F7C1-28C87043C979}"/>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3454580" y="5211329"/>
            <a:ext cx="857468" cy="857468"/>
          </a:xfrm>
          <a:prstGeom prst="rect">
            <a:avLst/>
          </a:prstGeom>
        </p:spPr>
      </p:pic>
      <p:pic>
        <p:nvPicPr>
          <p:cNvPr id="45" name="Graphic 44">
            <a:extLst>
              <a:ext uri="{FF2B5EF4-FFF2-40B4-BE49-F238E27FC236}">
                <a16:creationId xmlns:a16="http://schemas.microsoft.com/office/drawing/2014/main" id="{1735A9FF-AA6F-0143-8B7A-0E4CC5B8D334}"/>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5716402" y="4292731"/>
            <a:ext cx="857468" cy="857468"/>
          </a:xfrm>
          <a:prstGeom prst="rect">
            <a:avLst/>
          </a:prstGeom>
        </p:spPr>
      </p:pic>
      <p:pic>
        <p:nvPicPr>
          <p:cNvPr id="46" name="Graphic 45">
            <a:extLst>
              <a:ext uri="{FF2B5EF4-FFF2-40B4-BE49-F238E27FC236}">
                <a16:creationId xmlns:a16="http://schemas.microsoft.com/office/drawing/2014/main" id="{00F76F31-C9BC-1916-C8B5-A68617263395}"/>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7850550" y="5207131"/>
            <a:ext cx="857468" cy="857468"/>
          </a:xfrm>
          <a:prstGeom prst="rect">
            <a:avLst/>
          </a:prstGeom>
        </p:spPr>
      </p:pic>
      <p:pic>
        <p:nvPicPr>
          <p:cNvPr id="47" name="Graphic 46">
            <a:extLst>
              <a:ext uri="{FF2B5EF4-FFF2-40B4-BE49-F238E27FC236}">
                <a16:creationId xmlns:a16="http://schemas.microsoft.com/office/drawing/2014/main" id="{1A9AD751-44F1-4CBF-2802-516E17BF9739}"/>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10031558" y="4292731"/>
            <a:ext cx="857468" cy="857468"/>
          </a:xfrm>
          <a:prstGeom prst="rect">
            <a:avLst/>
          </a:prstGeom>
        </p:spPr>
      </p:pic>
    </p:spTree>
    <p:extLst>
      <p:ext uri="{BB962C8B-B14F-4D97-AF65-F5344CB8AC3E}">
        <p14:creationId xmlns:p14="http://schemas.microsoft.com/office/powerpoint/2010/main" val="99032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49527-EE79-8E93-DF9E-EA89D4D0A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7A7D8-B09A-8DB4-B849-06B00A6A9231}"/>
              </a:ext>
            </a:extLst>
          </p:cNvPr>
          <p:cNvSpPr>
            <a:spLocks noGrp="1"/>
          </p:cNvSpPr>
          <p:nvPr>
            <p:ph type="title"/>
          </p:nvPr>
        </p:nvSpPr>
        <p:spPr>
          <a:xfrm>
            <a:off x="908844" y="53637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Reflection</a:t>
            </a:r>
          </a:p>
        </p:txBody>
      </p:sp>
      <p:sp>
        <p:nvSpPr>
          <p:cNvPr id="3" name="Rectangle 2">
            <a:extLst>
              <a:ext uri="{FF2B5EF4-FFF2-40B4-BE49-F238E27FC236}">
                <a16:creationId xmlns:a16="http://schemas.microsoft.com/office/drawing/2014/main" id="{1584B351-688E-2E4A-FAB1-7057B77DE9F2}"/>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497EACB4-2039-7401-D58D-C3BE3148CD92}"/>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38D1F5E4-BD75-F0F6-555D-0E9FA5A83D3A}"/>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What is ONE way you will practice trauma informed management as a leader? </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Tree>
    <p:extLst>
      <p:ext uri="{BB962C8B-B14F-4D97-AF65-F5344CB8AC3E}">
        <p14:creationId xmlns:p14="http://schemas.microsoft.com/office/powerpoint/2010/main" val="250954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5E0E6C7E-11DB-85D6-2DF8-932614D636C0}"/>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59365D69-6335-A3B8-49A2-584839AA723D}"/>
              </a:ext>
            </a:extLst>
          </p:cNvPr>
          <p:cNvSpPr/>
          <p:nvPr/>
        </p:nvSpPr>
        <p:spPr>
          <a:xfrm>
            <a:off x="352131"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BUILDING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TRUST &amp;</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CREATING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CULTURE </a:t>
            </a:r>
            <a:endParaRPr kumimoji="0"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sym typeface="Calibri"/>
            </a:endParaRPr>
          </a:p>
        </p:txBody>
      </p:sp>
    </p:spTree>
    <p:extLst>
      <p:ext uri="{BB962C8B-B14F-4D97-AF65-F5344CB8AC3E}">
        <p14:creationId xmlns:p14="http://schemas.microsoft.com/office/powerpoint/2010/main" val="219195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A8A86-34B4-66A1-C44A-EB6E7CE75D2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375B283-CC2B-75B3-4E0F-66E4FC9A00DA}"/>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55D60EAA-3BDF-A08D-FBC8-608BBC76D50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DA4BF501-7CD1-9667-1511-50A788EC9EF3}"/>
              </a:ext>
            </a:extLst>
          </p:cNvPr>
          <p:cNvSpPr>
            <a:spLocks noGrp="1"/>
          </p:cNvSpPr>
          <p:nvPr>
            <p:ph type="title"/>
          </p:nvPr>
        </p:nvSpPr>
        <p:spPr>
          <a:xfrm>
            <a:off x="908844" y="530996"/>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Culture &amp; Trust at the CORE </a:t>
            </a:r>
          </a:p>
        </p:txBody>
      </p:sp>
      <p:sp>
        <p:nvSpPr>
          <p:cNvPr id="14" name="Rectangle 13">
            <a:extLst>
              <a:ext uri="{FF2B5EF4-FFF2-40B4-BE49-F238E27FC236}">
                <a16:creationId xmlns:a16="http://schemas.microsoft.com/office/drawing/2014/main" id="{0053F5BF-51D6-60F9-FEA5-0CFD18428634}"/>
              </a:ext>
            </a:extLst>
          </p:cNvPr>
          <p:cNvSpPr/>
          <p:nvPr/>
        </p:nvSpPr>
        <p:spPr>
          <a:xfrm>
            <a:off x="0" y="1571542"/>
            <a:ext cx="12192000" cy="1096707"/>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Our job is to 1. Keep participants safe 2. Get the job done.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How do we do this </a:t>
            </a:r>
            <a:r>
              <a:rPr lang="en-US" sz="2400" i="1" dirty="0">
                <a:solidFill>
                  <a:srgbClr val="FFFFFF"/>
                </a:solidFill>
                <a:latin typeface="Aptos Light" panose="020B0004020202020204" pitchFamily="34" charset="0"/>
              </a:rPr>
              <a:t>best</a:t>
            </a:r>
            <a:r>
              <a:rPr lang="en-US" sz="2400" dirty="0">
                <a:solidFill>
                  <a:srgbClr val="FFFFFF"/>
                </a:solidFill>
                <a:latin typeface="Aptos Light" panose="020B0004020202020204" pitchFamily="34" charset="0"/>
              </a:rPr>
              <a:t>? BUILD TRUST and create culture </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grpSp>
        <p:nvGrpSpPr>
          <p:cNvPr id="15" name="Group 14">
            <a:extLst>
              <a:ext uri="{FF2B5EF4-FFF2-40B4-BE49-F238E27FC236}">
                <a16:creationId xmlns:a16="http://schemas.microsoft.com/office/drawing/2014/main" id="{C1AD47D4-7373-75C8-3B5A-9FFD43196591}"/>
              </a:ext>
            </a:extLst>
          </p:cNvPr>
          <p:cNvGrpSpPr/>
          <p:nvPr/>
        </p:nvGrpSpPr>
        <p:grpSpPr>
          <a:xfrm>
            <a:off x="908844" y="2966261"/>
            <a:ext cx="10127984" cy="830997"/>
            <a:chOff x="914400" y="1649627"/>
            <a:chExt cx="10127984" cy="830997"/>
          </a:xfrm>
        </p:grpSpPr>
        <p:sp>
          <p:nvSpPr>
            <p:cNvPr id="16" name="TextBox 15">
              <a:extLst>
                <a:ext uri="{FF2B5EF4-FFF2-40B4-BE49-F238E27FC236}">
                  <a16:creationId xmlns:a16="http://schemas.microsoft.com/office/drawing/2014/main" id="{89BB39F0-8004-0697-AC52-209DBB909634}"/>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7" name="TextBox 16">
              <a:extLst>
                <a:ext uri="{FF2B5EF4-FFF2-40B4-BE49-F238E27FC236}">
                  <a16:creationId xmlns:a16="http://schemas.microsoft.com/office/drawing/2014/main" id="{6D0E35E1-5721-DDE0-6641-BD7A41955FC1}"/>
                </a:ext>
              </a:extLst>
            </p:cNvPr>
            <p:cNvSpPr txBox="1"/>
            <p:nvPr/>
          </p:nvSpPr>
          <p:spPr>
            <a:xfrm>
              <a:off x="1805881" y="1803515"/>
              <a:ext cx="92365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How will you keep your team safe and </a:t>
              </a:r>
              <a:r>
                <a:rPr lang="en-US" sz="2800" dirty="0">
                  <a:solidFill>
                    <a:srgbClr val="000000"/>
                  </a:solidFill>
                  <a:latin typeface="Aptos Light" panose="020B0004020202020204" pitchFamily="34" charset="0"/>
                </a:rPr>
                <a:t>build trust with them?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8" name="Straight Connector 17">
              <a:extLst>
                <a:ext uri="{FF2B5EF4-FFF2-40B4-BE49-F238E27FC236}">
                  <a16:creationId xmlns:a16="http://schemas.microsoft.com/office/drawing/2014/main" id="{3411AC1F-5D4A-7D03-C957-F608E3FFC73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1021FCC-D859-3B04-D500-30EC0E52E9D7}"/>
              </a:ext>
            </a:extLst>
          </p:cNvPr>
          <p:cNvGrpSpPr/>
          <p:nvPr/>
        </p:nvGrpSpPr>
        <p:grpSpPr>
          <a:xfrm>
            <a:off x="1570535" y="4209340"/>
            <a:ext cx="3831930" cy="646750"/>
            <a:chOff x="1576091" y="1741750"/>
            <a:chExt cx="3831930" cy="646750"/>
          </a:xfrm>
        </p:grpSpPr>
        <p:sp>
          <p:nvSpPr>
            <p:cNvPr id="20" name="TextBox 19">
              <a:extLst>
                <a:ext uri="{FF2B5EF4-FFF2-40B4-BE49-F238E27FC236}">
                  <a16:creationId xmlns:a16="http://schemas.microsoft.com/office/drawing/2014/main" id="{BBC18925-33C3-EE29-6AB3-2DDDDD916A70}"/>
                </a:ext>
              </a:extLst>
            </p:cNvPr>
            <p:cNvSpPr txBox="1"/>
            <p:nvPr/>
          </p:nvSpPr>
          <p:spPr>
            <a:xfrm>
              <a:off x="1805881" y="1803515"/>
              <a:ext cx="36021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Why is this important? </a:t>
              </a:r>
            </a:p>
          </p:txBody>
        </p:sp>
        <p:cxnSp>
          <p:nvCxnSpPr>
            <p:cNvPr id="28" name="Straight Connector 27">
              <a:extLst>
                <a:ext uri="{FF2B5EF4-FFF2-40B4-BE49-F238E27FC236}">
                  <a16:creationId xmlns:a16="http://schemas.microsoft.com/office/drawing/2014/main" id="{F693BE46-BB9B-3003-D750-DF5B4EE1D0EF}"/>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C370635-289C-1D6E-8A3F-36BB9F564F44}"/>
              </a:ext>
            </a:extLst>
          </p:cNvPr>
          <p:cNvGrpSpPr/>
          <p:nvPr/>
        </p:nvGrpSpPr>
        <p:grpSpPr>
          <a:xfrm>
            <a:off x="1570535" y="5360296"/>
            <a:ext cx="10205450" cy="1015872"/>
            <a:chOff x="1576091" y="1741750"/>
            <a:chExt cx="10205450" cy="1015872"/>
          </a:xfrm>
        </p:grpSpPr>
        <p:sp>
          <p:nvSpPr>
            <p:cNvPr id="30" name="TextBox 29">
              <a:extLst>
                <a:ext uri="{FF2B5EF4-FFF2-40B4-BE49-F238E27FC236}">
                  <a16:creationId xmlns:a16="http://schemas.microsoft.com/office/drawing/2014/main" id="{DD5F6A7E-E6D4-B46E-D85F-342303FFAAB9}"/>
                </a:ext>
              </a:extLst>
            </p:cNvPr>
            <p:cNvSpPr txBox="1"/>
            <p:nvPr/>
          </p:nvSpPr>
          <p:spPr>
            <a:xfrm>
              <a:off x="1805880" y="1803515"/>
              <a:ext cx="99756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How will you help create </a:t>
              </a:r>
              <a:r>
                <a:rPr lang="en-US" sz="2800" dirty="0">
                  <a:solidFill>
                    <a:srgbClr val="000000"/>
                  </a:solidFill>
                  <a:latin typeface="Aptos Light" panose="020B0004020202020204" pitchFamily="34" charset="0"/>
                </a:rPr>
                <a:t>an environment </a:t>
              </a: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where people want to work?</a:t>
              </a:r>
            </a:p>
          </p:txBody>
        </p:sp>
        <p:cxnSp>
          <p:nvCxnSpPr>
            <p:cNvPr id="35" name="Straight Connector 34">
              <a:extLst>
                <a:ext uri="{FF2B5EF4-FFF2-40B4-BE49-F238E27FC236}">
                  <a16:creationId xmlns:a16="http://schemas.microsoft.com/office/drawing/2014/main" id="{180D2E8A-8FE5-E74E-6433-C56BE008E990}"/>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770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9421-60B4-84D2-CD89-1230A7253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4C045-1F32-B6CA-61A5-24CF5C8B9499}"/>
              </a:ext>
            </a:extLst>
          </p:cNvPr>
          <p:cNvSpPr>
            <a:spLocks noGrp="1"/>
          </p:cNvSpPr>
          <p:nvPr>
            <p:ph type="title"/>
          </p:nvPr>
        </p:nvSpPr>
        <p:spPr>
          <a:xfrm>
            <a:off x="908844" y="49960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Leader Toolkit: Building Trust </a:t>
            </a:r>
          </a:p>
        </p:txBody>
      </p:sp>
      <p:sp>
        <p:nvSpPr>
          <p:cNvPr id="3" name="Rectangle 2">
            <a:extLst>
              <a:ext uri="{FF2B5EF4-FFF2-40B4-BE49-F238E27FC236}">
                <a16:creationId xmlns:a16="http://schemas.microsoft.com/office/drawing/2014/main" id="{6DC2D7F8-2790-390D-E338-BD6E9C3A95DB}"/>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C2B0B5E-F8B0-961D-2CB4-FED2BB266764}"/>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DC1D1DF-D072-53C7-4211-B864A14A4B22}"/>
              </a:ext>
            </a:extLst>
          </p:cNvPr>
          <p:cNvSpPr/>
          <p:nvPr/>
        </p:nvSpPr>
        <p:spPr>
          <a:xfrm>
            <a:off x="0" y="1273530"/>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2400" dirty="0">
                <a:latin typeface="Aptos Light" panose="020B0004020202020204" pitchFamily="34" charset="0"/>
                <a:cs typeface="Calibri"/>
              </a:rPr>
              <a:t>Being</a:t>
            </a:r>
            <a:r>
              <a:rPr lang="en-US" sz="2400" spc="-120" dirty="0">
                <a:latin typeface="Aptos Light" panose="020B0004020202020204" pitchFamily="34" charset="0"/>
                <a:cs typeface="Calibri"/>
              </a:rPr>
              <a:t> </a:t>
            </a:r>
            <a:r>
              <a:rPr lang="en-US" sz="2400" spc="-10" dirty="0">
                <a:latin typeface="Aptos Light" panose="020B0004020202020204" pitchFamily="34" charset="0"/>
                <a:cs typeface="Calibri"/>
              </a:rPr>
              <a:t>able</a:t>
            </a:r>
            <a:r>
              <a:rPr lang="en-US" sz="2400" spc="-110" dirty="0">
                <a:latin typeface="Aptos Light" panose="020B0004020202020204" pitchFamily="34" charset="0"/>
                <a:cs typeface="Calibri"/>
              </a:rPr>
              <a:t> </a:t>
            </a:r>
            <a:r>
              <a:rPr lang="en-US" sz="2400" dirty="0">
                <a:latin typeface="Aptos Light" panose="020B0004020202020204" pitchFamily="34" charset="0"/>
                <a:cs typeface="Calibri"/>
              </a:rPr>
              <a:t>to</a:t>
            </a:r>
            <a:r>
              <a:rPr lang="en-US" sz="2400" spc="-120" dirty="0">
                <a:latin typeface="Aptos Light" panose="020B0004020202020204" pitchFamily="34" charset="0"/>
                <a:cs typeface="Calibri"/>
              </a:rPr>
              <a:t> </a:t>
            </a:r>
            <a:r>
              <a:rPr lang="en-US" sz="2400" dirty="0">
                <a:latin typeface="Aptos Light" panose="020B0004020202020204" pitchFamily="34" charset="0"/>
                <a:cs typeface="Calibri"/>
              </a:rPr>
              <a:t>trust</a:t>
            </a:r>
            <a:r>
              <a:rPr lang="en-US" sz="2400" spc="70" dirty="0">
                <a:latin typeface="Aptos Light" panose="020B0004020202020204" pitchFamily="34" charset="0"/>
                <a:cs typeface="Calibri"/>
              </a:rPr>
              <a:t> </a:t>
            </a:r>
            <a:r>
              <a:rPr lang="en-US" sz="2400" dirty="0">
                <a:latin typeface="Aptos Light" panose="020B0004020202020204" pitchFamily="34" charset="0"/>
                <a:cs typeface="Calibri"/>
              </a:rPr>
              <a:t>you will</a:t>
            </a:r>
            <a:r>
              <a:rPr lang="en-US" sz="2400" spc="145" dirty="0">
                <a:latin typeface="Aptos Light" panose="020B0004020202020204" pitchFamily="34" charset="0"/>
                <a:cs typeface="Calibri"/>
              </a:rPr>
              <a:t> </a:t>
            </a:r>
            <a:r>
              <a:rPr lang="en-US" sz="2400" spc="-10" dirty="0">
                <a:latin typeface="Aptos Light" panose="020B0004020202020204" pitchFamily="34" charset="0"/>
                <a:cs typeface="Calibri"/>
              </a:rPr>
              <a:t>have</a:t>
            </a:r>
            <a:r>
              <a:rPr lang="en-US" sz="2400" spc="135" dirty="0">
                <a:latin typeface="Aptos Light" panose="020B0004020202020204" pitchFamily="34" charset="0"/>
                <a:cs typeface="Calibri"/>
              </a:rPr>
              <a:t> </a:t>
            </a:r>
            <a:r>
              <a:rPr lang="en-US" sz="2400" spc="-50" dirty="0">
                <a:latin typeface="Aptos Light" panose="020B0004020202020204" pitchFamily="34" charset="0"/>
                <a:cs typeface="Calibri"/>
              </a:rPr>
              <a:t>a </a:t>
            </a:r>
            <a:r>
              <a:rPr lang="en-US" sz="2400" spc="-20" dirty="0">
                <a:latin typeface="Aptos Light" panose="020B0004020202020204" pitchFamily="34" charset="0"/>
                <a:cs typeface="Calibri"/>
              </a:rPr>
              <a:t>huge</a:t>
            </a:r>
            <a:r>
              <a:rPr lang="en-US" sz="2400" spc="-10" dirty="0">
                <a:latin typeface="Aptos Light" panose="020B0004020202020204" pitchFamily="34" charset="0"/>
                <a:cs typeface="Calibri"/>
              </a:rPr>
              <a:t> </a:t>
            </a:r>
            <a:r>
              <a:rPr lang="en-US" sz="2400" dirty="0">
                <a:latin typeface="Aptos Light" panose="020B0004020202020204" pitchFamily="34" charset="0"/>
                <a:cs typeface="Calibri"/>
              </a:rPr>
              <a:t>impact</a:t>
            </a:r>
            <a:r>
              <a:rPr lang="en-US" sz="2400" spc="15" dirty="0">
                <a:latin typeface="Aptos Light" panose="020B0004020202020204" pitchFamily="34" charset="0"/>
                <a:cs typeface="Calibri"/>
              </a:rPr>
              <a:t> </a:t>
            </a:r>
            <a:r>
              <a:rPr lang="en-US" sz="2400" dirty="0">
                <a:latin typeface="Aptos Light" panose="020B0004020202020204" pitchFamily="34" charset="0"/>
                <a:cs typeface="Calibri"/>
              </a:rPr>
              <a:t>on how</a:t>
            </a:r>
            <a:r>
              <a:rPr lang="en-US" sz="2400" spc="5" dirty="0">
                <a:latin typeface="Aptos Light" panose="020B0004020202020204" pitchFamily="34" charset="0"/>
                <a:cs typeface="Calibri"/>
              </a:rPr>
              <a:t> </a:t>
            </a:r>
            <a:r>
              <a:rPr lang="en-US" sz="2400" dirty="0">
                <a:latin typeface="Aptos Light" panose="020B0004020202020204" pitchFamily="34" charset="0"/>
                <a:cs typeface="Calibri"/>
              </a:rPr>
              <a:t>they</a:t>
            </a:r>
            <a:r>
              <a:rPr lang="en-US" sz="2400" spc="5" dirty="0">
                <a:latin typeface="Aptos Light" panose="020B0004020202020204" pitchFamily="34" charset="0"/>
                <a:cs typeface="Calibri"/>
              </a:rPr>
              <a:t> </a:t>
            </a:r>
            <a:r>
              <a:rPr lang="en-US" sz="2400" dirty="0">
                <a:latin typeface="Aptos Light" panose="020B0004020202020204" pitchFamily="34" charset="0"/>
                <a:cs typeface="Calibri"/>
              </a:rPr>
              <a:t>perform. This takes TIME! </a:t>
            </a:r>
            <a:endParaRPr kumimoji="0" lang="en-US" sz="2400" u="none" strike="noStrike" kern="1200" cap="none" spc="0" normalizeH="0" baseline="0" noProof="0" dirty="0">
              <a:ln>
                <a:noFill/>
              </a:ln>
              <a:solidFill>
                <a:srgbClr val="FFFFFF"/>
              </a:solidFill>
              <a:effectLst/>
              <a:uLnTx/>
              <a:uFillTx/>
              <a:latin typeface="Aptos Light" panose="020B0004020202020204" pitchFamily="34" charset="0"/>
            </a:endParaRPr>
          </a:p>
        </p:txBody>
      </p:sp>
      <p:sp>
        <p:nvSpPr>
          <p:cNvPr id="5" name="Rectangle 4">
            <a:extLst>
              <a:ext uri="{FF2B5EF4-FFF2-40B4-BE49-F238E27FC236}">
                <a16:creationId xmlns:a16="http://schemas.microsoft.com/office/drawing/2014/main" id="{2143EDB5-0FD2-3FFA-619A-33BFA8D60099}"/>
              </a:ext>
            </a:extLst>
          </p:cNvPr>
          <p:cNvSpPr/>
          <p:nvPr/>
        </p:nvSpPr>
        <p:spPr>
          <a:xfrm>
            <a:off x="506628" y="2262989"/>
            <a:ext cx="11232292" cy="42630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Pin with solid fill">
            <a:extLst>
              <a:ext uri="{FF2B5EF4-FFF2-40B4-BE49-F238E27FC236}">
                <a16:creationId xmlns:a16="http://schemas.microsoft.com/office/drawing/2014/main" id="{5AB0613F-8901-7678-693D-930E00C8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3026" y="1793094"/>
            <a:ext cx="734835" cy="734835"/>
          </a:xfrm>
          <a:prstGeom prst="rect">
            <a:avLst/>
          </a:prstGeom>
        </p:spPr>
      </p:pic>
      <p:sp>
        <p:nvSpPr>
          <p:cNvPr id="10" name="TextBox 9">
            <a:extLst>
              <a:ext uri="{FF2B5EF4-FFF2-40B4-BE49-F238E27FC236}">
                <a16:creationId xmlns:a16="http://schemas.microsoft.com/office/drawing/2014/main" id="{14623A40-668F-4F2B-BD2E-DEEE66E7010C}"/>
              </a:ext>
            </a:extLst>
          </p:cNvPr>
          <p:cNvSpPr txBox="1"/>
          <p:nvPr/>
        </p:nvSpPr>
        <p:spPr>
          <a:xfrm>
            <a:off x="630195" y="2471351"/>
            <a:ext cx="11055177" cy="4216539"/>
          </a:xfrm>
          <a:prstGeom prst="rect">
            <a:avLst/>
          </a:prstGeom>
          <a:noFill/>
        </p:spPr>
        <p:txBody>
          <a:bodyPr wrap="square" rtlCol="0">
            <a:spAutoFit/>
          </a:bodyPr>
          <a:lstStyle/>
          <a:p>
            <a:pPr marL="531495" indent="-285750">
              <a:lnSpc>
                <a:spcPct val="100000"/>
              </a:lnSpc>
              <a:spcBef>
                <a:spcPts val="1805"/>
              </a:spcBef>
              <a:buSzPct val="94736"/>
              <a:buFont typeface="Wingdings" pitchFamily="2" charset="2"/>
              <a:buChar char="q"/>
              <a:tabLst>
                <a:tab pos="417195" algn="l"/>
              </a:tabLst>
            </a:pPr>
            <a:r>
              <a:rPr lang="en-US" dirty="0">
                <a:solidFill>
                  <a:srgbClr val="BC572C"/>
                </a:solidFill>
                <a:latin typeface="Aptos Light" panose="020B0004020202020204" pitchFamily="34" charset="0"/>
                <a:cs typeface="Calibri"/>
              </a:rPr>
              <a:t>Be</a:t>
            </a:r>
            <a:r>
              <a:rPr lang="en-US" spc="25"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a</a:t>
            </a:r>
            <a:r>
              <a:rPr lang="en-US" spc="30"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good</a:t>
            </a:r>
            <a:r>
              <a:rPr lang="en-US" spc="25"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role</a:t>
            </a:r>
            <a:r>
              <a:rPr lang="en-US" spc="25"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model</a:t>
            </a:r>
            <a:r>
              <a:rPr lang="en-US" spc="20" dirty="0">
                <a:solidFill>
                  <a:srgbClr val="BC572C"/>
                </a:solidFill>
                <a:latin typeface="Aptos Light" panose="020B0004020202020204" pitchFamily="34" charset="0"/>
                <a:cs typeface="Calibri"/>
              </a:rPr>
              <a:t> </a:t>
            </a:r>
            <a:r>
              <a:rPr lang="en-US" dirty="0">
                <a:latin typeface="Aptos Light" panose="020B0004020202020204" pitchFamily="34" charset="0"/>
                <a:cs typeface="Calibri"/>
              </a:rPr>
              <a:t>–</a:t>
            </a:r>
            <a:r>
              <a:rPr lang="en-US" spc="25" dirty="0">
                <a:latin typeface="Aptos Light" panose="020B0004020202020204" pitchFamily="34" charset="0"/>
                <a:cs typeface="Calibri"/>
              </a:rPr>
              <a:t> </a:t>
            </a:r>
            <a:r>
              <a:rPr lang="en-US" dirty="0">
                <a:latin typeface="Aptos Light" panose="020B0004020202020204" pitchFamily="34" charset="0"/>
                <a:cs typeface="Calibri"/>
              </a:rPr>
              <a:t>a</a:t>
            </a:r>
            <a:r>
              <a:rPr lang="en-US" dirty="0">
                <a:solidFill>
                  <a:srgbClr val="252525"/>
                </a:solidFill>
                <a:latin typeface="Aptos Light" panose="020B0004020202020204" pitchFamily="34" charset="0"/>
                <a:cs typeface="Calibri"/>
              </a:rPr>
              <a:t>s</a:t>
            </a:r>
            <a:r>
              <a:rPr lang="en-US" spc="2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the</a:t>
            </a:r>
            <a:r>
              <a:rPr lang="en-US" spc="30"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leader</a:t>
            </a:r>
            <a:r>
              <a:rPr lang="en-US" spc="20"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of</a:t>
            </a:r>
            <a:r>
              <a:rPr lang="en-US" spc="2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your</a:t>
            </a:r>
            <a:r>
              <a:rPr lang="en-US" spc="30" dirty="0">
                <a:solidFill>
                  <a:srgbClr val="252525"/>
                </a:solidFill>
                <a:latin typeface="Aptos Light" panose="020B0004020202020204" pitchFamily="34" charset="0"/>
                <a:cs typeface="Calibri"/>
              </a:rPr>
              <a:t> </a:t>
            </a:r>
            <a:r>
              <a:rPr lang="en-US" spc="-30" dirty="0">
                <a:solidFill>
                  <a:srgbClr val="252525"/>
                </a:solidFill>
                <a:latin typeface="Aptos Light" panose="020B0004020202020204" pitchFamily="34" charset="0"/>
                <a:cs typeface="Calibri"/>
              </a:rPr>
              <a:t>team,</a:t>
            </a:r>
            <a:r>
              <a:rPr lang="en-US" spc="2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it’s</a:t>
            </a:r>
            <a:r>
              <a:rPr lang="en-US" spc="10"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up</a:t>
            </a:r>
            <a:r>
              <a:rPr lang="en-US" spc="2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to</a:t>
            </a:r>
            <a:r>
              <a:rPr lang="en-US" spc="3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you</a:t>
            </a:r>
            <a:r>
              <a:rPr lang="en-US" spc="3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to</a:t>
            </a:r>
            <a:r>
              <a:rPr lang="en-US" spc="2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set</a:t>
            </a:r>
            <a:r>
              <a:rPr lang="en-US" spc="30"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an</a:t>
            </a:r>
            <a:r>
              <a:rPr lang="en-US" spc="25" dirty="0">
                <a:solidFill>
                  <a:srgbClr val="252525"/>
                </a:solidFill>
                <a:latin typeface="Aptos Light" panose="020B0004020202020204" pitchFamily="34" charset="0"/>
                <a:cs typeface="Calibri"/>
              </a:rPr>
              <a:t> </a:t>
            </a:r>
            <a:r>
              <a:rPr lang="en-US" spc="-10" dirty="0">
                <a:solidFill>
                  <a:srgbClr val="252525"/>
                </a:solidFill>
                <a:latin typeface="Aptos Light" panose="020B0004020202020204" pitchFamily="34" charset="0"/>
                <a:cs typeface="Calibri"/>
              </a:rPr>
              <a:t>example</a:t>
            </a:r>
            <a:endParaRPr lang="en-US" dirty="0">
              <a:latin typeface="Aptos Light" panose="020B0004020202020204" pitchFamily="34" charset="0"/>
              <a:cs typeface="Calibri"/>
            </a:endParaRPr>
          </a:p>
          <a:p>
            <a:pPr marL="531495" indent="-285750">
              <a:lnSpc>
                <a:spcPct val="100000"/>
              </a:lnSpc>
              <a:spcBef>
                <a:spcPts val="1205"/>
              </a:spcBef>
              <a:buSzPct val="94736"/>
              <a:buFont typeface="Wingdings" pitchFamily="2" charset="2"/>
              <a:buChar char="q"/>
              <a:tabLst>
                <a:tab pos="417830" algn="l"/>
              </a:tabLst>
            </a:pPr>
            <a:r>
              <a:rPr lang="en-US" dirty="0">
                <a:solidFill>
                  <a:srgbClr val="BC572C"/>
                </a:solidFill>
                <a:latin typeface="Aptos Light" panose="020B0004020202020204" pitchFamily="34" charset="0"/>
                <a:cs typeface="Calibri"/>
              </a:rPr>
              <a:t>Always</a:t>
            </a:r>
            <a:r>
              <a:rPr lang="en-US" spc="-5"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tell</a:t>
            </a:r>
            <a:r>
              <a:rPr lang="en-US" spc="-15"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the</a:t>
            </a:r>
            <a:r>
              <a:rPr lang="en-US" spc="10"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truth</a:t>
            </a:r>
            <a:r>
              <a:rPr lang="en-US" spc="5" dirty="0">
                <a:solidFill>
                  <a:srgbClr val="BC572C"/>
                </a:solidFill>
                <a:latin typeface="Aptos Light" panose="020B0004020202020204" pitchFamily="34" charset="0"/>
                <a:cs typeface="Calibri"/>
              </a:rPr>
              <a:t> </a:t>
            </a:r>
            <a:r>
              <a:rPr lang="en-US" dirty="0">
                <a:latin typeface="Aptos Light" panose="020B0004020202020204" pitchFamily="34" charset="0"/>
                <a:cs typeface="Calibri"/>
              </a:rPr>
              <a:t>–</a:t>
            </a:r>
            <a:r>
              <a:rPr lang="en-US" spc="-5" dirty="0">
                <a:latin typeface="Aptos Light" panose="020B0004020202020204" pitchFamily="34" charset="0"/>
                <a:cs typeface="Calibri"/>
              </a:rPr>
              <a:t> </a:t>
            </a:r>
            <a:r>
              <a:rPr lang="en-US" spc="-30" dirty="0">
                <a:latin typeface="Aptos Light" panose="020B0004020202020204" pitchFamily="34" charset="0"/>
                <a:cs typeface="Calibri"/>
              </a:rPr>
              <a:t>speaking</a:t>
            </a:r>
            <a:r>
              <a:rPr lang="en-US" spc="5" dirty="0">
                <a:latin typeface="Aptos Light" panose="020B0004020202020204" pitchFamily="34" charset="0"/>
                <a:cs typeface="Calibri"/>
              </a:rPr>
              <a:t> </a:t>
            </a:r>
            <a:r>
              <a:rPr lang="en-US" dirty="0">
                <a:latin typeface="Aptos Light" panose="020B0004020202020204" pitchFamily="34" charset="0"/>
                <a:cs typeface="Calibri"/>
              </a:rPr>
              <a:t>the</a:t>
            </a:r>
            <a:r>
              <a:rPr lang="en-US" spc="5" dirty="0">
                <a:latin typeface="Aptos Light" panose="020B0004020202020204" pitchFamily="34" charset="0"/>
                <a:cs typeface="Calibri"/>
              </a:rPr>
              <a:t> </a:t>
            </a:r>
            <a:r>
              <a:rPr lang="en-US" dirty="0">
                <a:latin typeface="Aptos Light" panose="020B0004020202020204" pitchFamily="34" charset="0"/>
                <a:cs typeface="Calibri"/>
              </a:rPr>
              <a:t>truth,</a:t>
            </a:r>
            <a:r>
              <a:rPr lang="en-US" spc="-5" dirty="0">
                <a:latin typeface="Aptos Light" panose="020B0004020202020204" pitchFamily="34" charset="0"/>
                <a:cs typeface="Calibri"/>
              </a:rPr>
              <a:t> </a:t>
            </a:r>
            <a:r>
              <a:rPr lang="en-US" spc="-10" dirty="0">
                <a:latin typeface="Aptos Light" panose="020B0004020202020204" pitchFamily="34" charset="0"/>
                <a:cs typeface="Calibri"/>
              </a:rPr>
              <a:t>even</a:t>
            </a:r>
            <a:r>
              <a:rPr lang="en-US" spc="10" dirty="0">
                <a:latin typeface="Aptos Light" panose="020B0004020202020204" pitchFamily="34" charset="0"/>
                <a:cs typeface="Calibri"/>
              </a:rPr>
              <a:t> </a:t>
            </a:r>
            <a:r>
              <a:rPr lang="en-US" dirty="0">
                <a:latin typeface="Aptos Light" panose="020B0004020202020204" pitchFamily="34" charset="0"/>
                <a:cs typeface="Calibri"/>
              </a:rPr>
              <a:t>when</a:t>
            </a:r>
            <a:r>
              <a:rPr lang="en-US" spc="-15" dirty="0">
                <a:latin typeface="Aptos Light" panose="020B0004020202020204" pitchFamily="34" charset="0"/>
                <a:cs typeface="Calibri"/>
              </a:rPr>
              <a:t> </a:t>
            </a:r>
            <a:r>
              <a:rPr lang="en-US" dirty="0">
                <a:latin typeface="Aptos Light" panose="020B0004020202020204" pitchFamily="34" charset="0"/>
                <a:cs typeface="Calibri"/>
              </a:rPr>
              <a:t>it’s</a:t>
            </a:r>
            <a:r>
              <a:rPr lang="en-US" spc="-10" dirty="0">
                <a:latin typeface="Aptos Light" panose="020B0004020202020204" pitchFamily="34" charset="0"/>
                <a:cs typeface="Calibri"/>
              </a:rPr>
              <a:t> </a:t>
            </a:r>
            <a:r>
              <a:rPr lang="en-US" dirty="0">
                <a:latin typeface="Aptos Light" panose="020B0004020202020204" pitchFamily="34" charset="0"/>
                <a:cs typeface="Calibri"/>
              </a:rPr>
              <a:t>hard</a:t>
            </a:r>
            <a:r>
              <a:rPr lang="en-US" dirty="0">
                <a:solidFill>
                  <a:srgbClr val="252525"/>
                </a:solidFill>
                <a:latin typeface="Aptos Light" panose="020B0004020202020204" pitchFamily="34" charset="0"/>
                <a:cs typeface="Calibri"/>
              </a:rPr>
              <a:t>,</a:t>
            </a:r>
            <a:r>
              <a:rPr lang="en-US" spc="-10" dirty="0">
                <a:solidFill>
                  <a:srgbClr val="252525"/>
                </a:solidFill>
                <a:latin typeface="Aptos Light" panose="020B0004020202020204" pitchFamily="34" charset="0"/>
                <a:cs typeface="Calibri"/>
              </a:rPr>
              <a:t> increases</a:t>
            </a:r>
            <a:r>
              <a:rPr lang="en-US" spc="-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your</a:t>
            </a:r>
            <a:r>
              <a:rPr lang="en-US" spc="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credibility</a:t>
            </a:r>
            <a:r>
              <a:rPr lang="en-US" spc="-20" dirty="0">
                <a:solidFill>
                  <a:srgbClr val="252525"/>
                </a:solidFill>
                <a:latin typeface="Aptos Light" panose="020B0004020202020204" pitchFamily="34" charset="0"/>
                <a:cs typeface="Calibri"/>
              </a:rPr>
              <a:t> </a:t>
            </a:r>
            <a:r>
              <a:rPr lang="en-US" spc="-10" dirty="0">
                <a:solidFill>
                  <a:srgbClr val="252525"/>
                </a:solidFill>
                <a:latin typeface="Aptos Light" panose="020B0004020202020204" pitchFamily="34" charset="0"/>
                <a:cs typeface="Calibri"/>
              </a:rPr>
              <a:t>and</a:t>
            </a:r>
            <a:r>
              <a:rPr lang="en-US" spc="-5" dirty="0">
                <a:solidFill>
                  <a:srgbClr val="252525"/>
                </a:solidFill>
                <a:latin typeface="Aptos Light" panose="020B0004020202020204" pitchFamily="34" charset="0"/>
                <a:cs typeface="Calibri"/>
              </a:rPr>
              <a:t> </a:t>
            </a:r>
            <a:r>
              <a:rPr lang="en-US" spc="-10" dirty="0">
                <a:solidFill>
                  <a:srgbClr val="252525"/>
                </a:solidFill>
                <a:latin typeface="Aptos Light" panose="020B0004020202020204" pitchFamily="34" charset="0"/>
                <a:cs typeface="Calibri"/>
              </a:rPr>
              <a:t>respect</a:t>
            </a:r>
            <a:endParaRPr lang="en-US" dirty="0">
              <a:latin typeface="Aptos Light" panose="020B0004020202020204" pitchFamily="34" charset="0"/>
              <a:cs typeface="Calibri"/>
            </a:endParaRPr>
          </a:p>
          <a:p>
            <a:pPr marL="530860" marR="605790" indent="-285750">
              <a:lnSpc>
                <a:spcPct val="100000"/>
              </a:lnSpc>
              <a:spcBef>
                <a:spcPts val="1200"/>
              </a:spcBef>
              <a:buSzPct val="94736"/>
              <a:buFont typeface="Wingdings" pitchFamily="2" charset="2"/>
              <a:buChar char="q"/>
              <a:tabLst>
                <a:tab pos="417830" algn="l"/>
              </a:tabLst>
            </a:pPr>
            <a:r>
              <a:rPr lang="en-US" dirty="0">
                <a:solidFill>
                  <a:srgbClr val="BC572C"/>
                </a:solidFill>
                <a:latin typeface="Aptos Light" panose="020B0004020202020204" pitchFamily="34" charset="0"/>
                <a:cs typeface="Calibri"/>
              </a:rPr>
              <a:t>Follow</a:t>
            </a:r>
            <a:r>
              <a:rPr lang="en-US" spc="35"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through</a:t>
            </a:r>
            <a:r>
              <a:rPr lang="en-US" spc="60"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on</a:t>
            </a:r>
            <a:r>
              <a:rPr lang="en-US" spc="60"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your</a:t>
            </a:r>
            <a:r>
              <a:rPr lang="en-US" spc="45" dirty="0">
                <a:solidFill>
                  <a:srgbClr val="BC572C"/>
                </a:solidFill>
                <a:latin typeface="Aptos Light" panose="020B0004020202020204" pitchFamily="34" charset="0"/>
                <a:cs typeface="Calibri"/>
              </a:rPr>
              <a:t> </a:t>
            </a:r>
            <a:r>
              <a:rPr lang="en-US" spc="-10" dirty="0">
                <a:solidFill>
                  <a:srgbClr val="BC572C"/>
                </a:solidFill>
                <a:latin typeface="Aptos Light" panose="020B0004020202020204" pitchFamily="34" charset="0"/>
                <a:cs typeface="Calibri"/>
              </a:rPr>
              <a:t>commitments</a:t>
            </a:r>
            <a:r>
              <a:rPr lang="en-US" spc="75" dirty="0">
                <a:solidFill>
                  <a:srgbClr val="BC572C"/>
                </a:solidFill>
                <a:latin typeface="Aptos Light" panose="020B0004020202020204" pitchFamily="34" charset="0"/>
                <a:cs typeface="Calibri"/>
              </a:rPr>
              <a:t> </a:t>
            </a:r>
            <a:r>
              <a:rPr lang="en-US" dirty="0">
                <a:latin typeface="Aptos Light" panose="020B0004020202020204" pitchFamily="34" charset="0"/>
                <a:cs typeface="Calibri"/>
              </a:rPr>
              <a:t>–</a:t>
            </a:r>
            <a:r>
              <a:rPr lang="en-US" spc="45" dirty="0">
                <a:latin typeface="Aptos Light" panose="020B0004020202020204" pitchFamily="34" charset="0"/>
                <a:cs typeface="Calibri"/>
              </a:rPr>
              <a:t> </a:t>
            </a:r>
            <a:r>
              <a:rPr lang="en-US" spc="-10" dirty="0">
                <a:latin typeface="Aptos Light" panose="020B0004020202020204" pitchFamily="34" charset="0"/>
                <a:cs typeface="Calibri"/>
              </a:rPr>
              <a:t>people</a:t>
            </a:r>
            <a:r>
              <a:rPr lang="en-US" spc="50" dirty="0">
                <a:latin typeface="Aptos Light" panose="020B0004020202020204" pitchFamily="34" charset="0"/>
                <a:cs typeface="Calibri"/>
              </a:rPr>
              <a:t> </a:t>
            </a:r>
            <a:r>
              <a:rPr lang="en-US" dirty="0">
                <a:latin typeface="Aptos Light" panose="020B0004020202020204" pitchFamily="34" charset="0"/>
                <a:cs typeface="Calibri"/>
              </a:rPr>
              <a:t>trust</a:t>
            </a:r>
            <a:r>
              <a:rPr lang="en-US" spc="45" dirty="0">
                <a:latin typeface="Aptos Light" panose="020B0004020202020204" pitchFamily="34" charset="0"/>
                <a:cs typeface="Calibri"/>
              </a:rPr>
              <a:t> </a:t>
            </a:r>
            <a:r>
              <a:rPr lang="en-US" spc="-10" dirty="0">
                <a:latin typeface="Aptos Light" panose="020B0004020202020204" pitchFamily="34" charset="0"/>
                <a:cs typeface="Calibri"/>
              </a:rPr>
              <a:t>leaders</a:t>
            </a:r>
            <a:r>
              <a:rPr lang="en-US" spc="30" dirty="0">
                <a:latin typeface="Aptos Light" panose="020B0004020202020204" pitchFamily="34" charset="0"/>
                <a:cs typeface="Calibri"/>
              </a:rPr>
              <a:t> </a:t>
            </a:r>
            <a:r>
              <a:rPr lang="en-US" dirty="0">
                <a:latin typeface="Aptos Light" panose="020B0004020202020204" pitchFamily="34" charset="0"/>
                <a:cs typeface="Calibri"/>
              </a:rPr>
              <a:t>who</a:t>
            </a:r>
            <a:r>
              <a:rPr lang="en-US" spc="50" dirty="0">
                <a:latin typeface="Aptos Light" panose="020B0004020202020204" pitchFamily="34" charset="0"/>
                <a:cs typeface="Calibri"/>
              </a:rPr>
              <a:t> </a:t>
            </a:r>
            <a:r>
              <a:rPr lang="en-US" dirty="0">
                <a:latin typeface="Aptos Light" panose="020B0004020202020204" pitchFamily="34" charset="0"/>
                <a:cs typeface="Calibri"/>
              </a:rPr>
              <a:t>are</a:t>
            </a:r>
            <a:r>
              <a:rPr lang="en-US" spc="50" dirty="0">
                <a:latin typeface="Aptos Light" panose="020B0004020202020204" pitchFamily="34" charset="0"/>
                <a:cs typeface="Calibri"/>
              </a:rPr>
              <a:t> </a:t>
            </a:r>
            <a:r>
              <a:rPr lang="en-US" spc="-20" dirty="0">
                <a:latin typeface="Aptos Light" panose="020B0004020202020204" pitchFamily="34" charset="0"/>
                <a:cs typeface="Calibri"/>
              </a:rPr>
              <a:t>reliable</a:t>
            </a:r>
            <a:r>
              <a:rPr lang="en-US" spc="-20" dirty="0">
                <a:solidFill>
                  <a:srgbClr val="252525"/>
                </a:solidFill>
                <a:latin typeface="Aptos Light" panose="020B0004020202020204" pitchFamily="34" charset="0"/>
                <a:cs typeface="Calibri"/>
              </a:rPr>
              <a:t>,</a:t>
            </a:r>
            <a:r>
              <a:rPr lang="en-US" spc="30"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so</a:t>
            </a:r>
            <a:r>
              <a:rPr lang="en-US" spc="50"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keep</a:t>
            </a:r>
            <a:r>
              <a:rPr lang="en-US" spc="50"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your</a:t>
            </a:r>
            <a:r>
              <a:rPr lang="en-US" spc="50"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word</a:t>
            </a:r>
            <a:r>
              <a:rPr lang="en-US" spc="45" dirty="0">
                <a:solidFill>
                  <a:srgbClr val="252525"/>
                </a:solidFill>
                <a:latin typeface="Aptos Light" panose="020B0004020202020204" pitchFamily="34" charset="0"/>
                <a:cs typeface="Calibri"/>
              </a:rPr>
              <a:t> </a:t>
            </a:r>
            <a:r>
              <a:rPr lang="en-US" spc="-10" dirty="0">
                <a:solidFill>
                  <a:srgbClr val="252525"/>
                </a:solidFill>
                <a:latin typeface="Aptos Light" panose="020B0004020202020204" pitchFamily="34" charset="0"/>
                <a:cs typeface="Calibri"/>
              </a:rPr>
              <a:t>and</a:t>
            </a:r>
            <a:r>
              <a:rPr lang="en-US" spc="50" dirty="0">
                <a:solidFill>
                  <a:srgbClr val="252525"/>
                </a:solidFill>
                <a:latin typeface="Aptos Light" panose="020B0004020202020204" pitchFamily="34" charset="0"/>
                <a:cs typeface="Calibri"/>
              </a:rPr>
              <a:t> </a:t>
            </a:r>
            <a:r>
              <a:rPr lang="en-US" spc="-25" dirty="0">
                <a:solidFill>
                  <a:srgbClr val="252525"/>
                </a:solidFill>
                <a:latin typeface="Aptos Light" panose="020B0004020202020204" pitchFamily="34" charset="0"/>
                <a:cs typeface="Calibri"/>
              </a:rPr>
              <a:t>be </a:t>
            </a:r>
            <a:r>
              <a:rPr lang="en-US" dirty="0">
                <a:solidFill>
                  <a:srgbClr val="252525"/>
                </a:solidFill>
                <a:latin typeface="Aptos Light" panose="020B0004020202020204" pitchFamily="34" charset="0"/>
                <a:cs typeface="Calibri"/>
              </a:rPr>
              <a:t>someone</a:t>
            </a:r>
            <a:r>
              <a:rPr lang="en-US" spc="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your</a:t>
            </a:r>
            <a:r>
              <a:rPr lang="en-US" spc="15" dirty="0">
                <a:solidFill>
                  <a:srgbClr val="252525"/>
                </a:solidFill>
                <a:latin typeface="Aptos Light" panose="020B0004020202020204" pitchFamily="34" charset="0"/>
                <a:cs typeface="Calibri"/>
              </a:rPr>
              <a:t> </a:t>
            </a:r>
            <a:r>
              <a:rPr lang="en-US" spc="-20" dirty="0">
                <a:solidFill>
                  <a:srgbClr val="252525"/>
                </a:solidFill>
                <a:latin typeface="Aptos Light" panose="020B0004020202020204" pitchFamily="34" charset="0"/>
                <a:cs typeface="Calibri"/>
              </a:rPr>
              <a:t>team</a:t>
            </a:r>
            <a:r>
              <a:rPr lang="en-US" spc="1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can</a:t>
            </a:r>
            <a:r>
              <a:rPr lang="en-US" spc="15" dirty="0">
                <a:solidFill>
                  <a:srgbClr val="252525"/>
                </a:solidFill>
                <a:latin typeface="Aptos Light" panose="020B0004020202020204" pitchFamily="34" charset="0"/>
                <a:cs typeface="Calibri"/>
              </a:rPr>
              <a:t> </a:t>
            </a:r>
            <a:r>
              <a:rPr lang="en-US" dirty="0">
                <a:solidFill>
                  <a:srgbClr val="252525"/>
                </a:solidFill>
                <a:latin typeface="Aptos Light" panose="020B0004020202020204" pitchFamily="34" charset="0"/>
                <a:cs typeface="Calibri"/>
              </a:rPr>
              <a:t>count</a:t>
            </a:r>
            <a:r>
              <a:rPr lang="en-US" spc="10" dirty="0">
                <a:solidFill>
                  <a:srgbClr val="252525"/>
                </a:solidFill>
                <a:latin typeface="Aptos Light" panose="020B0004020202020204" pitchFamily="34" charset="0"/>
                <a:cs typeface="Calibri"/>
              </a:rPr>
              <a:t> </a:t>
            </a:r>
            <a:r>
              <a:rPr lang="en-US" spc="-25" dirty="0">
                <a:solidFill>
                  <a:srgbClr val="252525"/>
                </a:solidFill>
                <a:latin typeface="Aptos Light" panose="020B0004020202020204" pitchFamily="34" charset="0"/>
                <a:cs typeface="Calibri"/>
              </a:rPr>
              <a:t>on</a:t>
            </a:r>
            <a:endParaRPr lang="en-US" dirty="0">
              <a:latin typeface="Aptos Light" panose="020B0004020202020204" pitchFamily="34" charset="0"/>
              <a:cs typeface="Calibri"/>
            </a:endParaRPr>
          </a:p>
          <a:p>
            <a:pPr marL="531495" indent="-285750">
              <a:lnSpc>
                <a:spcPct val="100000"/>
              </a:lnSpc>
              <a:spcBef>
                <a:spcPts val="1200"/>
              </a:spcBef>
              <a:buSzPct val="94736"/>
              <a:buFont typeface="Wingdings" pitchFamily="2" charset="2"/>
              <a:buChar char="q"/>
              <a:tabLst>
                <a:tab pos="417830" algn="l"/>
              </a:tabLst>
            </a:pPr>
            <a:r>
              <a:rPr lang="en-US" dirty="0">
                <a:solidFill>
                  <a:srgbClr val="BC572C"/>
                </a:solidFill>
                <a:latin typeface="Aptos Light" panose="020B0004020202020204" pitchFamily="34" charset="0"/>
                <a:cs typeface="Calibri"/>
              </a:rPr>
              <a:t>Show</a:t>
            </a:r>
            <a:r>
              <a:rPr lang="en-US" spc="35" dirty="0">
                <a:solidFill>
                  <a:srgbClr val="BC572C"/>
                </a:solidFill>
                <a:latin typeface="Aptos Light" panose="020B0004020202020204" pitchFamily="34" charset="0"/>
                <a:cs typeface="Calibri"/>
              </a:rPr>
              <a:t> </a:t>
            </a:r>
            <a:r>
              <a:rPr lang="en-US" spc="-20" dirty="0">
                <a:solidFill>
                  <a:srgbClr val="BC572C"/>
                </a:solidFill>
                <a:latin typeface="Aptos Light" panose="020B0004020202020204" pitchFamily="34" charset="0"/>
                <a:cs typeface="Calibri"/>
              </a:rPr>
              <a:t>appreciation</a:t>
            </a:r>
            <a:r>
              <a:rPr lang="en-US" spc="35" dirty="0">
                <a:solidFill>
                  <a:srgbClr val="BC572C"/>
                </a:solidFill>
                <a:latin typeface="Aptos Light" panose="020B0004020202020204" pitchFamily="34" charset="0"/>
                <a:cs typeface="Calibri"/>
              </a:rPr>
              <a:t> </a:t>
            </a:r>
            <a:r>
              <a:rPr lang="en-US" spc="-10" dirty="0">
                <a:solidFill>
                  <a:srgbClr val="BC572C"/>
                </a:solidFill>
                <a:latin typeface="Aptos Light" panose="020B0004020202020204" pitchFamily="34" charset="0"/>
                <a:cs typeface="Calibri"/>
              </a:rPr>
              <a:t>and</a:t>
            </a:r>
            <a:r>
              <a:rPr lang="en-US" spc="20" dirty="0">
                <a:solidFill>
                  <a:srgbClr val="BC572C"/>
                </a:solidFill>
                <a:latin typeface="Aptos Light" panose="020B0004020202020204" pitchFamily="34" charset="0"/>
                <a:cs typeface="Calibri"/>
              </a:rPr>
              <a:t> </a:t>
            </a:r>
            <a:r>
              <a:rPr lang="en-US" spc="-20" dirty="0">
                <a:solidFill>
                  <a:srgbClr val="BC572C"/>
                </a:solidFill>
                <a:latin typeface="Aptos Light" panose="020B0004020202020204" pitchFamily="34" charset="0"/>
                <a:cs typeface="Calibri"/>
              </a:rPr>
              <a:t>gratitude</a:t>
            </a:r>
            <a:r>
              <a:rPr lang="en-US" spc="55" dirty="0">
                <a:solidFill>
                  <a:srgbClr val="BC572C"/>
                </a:solidFill>
                <a:latin typeface="Aptos Light" panose="020B0004020202020204" pitchFamily="34" charset="0"/>
                <a:cs typeface="Calibri"/>
              </a:rPr>
              <a:t> </a:t>
            </a:r>
            <a:r>
              <a:rPr lang="en-US" dirty="0">
                <a:latin typeface="Aptos Light" panose="020B0004020202020204" pitchFamily="34" charset="0"/>
                <a:cs typeface="Calibri"/>
              </a:rPr>
              <a:t>–</a:t>
            </a:r>
            <a:r>
              <a:rPr lang="en-US" spc="20" dirty="0">
                <a:latin typeface="Aptos Light" panose="020B0004020202020204" pitchFamily="34" charset="0"/>
                <a:cs typeface="Calibri"/>
              </a:rPr>
              <a:t> </a:t>
            </a:r>
            <a:r>
              <a:rPr lang="en-US" dirty="0">
                <a:latin typeface="Aptos Light" panose="020B0004020202020204" pitchFamily="34" charset="0"/>
                <a:cs typeface="Calibri"/>
              </a:rPr>
              <a:t>let</a:t>
            </a:r>
            <a:r>
              <a:rPr lang="en-US" spc="20" dirty="0">
                <a:latin typeface="Aptos Light" panose="020B0004020202020204" pitchFamily="34" charset="0"/>
                <a:cs typeface="Calibri"/>
              </a:rPr>
              <a:t> </a:t>
            </a:r>
            <a:r>
              <a:rPr lang="en-US" dirty="0">
                <a:latin typeface="Aptos Light" panose="020B0004020202020204" pitchFamily="34" charset="0"/>
                <a:cs typeface="Calibri"/>
              </a:rPr>
              <a:t>every</a:t>
            </a:r>
            <a:r>
              <a:rPr lang="en-US" spc="35" dirty="0">
                <a:latin typeface="Aptos Light" panose="020B0004020202020204" pitchFamily="34" charset="0"/>
                <a:cs typeface="Calibri"/>
              </a:rPr>
              <a:t> </a:t>
            </a:r>
            <a:r>
              <a:rPr lang="en-US" dirty="0">
                <a:latin typeface="Aptos Light" panose="020B0004020202020204" pitchFamily="34" charset="0"/>
                <a:cs typeface="Calibri"/>
              </a:rPr>
              <a:t>person</a:t>
            </a:r>
            <a:r>
              <a:rPr lang="en-US" spc="15" dirty="0">
                <a:latin typeface="Aptos Light" panose="020B0004020202020204" pitchFamily="34" charset="0"/>
                <a:cs typeface="Calibri"/>
              </a:rPr>
              <a:t> </a:t>
            </a:r>
            <a:r>
              <a:rPr lang="en-US" dirty="0">
                <a:latin typeface="Aptos Light" panose="020B0004020202020204" pitchFamily="34" charset="0"/>
                <a:cs typeface="Calibri"/>
              </a:rPr>
              <a:t>on</a:t>
            </a:r>
            <a:r>
              <a:rPr lang="en-US" spc="35" dirty="0">
                <a:latin typeface="Aptos Light" panose="020B0004020202020204" pitchFamily="34" charset="0"/>
                <a:cs typeface="Calibri"/>
              </a:rPr>
              <a:t> </a:t>
            </a:r>
            <a:r>
              <a:rPr lang="en-US" dirty="0">
                <a:latin typeface="Aptos Light" panose="020B0004020202020204" pitchFamily="34" charset="0"/>
                <a:cs typeface="Calibri"/>
              </a:rPr>
              <a:t>your</a:t>
            </a:r>
            <a:r>
              <a:rPr lang="en-US" spc="30" dirty="0">
                <a:latin typeface="Aptos Light" panose="020B0004020202020204" pitchFamily="34" charset="0"/>
                <a:cs typeface="Calibri"/>
              </a:rPr>
              <a:t> </a:t>
            </a:r>
            <a:r>
              <a:rPr lang="en-US" spc="-20" dirty="0">
                <a:latin typeface="Aptos Light" panose="020B0004020202020204" pitchFamily="34" charset="0"/>
                <a:cs typeface="Calibri"/>
              </a:rPr>
              <a:t>team</a:t>
            </a:r>
            <a:r>
              <a:rPr lang="en-US" spc="25" dirty="0">
                <a:latin typeface="Aptos Light" panose="020B0004020202020204" pitchFamily="34" charset="0"/>
                <a:cs typeface="Calibri"/>
              </a:rPr>
              <a:t> </a:t>
            </a:r>
            <a:r>
              <a:rPr lang="en-US" dirty="0">
                <a:latin typeface="Aptos Light" panose="020B0004020202020204" pitchFamily="34" charset="0"/>
                <a:cs typeface="Calibri"/>
              </a:rPr>
              <a:t>know</a:t>
            </a:r>
            <a:r>
              <a:rPr lang="en-US" spc="25" dirty="0">
                <a:latin typeface="Aptos Light" panose="020B0004020202020204" pitchFamily="34" charset="0"/>
                <a:cs typeface="Calibri"/>
              </a:rPr>
              <a:t> </a:t>
            </a:r>
            <a:r>
              <a:rPr lang="en-US" dirty="0">
                <a:latin typeface="Aptos Light" panose="020B0004020202020204" pitchFamily="34" charset="0"/>
                <a:cs typeface="Calibri"/>
              </a:rPr>
              <a:t>how</a:t>
            </a:r>
            <a:r>
              <a:rPr lang="en-US" spc="30" dirty="0">
                <a:latin typeface="Aptos Light" panose="020B0004020202020204" pitchFamily="34" charset="0"/>
                <a:cs typeface="Calibri"/>
              </a:rPr>
              <a:t> </a:t>
            </a:r>
            <a:r>
              <a:rPr lang="en-US" dirty="0">
                <a:latin typeface="Aptos Light" panose="020B0004020202020204" pitchFamily="34" charset="0"/>
                <a:cs typeface="Calibri"/>
              </a:rPr>
              <a:t>much</a:t>
            </a:r>
            <a:r>
              <a:rPr lang="en-US" spc="30" dirty="0">
                <a:latin typeface="Aptos Light" panose="020B0004020202020204" pitchFamily="34" charset="0"/>
                <a:cs typeface="Calibri"/>
              </a:rPr>
              <a:t> </a:t>
            </a:r>
            <a:r>
              <a:rPr lang="en-US" dirty="0">
                <a:latin typeface="Aptos Light" panose="020B0004020202020204" pitchFamily="34" charset="0"/>
                <a:cs typeface="Calibri"/>
              </a:rPr>
              <a:t>you</a:t>
            </a:r>
            <a:r>
              <a:rPr lang="en-US" spc="30" dirty="0">
                <a:latin typeface="Aptos Light" panose="020B0004020202020204" pitchFamily="34" charset="0"/>
                <a:cs typeface="Calibri"/>
              </a:rPr>
              <a:t> </a:t>
            </a:r>
            <a:r>
              <a:rPr lang="en-US" spc="-25" dirty="0">
                <a:latin typeface="Aptos Light" panose="020B0004020202020204" pitchFamily="34" charset="0"/>
                <a:cs typeface="Calibri"/>
              </a:rPr>
              <a:t>value</a:t>
            </a:r>
            <a:r>
              <a:rPr lang="en-US" spc="45" dirty="0">
                <a:latin typeface="Aptos Light" panose="020B0004020202020204" pitchFamily="34" charset="0"/>
                <a:cs typeface="Calibri"/>
              </a:rPr>
              <a:t> </a:t>
            </a:r>
            <a:r>
              <a:rPr lang="en-US" dirty="0">
                <a:latin typeface="Aptos Light" panose="020B0004020202020204" pitchFamily="34" charset="0"/>
                <a:cs typeface="Calibri"/>
              </a:rPr>
              <a:t>their</a:t>
            </a:r>
            <a:r>
              <a:rPr lang="en-US" spc="20" dirty="0">
                <a:latin typeface="Aptos Light" panose="020B0004020202020204" pitchFamily="34" charset="0"/>
                <a:cs typeface="Calibri"/>
              </a:rPr>
              <a:t> </a:t>
            </a:r>
            <a:r>
              <a:rPr lang="en-US" spc="-10" dirty="0">
                <a:latin typeface="Aptos Light" panose="020B0004020202020204" pitchFamily="34" charset="0"/>
                <a:cs typeface="Calibri"/>
              </a:rPr>
              <a:t>contribution</a:t>
            </a:r>
            <a:endParaRPr lang="en-US" dirty="0">
              <a:latin typeface="Aptos Light" panose="020B0004020202020204" pitchFamily="34" charset="0"/>
              <a:cs typeface="Calibri"/>
            </a:endParaRPr>
          </a:p>
          <a:p>
            <a:pPr marL="531495" indent="-285750">
              <a:lnSpc>
                <a:spcPct val="100000"/>
              </a:lnSpc>
              <a:spcBef>
                <a:spcPts val="1200"/>
              </a:spcBef>
              <a:buSzPct val="94736"/>
              <a:buFont typeface="Wingdings" pitchFamily="2" charset="2"/>
              <a:buChar char="q"/>
              <a:tabLst>
                <a:tab pos="417830" algn="l"/>
              </a:tabLst>
            </a:pPr>
            <a:r>
              <a:rPr lang="en-US" dirty="0">
                <a:solidFill>
                  <a:srgbClr val="BC572C"/>
                </a:solidFill>
                <a:latin typeface="Aptos Light" panose="020B0004020202020204" pitchFamily="34" charset="0"/>
                <a:cs typeface="Calibri"/>
              </a:rPr>
              <a:t>Unite</a:t>
            </a:r>
            <a:r>
              <a:rPr lang="en-US" spc="50"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your</a:t>
            </a:r>
            <a:r>
              <a:rPr lang="en-US" spc="60" dirty="0">
                <a:solidFill>
                  <a:srgbClr val="BC572C"/>
                </a:solidFill>
                <a:latin typeface="Aptos Light" panose="020B0004020202020204" pitchFamily="34" charset="0"/>
                <a:cs typeface="Calibri"/>
              </a:rPr>
              <a:t> </a:t>
            </a:r>
            <a:r>
              <a:rPr lang="en-US" spc="-20" dirty="0">
                <a:solidFill>
                  <a:srgbClr val="BC572C"/>
                </a:solidFill>
                <a:latin typeface="Aptos Light" panose="020B0004020202020204" pitchFamily="34" charset="0"/>
                <a:cs typeface="Calibri"/>
              </a:rPr>
              <a:t>team</a:t>
            </a:r>
            <a:r>
              <a:rPr lang="en-US" spc="55" dirty="0">
                <a:solidFill>
                  <a:srgbClr val="BC572C"/>
                </a:solidFill>
                <a:latin typeface="Aptos Light" panose="020B0004020202020204" pitchFamily="34" charset="0"/>
                <a:cs typeface="Calibri"/>
              </a:rPr>
              <a:t> </a:t>
            </a:r>
            <a:r>
              <a:rPr lang="en-US" dirty="0">
                <a:latin typeface="Aptos Light" panose="020B0004020202020204" pitchFamily="34" charset="0"/>
                <a:cs typeface="Calibri"/>
              </a:rPr>
              <a:t>–</a:t>
            </a:r>
            <a:r>
              <a:rPr lang="en-US" spc="50" dirty="0">
                <a:latin typeface="Aptos Light" panose="020B0004020202020204" pitchFamily="34" charset="0"/>
                <a:cs typeface="Calibri"/>
              </a:rPr>
              <a:t> </a:t>
            </a:r>
            <a:r>
              <a:rPr lang="en-US" dirty="0">
                <a:latin typeface="Aptos Light" panose="020B0004020202020204" pitchFamily="34" charset="0"/>
                <a:cs typeface="Calibri"/>
              </a:rPr>
              <a:t>bring</a:t>
            </a:r>
            <a:r>
              <a:rPr lang="en-US" spc="45" dirty="0">
                <a:latin typeface="Aptos Light" panose="020B0004020202020204" pitchFamily="34" charset="0"/>
                <a:cs typeface="Calibri"/>
              </a:rPr>
              <a:t> </a:t>
            </a:r>
            <a:r>
              <a:rPr lang="en-US" dirty="0">
                <a:latin typeface="Aptos Light" panose="020B0004020202020204" pitchFamily="34" charset="0"/>
                <a:cs typeface="Calibri"/>
              </a:rPr>
              <a:t>everyone</a:t>
            </a:r>
            <a:r>
              <a:rPr lang="en-US" spc="60" dirty="0">
                <a:latin typeface="Aptos Light" panose="020B0004020202020204" pitchFamily="34" charset="0"/>
                <a:cs typeface="Calibri"/>
              </a:rPr>
              <a:t> </a:t>
            </a:r>
            <a:r>
              <a:rPr lang="en-US" dirty="0">
                <a:latin typeface="Aptos Light" panose="020B0004020202020204" pitchFamily="34" charset="0"/>
                <a:cs typeface="Calibri"/>
              </a:rPr>
              <a:t>together</a:t>
            </a:r>
            <a:r>
              <a:rPr lang="en-US" spc="60" dirty="0">
                <a:latin typeface="Aptos Light" panose="020B0004020202020204" pitchFamily="34" charset="0"/>
                <a:cs typeface="Calibri"/>
              </a:rPr>
              <a:t> </a:t>
            </a:r>
            <a:r>
              <a:rPr lang="en-US" dirty="0">
                <a:latin typeface="Aptos Light" panose="020B0004020202020204" pitchFamily="34" charset="0"/>
                <a:cs typeface="Calibri"/>
              </a:rPr>
              <a:t>to</a:t>
            </a:r>
            <a:r>
              <a:rPr lang="en-US" spc="65" dirty="0">
                <a:latin typeface="Aptos Light" panose="020B0004020202020204" pitchFamily="34" charset="0"/>
                <a:cs typeface="Calibri"/>
              </a:rPr>
              <a:t> </a:t>
            </a:r>
            <a:r>
              <a:rPr lang="en-US" dirty="0">
                <a:latin typeface="Aptos Light" panose="020B0004020202020204" pitchFamily="34" charset="0"/>
                <a:cs typeface="Calibri"/>
              </a:rPr>
              <a:t>work</a:t>
            </a:r>
            <a:r>
              <a:rPr lang="en-US" spc="40" dirty="0">
                <a:latin typeface="Aptos Light" panose="020B0004020202020204" pitchFamily="34" charset="0"/>
                <a:cs typeface="Calibri"/>
              </a:rPr>
              <a:t> </a:t>
            </a:r>
            <a:r>
              <a:rPr lang="en-US" dirty="0">
                <a:latin typeface="Aptos Light" panose="020B0004020202020204" pitchFamily="34" charset="0"/>
                <a:cs typeface="Calibri"/>
              </a:rPr>
              <a:t>toward</a:t>
            </a:r>
            <a:r>
              <a:rPr lang="en-US" spc="45" dirty="0">
                <a:latin typeface="Aptos Light" panose="020B0004020202020204" pitchFamily="34" charset="0"/>
                <a:cs typeface="Calibri"/>
              </a:rPr>
              <a:t> </a:t>
            </a:r>
            <a:r>
              <a:rPr lang="en-US" dirty="0">
                <a:latin typeface="Aptos Light" panose="020B0004020202020204" pitchFamily="34" charset="0"/>
                <a:cs typeface="Calibri"/>
              </a:rPr>
              <a:t>common</a:t>
            </a:r>
            <a:r>
              <a:rPr lang="en-US" spc="70" dirty="0">
                <a:latin typeface="Aptos Light" panose="020B0004020202020204" pitchFamily="34" charset="0"/>
                <a:cs typeface="Calibri"/>
              </a:rPr>
              <a:t> </a:t>
            </a:r>
            <a:r>
              <a:rPr lang="en-US" spc="-10" dirty="0">
                <a:latin typeface="Aptos Light" panose="020B0004020202020204" pitchFamily="34" charset="0"/>
                <a:cs typeface="Calibri"/>
              </a:rPr>
              <a:t>goals</a:t>
            </a:r>
            <a:endParaRPr lang="en-US" dirty="0">
              <a:latin typeface="Aptos Light" panose="020B0004020202020204" pitchFamily="34" charset="0"/>
              <a:cs typeface="Calibri"/>
            </a:endParaRPr>
          </a:p>
          <a:p>
            <a:pPr marL="531495" indent="-285750">
              <a:lnSpc>
                <a:spcPct val="100000"/>
              </a:lnSpc>
              <a:spcBef>
                <a:spcPts val="1200"/>
              </a:spcBef>
              <a:buSzPct val="94736"/>
              <a:buFont typeface="Wingdings" pitchFamily="2" charset="2"/>
              <a:buChar char="q"/>
              <a:tabLst>
                <a:tab pos="417830" algn="l"/>
              </a:tabLst>
            </a:pPr>
            <a:r>
              <a:rPr lang="en-US" dirty="0">
                <a:solidFill>
                  <a:srgbClr val="BC572C"/>
                </a:solidFill>
                <a:latin typeface="Aptos Light" panose="020B0004020202020204" pitchFamily="34" charset="0"/>
                <a:cs typeface="Calibri"/>
              </a:rPr>
              <a:t>Be</a:t>
            </a:r>
            <a:r>
              <a:rPr lang="en-US" spc="20"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clear</a:t>
            </a:r>
            <a:r>
              <a:rPr lang="en-US" spc="40" dirty="0">
                <a:solidFill>
                  <a:srgbClr val="BC572C"/>
                </a:solidFill>
                <a:latin typeface="Aptos Light" panose="020B0004020202020204" pitchFamily="34" charset="0"/>
                <a:cs typeface="Calibri"/>
              </a:rPr>
              <a:t> </a:t>
            </a:r>
            <a:r>
              <a:rPr lang="en-US" dirty="0">
                <a:latin typeface="Aptos Light" panose="020B0004020202020204" pitchFamily="34" charset="0"/>
                <a:cs typeface="Calibri"/>
              </a:rPr>
              <a:t>–</a:t>
            </a:r>
            <a:r>
              <a:rPr lang="en-US" spc="10" dirty="0">
                <a:latin typeface="Aptos Light" panose="020B0004020202020204" pitchFamily="34" charset="0"/>
                <a:cs typeface="Calibri"/>
              </a:rPr>
              <a:t> </a:t>
            </a:r>
            <a:r>
              <a:rPr lang="en-US" dirty="0">
                <a:latin typeface="Aptos Light" panose="020B0004020202020204" pitchFamily="34" charset="0"/>
                <a:cs typeface="Calibri"/>
              </a:rPr>
              <a:t>set</a:t>
            </a:r>
            <a:r>
              <a:rPr lang="en-US" spc="25" dirty="0">
                <a:latin typeface="Aptos Light" panose="020B0004020202020204" pitchFamily="34" charset="0"/>
                <a:cs typeface="Calibri"/>
              </a:rPr>
              <a:t> </a:t>
            </a:r>
            <a:r>
              <a:rPr lang="en-US" dirty="0">
                <a:latin typeface="Aptos Light" panose="020B0004020202020204" pitchFamily="34" charset="0"/>
                <a:cs typeface="Calibri"/>
              </a:rPr>
              <a:t>clear</a:t>
            </a:r>
            <a:r>
              <a:rPr lang="en-US" spc="20" dirty="0">
                <a:latin typeface="Aptos Light" panose="020B0004020202020204" pitchFamily="34" charset="0"/>
                <a:cs typeface="Calibri"/>
              </a:rPr>
              <a:t> </a:t>
            </a:r>
            <a:r>
              <a:rPr lang="en-US" spc="-10" dirty="0">
                <a:latin typeface="Aptos Light" panose="020B0004020202020204" pitchFamily="34" charset="0"/>
                <a:cs typeface="Calibri"/>
              </a:rPr>
              <a:t>expectations,</a:t>
            </a:r>
            <a:r>
              <a:rPr lang="en-US" spc="35" dirty="0">
                <a:latin typeface="Aptos Light" panose="020B0004020202020204" pitchFamily="34" charset="0"/>
                <a:cs typeface="Calibri"/>
              </a:rPr>
              <a:t> </a:t>
            </a:r>
            <a:r>
              <a:rPr lang="en-US" spc="-20" dirty="0">
                <a:latin typeface="Aptos Light" panose="020B0004020202020204" pitchFamily="34" charset="0"/>
                <a:cs typeface="Calibri"/>
              </a:rPr>
              <a:t>overcommunicating</a:t>
            </a:r>
            <a:r>
              <a:rPr lang="en-US" spc="50" dirty="0">
                <a:latin typeface="Aptos Light" panose="020B0004020202020204" pitchFamily="34" charset="0"/>
                <a:cs typeface="Calibri"/>
              </a:rPr>
              <a:t> </a:t>
            </a:r>
            <a:r>
              <a:rPr lang="en-US" dirty="0">
                <a:latin typeface="Aptos Light" panose="020B0004020202020204" pitchFamily="34" charset="0"/>
                <a:cs typeface="Calibri"/>
              </a:rPr>
              <a:t>if</a:t>
            </a:r>
            <a:r>
              <a:rPr lang="en-US" spc="20" dirty="0">
                <a:latin typeface="Aptos Light" panose="020B0004020202020204" pitchFamily="34" charset="0"/>
                <a:cs typeface="Calibri"/>
              </a:rPr>
              <a:t> </a:t>
            </a:r>
            <a:r>
              <a:rPr lang="en-US" spc="-10" dirty="0">
                <a:latin typeface="Aptos Light" panose="020B0004020202020204" pitchFamily="34" charset="0"/>
                <a:cs typeface="Calibri"/>
              </a:rPr>
              <a:t>necessary</a:t>
            </a:r>
            <a:r>
              <a:rPr lang="en-US" spc="20" dirty="0">
                <a:latin typeface="Aptos Light" panose="020B0004020202020204" pitchFamily="34" charset="0"/>
                <a:cs typeface="Calibri"/>
              </a:rPr>
              <a:t> </a:t>
            </a:r>
            <a:r>
              <a:rPr lang="en-US" dirty="0">
                <a:latin typeface="Aptos Light" panose="020B0004020202020204" pitchFamily="34" charset="0"/>
                <a:cs typeface="Calibri"/>
              </a:rPr>
              <a:t>to</a:t>
            </a:r>
            <a:r>
              <a:rPr lang="en-US" spc="35" dirty="0">
                <a:latin typeface="Aptos Light" panose="020B0004020202020204" pitchFamily="34" charset="0"/>
                <a:cs typeface="Calibri"/>
              </a:rPr>
              <a:t> </a:t>
            </a:r>
            <a:r>
              <a:rPr lang="en-US" dirty="0">
                <a:latin typeface="Aptos Light" panose="020B0004020202020204" pitchFamily="34" charset="0"/>
                <a:cs typeface="Calibri"/>
              </a:rPr>
              <a:t>avoid</a:t>
            </a:r>
            <a:r>
              <a:rPr lang="en-US" spc="25" dirty="0">
                <a:latin typeface="Aptos Light" panose="020B0004020202020204" pitchFamily="34" charset="0"/>
                <a:cs typeface="Calibri"/>
              </a:rPr>
              <a:t> </a:t>
            </a:r>
            <a:r>
              <a:rPr lang="en-US" spc="-10" dirty="0">
                <a:latin typeface="Aptos Light" panose="020B0004020202020204" pitchFamily="34" charset="0"/>
                <a:cs typeface="Calibri"/>
              </a:rPr>
              <a:t>confusion</a:t>
            </a:r>
            <a:endParaRPr lang="en-US" dirty="0">
              <a:latin typeface="Aptos Light" panose="020B0004020202020204" pitchFamily="34" charset="0"/>
              <a:cs typeface="Calibri"/>
            </a:endParaRPr>
          </a:p>
          <a:p>
            <a:pPr marL="531495" indent="-285750">
              <a:lnSpc>
                <a:spcPct val="100000"/>
              </a:lnSpc>
              <a:spcBef>
                <a:spcPts val="1200"/>
              </a:spcBef>
              <a:buSzPct val="94736"/>
              <a:buFont typeface="Wingdings" pitchFamily="2" charset="2"/>
              <a:buChar char="q"/>
              <a:tabLst>
                <a:tab pos="417195" algn="l"/>
              </a:tabLst>
            </a:pPr>
            <a:r>
              <a:rPr lang="en-US" dirty="0">
                <a:solidFill>
                  <a:srgbClr val="BC572C"/>
                </a:solidFill>
                <a:latin typeface="Aptos Light" panose="020B0004020202020204" pitchFamily="34" charset="0"/>
                <a:cs typeface="Calibri"/>
              </a:rPr>
              <a:t>Stay</a:t>
            </a:r>
            <a:r>
              <a:rPr lang="en-US" spc="20" dirty="0">
                <a:solidFill>
                  <a:srgbClr val="BC572C"/>
                </a:solidFill>
                <a:latin typeface="Aptos Light" panose="020B0004020202020204" pitchFamily="34" charset="0"/>
                <a:cs typeface="Calibri"/>
              </a:rPr>
              <a:t> </a:t>
            </a:r>
            <a:r>
              <a:rPr lang="en-US" spc="-25" dirty="0">
                <a:solidFill>
                  <a:srgbClr val="BC572C"/>
                </a:solidFill>
                <a:latin typeface="Aptos Light" panose="020B0004020202020204" pitchFamily="34" charset="0"/>
                <a:cs typeface="Calibri"/>
              </a:rPr>
              <a:t>accountable</a:t>
            </a:r>
            <a:r>
              <a:rPr lang="en-US" spc="55" dirty="0">
                <a:solidFill>
                  <a:srgbClr val="BC572C"/>
                </a:solidFill>
                <a:latin typeface="Aptos Light" panose="020B0004020202020204" pitchFamily="34" charset="0"/>
                <a:cs typeface="Calibri"/>
              </a:rPr>
              <a:t> </a:t>
            </a:r>
            <a:r>
              <a:rPr lang="en-US" dirty="0">
                <a:latin typeface="Aptos Light" panose="020B0004020202020204" pitchFamily="34" charset="0"/>
                <a:cs typeface="Calibri"/>
              </a:rPr>
              <a:t>–</a:t>
            </a:r>
            <a:r>
              <a:rPr lang="en-US" spc="5" dirty="0">
                <a:latin typeface="Aptos Light" panose="020B0004020202020204" pitchFamily="34" charset="0"/>
                <a:cs typeface="Calibri"/>
              </a:rPr>
              <a:t> </a:t>
            </a:r>
            <a:r>
              <a:rPr lang="en-US" dirty="0">
                <a:latin typeface="Aptos Light" panose="020B0004020202020204" pitchFamily="34" charset="0"/>
                <a:cs typeface="Calibri"/>
              </a:rPr>
              <a:t>take</a:t>
            </a:r>
            <a:r>
              <a:rPr lang="en-US" spc="5" dirty="0">
                <a:latin typeface="Aptos Light" panose="020B0004020202020204" pitchFamily="34" charset="0"/>
                <a:cs typeface="Calibri"/>
              </a:rPr>
              <a:t> </a:t>
            </a:r>
            <a:r>
              <a:rPr lang="en-US" spc="-20" dirty="0">
                <a:latin typeface="Aptos Light" panose="020B0004020202020204" pitchFamily="34" charset="0"/>
                <a:cs typeface="Calibri"/>
              </a:rPr>
              <a:t>responsibility,</a:t>
            </a:r>
            <a:r>
              <a:rPr lang="en-US" spc="-15" dirty="0">
                <a:latin typeface="Aptos Light" panose="020B0004020202020204" pitchFamily="34" charset="0"/>
                <a:cs typeface="Calibri"/>
              </a:rPr>
              <a:t> </a:t>
            </a:r>
            <a:r>
              <a:rPr lang="en-US" dirty="0">
                <a:latin typeface="Aptos Light" panose="020B0004020202020204" pitchFamily="34" charset="0"/>
                <a:cs typeface="Calibri"/>
              </a:rPr>
              <a:t>own</a:t>
            </a:r>
            <a:r>
              <a:rPr lang="en-US" spc="5" dirty="0">
                <a:latin typeface="Aptos Light" panose="020B0004020202020204" pitchFamily="34" charset="0"/>
                <a:cs typeface="Calibri"/>
              </a:rPr>
              <a:t> </a:t>
            </a:r>
            <a:r>
              <a:rPr lang="en-US" dirty="0">
                <a:latin typeface="Aptos Light" panose="020B0004020202020204" pitchFamily="34" charset="0"/>
                <a:cs typeface="Calibri"/>
              </a:rPr>
              <a:t>your</a:t>
            </a:r>
            <a:r>
              <a:rPr lang="en-US" spc="20" dirty="0">
                <a:latin typeface="Aptos Light" panose="020B0004020202020204" pitchFamily="34" charset="0"/>
                <a:cs typeface="Calibri"/>
              </a:rPr>
              <a:t> </a:t>
            </a:r>
            <a:r>
              <a:rPr lang="en-US" spc="-10" dirty="0">
                <a:latin typeface="Aptos Light" panose="020B0004020202020204" pitchFamily="34" charset="0"/>
                <a:cs typeface="Calibri"/>
              </a:rPr>
              <a:t>mistakes</a:t>
            </a:r>
            <a:r>
              <a:rPr lang="en-US" dirty="0">
                <a:latin typeface="Aptos Light" panose="020B0004020202020204" pitchFamily="34" charset="0"/>
                <a:cs typeface="Calibri"/>
              </a:rPr>
              <a:t> right </a:t>
            </a:r>
            <a:r>
              <a:rPr lang="en-US" spc="-40" dirty="0">
                <a:latin typeface="Aptos Light" panose="020B0004020202020204" pitchFamily="34" charset="0"/>
                <a:cs typeface="Calibri"/>
              </a:rPr>
              <a:t>away,</a:t>
            </a:r>
            <a:r>
              <a:rPr lang="en-US" spc="20" dirty="0">
                <a:latin typeface="Aptos Light" panose="020B0004020202020204" pitchFamily="34" charset="0"/>
                <a:cs typeface="Calibri"/>
              </a:rPr>
              <a:t> </a:t>
            </a:r>
            <a:r>
              <a:rPr lang="en-US" spc="-20" dirty="0">
                <a:latin typeface="Aptos Light" panose="020B0004020202020204" pitchFamily="34" charset="0"/>
                <a:cs typeface="Calibri"/>
              </a:rPr>
              <a:t>and</a:t>
            </a:r>
            <a:r>
              <a:rPr lang="en-US" spc="5" dirty="0">
                <a:latin typeface="Aptos Light" panose="020B0004020202020204" pitchFamily="34" charset="0"/>
                <a:cs typeface="Calibri"/>
              </a:rPr>
              <a:t> </a:t>
            </a:r>
            <a:r>
              <a:rPr lang="en-US" dirty="0">
                <a:latin typeface="Aptos Light" panose="020B0004020202020204" pitchFamily="34" charset="0"/>
                <a:cs typeface="Calibri"/>
              </a:rPr>
              <a:t>take</a:t>
            </a:r>
            <a:r>
              <a:rPr lang="en-US" spc="20" dirty="0">
                <a:latin typeface="Aptos Light" panose="020B0004020202020204" pitchFamily="34" charset="0"/>
                <a:cs typeface="Calibri"/>
              </a:rPr>
              <a:t> </a:t>
            </a:r>
            <a:r>
              <a:rPr lang="en-US" dirty="0">
                <a:latin typeface="Aptos Light" panose="020B0004020202020204" pitchFamily="34" charset="0"/>
                <a:cs typeface="Calibri"/>
              </a:rPr>
              <a:t>action</a:t>
            </a:r>
            <a:r>
              <a:rPr lang="en-US" spc="15" dirty="0">
                <a:latin typeface="Aptos Light" panose="020B0004020202020204" pitchFamily="34" charset="0"/>
                <a:cs typeface="Calibri"/>
              </a:rPr>
              <a:t> </a:t>
            </a:r>
            <a:r>
              <a:rPr lang="en-US" dirty="0">
                <a:latin typeface="Aptos Light" panose="020B0004020202020204" pitchFamily="34" charset="0"/>
                <a:cs typeface="Calibri"/>
              </a:rPr>
              <a:t>to</a:t>
            </a:r>
            <a:r>
              <a:rPr lang="en-US" spc="5" dirty="0">
                <a:latin typeface="Aptos Light" panose="020B0004020202020204" pitchFamily="34" charset="0"/>
                <a:cs typeface="Calibri"/>
              </a:rPr>
              <a:t> </a:t>
            </a:r>
            <a:r>
              <a:rPr lang="en-US" spc="-30" dirty="0">
                <a:latin typeface="Aptos Light" panose="020B0004020202020204" pitchFamily="34" charset="0"/>
                <a:cs typeface="Calibri"/>
              </a:rPr>
              <a:t>amend</a:t>
            </a:r>
            <a:r>
              <a:rPr lang="en-US" spc="15" dirty="0">
                <a:latin typeface="Aptos Light" panose="020B0004020202020204" pitchFamily="34" charset="0"/>
                <a:cs typeface="Calibri"/>
              </a:rPr>
              <a:t> </a:t>
            </a:r>
            <a:r>
              <a:rPr lang="en-US" spc="-20" dirty="0">
                <a:latin typeface="Aptos Light" panose="020B0004020202020204" pitchFamily="34" charset="0"/>
                <a:cs typeface="Calibri"/>
              </a:rPr>
              <a:t>them</a:t>
            </a:r>
            <a:endParaRPr lang="en-US" dirty="0">
              <a:latin typeface="Aptos Light" panose="020B0004020202020204" pitchFamily="34" charset="0"/>
              <a:cs typeface="Calibri"/>
            </a:endParaRPr>
          </a:p>
          <a:p>
            <a:pPr marL="530860" marR="12065" indent="-285750">
              <a:lnSpc>
                <a:spcPct val="100000"/>
              </a:lnSpc>
              <a:spcBef>
                <a:spcPts val="1205"/>
              </a:spcBef>
              <a:buSzPct val="94736"/>
              <a:buFont typeface="Wingdings" pitchFamily="2" charset="2"/>
              <a:buChar char="q"/>
              <a:tabLst>
                <a:tab pos="417830" algn="l"/>
              </a:tabLst>
            </a:pPr>
            <a:r>
              <a:rPr lang="en-US" dirty="0">
                <a:solidFill>
                  <a:srgbClr val="BC572C"/>
                </a:solidFill>
                <a:latin typeface="Aptos Light" panose="020B0004020202020204" pitchFamily="34" charset="0"/>
                <a:cs typeface="Calibri"/>
              </a:rPr>
              <a:t>Be</a:t>
            </a:r>
            <a:r>
              <a:rPr lang="en-US" spc="-15"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a good</a:t>
            </a:r>
            <a:r>
              <a:rPr lang="en-US" spc="-15" dirty="0">
                <a:solidFill>
                  <a:srgbClr val="BC572C"/>
                </a:solidFill>
                <a:latin typeface="Aptos Light" panose="020B0004020202020204" pitchFamily="34" charset="0"/>
                <a:cs typeface="Calibri"/>
              </a:rPr>
              <a:t> </a:t>
            </a:r>
            <a:r>
              <a:rPr lang="en-US" dirty="0">
                <a:solidFill>
                  <a:srgbClr val="BC572C"/>
                </a:solidFill>
                <a:latin typeface="Aptos Light" panose="020B0004020202020204" pitchFamily="34" charset="0"/>
                <a:cs typeface="Calibri"/>
              </a:rPr>
              <a:t>listener</a:t>
            </a:r>
            <a:r>
              <a:rPr lang="en-US" spc="-15" dirty="0">
                <a:solidFill>
                  <a:srgbClr val="BC572C"/>
                </a:solidFill>
                <a:latin typeface="Aptos Light" panose="020B0004020202020204" pitchFamily="34" charset="0"/>
                <a:cs typeface="Calibri"/>
              </a:rPr>
              <a:t> </a:t>
            </a:r>
            <a:r>
              <a:rPr lang="en-US" dirty="0">
                <a:latin typeface="Aptos Light" panose="020B0004020202020204" pitchFamily="34" charset="0"/>
                <a:cs typeface="Calibri"/>
              </a:rPr>
              <a:t>–</a:t>
            </a:r>
            <a:r>
              <a:rPr lang="en-US" spc="-10" dirty="0">
                <a:latin typeface="Aptos Light" panose="020B0004020202020204" pitchFamily="34" charset="0"/>
                <a:cs typeface="Calibri"/>
              </a:rPr>
              <a:t> </a:t>
            </a:r>
            <a:r>
              <a:rPr lang="en-US" spc="-25" dirty="0">
                <a:latin typeface="Aptos Light" panose="020B0004020202020204" pitchFamily="34" charset="0"/>
                <a:cs typeface="Calibri"/>
              </a:rPr>
              <a:t>listening</a:t>
            </a:r>
            <a:r>
              <a:rPr lang="en-US" spc="-20" dirty="0">
                <a:latin typeface="Aptos Light" panose="020B0004020202020204" pitchFamily="34" charset="0"/>
                <a:cs typeface="Calibri"/>
              </a:rPr>
              <a:t> carefully</a:t>
            </a:r>
            <a:r>
              <a:rPr lang="en-US" spc="-15" dirty="0">
                <a:latin typeface="Aptos Light" panose="020B0004020202020204" pitchFamily="34" charset="0"/>
                <a:cs typeface="Calibri"/>
              </a:rPr>
              <a:t> </a:t>
            </a:r>
            <a:r>
              <a:rPr lang="en-US" dirty="0">
                <a:latin typeface="Aptos Light" panose="020B0004020202020204" pitchFamily="34" charset="0"/>
                <a:cs typeface="Calibri"/>
              </a:rPr>
              <a:t>shows</a:t>
            </a:r>
            <a:r>
              <a:rPr lang="en-US" spc="-15" dirty="0">
                <a:latin typeface="Aptos Light" panose="020B0004020202020204" pitchFamily="34" charset="0"/>
                <a:cs typeface="Calibri"/>
              </a:rPr>
              <a:t> </a:t>
            </a:r>
            <a:r>
              <a:rPr lang="en-US" spc="-10" dirty="0">
                <a:latin typeface="Aptos Light" panose="020B0004020202020204" pitchFamily="34" charset="0"/>
                <a:cs typeface="Calibri"/>
              </a:rPr>
              <a:t>that </a:t>
            </a:r>
            <a:r>
              <a:rPr lang="en-US" dirty="0">
                <a:latin typeface="Aptos Light" panose="020B0004020202020204" pitchFamily="34" charset="0"/>
                <a:cs typeface="Calibri"/>
              </a:rPr>
              <a:t>you</a:t>
            </a:r>
            <a:r>
              <a:rPr lang="en-US" spc="10" dirty="0">
                <a:latin typeface="Aptos Light" panose="020B0004020202020204" pitchFamily="34" charset="0"/>
                <a:cs typeface="Calibri"/>
              </a:rPr>
              <a:t> </a:t>
            </a:r>
            <a:r>
              <a:rPr lang="en-US" dirty="0">
                <a:latin typeface="Aptos Light" panose="020B0004020202020204" pitchFamily="34" charset="0"/>
                <a:cs typeface="Calibri"/>
              </a:rPr>
              <a:t>care;</a:t>
            </a:r>
            <a:r>
              <a:rPr lang="en-US" spc="-5" dirty="0">
                <a:latin typeface="Aptos Light" panose="020B0004020202020204" pitchFamily="34" charset="0"/>
                <a:cs typeface="Calibri"/>
              </a:rPr>
              <a:t> </a:t>
            </a:r>
            <a:r>
              <a:rPr lang="en-US" dirty="0">
                <a:latin typeface="Aptos Light" panose="020B0004020202020204" pitchFamily="34" charset="0"/>
                <a:cs typeface="Calibri"/>
              </a:rPr>
              <a:t>be</a:t>
            </a:r>
            <a:r>
              <a:rPr lang="en-US" spc="-10" dirty="0">
                <a:latin typeface="Aptos Light" panose="020B0004020202020204" pitchFamily="34" charset="0"/>
                <a:cs typeface="Calibri"/>
              </a:rPr>
              <a:t> </a:t>
            </a:r>
            <a:r>
              <a:rPr lang="en-US" spc="-20" dirty="0">
                <a:latin typeface="Aptos Light" panose="020B0004020202020204" pitchFamily="34" charset="0"/>
                <a:cs typeface="Calibri"/>
              </a:rPr>
              <a:t>fully</a:t>
            </a:r>
            <a:r>
              <a:rPr lang="en-US" spc="-25" dirty="0">
                <a:latin typeface="Aptos Light" panose="020B0004020202020204" pitchFamily="34" charset="0"/>
                <a:cs typeface="Calibri"/>
              </a:rPr>
              <a:t> </a:t>
            </a:r>
            <a:r>
              <a:rPr lang="en-US" spc="-10" dirty="0">
                <a:latin typeface="Aptos Light" panose="020B0004020202020204" pitchFamily="34" charset="0"/>
                <a:cs typeface="Calibri"/>
              </a:rPr>
              <a:t>present,</a:t>
            </a:r>
            <a:r>
              <a:rPr lang="en-US" spc="-15" dirty="0">
                <a:latin typeface="Aptos Light" panose="020B0004020202020204" pitchFamily="34" charset="0"/>
                <a:cs typeface="Calibri"/>
              </a:rPr>
              <a:t> </a:t>
            </a:r>
            <a:r>
              <a:rPr lang="en-US" spc="-25" dirty="0">
                <a:latin typeface="Aptos Light" panose="020B0004020202020204" pitchFamily="34" charset="0"/>
                <a:cs typeface="Calibri"/>
              </a:rPr>
              <a:t>have</a:t>
            </a:r>
            <a:r>
              <a:rPr lang="en-US" dirty="0">
                <a:latin typeface="Aptos Light" panose="020B0004020202020204" pitchFamily="34" charset="0"/>
                <a:cs typeface="Calibri"/>
              </a:rPr>
              <a:t> </a:t>
            </a:r>
            <a:r>
              <a:rPr lang="en-US" spc="-30" dirty="0">
                <a:latin typeface="Aptos Light" panose="020B0004020202020204" pitchFamily="34" charset="0"/>
                <a:cs typeface="Calibri"/>
              </a:rPr>
              <a:t>empathy</a:t>
            </a:r>
            <a:r>
              <a:rPr lang="en-US" spc="5" dirty="0">
                <a:latin typeface="Aptos Light" panose="020B0004020202020204" pitchFamily="34" charset="0"/>
                <a:cs typeface="Calibri"/>
              </a:rPr>
              <a:t> </a:t>
            </a:r>
            <a:r>
              <a:rPr lang="en-US" spc="-10" dirty="0">
                <a:latin typeface="Aptos Light" panose="020B0004020202020204" pitchFamily="34" charset="0"/>
                <a:cs typeface="Calibri"/>
              </a:rPr>
              <a:t>and</a:t>
            </a:r>
            <a:r>
              <a:rPr lang="en-US" spc="-15" dirty="0">
                <a:latin typeface="Aptos Light" panose="020B0004020202020204" pitchFamily="34" charset="0"/>
                <a:cs typeface="Calibri"/>
              </a:rPr>
              <a:t> </a:t>
            </a:r>
            <a:r>
              <a:rPr lang="en-US" spc="-20" dirty="0">
                <a:latin typeface="Aptos Light" panose="020B0004020202020204" pitchFamily="34" charset="0"/>
                <a:cs typeface="Calibri"/>
              </a:rPr>
              <a:t>compassion,</a:t>
            </a:r>
            <a:r>
              <a:rPr lang="en-US" spc="-15" dirty="0">
                <a:latin typeface="Aptos Light" panose="020B0004020202020204" pitchFamily="34" charset="0"/>
                <a:cs typeface="Calibri"/>
              </a:rPr>
              <a:t> </a:t>
            </a:r>
            <a:r>
              <a:rPr lang="en-US" spc="-25" dirty="0">
                <a:latin typeface="Aptos Light" panose="020B0004020202020204" pitchFamily="34" charset="0"/>
                <a:cs typeface="Calibri"/>
              </a:rPr>
              <a:t>and </a:t>
            </a:r>
            <a:r>
              <a:rPr lang="en-US" dirty="0">
                <a:latin typeface="Aptos Light" panose="020B0004020202020204" pitchFamily="34" charset="0"/>
                <a:cs typeface="Calibri"/>
              </a:rPr>
              <a:t>try</a:t>
            </a:r>
            <a:r>
              <a:rPr lang="en-US" spc="35" dirty="0">
                <a:latin typeface="Aptos Light" panose="020B0004020202020204" pitchFamily="34" charset="0"/>
                <a:cs typeface="Calibri"/>
              </a:rPr>
              <a:t> </a:t>
            </a:r>
            <a:r>
              <a:rPr lang="en-US" dirty="0">
                <a:latin typeface="Aptos Light" panose="020B0004020202020204" pitchFamily="34" charset="0"/>
                <a:cs typeface="Calibri"/>
              </a:rPr>
              <a:t>to</a:t>
            </a:r>
            <a:r>
              <a:rPr lang="en-US" spc="45" dirty="0">
                <a:latin typeface="Aptos Light" panose="020B0004020202020204" pitchFamily="34" charset="0"/>
                <a:cs typeface="Calibri"/>
              </a:rPr>
              <a:t> </a:t>
            </a:r>
            <a:r>
              <a:rPr lang="en-US" spc="-25" dirty="0">
                <a:latin typeface="Aptos Light" panose="020B0004020202020204" pitchFamily="34" charset="0"/>
                <a:cs typeface="Calibri"/>
              </a:rPr>
              <a:t>understand</a:t>
            </a:r>
            <a:r>
              <a:rPr lang="en-US" spc="15" dirty="0">
                <a:latin typeface="Aptos Light" panose="020B0004020202020204" pitchFamily="34" charset="0"/>
                <a:cs typeface="Calibri"/>
              </a:rPr>
              <a:t> </a:t>
            </a:r>
            <a:r>
              <a:rPr lang="en-US" spc="-10" dirty="0">
                <a:latin typeface="Aptos Light" panose="020B0004020202020204" pitchFamily="34" charset="0"/>
                <a:cs typeface="Calibri"/>
              </a:rPr>
              <a:t>what</a:t>
            </a:r>
            <a:r>
              <a:rPr lang="en-US" spc="35" dirty="0">
                <a:latin typeface="Aptos Light" panose="020B0004020202020204" pitchFamily="34" charset="0"/>
                <a:cs typeface="Calibri"/>
              </a:rPr>
              <a:t> </a:t>
            </a:r>
            <a:r>
              <a:rPr lang="en-US" dirty="0">
                <a:latin typeface="Aptos Light" panose="020B0004020202020204" pitchFamily="34" charset="0"/>
                <a:cs typeface="Calibri"/>
              </a:rPr>
              <a:t>they</a:t>
            </a:r>
            <a:r>
              <a:rPr lang="en-US" spc="50" dirty="0">
                <a:latin typeface="Aptos Light" panose="020B0004020202020204" pitchFamily="34" charset="0"/>
                <a:cs typeface="Calibri"/>
              </a:rPr>
              <a:t> </a:t>
            </a:r>
            <a:r>
              <a:rPr lang="en-US" spc="-20" dirty="0">
                <a:latin typeface="Aptos Light" panose="020B0004020202020204" pitchFamily="34" charset="0"/>
                <a:cs typeface="Calibri"/>
              </a:rPr>
              <a:t>mean</a:t>
            </a:r>
            <a:endParaRPr lang="en-US" dirty="0">
              <a:latin typeface="Aptos Light" panose="020B0004020202020204" pitchFamily="34" charset="0"/>
              <a:cs typeface="Calibri"/>
            </a:endParaRPr>
          </a:p>
          <a:p>
            <a:pPr marL="285750" indent="-285750">
              <a:buFont typeface="Wingdings" pitchFamily="2" charset="2"/>
              <a:buChar char="q"/>
            </a:pPr>
            <a:endParaRPr lang="en-US" dirty="0"/>
          </a:p>
        </p:txBody>
      </p:sp>
      <p:pic>
        <p:nvPicPr>
          <p:cNvPr id="7" name="Graphic 6" descr="Printer with solid fill">
            <a:extLst>
              <a:ext uri="{FF2B5EF4-FFF2-40B4-BE49-F238E27FC236}">
                <a16:creationId xmlns:a16="http://schemas.microsoft.com/office/drawing/2014/main" id="{79DDD717-F22F-B2BE-FCBC-8D19E52BEE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8172" y="5981852"/>
            <a:ext cx="914400" cy="914400"/>
          </a:xfrm>
          <a:prstGeom prst="rect">
            <a:avLst/>
          </a:prstGeom>
        </p:spPr>
      </p:pic>
    </p:spTree>
    <p:extLst>
      <p:ext uri="{BB962C8B-B14F-4D97-AF65-F5344CB8AC3E}">
        <p14:creationId xmlns:p14="http://schemas.microsoft.com/office/powerpoint/2010/main" val="143094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65BA-CAB7-83B2-EF8B-361CFD110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ECD16-7AFA-7BD4-392F-D78F6413E03C}"/>
              </a:ext>
            </a:extLst>
          </p:cNvPr>
          <p:cNvSpPr>
            <a:spLocks noGrp="1"/>
          </p:cNvSpPr>
          <p:nvPr>
            <p:ph type="title"/>
          </p:nvPr>
        </p:nvSpPr>
        <p:spPr>
          <a:xfrm>
            <a:off x="614235" y="434223"/>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Reflection</a:t>
            </a:r>
          </a:p>
        </p:txBody>
      </p:sp>
      <p:sp>
        <p:nvSpPr>
          <p:cNvPr id="3" name="Rectangle 2">
            <a:extLst>
              <a:ext uri="{FF2B5EF4-FFF2-40B4-BE49-F238E27FC236}">
                <a16:creationId xmlns:a16="http://schemas.microsoft.com/office/drawing/2014/main" id="{A6CD973C-CB64-6FBB-C54A-FE76AEB53114}"/>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3EC7C10-3F0E-9DC0-E754-A15E0DD8B50F}"/>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6DA218AA-CEA4-B246-5C22-9BDE46B93B7C}"/>
              </a:ext>
            </a:extLst>
          </p:cNvPr>
          <p:cNvSpPr/>
          <p:nvPr/>
        </p:nvSpPr>
        <p:spPr>
          <a:xfrm>
            <a:off x="0" y="1310311"/>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is one new thing you learned about building trust and culture?</a:t>
            </a:r>
          </a:p>
        </p:txBody>
      </p:sp>
      <p:grpSp>
        <p:nvGrpSpPr>
          <p:cNvPr id="5" name="Group 4">
            <a:extLst>
              <a:ext uri="{FF2B5EF4-FFF2-40B4-BE49-F238E27FC236}">
                <a16:creationId xmlns:a16="http://schemas.microsoft.com/office/drawing/2014/main" id="{54C0FA0C-0BBD-D32B-9D13-841AC2C18EC2}"/>
              </a:ext>
            </a:extLst>
          </p:cNvPr>
          <p:cNvGrpSpPr/>
          <p:nvPr/>
        </p:nvGrpSpPr>
        <p:grpSpPr>
          <a:xfrm>
            <a:off x="1472490" y="2315208"/>
            <a:ext cx="9504945" cy="830997"/>
            <a:chOff x="914400" y="1649627"/>
            <a:chExt cx="9504945" cy="830997"/>
          </a:xfrm>
        </p:grpSpPr>
        <p:sp>
          <p:nvSpPr>
            <p:cNvPr id="6" name="TextBox 5">
              <a:extLst>
                <a:ext uri="{FF2B5EF4-FFF2-40B4-BE49-F238E27FC236}">
                  <a16:creationId xmlns:a16="http://schemas.microsoft.com/office/drawing/2014/main" id="{7F336134-A0C8-2EA6-4D97-D0FAD208D26A}"/>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7" name="TextBox 6">
              <a:extLst>
                <a:ext uri="{FF2B5EF4-FFF2-40B4-BE49-F238E27FC236}">
                  <a16:creationId xmlns:a16="http://schemas.microsoft.com/office/drawing/2014/main" id="{1DEB105D-45F1-2791-04A7-5E4383F593D4}"/>
                </a:ext>
              </a:extLst>
            </p:cNvPr>
            <p:cNvSpPr txBox="1"/>
            <p:nvPr/>
          </p:nvSpPr>
          <p:spPr>
            <a:xfrm>
              <a:off x="1772654" y="1865070"/>
              <a:ext cx="86466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How will you keep professional boundaries while building trust with your team? </a:t>
              </a:r>
              <a:endParaRPr kumimoji="0" lang="en-US" sz="20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8" name="Straight Connector 7">
              <a:extLst>
                <a:ext uri="{FF2B5EF4-FFF2-40B4-BE49-F238E27FC236}">
                  <a16:creationId xmlns:a16="http://schemas.microsoft.com/office/drawing/2014/main" id="{6455E557-B713-4F5E-744E-C3932A7C25E2}"/>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218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015D7C55-A981-428F-DA1B-AB84AD5F9687}"/>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4092EE85-6A99-8E86-0DA8-F8322E476E2E}"/>
              </a:ext>
            </a:extLst>
          </p:cNvPr>
          <p:cNvSpPr/>
          <p:nvPr/>
        </p:nvSpPr>
        <p:spPr>
          <a:xfrm>
            <a:off x="352131"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EMOTIONAL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INTELLIGENCE</a:t>
            </a:r>
            <a:endParaRPr kumimoji="0"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sym typeface="Calibri"/>
            </a:endParaRPr>
          </a:p>
        </p:txBody>
      </p:sp>
    </p:spTree>
    <p:extLst>
      <p:ext uri="{BB962C8B-B14F-4D97-AF65-F5344CB8AC3E}">
        <p14:creationId xmlns:p14="http://schemas.microsoft.com/office/powerpoint/2010/main" val="168496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616B-A891-6524-2675-0F3D8B1F5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B47EB-0AE9-F727-329E-8E83F22FCC96}"/>
              </a:ext>
            </a:extLst>
          </p:cNvPr>
          <p:cNvSpPr>
            <a:spLocks noGrp="1"/>
          </p:cNvSpPr>
          <p:nvPr>
            <p:ph type="title"/>
          </p:nvPr>
        </p:nvSpPr>
        <p:spPr>
          <a:xfrm>
            <a:off x="908844" y="427899"/>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Emotional Intelligence 101 </a:t>
            </a:r>
          </a:p>
        </p:txBody>
      </p:sp>
      <p:sp>
        <p:nvSpPr>
          <p:cNvPr id="3" name="Rectangle 2">
            <a:extLst>
              <a:ext uri="{FF2B5EF4-FFF2-40B4-BE49-F238E27FC236}">
                <a16:creationId xmlns:a16="http://schemas.microsoft.com/office/drawing/2014/main" id="{FC621519-D5EF-0504-6D3B-FE5F6B257836}"/>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DD8B722-EEA6-61F6-EEA0-367FAA97D7C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B62986A-D1A3-7A58-6383-50A736E6E012}"/>
              </a:ext>
            </a:extLst>
          </p:cNvPr>
          <p:cNvSpPr/>
          <p:nvPr/>
        </p:nvSpPr>
        <p:spPr>
          <a:xfrm>
            <a:off x="-5556" y="1390068"/>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is emotional intelligence? How do we control our internal and external emotions?  </a:t>
            </a:r>
            <a:endParaRPr kumimoji="0" lang="en-US" sz="2400" b="0" i="1"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grpSp>
        <p:nvGrpSpPr>
          <p:cNvPr id="5" name="Group 4">
            <a:extLst>
              <a:ext uri="{FF2B5EF4-FFF2-40B4-BE49-F238E27FC236}">
                <a16:creationId xmlns:a16="http://schemas.microsoft.com/office/drawing/2014/main" id="{FA3EAA8E-DF12-3C57-7253-ADEF2884FA41}"/>
              </a:ext>
            </a:extLst>
          </p:cNvPr>
          <p:cNvGrpSpPr/>
          <p:nvPr/>
        </p:nvGrpSpPr>
        <p:grpSpPr>
          <a:xfrm>
            <a:off x="613638" y="2413700"/>
            <a:ext cx="9625026" cy="830997"/>
            <a:chOff x="914400" y="1649627"/>
            <a:chExt cx="9625026" cy="830997"/>
          </a:xfrm>
        </p:grpSpPr>
        <p:sp>
          <p:nvSpPr>
            <p:cNvPr id="12" name="TextBox 11">
              <a:extLst>
                <a:ext uri="{FF2B5EF4-FFF2-40B4-BE49-F238E27FC236}">
                  <a16:creationId xmlns:a16="http://schemas.microsoft.com/office/drawing/2014/main" id="{621C4363-ED94-391C-598A-6B02F66DE9B2}"/>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E3E7A3F8-A93C-9540-4B3A-7143B0C0AB7F}"/>
                </a:ext>
              </a:extLst>
            </p:cNvPr>
            <p:cNvSpPr txBox="1"/>
            <p:nvPr/>
          </p:nvSpPr>
          <p:spPr>
            <a:xfrm>
              <a:off x="1805881" y="1803515"/>
              <a:ext cx="8733545" cy="461665"/>
            </a:xfrm>
            <a:prstGeom prst="rect">
              <a:avLst/>
            </a:prstGeom>
            <a:noFill/>
          </p:spPr>
          <p:txBody>
            <a:bodyPr wrap="none" rtlCol="0">
              <a:spAutoFit/>
            </a:bodyPr>
            <a:lstStyle/>
            <a:p>
              <a:pPr lvl="0">
                <a:defRPr/>
              </a:pPr>
              <a:r>
                <a:rPr kumimoji="0" lang="en-US" sz="2400" b="1" u="none" strike="noStrike" kern="1200" cap="none" spc="0" normalizeH="0" baseline="0" noProof="0" dirty="0">
                  <a:ln>
                    <a:noFill/>
                  </a:ln>
                  <a:solidFill>
                    <a:srgbClr val="000000"/>
                  </a:solidFill>
                  <a:effectLst/>
                  <a:uLnTx/>
                  <a:uFillTx/>
                  <a:latin typeface="Aptos Light" panose="020B0004020202020204" pitchFamily="34" charset="0"/>
                </a:rPr>
                <a:t>Self-Awareness: </a:t>
              </a:r>
              <a:r>
                <a:rPr lang="en-US" sz="2400" dirty="0">
                  <a:solidFill>
                    <a:srgbClr val="404040"/>
                  </a:solidFill>
                  <a:latin typeface="Aptos Light" panose="020B0004020202020204" pitchFamily="34" charset="0"/>
                  <a:cs typeface="Calibri"/>
                </a:rPr>
                <a:t>Ability</a:t>
              </a:r>
              <a:r>
                <a:rPr lang="en-US" sz="2400" spc="-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to</a:t>
              </a:r>
              <a:r>
                <a:rPr lang="en-US" sz="2400" spc="1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be</a:t>
              </a:r>
              <a:r>
                <a:rPr lang="en-US" sz="2400" spc="10" dirty="0">
                  <a:solidFill>
                    <a:srgbClr val="404040"/>
                  </a:solidFill>
                  <a:latin typeface="Aptos Light" panose="020B0004020202020204" pitchFamily="34" charset="0"/>
                  <a:cs typeface="Calibri"/>
                </a:rPr>
                <a:t> </a:t>
              </a:r>
              <a:r>
                <a:rPr lang="en-US" sz="2400" spc="-10" dirty="0">
                  <a:solidFill>
                    <a:srgbClr val="404040"/>
                  </a:solidFill>
                  <a:latin typeface="Aptos Light" panose="020B0004020202020204" pitchFamily="34" charset="0"/>
                  <a:cs typeface="Calibri"/>
                </a:rPr>
                <a:t>aware</a:t>
              </a:r>
              <a:r>
                <a:rPr lang="en-US" sz="2400" spc="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of</a:t>
              </a:r>
              <a:r>
                <a:rPr lang="en-US" sz="2400" spc="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one’s</a:t>
              </a:r>
              <a:r>
                <a:rPr lang="en-US" sz="2400" spc="10" dirty="0">
                  <a:solidFill>
                    <a:srgbClr val="404040"/>
                  </a:solidFill>
                  <a:latin typeface="Aptos Light" panose="020B0004020202020204" pitchFamily="34" charset="0"/>
                  <a:cs typeface="Calibri"/>
                </a:rPr>
                <a:t> </a:t>
              </a:r>
              <a:r>
                <a:rPr lang="en-US" sz="2400" spc="-45" dirty="0">
                  <a:solidFill>
                    <a:srgbClr val="404040"/>
                  </a:solidFill>
                  <a:latin typeface="Aptos Light" panose="020B0004020202020204" pitchFamily="34" charset="0"/>
                  <a:cs typeface="Calibri"/>
                </a:rPr>
                <a:t>feelings</a:t>
              </a:r>
              <a:r>
                <a:rPr lang="en-US" sz="2400" spc="5" dirty="0">
                  <a:solidFill>
                    <a:srgbClr val="404040"/>
                  </a:solidFill>
                  <a:latin typeface="Aptos Light" panose="020B0004020202020204" pitchFamily="34" charset="0"/>
                  <a:cs typeface="Calibri"/>
                </a:rPr>
                <a:t> </a:t>
              </a:r>
              <a:r>
                <a:rPr lang="en-US" sz="2400" spc="-10" dirty="0">
                  <a:solidFill>
                    <a:srgbClr val="404040"/>
                  </a:solidFill>
                  <a:latin typeface="Aptos Light" panose="020B0004020202020204" pitchFamily="34" charset="0"/>
                  <a:cs typeface="Calibri"/>
                </a:rPr>
                <a:t>and</a:t>
              </a:r>
              <a:r>
                <a:rPr lang="en-US" sz="2400" spc="10" dirty="0">
                  <a:solidFill>
                    <a:srgbClr val="404040"/>
                  </a:solidFill>
                  <a:latin typeface="Aptos Light" panose="020B0004020202020204" pitchFamily="34" charset="0"/>
                  <a:cs typeface="Calibri"/>
                </a:rPr>
                <a:t> </a:t>
              </a:r>
              <a:r>
                <a:rPr lang="en-US" sz="2400" spc="-10" dirty="0">
                  <a:solidFill>
                    <a:srgbClr val="404040"/>
                  </a:solidFill>
                  <a:latin typeface="Aptos Light" panose="020B0004020202020204" pitchFamily="34" charset="0"/>
                  <a:cs typeface="Calibri"/>
                </a:rPr>
                <a:t>emotions</a:t>
              </a:r>
              <a:r>
                <a:rPr kumimoji="0" lang="en-US" sz="2400" u="none" strike="noStrike" kern="1200" cap="none" spc="0" normalizeH="0" baseline="0" noProof="0" dirty="0">
                  <a:ln>
                    <a:noFill/>
                  </a:ln>
                  <a:solidFill>
                    <a:srgbClr val="000000"/>
                  </a:solidFill>
                  <a:effectLst/>
                  <a:uLnTx/>
                  <a:uFillTx/>
                  <a:latin typeface="Aptos Light" panose="020B0004020202020204" pitchFamily="34" charset="0"/>
                </a:rPr>
                <a:t> </a:t>
              </a:r>
            </a:p>
          </p:txBody>
        </p:sp>
        <p:cxnSp>
          <p:nvCxnSpPr>
            <p:cNvPr id="14" name="Straight Connector 13">
              <a:extLst>
                <a:ext uri="{FF2B5EF4-FFF2-40B4-BE49-F238E27FC236}">
                  <a16:creationId xmlns:a16="http://schemas.microsoft.com/office/drawing/2014/main" id="{CDA29915-CE20-6EEF-859C-FDA7E28C9E06}"/>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97B4756-4BDD-2189-1546-547F8BFBC8F9}"/>
              </a:ext>
            </a:extLst>
          </p:cNvPr>
          <p:cNvGrpSpPr/>
          <p:nvPr/>
        </p:nvGrpSpPr>
        <p:grpSpPr>
          <a:xfrm>
            <a:off x="1050510" y="3523183"/>
            <a:ext cx="10435036" cy="913942"/>
            <a:chOff x="1351272" y="1741750"/>
            <a:chExt cx="10435036" cy="913942"/>
          </a:xfrm>
        </p:grpSpPr>
        <p:sp>
          <p:nvSpPr>
            <p:cNvPr id="16" name="TextBox 15">
              <a:extLst>
                <a:ext uri="{FF2B5EF4-FFF2-40B4-BE49-F238E27FC236}">
                  <a16:creationId xmlns:a16="http://schemas.microsoft.com/office/drawing/2014/main" id="{ACBCD667-C51A-8CD9-452E-843D34CDD75E}"/>
                </a:ext>
              </a:extLst>
            </p:cNvPr>
            <p:cNvSpPr txBox="1"/>
            <p:nvPr/>
          </p:nvSpPr>
          <p:spPr>
            <a:xfrm>
              <a:off x="1351272" y="1755446"/>
              <a:ext cx="10435036" cy="900246"/>
            </a:xfrm>
            <a:prstGeom prst="rect">
              <a:avLst/>
            </a:prstGeom>
            <a:noFill/>
          </p:spPr>
          <p:txBody>
            <a:bodyPr wrap="none" rtlCol="0">
              <a:spAutoFit/>
            </a:bodyPr>
            <a:lstStyle/>
            <a:p>
              <a:pPr marL="469900" lvl="1">
                <a:lnSpc>
                  <a:spcPts val="2735"/>
                </a:lnSpc>
                <a:spcBef>
                  <a:spcPts val="915"/>
                </a:spcBef>
                <a:buClr>
                  <a:srgbClr val="000000"/>
                </a:buClr>
                <a:buSzPct val="58333"/>
                <a:tabLst>
                  <a:tab pos="818515" algn="l"/>
                </a:tabLst>
              </a:pPr>
              <a:r>
                <a:rPr lang="en-US" sz="2400" b="1" spc="-45" dirty="0">
                  <a:latin typeface="Aptos Light" panose="020B0004020202020204" pitchFamily="34" charset="0"/>
                  <a:cs typeface="Calibri"/>
                </a:rPr>
                <a:t>Self-</a:t>
              </a:r>
              <a:r>
                <a:rPr lang="en-US" sz="2400" b="1" spc="-30" dirty="0">
                  <a:latin typeface="Aptos Light" panose="020B0004020202020204" pitchFamily="34" charset="0"/>
                  <a:cs typeface="Calibri"/>
                </a:rPr>
                <a:t>Regulation:</a:t>
              </a:r>
              <a:r>
                <a:rPr lang="en-US" sz="2400" b="1" spc="20" dirty="0">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Ability</a:t>
              </a:r>
              <a:r>
                <a:rPr lang="en-US" sz="2400" spc="2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to</a:t>
              </a:r>
              <a:r>
                <a:rPr lang="en-US" sz="2400" spc="30" dirty="0">
                  <a:solidFill>
                    <a:srgbClr val="404040"/>
                  </a:solidFill>
                  <a:latin typeface="Aptos Light" panose="020B0004020202020204" pitchFamily="34" charset="0"/>
                  <a:cs typeface="Calibri"/>
                </a:rPr>
                <a:t> </a:t>
              </a:r>
              <a:r>
                <a:rPr lang="en-US" sz="2400" spc="-70" dirty="0">
                  <a:solidFill>
                    <a:srgbClr val="404040"/>
                  </a:solidFill>
                  <a:latin typeface="Aptos Light" panose="020B0004020202020204" pitchFamily="34" charset="0"/>
                  <a:cs typeface="Calibri"/>
                </a:rPr>
                <a:t>manage</a:t>
              </a:r>
              <a:r>
                <a:rPr lang="en-US" sz="2400" spc="55" dirty="0">
                  <a:solidFill>
                    <a:srgbClr val="404040"/>
                  </a:solidFill>
                  <a:latin typeface="Aptos Light" panose="020B0004020202020204" pitchFamily="34" charset="0"/>
                  <a:cs typeface="Calibri"/>
                </a:rPr>
                <a:t> </a:t>
              </a:r>
              <a:r>
                <a:rPr lang="en-US" sz="2400" spc="-20" dirty="0">
                  <a:solidFill>
                    <a:srgbClr val="404040"/>
                  </a:solidFill>
                  <a:latin typeface="Aptos Light" panose="020B0004020202020204" pitchFamily="34" charset="0"/>
                  <a:cs typeface="Calibri"/>
                </a:rPr>
                <a:t>impulses</a:t>
              </a:r>
              <a:r>
                <a:rPr lang="en-US" sz="2400" spc="40"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with</a:t>
              </a:r>
              <a:r>
                <a:rPr lang="en-US" sz="2400" spc="2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coping</a:t>
              </a:r>
              <a:r>
                <a:rPr lang="en-US" sz="2400" spc="30"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skills</a:t>
              </a:r>
              <a:r>
                <a:rPr lang="en-US" sz="2400" spc="40"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to</a:t>
              </a:r>
              <a:r>
                <a:rPr lang="en-US" sz="2400" spc="30" dirty="0">
                  <a:solidFill>
                    <a:srgbClr val="404040"/>
                  </a:solidFill>
                  <a:latin typeface="Aptos Light" panose="020B0004020202020204" pitchFamily="34" charset="0"/>
                  <a:cs typeface="Calibri"/>
                </a:rPr>
                <a:t> </a:t>
              </a:r>
              <a:r>
                <a:rPr lang="en-US" sz="2400" spc="-10" dirty="0">
                  <a:solidFill>
                    <a:srgbClr val="404040"/>
                  </a:solidFill>
                  <a:latin typeface="Aptos Light" panose="020B0004020202020204" pitchFamily="34" charset="0"/>
                  <a:cs typeface="Calibri"/>
                </a:rPr>
                <a:t>express</a:t>
              </a:r>
              <a:r>
                <a:rPr lang="en-US" sz="2400" spc="-10" dirty="0">
                  <a:latin typeface="Aptos Light" panose="020B0004020202020204" pitchFamily="34" charset="0"/>
                  <a:cs typeface="Calibri"/>
                </a:rPr>
                <a:t> </a:t>
              </a:r>
            </a:p>
            <a:p>
              <a:pPr marL="469900" lvl="1">
                <a:lnSpc>
                  <a:spcPts val="2735"/>
                </a:lnSpc>
                <a:spcBef>
                  <a:spcPts val="915"/>
                </a:spcBef>
                <a:buClr>
                  <a:srgbClr val="000000"/>
                </a:buClr>
                <a:buSzPct val="58333"/>
                <a:tabLst>
                  <a:tab pos="818515" algn="l"/>
                </a:tabLst>
              </a:pPr>
              <a:r>
                <a:rPr lang="en-US" sz="2400" dirty="0">
                  <a:solidFill>
                    <a:srgbClr val="404040"/>
                  </a:solidFill>
                  <a:latin typeface="Aptos Light" panose="020B0004020202020204" pitchFamily="34" charset="0"/>
                  <a:cs typeface="Calibri"/>
                </a:rPr>
                <a:t>one’s</a:t>
              </a:r>
              <a:r>
                <a:rPr lang="en-US" sz="2400" spc="-50" dirty="0">
                  <a:solidFill>
                    <a:srgbClr val="404040"/>
                  </a:solidFill>
                  <a:latin typeface="Aptos Light" panose="020B0004020202020204" pitchFamily="34" charset="0"/>
                  <a:cs typeface="Calibri"/>
                </a:rPr>
                <a:t> </a:t>
              </a:r>
              <a:r>
                <a:rPr lang="en-US" sz="2400" spc="-45" dirty="0">
                  <a:solidFill>
                    <a:srgbClr val="404040"/>
                  </a:solidFill>
                  <a:latin typeface="Aptos Light" panose="020B0004020202020204" pitchFamily="34" charset="0"/>
                  <a:cs typeface="Calibri"/>
                </a:rPr>
                <a:t>feelings </a:t>
              </a:r>
              <a:r>
                <a:rPr lang="en-US" sz="2400" spc="-10" dirty="0">
                  <a:solidFill>
                    <a:srgbClr val="404040"/>
                  </a:solidFill>
                  <a:latin typeface="Aptos Light" panose="020B0004020202020204" pitchFamily="34" charset="0"/>
                  <a:cs typeface="Calibri"/>
                </a:rPr>
                <a:t>and</a:t>
              </a:r>
              <a:r>
                <a:rPr lang="en-US" sz="2400" spc="-40" dirty="0">
                  <a:solidFill>
                    <a:srgbClr val="404040"/>
                  </a:solidFill>
                  <a:latin typeface="Aptos Light" panose="020B0004020202020204" pitchFamily="34" charset="0"/>
                  <a:cs typeface="Calibri"/>
                </a:rPr>
                <a:t> </a:t>
              </a:r>
              <a:r>
                <a:rPr lang="en-US" sz="2400" spc="-10" dirty="0">
                  <a:solidFill>
                    <a:srgbClr val="404040"/>
                  </a:solidFill>
                  <a:latin typeface="Aptos Light" panose="020B0004020202020204" pitchFamily="34" charset="0"/>
                  <a:cs typeface="Calibri"/>
                </a:rPr>
                <a:t>thoughts</a:t>
              </a:r>
              <a:r>
                <a:rPr lang="en-US" sz="2400" spc="-35" dirty="0">
                  <a:solidFill>
                    <a:srgbClr val="404040"/>
                  </a:solidFill>
                  <a:latin typeface="Aptos Light" panose="020B0004020202020204" pitchFamily="34" charset="0"/>
                  <a:cs typeface="Calibri"/>
                </a:rPr>
                <a:t> </a:t>
              </a:r>
              <a:r>
                <a:rPr lang="en-US" sz="2400" spc="-20" dirty="0">
                  <a:solidFill>
                    <a:srgbClr val="404040"/>
                  </a:solidFill>
                  <a:latin typeface="Aptos Light" panose="020B0004020202020204" pitchFamily="34" charset="0"/>
                  <a:cs typeface="Calibri"/>
                </a:rPr>
                <a:t>verbally</a:t>
              </a:r>
              <a:r>
                <a:rPr lang="en-US" sz="2400" spc="-55" dirty="0">
                  <a:solidFill>
                    <a:srgbClr val="404040"/>
                  </a:solidFill>
                  <a:latin typeface="Aptos Light" panose="020B0004020202020204" pitchFamily="34" charset="0"/>
                  <a:cs typeface="Calibri"/>
                </a:rPr>
                <a:t> </a:t>
              </a:r>
              <a:r>
                <a:rPr lang="en-US" sz="2400" spc="-10" dirty="0">
                  <a:solidFill>
                    <a:srgbClr val="404040"/>
                  </a:solidFill>
                  <a:latin typeface="Aptos Light" panose="020B0004020202020204" pitchFamily="34" charset="0"/>
                  <a:cs typeface="Calibri"/>
                </a:rPr>
                <a:t>and</a:t>
              </a:r>
              <a:r>
                <a:rPr lang="en-US" sz="2400" spc="-40" dirty="0">
                  <a:solidFill>
                    <a:srgbClr val="404040"/>
                  </a:solidFill>
                  <a:latin typeface="Aptos Light" panose="020B0004020202020204" pitchFamily="34" charset="0"/>
                  <a:cs typeface="Calibri"/>
                </a:rPr>
                <a:t> </a:t>
              </a:r>
              <a:r>
                <a:rPr lang="en-US" sz="2400" spc="-20" dirty="0">
                  <a:solidFill>
                    <a:srgbClr val="404040"/>
                  </a:solidFill>
                  <a:latin typeface="Aptos Light" panose="020B0004020202020204" pitchFamily="34" charset="0"/>
                  <a:cs typeface="Calibri"/>
                </a:rPr>
                <a:t>non-verbally</a:t>
              </a:r>
              <a:r>
                <a:rPr lang="en-US" sz="2400" spc="-50"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in</a:t>
              </a:r>
              <a:r>
                <a:rPr lang="en-US" sz="2400" spc="-40"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a</a:t>
              </a:r>
              <a:r>
                <a:rPr lang="en-US" sz="2400" spc="-45" dirty="0">
                  <a:solidFill>
                    <a:srgbClr val="404040"/>
                  </a:solidFill>
                  <a:latin typeface="Aptos Light" panose="020B0004020202020204" pitchFamily="34" charset="0"/>
                  <a:cs typeface="Calibri"/>
                </a:rPr>
                <a:t> </a:t>
              </a:r>
              <a:r>
                <a:rPr lang="en-US" sz="2400" spc="-10" dirty="0">
                  <a:solidFill>
                    <a:srgbClr val="404040"/>
                  </a:solidFill>
                  <a:latin typeface="Aptos Light" panose="020B0004020202020204" pitchFamily="34" charset="0"/>
                  <a:cs typeface="Calibri"/>
                </a:rPr>
                <a:t>non-destructive </a:t>
              </a:r>
              <a:r>
                <a:rPr lang="en-US" sz="2400" spc="-25" dirty="0">
                  <a:solidFill>
                    <a:srgbClr val="404040"/>
                  </a:solidFill>
                  <a:latin typeface="Aptos Light" panose="020B0004020202020204" pitchFamily="34" charset="0"/>
                  <a:cs typeface="Calibri"/>
                </a:rPr>
                <a:t>way</a:t>
              </a:r>
              <a:endParaRPr lang="en-US" sz="2400" dirty="0">
                <a:latin typeface="Aptos Light" panose="020B0004020202020204" pitchFamily="34" charset="0"/>
                <a:cs typeface="Calibri"/>
              </a:endParaRPr>
            </a:p>
          </p:txBody>
        </p:sp>
        <p:cxnSp>
          <p:nvCxnSpPr>
            <p:cNvPr id="17" name="Straight Connector 16">
              <a:extLst>
                <a:ext uri="{FF2B5EF4-FFF2-40B4-BE49-F238E27FC236}">
                  <a16:creationId xmlns:a16="http://schemas.microsoft.com/office/drawing/2014/main" id="{59AB5847-72C6-60D6-BCA6-9FDAFC70B711}"/>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99EEB10-5426-A03B-8DC2-7496E3953A63}"/>
              </a:ext>
            </a:extLst>
          </p:cNvPr>
          <p:cNvGrpSpPr/>
          <p:nvPr/>
        </p:nvGrpSpPr>
        <p:grpSpPr>
          <a:xfrm>
            <a:off x="1050510" y="4807735"/>
            <a:ext cx="8988871" cy="646750"/>
            <a:chOff x="1351272" y="1741750"/>
            <a:chExt cx="8988871" cy="646750"/>
          </a:xfrm>
        </p:grpSpPr>
        <p:sp>
          <p:nvSpPr>
            <p:cNvPr id="19" name="TextBox 18">
              <a:extLst>
                <a:ext uri="{FF2B5EF4-FFF2-40B4-BE49-F238E27FC236}">
                  <a16:creationId xmlns:a16="http://schemas.microsoft.com/office/drawing/2014/main" id="{8AFFEECB-ABCD-9C10-1513-E3FAC06F193D}"/>
                </a:ext>
              </a:extLst>
            </p:cNvPr>
            <p:cNvSpPr txBox="1"/>
            <p:nvPr/>
          </p:nvSpPr>
          <p:spPr>
            <a:xfrm>
              <a:off x="1351272" y="1834292"/>
              <a:ext cx="8988871" cy="461665"/>
            </a:xfrm>
            <a:prstGeom prst="rect">
              <a:avLst/>
            </a:prstGeom>
            <a:noFill/>
          </p:spPr>
          <p:txBody>
            <a:bodyPr wrap="none" rtlCol="0">
              <a:spAutoFit/>
            </a:bodyPr>
            <a:lstStyle/>
            <a:p>
              <a:pPr marL="469900" lvl="1">
                <a:lnSpc>
                  <a:spcPct val="100000"/>
                </a:lnSpc>
                <a:spcBef>
                  <a:spcPts val="875"/>
                </a:spcBef>
                <a:buClr>
                  <a:srgbClr val="000000"/>
                </a:buClr>
                <a:buSzPct val="58333"/>
                <a:tabLst>
                  <a:tab pos="818515" algn="l"/>
                </a:tabLst>
              </a:pPr>
              <a:r>
                <a:rPr lang="en-US" sz="2400" b="1" dirty="0">
                  <a:latin typeface="Aptos Light" panose="020B0004020202020204" pitchFamily="34" charset="0"/>
                  <a:cs typeface="Calibri"/>
                </a:rPr>
                <a:t>Social</a:t>
              </a:r>
              <a:r>
                <a:rPr lang="en-US" sz="2400" b="1" spc="15" dirty="0">
                  <a:latin typeface="Aptos Light" panose="020B0004020202020204" pitchFamily="34" charset="0"/>
                  <a:cs typeface="Calibri"/>
                </a:rPr>
                <a:t> S</a:t>
              </a:r>
              <a:r>
                <a:rPr lang="en-US" sz="2400" b="1" dirty="0">
                  <a:latin typeface="Aptos Light" panose="020B0004020202020204" pitchFamily="34" charset="0"/>
                  <a:cs typeface="Calibri"/>
                </a:rPr>
                <a:t>kills:</a:t>
              </a:r>
              <a:r>
                <a:rPr lang="en-US" sz="2400" b="1" spc="15" dirty="0">
                  <a:latin typeface="Aptos Light" panose="020B0004020202020204" pitchFamily="34" charset="0"/>
                  <a:cs typeface="Calibri"/>
                </a:rPr>
                <a:t> </a:t>
              </a:r>
              <a:r>
                <a:rPr lang="en-US" sz="2400" dirty="0">
                  <a:latin typeface="Aptos Light" panose="020B0004020202020204" pitchFamily="34" charset="0"/>
                  <a:cs typeface="Calibri"/>
                </a:rPr>
                <a:t>Ability</a:t>
              </a:r>
              <a:r>
                <a:rPr lang="en-US" sz="2400" spc="20" dirty="0">
                  <a:latin typeface="Aptos Light" panose="020B0004020202020204" pitchFamily="34" charset="0"/>
                  <a:cs typeface="Calibri"/>
                </a:rPr>
                <a:t> </a:t>
              </a:r>
              <a:r>
                <a:rPr lang="en-US" sz="2400" dirty="0">
                  <a:latin typeface="Aptos Light" panose="020B0004020202020204" pitchFamily="34" charset="0"/>
                  <a:cs typeface="Calibri"/>
                </a:rPr>
                <a:t>to</a:t>
              </a:r>
              <a:r>
                <a:rPr lang="en-US" sz="2400" spc="25" dirty="0">
                  <a:latin typeface="Aptos Light" panose="020B0004020202020204" pitchFamily="34" charset="0"/>
                  <a:cs typeface="Calibri"/>
                </a:rPr>
                <a:t> </a:t>
              </a:r>
              <a:r>
                <a:rPr lang="en-US" sz="2400" dirty="0">
                  <a:latin typeface="Aptos Light" panose="020B0004020202020204" pitchFamily="34" charset="0"/>
                  <a:cs typeface="Calibri"/>
                </a:rPr>
                <a:t>contribute</a:t>
              </a:r>
              <a:r>
                <a:rPr lang="en-US" sz="2400" spc="15" dirty="0">
                  <a:latin typeface="Aptos Light" panose="020B0004020202020204" pitchFamily="34" charset="0"/>
                  <a:cs typeface="Calibri"/>
                </a:rPr>
                <a:t> </a:t>
              </a:r>
              <a:r>
                <a:rPr lang="en-US" sz="2400" dirty="0">
                  <a:latin typeface="Aptos Light" panose="020B0004020202020204" pitchFamily="34" charset="0"/>
                  <a:cs typeface="Calibri"/>
                </a:rPr>
                <a:t>socially</a:t>
              </a:r>
              <a:r>
                <a:rPr lang="en-US" sz="2400" spc="30" dirty="0">
                  <a:latin typeface="Aptos Light" panose="020B0004020202020204" pitchFamily="34" charset="0"/>
                  <a:cs typeface="Calibri"/>
                </a:rPr>
                <a:t> </a:t>
              </a:r>
              <a:r>
                <a:rPr lang="en-US" sz="2400" dirty="0">
                  <a:latin typeface="Aptos Light" panose="020B0004020202020204" pitchFamily="34" charset="0"/>
                  <a:cs typeface="Calibri"/>
                </a:rPr>
                <a:t>to</a:t>
              </a:r>
              <a:r>
                <a:rPr lang="en-US" sz="2400" spc="20" dirty="0">
                  <a:latin typeface="Aptos Light" panose="020B0004020202020204" pitchFamily="34" charset="0"/>
                  <a:cs typeface="Calibri"/>
                </a:rPr>
                <a:t> </a:t>
              </a:r>
              <a:r>
                <a:rPr lang="en-US" sz="2400" dirty="0">
                  <a:latin typeface="Aptos Light" panose="020B0004020202020204" pitchFamily="34" charset="0"/>
                  <a:cs typeface="Calibri"/>
                </a:rPr>
                <a:t>the</a:t>
              </a:r>
              <a:r>
                <a:rPr lang="en-US" sz="2400" spc="30" dirty="0">
                  <a:latin typeface="Aptos Light" panose="020B0004020202020204" pitchFamily="34" charset="0"/>
                  <a:cs typeface="Calibri"/>
                </a:rPr>
                <a:t> </a:t>
              </a:r>
              <a:r>
                <a:rPr lang="en-US" sz="2400" spc="-10" dirty="0">
                  <a:latin typeface="Aptos Light" panose="020B0004020202020204" pitchFamily="34" charset="0"/>
                  <a:cs typeface="Calibri"/>
                </a:rPr>
                <a:t>welfare</a:t>
              </a:r>
              <a:r>
                <a:rPr lang="en-US" sz="2400" spc="20" dirty="0">
                  <a:latin typeface="Aptos Light" panose="020B0004020202020204" pitchFamily="34" charset="0"/>
                  <a:cs typeface="Calibri"/>
                </a:rPr>
                <a:t> </a:t>
              </a:r>
              <a:r>
                <a:rPr lang="en-US" sz="2400" dirty="0">
                  <a:latin typeface="Aptos Light" panose="020B0004020202020204" pitchFamily="34" charset="0"/>
                  <a:cs typeface="Calibri"/>
                </a:rPr>
                <a:t>of</a:t>
              </a:r>
              <a:r>
                <a:rPr lang="en-US" sz="2400" spc="20" dirty="0">
                  <a:latin typeface="Aptos Light" panose="020B0004020202020204" pitchFamily="34" charset="0"/>
                  <a:cs typeface="Calibri"/>
                </a:rPr>
                <a:t> </a:t>
              </a:r>
              <a:r>
                <a:rPr lang="en-US" sz="2400" spc="-10" dirty="0">
                  <a:latin typeface="Aptos Light" panose="020B0004020202020204" pitchFamily="34" charset="0"/>
                  <a:cs typeface="Calibri"/>
                </a:rPr>
                <a:t>others</a:t>
              </a:r>
              <a:endParaRPr lang="en-US" sz="2400" dirty="0">
                <a:latin typeface="Aptos Light" panose="020B0004020202020204" pitchFamily="34" charset="0"/>
                <a:cs typeface="Calibri"/>
              </a:endParaRPr>
            </a:p>
          </p:txBody>
        </p:sp>
        <p:cxnSp>
          <p:nvCxnSpPr>
            <p:cNvPr id="20" name="Straight Connector 19">
              <a:extLst>
                <a:ext uri="{FF2B5EF4-FFF2-40B4-BE49-F238E27FC236}">
                  <a16:creationId xmlns:a16="http://schemas.microsoft.com/office/drawing/2014/main" id="{93416177-A9CC-1398-77EE-6F09405C9D4D}"/>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0B8E2A85-BBFD-F650-1A7C-7BC5B3DD1981}"/>
              </a:ext>
            </a:extLst>
          </p:cNvPr>
          <p:cNvSpPr txBox="1"/>
          <p:nvPr/>
        </p:nvSpPr>
        <p:spPr>
          <a:xfrm>
            <a:off x="1581209" y="6015626"/>
            <a:ext cx="8554470" cy="726930"/>
          </a:xfrm>
          <a:prstGeom prst="rect">
            <a:avLst/>
          </a:prstGeom>
          <a:noFill/>
        </p:spPr>
        <p:txBody>
          <a:bodyPr wrap="square">
            <a:spAutoFit/>
          </a:bodyPr>
          <a:lstStyle/>
          <a:p>
            <a:pPr marL="12700" marR="5080" indent="-6350" algn="ctr">
              <a:lnSpc>
                <a:spcPct val="85000"/>
              </a:lnSpc>
              <a:spcBef>
                <a:spcPts val="705"/>
              </a:spcBef>
            </a:pPr>
            <a:r>
              <a:rPr lang="en-US" sz="2400" dirty="0">
                <a:solidFill>
                  <a:srgbClr val="404040"/>
                </a:solidFill>
                <a:latin typeface="Aptos Light" panose="020B0004020202020204" pitchFamily="34" charset="0"/>
                <a:cs typeface="Calibri"/>
              </a:rPr>
              <a:t>Being</a:t>
            </a:r>
            <a:r>
              <a:rPr lang="en-US" sz="2400" spc="3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aware</a:t>
            </a:r>
            <a:r>
              <a:rPr lang="en-US" sz="2400" spc="3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of</a:t>
            </a:r>
            <a:r>
              <a:rPr lang="en-US" sz="2400" spc="2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your</a:t>
            </a:r>
            <a:r>
              <a:rPr lang="en-US" sz="2400" spc="35"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own</a:t>
            </a:r>
            <a:r>
              <a:rPr lang="en-US" sz="2400" spc="40" dirty="0">
                <a:solidFill>
                  <a:srgbClr val="404040"/>
                </a:solidFill>
                <a:latin typeface="Aptos Light" panose="020B0004020202020204" pitchFamily="34" charset="0"/>
                <a:cs typeface="Calibri"/>
              </a:rPr>
              <a:t> </a:t>
            </a:r>
            <a:r>
              <a:rPr lang="en-US" sz="2400" spc="-55" dirty="0">
                <a:solidFill>
                  <a:srgbClr val="404040"/>
                </a:solidFill>
                <a:latin typeface="Aptos Light" panose="020B0004020202020204" pitchFamily="34" charset="0"/>
                <a:cs typeface="Calibri"/>
              </a:rPr>
              <a:t>feelings</a:t>
            </a:r>
            <a:r>
              <a:rPr lang="en-US" sz="2400" spc="35" dirty="0">
                <a:solidFill>
                  <a:srgbClr val="404040"/>
                </a:solidFill>
                <a:latin typeface="Aptos Light" panose="020B0004020202020204" pitchFamily="34" charset="0"/>
                <a:cs typeface="Calibri"/>
              </a:rPr>
              <a:t> </a:t>
            </a:r>
            <a:r>
              <a:rPr lang="en-US" sz="2400" spc="-25" dirty="0">
                <a:solidFill>
                  <a:srgbClr val="404040"/>
                </a:solidFill>
                <a:latin typeface="Aptos Light" panose="020B0004020202020204" pitchFamily="34" charset="0"/>
                <a:cs typeface="Calibri"/>
              </a:rPr>
              <a:t>and </a:t>
            </a:r>
            <a:r>
              <a:rPr lang="en-US" sz="2400" spc="-20" dirty="0">
                <a:solidFill>
                  <a:srgbClr val="404040"/>
                </a:solidFill>
                <a:latin typeface="Aptos Light" panose="020B0004020202020204" pitchFamily="34" charset="0"/>
                <a:cs typeface="Calibri"/>
              </a:rPr>
              <a:t>thoughts</a:t>
            </a:r>
            <a:r>
              <a:rPr lang="en-US" sz="2400" spc="-30" dirty="0">
                <a:solidFill>
                  <a:srgbClr val="404040"/>
                </a:solidFill>
                <a:latin typeface="Aptos Light" panose="020B0004020202020204" pitchFamily="34" charset="0"/>
                <a:cs typeface="Calibri"/>
              </a:rPr>
              <a:t> </a:t>
            </a:r>
            <a:r>
              <a:rPr lang="en-US" sz="2400" dirty="0">
                <a:solidFill>
                  <a:srgbClr val="404040"/>
                </a:solidFill>
                <a:latin typeface="Aptos Light" panose="020B0004020202020204" pitchFamily="34" charset="0"/>
                <a:cs typeface="Calibri"/>
              </a:rPr>
              <a:t>is</a:t>
            </a:r>
            <a:r>
              <a:rPr lang="en-US" sz="2400" spc="90" dirty="0">
                <a:solidFill>
                  <a:srgbClr val="404040"/>
                </a:solidFill>
                <a:latin typeface="Aptos Light" panose="020B0004020202020204" pitchFamily="34" charset="0"/>
                <a:cs typeface="Calibri"/>
              </a:rPr>
              <a:t> KEY </a:t>
            </a:r>
            <a:r>
              <a:rPr lang="en-US" sz="2400" u="none" dirty="0">
                <a:solidFill>
                  <a:srgbClr val="404040"/>
                </a:solidFill>
                <a:latin typeface="Aptos Light" panose="020B0004020202020204" pitchFamily="34" charset="0"/>
                <a:cs typeface="Calibri"/>
              </a:rPr>
              <a:t>to being an empathetic, </a:t>
            </a:r>
            <a:r>
              <a:rPr lang="en-US" sz="2400" u="none" spc="-30" dirty="0">
                <a:solidFill>
                  <a:srgbClr val="404040"/>
                </a:solidFill>
                <a:latin typeface="Aptos Light" panose="020B0004020202020204" pitchFamily="34" charset="0"/>
                <a:cs typeface="Calibri"/>
              </a:rPr>
              <a:t>trauma-</a:t>
            </a:r>
            <a:r>
              <a:rPr lang="en-US" sz="2400" u="none" spc="-10" dirty="0">
                <a:solidFill>
                  <a:srgbClr val="404040"/>
                </a:solidFill>
                <a:latin typeface="Aptos Light" panose="020B0004020202020204" pitchFamily="34" charset="0"/>
                <a:cs typeface="Calibri"/>
              </a:rPr>
              <a:t>informed</a:t>
            </a:r>
            <a:r>
              <a:rPr lang="en-US" sz="2400" u="none" spc="-100" dirty="0">
                <a:solidFill>
                  <a:srgbClr val="404040"/>
                </a:solidFill>
                <a:latin typeface="Aptos Light" panose="020B0004020202020204" pitchFamily="34" charset="0"/>
                <a:cs typeface="Calibri"/>
              </a:rPr>
              <a:t> </a:t>
            </a:r>
            <a:r>
              <a:rPr lang="en-US" sz="2400" u="none" spc="-10" dirty="0">
                <a:solidFill>
                  <a:srgbClr val="404040"/>
                </a:solidFill>
                <a:latin typeface="Aptos Light" panose="020B0004020202020204" pitchFamily="34" charset="0"/>
                <a:cs typeface="Calibri"/>
              </a:rPr>
              <a:t>leader.</a:t>
            </a:r>
            <a:endParaRPr lang="en-US" sz="2400" dirty="0">
              <a:latin typeface="Aptos Light" panose="020B0004020202020204" pitchFamily="34" charset="0"/>
              <a:cs typeface="Calibri"/>
            </a:endParaRPr>
          </a:p>
        </p:txBody>
      </p:sp>
    </p:spTree>
    <p:extLst>
      <p:ext uri="{BB962C8B-B14F-4D97-AF65-F5344CB8AC3E}">
        <p14:creationId xmlns:p14="http://schemas.microsoft.com/office/powerpoint/2010/main" val="248219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BB660-AE90-8618-E0EA-E41459433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874DB-EA25-EA91-D682-DC6CFECF5D7E}"/>
              </a:ext>
            </a:extLst>
          </p:cNvPr>
          <p:cNvSpPr>
            <a:spLocks noGrp="1"/>
          </p:cNvSpPr>
          <p:nvPr>
            <p:ph type="title"/>
          </p:nvPr>
        </p:nvSpPr>
        <p:spPr>
          <a:xfrm>
            <a:off x="908844" y="53637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Toolkit: Self-Regulation Practices</a:t>
            </a:r>
          </a:p>
        </p:txBody>
      </p:sp>
      <p:sp>
        <p:nvSpPr>
          <p:cNvPr id="3" name="Rectangle 2">
            <a:extLst>
              <a:ext uri="{FF2B5EF4-FFF2-40B4-BE49-F238E27FC236}">
                <a16:creationId xmlns:a16="http://schemas.microsoft.com/office/drawing/2014/main" id="{9E0ECF4B-7B71-34F5-0EBE-DF240EC9FB68}"/>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BFADC0B3-4024-F7A6-09CA-763C59653CD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38F1F3D4-85CF-065A-F708-9F8386FF83D5}"/>
              </a:ext>
            </a:extLst>
          </p:cNvPr>
          <p:cNvSpPr/>
          <p:nvPr/>
        </p:nvSpPr>
        <p:spPr>
          <a:xfrm>
            <a:off x="-5556" y="136273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Best in the moment tips for when you are feeling overwhelmed and out of control… </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
        <p:nvSpPr>
          <p:cNvPr id="5" name="TextBox 4">
            <a:extLst>
              <a:ext uri="{FF2B5EF4-FFF2-40B4-BE49-F238E27FC236}">
                <a16:creationId xmlns:a16="http://schemas.microsoft.com/office/drawing/2014/main" id="{A38EEC89-2BE6-DC9D-1A0E-832727B79311}"/>
              </a:ext>
            </a:extLst>
          </p:cNvPr>
          <p:cNvSpPr txBox="1"/>
          <p:nvPr/>
        </p:nvSpPr>
        <p:spPr>
          <a:xfrm>
            <a:off x="908844" y="2256343"/>
            <a:ext cx="10456498" cy="4724370"/>
          </a:xfrm>
          <a:prstGeom prst="rect">
            <a:avLst/>
          </a:prstGeom>
          <a:noFill/>
        </p:spPr>
        <p:txBody>
          <a:bodyPr wrap="square" rtlCol="0">
            <a:spAutoFit/>
          </a:bodyPr>
          <a:lstStyle/>
          <a:p>
            <a:pPr marL="12700">
              <a:lnSpc>
                <a:spcPct val="100000"/>
              </a:lnSpc>
              <a:spcBef>
                <a:spcPts val="1220"/>
              </a:spcBef>
              <a:buSzPct val="81818"/>
              <a:tabLst>
                <a:tab pos="354965" algn="l"/>
              </a:tabLst>
            </a:pPr>
            <a:r>
              <a:rPr lang="en-US" sz="2000" b="1" spc="-10" dirty="0">
                <a:solidFill>
                  <a:srgbClr val="BC572C"/>
                </a:solidFill>
                <a:latin typeface="Aptos Light" panose="020B0004020202020204" pitchFamily="34" charset="0"/>
                <a:cs typeface="Calibri"/>
              </a:rPr>
              <a:t>Breathing</a:t>
            </a:r>
            <a:endParaRPr lang="en-US" sz="2000" b="1" dirty="0">
              <a:latin typeface="Aptos Light" panose="020B0004020202020204" pitchFamily="34" charset="0"/>
              <a:cs typeface="Calibri"/>
            </a:endParaRPr>
          </a:p>
          <a:p>
            <a:pPr marL="812800" lvl="1" indent="-342900">
              <a:lnSpc>
                <a:spcPct val="100000"/>
              </a:lnSpc>
              <a:spcBef>
                <a:spcPts val="20"/>
              </a:spcBef>
              <a:buSzPct val="90000"/>
              <a:buFont typeface="Arial" panose="020B0604020202020204" pitchFamily="34" charset="0"/>
              <a:buChar char="•"/>
              <a:tabLst>
                <a:tab pos="812165" algn="l"/>
              </a:tabLst>
            </a:pPr>
            <a:r>
              <a:rPr lang="en-US" dirty="0">
                <a:solidFill>
                  <a:srgbClr val="404040"/>
                </a:solidFill>
                <a:latin typeface="Aptos Light" panose="020B0004020202020204" pitchFamily="34" charset="0"/>
                <a:cs typeface="Calibri"/>
              </a:rPr>
              <a:t>Take</a:t>
            </a:r>
            <a:r>
              <a:rPr lang="en-US" spc="-2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slow,</a:t>
            </a:r>
            <a:r>
              <a:rPr lang="en-US" spc="-2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deep</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breaths</a:t>
            </a:r>
            <a:r>
              <a:rPr lang="en-US" spc="-4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in</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and</a:t>
            </a:r>
            <a:r>
              <a:rPr lang="en-US" spc="-2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out;</a:t>
            </a:r>
            <a:r>
              <a:rPr lang="en-US" spc="-30"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feel </a:t>
            </a:r>
            <a:r>
              <a:rPr lang="en-US" spc="-10" dirty="0">
                <a:solidFill>
                  <a:srgbClr val="404040"/>
                </a:solidFill>
                <a:latin typeface="Aptos Light" panose="020B0004020202020204" pitchFamily="34" charset="0"/>
                <a:cs typeface="Calibri"/>
              </a:rPr>
              <a:t>each</a:t>
            </a:r>
            <a:r>
              <a:rPr lang="en-US" spc="-2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breath</a:t>
            </a:r>
            <a:r>
              <a:rPr lang="en-US" spc="-40" dirty="0">
                <a:solidFill>
                  <a:srgbClr val="404040"/>
                </a:solidFill>
                <a:latin typeface="Aptos Light" panose="020B0004020202020204" pitchFamily="34" charset="0"/>
                <a:cs typeface="Calibri"/>
              </a:rPr>
              <a:t> </a:t>
            </a:r>
            <a:r>
              <a:rPr lang="en-US" spc="-30" dirty="0">
                <a:solidFill>
                  <a:srgbClr val="404040"/>
                </a:solidFill>
                <a:latin typeface="Aptos Light" panose="020B0004020202020204" pitchFamily="34" charset="0"/>
                <a:cs typeface="Calibri"/>
              </a:rPr>
              <a:t>filling</a:t>
            </a:r>
            <a:r>
              <a:rPr lang="en-US" spc="-4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your</a:t>
            </a:r>
            <a:r>
              <a:rPr lang="en-US" spc="-30"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lungs</a:t>
            </a:r>
            <a:r>
              <a:rPr lang="en-US" spc="-2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and</a:t>
            </a:r>
            <a:r>
              <a:rPr lang="en-US" spc="-25" dirty="0">
                <a:solidFill>
                  <a:srgbClr val="404040"/>
                </a:solidFill>
                <a:latin typeface="Aptos Light" panose="020B0004020202020204" pitchFamily="34" charset="0"/>
                <a:cs typeface="Calibri"/>
              </a:rPr>
              <a:t> </a:t>
            </a:r>
            <a:r>
              <a:rPr lang="en-US" spc="-30" dirty="0">
                <a:solidFill>
                  <a:srgbClr val="404040"/>
                </a:solidFill>
                <a:latin typeface="Aptos Light" panose="020B0004020202020204" pitchFamily="34" charset="0"/>
                <a:cs typeface="Calibri"/>
              </a:rPr>
              <a:t>pushing</a:t>
            </a:r>
            <a:r>
              <a:rPr lang="en-US" spc="-4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back</a:t>
            </a:r>
            <a:r>
              <a:rPr lang="en-US" spc="-25" dirty="0">
                <a:solidFill>
                  <a:srgbClr val="404040"/>
                </a:solidFill>
                <a:latin typeface="Aptos Light" panose="020B0004020202020204" pitchFamily="34" charset="0"/>
                <a:cs typeface="Calibri"/>
              </a:rPr>
              <a:t> out</a:t>
            </a:r>
            <a:endParaRPr lang="en-US" dirty="0">
              <a:latin typeface="Aptos Light" panose="020B0004020202020204" pitchFamily="34" charset="0"/>
              <a:cs typeface="Calibri"/>
            </a:endParaRPr>
          </a:p>
          <a:p>
            <a:pPr marL="812800" lvl="1" indent="-342900">
              <a:lnSpc>
                <a:spcPct val="100000"/>
              </a:lnSpc>
              <a:spcBef>
                <a:spcPts val="600"/>
              </a:spcBef>
              <a:buSzPct val="90000"/>
              <a:buFont typeface="Arial" panose="020B0604020202020204" pitchFamily="34" charset="0"/>
              <a:buChar char="•"/>
              <a:tabLst>
                <a:tab pos="812165" algn="l"/>
              </a:tabLst>
            </a:pPr>
            <a:r>
              <a:rPr lang="en-US" dirty="0">
                <a:solidFill>
                  <a:srgbClr val="404040"/>
                </a:solidFill>
                <a:latin typeface="Aptos Light" panose="020B0004020202020204" pitchFamily="34" charset="0"/>
                <a:cs typeface="Calibri"/>
              </a:rPr>
              <a:t>This</a:t>
            </a:r>
            <a:r>
              <a:rPr lang="en-US" spc="-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helps</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calm</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your</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nervous</a:t>
            </a:r>
            <a:r>
              <a:rPr lang="en-US" spc="-15"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system,</a:t>
            </a:r>
            <a:r>
              <a:rPr lang="en-US" spc="10"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allowing </a:t>
            </a:r>
            <a:r>
              <a:rPr lang="en-US" dirty="0">
                <a:solidFill>
                  <a:srgbClr val="404040"/>
                </a:solidFill>
                <a:latin typeface="Aptos Light" panose="020B0004020202020204" pitchFamily="34" charset="0"/>
                <a:cs typeface="Calibri"/>
              </a:rPr>
              <a:t>you to think</a:t>
            </a:r>
            <a:r>
              <a:rPr lang="en-US" spc="-2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clearly</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and </a:t>
            </a:r>
            <a:r>
              <a:rPr lang="en-US" spc="-25" dirty="0">
                <a:solidFill>
                  <a:srgbClr val="404040"/>
                </a:solidFill>
                <a:latin typeface="Aptos Light" panose="020B0004020202020204" pitchFamily="34" charset="0"/>
                <a:cs typeface="Calibri"/>
              </a:rPr>
              <a:t>calmly,</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and</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it also </a:t>
            </a:r>
            <a:r>
              <a:rPr lang="en-US" spc="-10" dirty="0">
                <a:solidFill>
                  <a:srgbClr val="404040"/>
                </a:solidFill>
                <a:latin typeface="Aptos Light" panose="020B0004020202020204" pitchFamily="34" charset="0"/>
                <a:cs typeface="Calibri"/>
              </a:rPr>
              <a:t>gives</a:t>
            </a:r>
            <a:r>
              <a:rPr lang="en-US" spc="-10" dirty="0">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a:t>
            </a:r>
            <a:r>
              <a:rPr lang="en-US" spc="3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time</a:t>
            </a:r>
            <a:r>
              <a:rPr lang="en-US" spc="2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to</a:t>
            </a:r>
            <a:r>
              <a:rPr lang="en-US" spc="2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collect</a:t>
            </a:r>
            <a:r>
              <a:rPr lang="en-US" spc="2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your</a:t>
            </a:r>
            <a:r>
              <a:rPr lang="en-US" spc="2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thoughts</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before</a:t>
            </a:r>
            <a:r>
              <a:rPr lang="en-US" spc="20"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responding</a:t>
            </a:r>
            <a:endParaRPr lang="en-US" dirty="0">
              <a:latin typeface="Aptos Light" panose="020B0004020202020204" pitchFamily="34" charset="0"/>
              <a:cs typeface="Calibri"/>
            </a:endParaRPr>
          </a:p>
          <a:p>
            <a:pPr marL="12700">
              <a:lnSpc>
                <a:spcPct val="100000"/>
              </a:lnSpc>
              <a:spcBef>
                <a:spcPts val="1780"/>
              </a:spcBef>
              <a:buSzPct val="81818"/>
              <a:tabLst>
                <a:tab pos="354965" algn="l"/>
              </a:tabLst>
            </a:pPr>
            <a:r>
              <a:rPr lang="en-US" sz="2000" b="1" dirty="0">
                <a:solidFill>
                  <a:srgbClr val="BC572C"/>
                </a:solidFill>
                <a:latin typeface="Aptos Light" panose="020B0004020202020204" pitchFamily="34" charset="0"/>
                <a:cs typeface="Calibri"/>
              </a:rPr>
              <a:t>Positive</a:t>
            </a:r>
            <a:r>
              <a:rPr lang="en-US" sz="2000" b="1" spc="20" dirty="0">
                <a:solidFill>
                  <a:srgbClr val="BC572C"/>
                </a:solidFill>
                <a:latin typeface="Aptos Light" panose="020B0004020202020204" pitchFamily="34" charset="0"/>
                <a:cs typeface="Calibri"/>
              </a:rPr>
              <a:t> </a:t>
            </a:r>
            <a:r>
              <a:rPr lang="en-US" sz="2000" b="1" spc="-45" dirty="0">
                <a:solidFill>
                  <a:srgbClr val="BC572C"/>
                </a:solidFill>
                <a:latin typeface="Aptos Light" panose="020B0004020202020204" pitchFamily="34" charset="0"/>
                <a:cs typeface="Calibri"/>
              </a:rPr>
              <a:t>Self-Talk</a:t>
            </a:r>
            <a:endParaRPr lang="en-US" sz="2000" b="1" dirty="0">
              <a:latin typeface="Aptos Light" panose="020B0004020202020204" pitchFamily="34" charset="0"/>
              <a:cs typeface="Calibri"/>
            </a:endParaRPr>
          </a:p>
          <a:p>
            <a:pPr marL="812800" lvl="1" indent="-342900">
              <a:lnSpc>
                <a:spcPct val="100000"/>
              </a:lnSpc>
              <a:spcBef>
                <a:spcPts val="20"/>
              </a:spcBef>
              <a:buSzPct val="90000"/>
              <a:buFont typeface="Arial" panose="020B0604020202020204" pitchFamily="34" charset="0"/>
              <a:buChar char="•"/>
              <a:tabLst>
                <a:tab pos="812165" algn="l"/>
              </a:tabLst>
            </a:pPr>
            <a:r>
              <a:rPr lang="en-US" dirty="0">
                <a:solidFill>
                  <a:srgbClr val="404040"/>
                </a:solidFill>
                <a:latin typeface="Aptos Light" panose="020B0004020202020204" pitchFamily="34" charset="0"/>
                <a:cs typeface="Calibri"/>
              </a:rPr>
              <a:t>Reframe</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the</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way</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look</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at</a:t>
            </a:r>
            <a:r>
              <a:rPr lang="en-US" spc="-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stressful</a:t>
            </a:r>
            <a:r>
              <a:rPr lang="en-US" spc="-5"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situations </a:t>
            </a:r>
            <a:r>
              <a:rPr lang="en-US" dirty="0">
                <a:solidFill>
                  <a:srgbClr val="404040"/>
                </a:solidFill>
                <a:latin typeface="Aptos Light" panose="020B0004020202020204" pitchFamily="34" charset="0"/>
                <a:cs typeface="Calibri"/>
              </a:rPr>
              <a:t>(“This</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probably</a:t>
            </a:r>
            <a:r>
              <a:rPr lang="en-US" spc="-3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isn’t</a:t>
            </a:r>
            <a:r>
              <a:rPr lang="en-US" spc="-10" dirty="0">
                <a:solidFill>
                  <a:srgbClr val="404040"/>
                </a:solidFill>
                <a:latin typeface="Aptos Light" panose="020B0004020202020204" pitchFamily="34" charset="0"/>
                <a:cs typeface="Calibri"/>
              </a:rPr>
              <a:t> about</a:t>
            </a:r>
            <a:r>
              <a:rPr lang="en-US" spc="-2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me;</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they</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seem</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to</a:t>
            </a:r>
            <a:r>
              <a:rPr lang="en-US" spc="-5" dirty="0">
                <a:solidFill>
                  <a:srgbClr val="404040"/>
                </a:solidFill>
                <a:latin typeface="Aptos Light" panose="020B0004020202020204" pitchFamily="34" charset="0"/>
                <a:cs typeface="Calibri"/>
              </a:rPr>
              <a:t> </a:t>
            </a:r>
            <a:r>
              <a:rPr lang="en-US" spc="-25" dirty="0">
                <a:solidFill>
                  <a:srgbClr val="404040"/>
                </a:solidFill>
                <a:latin typeface="Aptos Light" panose="020B0004020202020204" pitchFamily="34" charset="0"/>
                <a:cs typeface="Calibri"/>
              </a:rPr>
              <a:t>be</a:t>
            </a:r>
            <a:r>
              <a:rPr lang="en-US" dirty="0">
                <a:latin typeface="Aptos Light" panose="020B0004020202020204" pitchFamily="34" charset="0"/>
                <a:cs typeface="Calibri"/>
              </a:rPr>
              <a:t> </a:t>
            </a:r>
            <a:r>
              <a:rPr lang="en-US" spc="-35" dirty="0">
                <a:solidFill>
                  <a:srgbClr val="404040"/>
                </a:solidFill>
                <a:latin typeface="Aptos Light" panose="020B0004020202020204" pitchFamily="34" charset="0"/>
                <a:cs typeface="Calibri"/>
              </a:rPr>
              <a:t>having</a:t>
            </a:r>
            <a:r>
              <a:rPr lang="en-US" spc="-7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a</a:t>
            </a:r>
            <a:r>
              <a:rPr lang="en-US" spc="-6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bad</a:t>
            </a:r>
            <a:r>
              <a:rPr lang="en-US" spc="-5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day.”)</a:t>
            </a:r>
            <a:endParaRPr lang="en-US" dirty="0">
              <a:latin typeface="Aptos Light" panose="020B0004020202020204" pitchFamily="34" charset="0"/>
              <a:cs typeface="Calibri"/>
            </a:endParaRPr>
          </a:p>
          <a:p>
            <a:pPr marL="812800" lvl="1" indent="-342900">
              <a:lnSpc>
                <a:spcPct val="100000"/>
              </a:lnSpc>
              <a:spcBef>
                <a:spcPts val="600"/>
              </a:spcBef>
              <a:buSzPct val="90000"/>
              <a:buFont typeface="Arial" panose="020B0604020202020204" pitchFamily="34" charset="0"/>
              <a:buChar char="•"/>
              <a:tabLst>
                <a:tab pos="812165" algn="l"/>
              </a:tabLst>
            </a:pPr>
            <a:r>
              <a:rPr lang="en-US" dirty="0">
                <a:solidFill>
                  <a:srgbClr val="404040"/>
                </a:solidFill>
                <a:latin typeface="Aptos Light" panose="020B0004020202020204" pitchFamily="34" charset="0"/>
                <a:cs typeface="Calibri"/>
              </a:rPr>
              <a:t>Use</a:t>
            </a:r>
            <a:r>
              <a:rPr lang="en-US" spc="1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positive</a:t>
            </a:r>
            <a:r>
              <a:rPr lang="en-US" spc="-15" dirty="0">
                <a:solidFill>
                  <a:srgbClr val="404040"/>
                </a:solidFill>
                <a:latin typeface="Aptos Light" panose="020B0004020202020204" pitchFamily="34" charset="0"/>
                <a:cs typeface="Calibri"/>
              </a:rPr>
              <a:t> </a:t>
            </a:r>
            <a:r>
              <a:rPr lang="en-US" spc="-40" dirty="0">
                <a:solidFill>
                  <a:srgbClr val="404040"/>
                </a:solidFill>
                <a:latin typeface="Aptos Light" panose="020B0004020202020204" pitchFamily="34" charset="0"/>
                <a:cs typeface="Calibri"/>
              </a:rPr>
              <a:t>self-</a:t>
            </a:r>
            <a:r>
              <a:rPr lang="en-US" dirty="0">
                <a:solidFill>
                  <a:srgbClr val="404040"/>
                </a:solidFill>
                <a:latin typeface="Aptos Light" panose="020B0004020202020204" pitchFamily="34" charset="0"/>
                <a:cs typeface="Calibri"/>
              </a:rPr>
              <a:t>talk to</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keep</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yourself</a:t>
            </a:r>
            <a:r>
              <a:rPr lang="en-US" spc="-10" dirty="0">
                <a:solidFill>
                  <a:srgbClr val="404040"/>
                </a:solidFill>
                <a:latin typeface="Aptos Light" panose="020B0004020202020204" pitchFamily="34" charset="0"/>
                <a:cs typeface="Calibri"/>
              </a:rPr>
              <a:t> calm</a:t>
            </a:r>
            <a:r>
              <a:rPr lang="en-US" dirty="0">
                <a:solidFill>
                  <a:srgbClr val="404040"/>
                </a:solidFill>
                <a:latin typeface="Aptos Light" panose="020B0004020202020204" pitchFamily="34" charset="0"/>
                <a:cs typeface="Calibri"/>
              </a:rPr>
              <a:t> and </a:t>
            </a:r>
            <a:r>
              <a:rPr lang="en-US" spc="-10" dirty="0">
                <a:solidFill>
                  <a:srgbClr val="404040"/>
                </a:solidFill>
                <a:latin typeface="Aptos Light" panose="020B0004020202020204" pitchFamily="34" charset="0"/>
                <a:cs typeface="Calibri"/>
              </a:rPr>
              <a:t>approach</a:t>
            </a:r>
            <a:r>
              <a:rPr lang="en-US" spc="-20" dirty="0">
                <a:solidFill>
                  <a:srgbClr val="404040"/>
                </a:solidFill>
                <a:latin typeface="Aptos Light" panose="020B0004020202020204" pitchFamily="34" charset="0"/>
                <a:cs typeface="Calibri"/>
              </a:rPr>
              <a:t> </a:t>
            </a:r>
            <a:r>
              <a:rPr lang="en-US" spc="-35" dirty="0">
                <a:solidFill>
                  <a:srgbClr val="404040"/>
                </a:solidFill>
                <a:latin typeface="Aptos Light" panose="020B0004020202020204" pitchFamily="34" charset="0"/>
                <a:cs typeface="Calibri"/>
              </a:rPr>
              <a:t>challenges</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with</a:t>
            </a:r>
            <a:r>
              <a:rPr lang="en-US" spc="-2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the best of</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your </a:t>
            </a:r>
            <a:r>
              <a:rPr lang="en-US" spc="-10" dirty="0">
                <a:solidFill>
                  <a:srgbClr val="404040"/>
                </a:solidFill>
                <a:latin typeface="Aptos Light" panose="020B0004020202020204" pitchFamily="34" charset="0"/>
                <a:cs typeface="Calibri"/>
              </a:rPr>
              <a:t>ability</a:t>
            </a:r>
            <a:r>
              <a:rPr lang="en-US" spc="-10" dirty="0">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(“Stay</a:t>
            </a:r>
            <a:r>
              <a:rPr lang="en-US" spc="-30"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calm.</a:t>
            </a:r>
            <a:r>
              <a:rPr lang="en-US" spc="-4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I</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can</a:t>
            </a:r>
            <a:r>
              <a:rPr lang="en-US" spc="-25" dirty="0">
                <a:solidFill>
                  <a:srgbClr val="404040"/>
                </a:solidFill>
                <a:latin typeface="Aptos Light" panose="020B0004020202020204" pitchFamily="34" charset="0"/>
                <a:cs typeface="Calibri"/>
              </a:rPr>
              <a:t> </a:t>
            </a:r>
            <a:r>
              <a:rPr lang="en-US" spc="-30" dirty="0">
                <a:solidFill>
                  <a:srgbClr val="404040"/>
                </a:solidFill>
                <a:latin typeface="Aptos Light" panose="020B0004020202020204" pitchFamily="34" charset="0"/>
                <a:cs typeface="Calibri"/>
              </a:rPr>
              <a:t>handle</a:t>
            </a:r>
            <a:r>
              <a:rPr lang="en-US" spc="-3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this.”)</a:t>
            </a:r>
            <a:endParaRPr lang="en-US" dirty="0">
              <a:latin typeface="Aptos Light" panose="020B0004020202020204" pitchFamily="34" charset="0"/>
              <a:cs typeface="Calibri"/>
            </a:endParaRPr>
          </a:p>
          <a:p>
            <a:pPr marL="12700">
              <a:lnSpc>
                <a:spcPct val="100000"/>
              </a:lnSpc>
              <a:spcBef>
                <a:spcPts val="1780"/>
              </a:spcBef>
              <a:buSzPct val="81818"/>
              <a:tabLst>
                <a:tab pos="354965" algn="l"/>
              </a:tabLst>
            </a:pPr>
            <a:r>
              <a:rPr lang="en-US" sz="2000" b="1" spc="-10" dirty="0">
                <a:solidFill>
                  <a:srgbClr val="BC572C"/>
                </a:solidFill>
                <a:latin typeface="Aptos Light" panose="020B0004020202020204" pitchFamily="34" charset="0"/>
                <a:cs typeface="Calibri"/>
              </a:rPr>
              <a:t>Grounding</a:t>
            </a:r>
            <a:endParaRPr lang="en-US" sz="2000" b="1" dirty="0">
              <a:latin typeface="Aptos Light" panose="020B0004020202020204" pitchFamily="34" charset="0"/>
              <a:cs typeface="Calibri"/>
            </a:endParaRPr>
          </a:p>
          <a:p>
            <a:pPr marL="812800" lvl="1" indent="-342900">
              <a:lnSpc>
                <a:spcPct val="100000"/>
              </a:lnSpc>
              <a:spcBef>
                <a:spcPts val="20"/>
              </a:spcBef>
              <a:buSzPct val="90000"/>
              <a:buFont typeface="Arial" panose="020B0604020202020204" pitchFamily="34" charset="0"/>
              <a:buChar char="•"/>
              <a:tabLst>
                <a:tab pos="812165" algn="l"/>
              </a:tabLst>
            </a:pPr>
            <a:r>
              <a:rPr lang="en-US" dirty="0">
                <a:solidFill>
                  <a:srgbClr val="404040"/>
                </a:solidFill>
                <a:latin typeface="Aptos Light" panose="020B0004020202020204" pitchFamily="34" charset="0"/>
                <a:cs typeface="Calibri"/>
              </a:rPr>
              <a:t>Take</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a</a:t>
            </a:r>
            <a:r>
              <a:rPr lang="en-US" spc="-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moment</a:t>
            </a:r>
            <a:r>
              <a:rPr lang="en-US" spc="-3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of</a:t>
            </a:r>
            <a:r>
              <a:rPr lang="en-US" spc="-10" dirty="0">
                <a:solidFill>
                  <a:srgbClr val="404040"/>
                </a:solidFill>
                <a:latin typeface="Aptos Light" panose="020B0004020202020204" pitchFamily="34" charset="0"/>
                <a:cs typeface="Calibri"/>
              </a:rPr>
              <a:t> </a:t>
            </a:r>
            <a:r>
              <a:rPr lang="en-US" spc="-30" dirty="0">
                <a:solidFill>
                  <a:srgbClr val="404040"/>
                </a:solidFill>
                <a:latin typeface="Aptos Light" panose="020B0004020202020204" pitchFamily="34" charset="0"/>
                <a:cs typeface="Calibri"/>
              </a:rPr>
              <a:t>pause</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and</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think</a:t>
            </a:r>
            <a:r>
              <a:rPr lang="en-US" spc="-3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about</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what</a:t>
            </a:r>
            <a:r>
              <a:rPr lang="en-US" spc="-2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centers</a:t>
            </a:r>
            <a:r>
              <a:rPr lang="en-US" spc="-15" dirty="0">
                <a:solidFill>
                  <a:srgbClr val="404040"/>
                </a:solidFill>
                <a:latin typeface="Aptos Light" panose="020B0004020202020204" pitchFamily="34" charset="0"/>
                <a:cs typeface="Calibri"/>
              </a:rPr>
              <a:t> </a:t>
            </a:r>
            <a:r>
              <a:rPr lang="en-US" spc="70" dirty="0">
                <a:solidFill>
                  <a:srgbClr val="404040"/>
                </a:solidFill>
                <a:latin typeface="Aptos Light" panose="020B0004020202020204" pitchFamily="34" charset="0"/>
                <a:cs typeface="Calibri"/>
              </a:rPr>
              <a:t>or</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grounds</a:t>
            </a:r>
            <a:r>
              <a:rPr lang="en-US" spc="-3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focus</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on</a:t>
            </a:r>
            <a:r>
              <a:rPr lang="en-US" spc="-2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what</a:t>
            </a:r>
            <a:r>
              <a:rPr lang="en-US" spc="-2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helps </a:t>
            </a:r>
            <a:r>
              <a:rPr lang="en-US" spc="-25" dirty="0">
                <a:solidFill>
                  <a:srgbClr val="404040"/>
                </a:solidFill>
                <a:latin typeface="Aptos Light" panose="020B0004020202020204" pitchFamily="34" charset="0"/>
                <a:cs typeface="Calibri"/>
              </a:rPr>
              <a:t>you</a:t>
            </a:r>
            <a:r>
              <a:rPr lang="en-US" spc="-25" dirty="0">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stay</a:t>
            </a:r>
            <a:r>
              <a:rPr lang="en-US" spc="-55"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emotionally</a:t>
            </a:r>
            <a:r>
              <a:rPr lang="en-US" spc="-65"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regulated</a:t>
            </a:r>
            <a:r>
              <a:rPr lang="en-US" spc="-6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when</a:t>
            </a:r>
            <a:r>
              <a:rPr lang="en-US" spc="-55"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things</a:t>
            </a:r>
            <a:r>
              <a:rPr lang="en-US" spc="-6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get</a:t>
            </a:r>
            <a:r>
              <a:rPr lang="en-US" spc="-50"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heated</a:t>
            </a:r>
            <a:endParaRPr lang="en-US" dirty="0">
              <a:latin typeface="Aptos Light" panose="020B0004020202020204" pitchFamily="34" charset="0"/>
              <a:cs typeface="Calibri"/>
            </a:endParaRPr>
          </a:p>
          <a:p>
            <a:pPr marL="812800" lvl="1" indent="-342900">
              <a:lnSpc>
                <a:spcPct val="100000"/>
              </a:lnSpc>
              <a:spcBef>
                <a:spcPts val="600"/>
              </a:spcBef>
              <a:buSzPct val="90000"/>
              <a:buFont typeface="Arial" panose="020B0604020202020204" pitchFamily="34" charset="0"/>
              <a:buChar char="•"/>
              <a:tabLst>
                <a:tab pos="812165" algn="l"/>
              </a:tabLst>
            </a:pPr>
            <a:r>
              <a:rPr lang="en-US" spc="-10" dirty="0">
                <a:solidFill>
                  <a:srgbClr val="404040"/>
                </a:solidFill>
                <a:latin typeface="Aptos Light" panose="020B0004020202020204" pitchFamily="34" charset="0"/>
                <a:cs typeface="Calibri"/>
              </a:rPr>
              <a:t>Sometimes</a:t>
            </a:r>
            <a:r>
              <a:rPr lang="en-US" spc="-2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it</a:t>
            </a:r>
            <a:r>
              <a:rPr lang="en-US" spc="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helps</a:t>
            </a:r>
            <a:r>
              <a:rPr lang="en-US" dirty="0">
                <a:solidFill>
                  <a:srgbClr val="404040"/>
                </a:solidFill>
                <a:latin typeface="Aptos Light" panose="020B0004020202020204" pitchFamily="34" charset="0"/>
                <a:cs typeface="Calibri"/>
              </a:rPr>
              <a:t> to</a:t>
            </a:r>
            <a:r>
              <a:rPr lang="en-US" spc="-5" dirty="0">
                <a:solidFill>
                  <a:srgbClr val="404040"/>
                </a:solidFill>
                <a:latin typeface="Aptos Light" panose="020B0004020202020204" pitchFamily="34" charset="0"/>
                <a:cs typeface="Calibri"/>
              </a:rPr>
              <a:t> </a:t>
            </a:r>
            <a:r>
              <a:rPr lang="en-US" spc="-10" dirty="0">
                <a:solidFill>
                  <a:srgbClr val="404040"/>
                </a:solidFill>
                <a:latin typeface="Aptos Light" panose="020B0004020202020204" pitchFamily="34" charset="0"/>
                <a:cs typeface="Calibri"/>
              </a:rPr>
              <a:t>feel</a:t>
            </a:r>
            <a:r>
              <a:rPr lang="en-US" spc="2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your</a:t>
            </a:r>
            <a:r>
              <a:rPr lang="en-US" spc="-5"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physical</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reality</a:t>
            </a:r>
            <a:r>
              <a:rPr lang="en-US" spc="-20" dirty="0">
                <a:solidFill>
                  <a:srgbClr val="404040"/>
                </a:solidFill>
                <a:latin typeface="Aptos Light" panose="020B0004020202020204" pitchFamily="34" charset="0"/>
                <a:cs typeface="Calibri"/>
              </a:rPr>
              <a:t> </a:t>
            </a:r>
            <a:r>
              <a:rPr lang="en-US" spc="-25" dirty="0">
                <a:solidFill>
                  <a:srgbClr val="404040"/>
                </a:solidFill>
                <a:latin typeface="Aptos Light" panose="020B0004020202020204" pitchFamily="34" charset="0"/>
                <a:cs typeface="Calibri"/>
              </a:rPr>
              <a:t>(e.g.,</a:t>
            </a:r>
            <a:r>
              <a:rPr lang="en-US" spc="5"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wiggle</a:t>
            </a:r>
            <a:r>
              <a:rPr lang="en-US" spc="-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your toes,</a:t>
            </a:r>
            <a:r>
              <a:rPr lang="en-US" spc="5" dirty="0">
                <a:solidFill>
                  <a:srgbClr val="404040"/>
                </a:solidFill>
                <a:latin typeface="Aptos Light" panose="020B0004020202020204" pitchFamily="34" charset="0"/>
                <a:cs typeface="Calibri"/>
              </a:rPr>
              <a:t> </a:t>
            </a:r>
            <a:r>
              <a:rPr lang="en-US" spc="-20" dirty="0">
                <a:solidFill>
                  <a:srgbClr val="404040"/>
                </a:solidFill>
                <a:latin typeface="Aptos Light" panose="020B0004020202020204" pitchFamily="34" charset="0"/>
                <a:cs typeface="Calibri"/>
              </a:rPr>
              <a:t>feel</a:t>
            </a:r>
            <a:r>
              <a:rPr lang="en-US" spc="5" dirty="0">
                <a:solidFill>
                  <a:srgbClr val="404040"/>
                </a:solidFill>
                <a:latin typeface="Aptos Light" panose="020B0004020202020204" pitchFamily="34" charset="0"/>
                <a:cs typeface="Calibri"/>
              </a:rPr>
              <a:t> </a:t>
            </a:r>
            <a:r>
              <a:rPr lang="en-US" spc="-30" dirty="0">
                <a:solidFill>
                  <a:srgbClr val="404040"/>
                </a:solidFill>
                <a:latin typeface="Aptos Light" panose="020B0004020202020204" pitchFamily="34" charset="0"/>
                <a:cs typeface="Calibri"/>
              </a:rPr>
              <a:t>change</a:t>
            </a:r>
            <a:r>
              <a:rPr lang="en-US" spc="-15"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in</a:t>
            </a:r>
            <a:r>
              <a:rPr lang="en-US" spc="10" dirty="0">
                <a:solidFill>
                  <a:srgbClr val="404040"/>
                </a:solidFill>
                <a:latin typeface="Aptos Light" panose="020B0004020202020204" pitchFamily="34" charset="0"/>
                <a:cs typeface="Calibri"/>
              </a:rPr>
              <a:t> </a:t>
            </a:r>
            <a:r>
              <a:rPr lang="en-US" dirty="0">
                <a:solidFill>
                  <a:srgbClr val="404040"/>
                </a:solidFill>
                <a:latin typeface="Aptos Light" panose="020B0004020202020204" pitchFamily="34" charset="0"/>
                <a:cs typeface="Calibri"/>
              </a:rPr>
              <a:t>your</a:t>
            </a:r>
            <a:r>
              <a:rPr lang="en-US" spc="-10" dirty="0">
                <a:solidFill>
                  <a:srgbClr val="404040"/>
                </a:solidFill>
                <a:latin typeface="Aptos Light" panose="020B0004020202020204" pitchFamily="34" charset="0"/>
                <a:cs typeface="Calibri"/>
              </a:rPr>
              <a:t> pocket)</a:t>
            </a:r>
            <a:endParaRPr lang="en-US" dirty="0">
              <a:latin typeface="Aptos Light" panose="020B0004020202020204" pitchFamily="34" charset="0"/>
              <a:cs typeface="Calibri"/>
            </a:endParaRPr>
          </a:p>
          <a:p>
            <a:endParaRPr lang="en-US" dirty="0"/>
          </a:p>
        </p:txBody>
      </p:sp>
      <p:pic>
        <p:nvPicPr>
          <p:cNvPr id="7" name="Graphic 6" descr="Printer with solid fill">
            <a:extLst>
              <a:ext uri="{FF2B5EF4-FFF2-40B4-BE49-F238E27FC236}">
                <a16:creationId xmlns:a16="http://schemas.microsoft.com/office/drawing/2014/main" id="{F58B461D-9AA5-FE50-7D4C-8AFCB0D6D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2044" y="5943600"/>
            <a:ext cx="914400" cy="914400"/>
          </a:xfrm>
          <a:prstGeom prst="rect">
            <a:avLst/>
          </a:prstGeom>
        </p:spPr>
      </p:pic>
    </p:spTree>
    <p:extLst>
      <p:ext uri="{BB962C8B-B14F-4D97-AF65-F5344CB8AC3E}">
        <p14:creationId xmlns:p14="http://schemas.microsoft.com/office/powerpoint/2010/main" val="53932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1560A-F6A9-56B3-F734-8115F484C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560B9-9DD6-9AD4-C1A8-9BC0D93AA25D}"/>
              </a:ext>
            </a:extLst>
          </p:cNvPr>
          <p:cNvSpPr>
            <a:spLocks noGrp="1"/>
          </p:cNvSpPr>
          <p:nvPr>
            <p:ph type="title"/>
          </p:nvPr>
        </p:nvSpPr>
        <p:spPr>
          <a:xfrm>
            <a:off x="908844" y="427899"/>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Activity: Emotional Quotient (EQ) Self Assessment </a:t>
            </a:r>
          </a:p>
        </p:txBody>
      </p:sp>
      <p:sp>
        <p:nvSpPr>
          <p:cNvPr id="3" name="Rectangle 2">
            <a:extLst>
              <a:ext uri="{FF2B5EF4-FFF2-40B4-BE49-F238E27FC236}">
                <a16:creationId xmlns:a16="http://schemas.microsoft.com/office/drawing/2014/main" id="{3E015F03-D72B-2873-61BE-C13A362FFF77}"/>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B54B824F-83D4-4A96-1DF3-231F03C77BC2}"/>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358DBE47-7ACC-8597-E411-5F627183139F}"/>
              </a:ext>
            </a:extLst>
          </p:cNvPr>
          <p:cNvSpPr/>
          <p:nvPr/>
        </p:nvSpPr>
        <p:spPr>
          <a:xfrm>
            <a:off x="-5556" y="1390068"/>
            <a:ext cx="12192000" cy="942822"/>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We are going to pass out an activity sheet that will</a:t>
            </a:r>
            <a:r>
              <a:rPr lang="en-US" sz="2400" dirty="0">
                <a:solidFill>
                  <a:srgbClr val="FFFFFF"/>
                </a:solidFill>
                <a:latin typeface="Aptos Light" panose="020B0004020202020204" pitchFamily="34" charset="0"/>
              </a:rPr>
              <a:t> help you assess what areas of emotional intelligence you are the strongest in.</a:t>
            </a:r>
            <a:endParaRPr kumimoji="0" lang="en-US" sz="2400" b="0" i="1"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
        <p:nvSpPr>
          <p:cNvPr id="24" name="TextBox 23">
            <a:extLst>
              <a:ext uri="{FF2B5EF4-FFF2-40B4-BE49-F238E27FC236}">
                <a16:creationId xmlns:a16="http://schemas.microsoft.com/office/drawing/2014/main" id="{45CA57BE-F8E4-72FD-7C41-840626DBED3A}"/>
              </a:ext>
            </a:extLst>
          </p:cNvPr>
          <p:cNvSpPr txBox="1"/>
          <p:nvPr/>
        </p:nvSpPr>
        <p:spPr>
          <a:xfrm>
            <a:off x="908844" y="2938234"/>
            <a:ext cx="10546094" cy="3173754"/>
          </a:xfrm>
          <a:prstGeom prst="rect">
            <a:avLst/>
          </a:prstGeom>
          <a:noFill/>
        </p:spPr>
        <p:txBody>
          <a:bodyPr wrap="square">
            <a:spAutoFit/>
          </a:bodyPr>
          <a:lstStyle/>
          <a:p>
            <a:pPr marL="361315" indent="-348615">
              <a:lnSpc>
                <a:spcPts val="2050"/>
              </a:lnSpc>
              <a:spcBef>
                <a:spcPts val="100"/>
              </a:spcBef>
              <a:buSzPct val="77777"/>
              <a:buFont typeface="Arial"/>
              <a:buChar char="•"/>
              <a:tabLst>
                <a:tab pos="361315" algn="l"/>
              </a:tabLst>
            </a:pPr>
            <a:r>
              <a:rPr lang="en-US" sz="2000" dirty="0">
                <a:solidFill>
                  <a:srgbClr val="BC572C"/>
                </a:solidFill>
                <a:latin typeface="Aptos Light" panose="020B0004020202020204" pitchFamily="34" charset="0"/>
                <a:cs typeface="Arial Black"/>
              </a:rPr>
              <a:t>Self awareness</a:t>
            </a:r>
            <a:r>
              <a:rPr lang="en-US" sz="2000" dirty="0">
                <a:latin typeface="Aptos Light" panose="020B0004020202020204" pitchFamily="34" charset="0"/>
                <a:cs typeface="Calibri"/>
              </a:rPr>
              <a:t>: Ability to recognize your emotions as they happened and understand your general tendencies for responding to different people and situations</a:t>
            </a:r>
          </a:p>
          <a:p>
            <a:pPr marL="361315" indent="-348615">
              <a:lnSpc>
                <a:spcPct val="100000"/>
              </a:lnSpc>
              <a:spcBef>
                <a:spcPts val="2185"/>
              </a:spcBef>
              <a:buSzPct val="77777"/>
              <a:buFont typeface="Arial"/>
              <a:buChar char="•"/>
              <a:tabLst>
                <a:tab pos="361315" algn="l"/>
              </a:tabLst>
            </a:pPr>
            <a:r>
              <a:rPr lang="en-US" sz="2000" dirty="0">
                <a:solidFill>
                  <a:srgbClr val="BC572C"/>
                </a:solidFill>
                <a:latin typeface="Aptos Light" panose="020B0004020202020204" pitchFamily="34" charset="0"/>
                <a:cs typeface="Arial Black"/>
              </a:rPr>
              <a:t>Social awareness</a:t>
            </a:r>
            <a:r>
              <a:rPr lang="en-US" sz="2000" dirty="0">
                <a:latin typeface="Aptos Light" panose="020B0004020202020204" pitchFamily="34" charset="0"/>
                <a:cs typeface="Calibri"/>
              </a:rPr>
              <a:t>: Understanding where the other person is coming from whether you agree or not</a:t>
            </a:r>
          </a:p>
          <a:p>
            <a:pPr>
              <a:lnSpc>
                <a:spcPct val="100000"/>
              </a:lnSpc>
              <a:spcBef>
                <a:spcPts val="235"/>
              </a:spcBef>
              <a:buClr>
                <a:srgbClr val="BC572C"/>
              </a:buClr>
              <a:buFont typeface="Arial"/>
              <a:buChar char="•"/>
            </a:pPr>
            <a:endParaRPr lang="en-US" sz="2000" dirty="0">
              <a:latin typeface="Aptos Light" panose="020B0004020202020204" pitchFamily="34" charset="0"/>
              <a:cs typeface="Calibri"/>
            </a:endParaRPr>
          </a:p>
          <a:p>
            <a:pPr marL="361315" marR="543560" indent="-349250">
              <a:lnSpc>
                <a:spcPts val="1939"/>
              </a:lnSpc>
              <a:buSzPct val="77777"/>
              <a:buFont typeface="Arial"/>
              <a:buChar char="•"/>
              <a:tabLst>
                <a:tab pos="361315" algn="l"/>
              </a:tabLst>
            </a:pPr>
            <a:r>
              <a:rPr lang="en-US" sz="2000" dirty="0">
                <a:solidFill>
                  <a:srgbClr val="BC572C"/>
                </a:solidFill>
                <a:latin typeface="Aptos Light" panose="020B0004020202020204" pitchFamily="34" charset="0"/>
                <a:cs typeface="Arial Black"/>
              </a:rPr>
              <a:t>Self management</a:t>
            </a:r>
            <a:r>
              <a:rPr lang="en-US" sz="2000" dirty="0">
                <a:latin typeface="Aptos Light" panose="020B0004020202020204" pitchFamily="34" charset="0"/>
                <a:cs typeface="Calibri"/>
              </a:rPr>
              <a:t>: Using awareness of your emotion to choose what you say and do in order to positively direct your behavior</a:t>
            </a:r>
          </a:p>
          <a:p>
            <a:pPr marL="361315" indent="-348615">
              <a:lnSpc>
                <a:spcPts val="2050"/>
              </a:lnSpc>
              <a:spcBef>
                <a:spcPts val="2160"/>
              </a:spcBef>
              <a:buSzPct val="77777"/>
              <a:buFont typeface="Arial"/>
              <a:buChar char="•"/>
              <a:tabLst>
                <a:tab pos="361315" algn="l"/>
              </a:tabLst>
            </a:pPr>
            <a:r>
              <a:rPr lang="en-US" sz="2000" dirty="0">
                <a:solidFill>
                  <a:srgbClr val="BC572C"/>
                </a:solidFill>
                <a:latin typeface="Aptos Light" panose="020B0004020202020204" pitchFamily="34" charset="0"/>
                <a:cs typeface="Arial Black"/>
              </a:rPr>
              <a:t>Relationship management</a:t>
            </a:r>
            <a:r>
              <a:rPr lang="en-US" sz="2000" dirty="0">
                <a:latin typeface="Aptos Light" panose="020B0004020202020204" pitchFamily="34" charset="0"/>
                <a:cs typeface="Calibri"/>
              </a:rPr>
              <a:t>: Using awareness of other persons’ emotions to choose what you say and do in order to positively direct your behavior</a:t>
            </a:r>
          </a:p>
        </p:txBody>
      </p:sp>
    </p:spTree>
    <p:extLst>
      <p:ext uri="{BB962C8B-B14F-4D97-AF65-F5344CB8AC3E}">
        <p14:creationId xmlns:p14="http://schemas.microsoft.com/office/powerpoint/2010/main" val="24832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908844" y="349446"/>
            <a:ext cx="10363200" cy="594360"/>
          </a:xfrm>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How to Use and Edit the Supervisor Success Series Modules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009564"/>
            <a:ext cx="12192000" cy="288347"/>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486660" y="1603890"/>
            <a:ext cx="11103078" cy="646750"/>
            <a:chOff x="1576091" y="1741750"/>
            <a:chExt cx="11391477" cy="646750"/>
          </a:xfrm>
        </p:grpSpPr>
        <p:sp>
          <p:nvSpPr>
            <p:cNvPr id="23" name="TextBox 22">
              <a:extLst>
                <a:ext uri="{FF2B5EF4-FFF2-40B4-BE49-F238E27FC236}">
                  <a16:creationId xmlns:a16="http://schemas.microsoft.com/office/drawing/2014/main" id="{52990382-241B-4DD6-BB88-261F324A81B5}"/>
                </a:ext>
              </a:extLst>
            </p:cNvPr>
            <p:cNvSpPr txBox="1"/>
            <p:nvPr/>
          </p:nvSpPr>
          <p:spPr>
            <a:xfrm>
              <a:off x="1798371" y="1741750"/>
              <a:ext cx="111691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1. Update the content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your ESE’s branding, replace the REDF logo by searching in the top right for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‘Slide Master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delete</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the REDF logo from the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Master title style slide,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and replace it with your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organization’s logo</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click ‘close Master’ to save.</a:t>
              </a:r>
              <a:endPar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C548FAB-F75E-6A71-A140-F91DDA729B55}"/>
              </a:ext>
            </a:extLst>
          </p:cNvPr>
          <p:cNvPicPr>
            <a:picLocks noChangeAspect="1"/>
          </p:cNvPicPr>
          <p:nvPr/>
        </p:nvPicPr>
        <p:blipFill>
          <a:blip r:embed="rId3"/>
          <a:stretch>
            <a:fillRect/>
          </a:stretch>
        </p:blipFill>
        <p:spPr>
          <a:xfrm>
            <a:off x="382330" y="2343810"/>
            <a:ext cx="4170060" cy="1672437"/>
          </a:xfrm>
          <a:prstGeom prst="rect">
            <a:avLst/>
          </a:prstGeom>
        </p:spPr>
      </p:pic>
      <p:sp>
        <p:nvSpPr>
          <p:cNvPr id="6" name="Rectangle 5">
            <a:extLst>
              <a:ext uri="{FF2B5EF4-FFF2-40B4-BE49-F238E27FC236}">
                <a16:creationId xmlns:a16="http://schemas.microsoft.com/office/drawing/2014/main" id="{8B25CD76-A441-100D-7890-CCD87253C642}"/>
              </a:ext>
            </a:extLst>
          </p:cNvPr>
          <p:cNvSpPr/>
          <p:nvPr/>
        </p:nvSpPr>
        <p:spPr>
          <a:xfrm>
            <a:off x="3948804" y="2330187"/>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BB15257-72ED-EC08-BC8E-CD8568326294}"/>
              </a:ext>
            </a:extLst>
          </p:cNvPr>
          <p:cNvSpPr txBox="1"/>
          <p:nvPr/>
        </p:nvSpPr>
        <p:spPr>
          <a:xfrm>
            <a:off x="6348990" y="2556200"/>
            <a:ext cx="54606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2.  Update the colors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throughout the presentation to match your organization’s color scheme by selecting the top red bar on each slide, Home tab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paint can  and selecting a fill color that works best for your branding.</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8" name="Straight Connector 7">
            <a:extLst>
              <a:ext uri="{FF2B5EF4-FFF2-40B4-BE49-F238E27FC236}">
                <a16:creationId xmlns:a16="http://schemas.microsoft.com/office/drawing/2014/main" id="{BF4A757F-9A5F-625A-45FB-7477C8C0450E}"/>
              </a:ext>
            </a:extLst>
          </p:cNvPr>
          <p:cNvCxnSpPr/>
          <p:nvPr/>
        </p:nvCxnSpPr>
        <p:spPr>
          <a:xfrm>
            <a:off x="6090444" y="280250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768052B-9038-D694-CACA-AB21F57D6EA0}"/>
              </a:ext>
            </a:extLst>
          </p:cNvPr>
          <p:cNvPicPr>
            <a:picLocks noChangeAspect="1"/>
          </p:cNvPicPr>
          <p:nvPr/>
        </p:nvPicPr>
        <p:blipFill>
          <a:blip r:embed="rId4"/>
          <a:srcRect b="13113"/>
          <a:stretch/>
        </p:blipFill>
        <p:spPr>
          <a:xfrm>
            <a:off x="8353478" y="3633418"/>
            <a:ext cx="3456192" cy="1672437"/>
          </a:xfrm>
          <a:prstGeom prst="rect">
            <a:avLst/>
          </a:prstGeom>
        </p:spPr>
      </p:pic>
      <p:sp>
        <p:nvSpPr>
          <p:cNvPr id="10" name="Rectangle 9">
            <a:extLst>
              <a:ext uri="{FF2B5EF4-FFF2-40B4-BE49-F238E27FC236}">
                <a16:creationId xmlns:a16="http://schemas.microsoft.com/office/drawing/2014/main" id="{4EC6ECC7-3EB6-4940-9504-DC29CD3F878A}"/>
              </a:ext>
            </a:extLst>
          </p:cNvPr>
          <p:cNvSpPr/>
          <p:nvPr/>
        </p:nvSpPr>
        <p:spPr>
          <a:xfrm>
            <a:off x="9661189" y="3857022"/>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69F6933B-9796-9B1E-0223-69ED03E5E1B3}"/>
              </a:ext>
            </a:extLst>
          </p:cNvPr>
          <p:cNvSpPr txBox="1"/>
          <p:nvPr/>
        </p:nvSpPr>
        <p:spPr>
          <a:xfrm>
            <a:off x="703314" y="4171392"/>
            <a:ext cx="6456617"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Update the name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of your organization by using the top right search bar again, selecting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‘Find and replace,’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type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[organization]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into the find bar and your ESE/ organization name into the replace bar, select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‘replace all.’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Anything content highlighted in </a:t>
            </a:r>
            <a:r>
              <a:rPr kumimoji="0" lang="en-US" sz="1600" b="1" i="0" u="none" strike="noStrike" kern="1200" cap="none" spc="0" normalizeH="0" baseline="0" noProof="0" dirty="0">
                <a:ln>
                  <a:noFill/>
                </a:ln>
                <a:solidFill>
                  <a:srgbClr val="000000"/>
                </a:solidFill>
                <a:effectLst/>
                <a:highlight>
                  <a:srgbClr val="808080"/>
                </a:highlight>
                <a:uLnTx/>
                <a:uFillTx/>
                <a:latin typeface="Aptos Light" panose="020B0004020202020204" pitchFamily="34" charset="0"/>
                <a:ea typeface="+mn-ea"/>
                <a:cs typeface="+mn-cs"/>
              </a:rPr>
              <a:t>gray</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a:t>
            </a:r>
            <a:endPar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should be updated.</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3" name="Straight Connector 12">
            <a:extLst>
              <a:ext uri="{FF2B5EF4-FFF2-40B4-BE49-F238E27FC236}">
                <a16:creationId xmlns:a16="http://schemas.microsoft.com/office/drawing/2014/main" id="{13DF5E1B-A524-A633-1914-2CDFD33B0102}"/>
              </a:ext>
            </a:extLst>
          </p:cNvPr>
          <p:cNvCxnSpPr/>
          <p:nvPr/>
        </p:nvCxnSpPr>
        <p:spPr>
          <a:xfrm>
            <a:off x="444768" y="4417692"/>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B410041-BA8F-55F6-565E-94DB1E2E35C8}"/>
              </a:ext>
            </a:extLst>
          </p:cNvPr>
          <p:cNvPicPr>
            <a:picLocks noChangeAspect="1"/>
          </p:cNvPicPr>
          <p:nvPr/>
        </p:nvPicPr>
        <p:blipFill>
          <a:blip r:embed="rId5"/>
          <a:srcRect b="22147"/>
          <a:stretch/>
        </p:blipFill>
        <p:spPr>
          <a:xfrm>
            <a:off x="3026756" y="5285445"/>
            <a:ext cx="2076036" cy="1427058"/>
          </a:xfrm>
          <a:prstGeom prst="rect">
            <a:avLst/>
          </a:prstGeom>
        </p:spPr>
      </p:pic>
      <p:sp>
        <p:nvSpPr>
          <p:cNvPr id="16" name="TextBox 15">
            <a:extLst>
              <a:ext uri="{FF2B5EF4-FFF2-40B4-BE49-F238E27FC236}">
                <a16:creationId xmlns:a16="http://schemas.microsoft.com/office/drawing/2014/main" id="{3DF13039-E362-CB96-CCEE-57EF484FCA78}"/>
              </a:ext>
            </a:extLst>
          </p:cNvPr>
          <p:cNvSpPr txBox="1"/>
          <p:nvPr/>
        </p:nvSpPr>
        <p:spPr>
          <a:xfrm>
            <a:off x="7456738" y="5677557"/>
            <a:ext cx="44967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4. Editing Pro Tips…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Use the font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Aptos light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edit text on the slide and </a:t>
            </a:r>
            <a:r>
              <a:rPr kumimoji="0" lang="en-US" sz="1600" b="1" i="0" u="none" strike="noStrike" kern="1200" cap="none" spc="0" normalizeH="0" baseline="0" noProof="0" dirty="0">
                <a:ln>
                  <a:noFill/>
                </a:ln>
                <a:solidFill>
                  <a:srgbClr val="000000"/>
                </a:solidFill>
                <a:effectLst/>
                <a:uLnTx/>
                <a:uFillTx/>
                <a:latin typeface="Aptos SemiBold" panose="020B0004020202020204" pitchFamily="34" charset="0"/>
                <a:ea typeface="+mn-ea"/>
                <a:cs typeface="+mn-cs"/>
              </a:rPr>
              <a:t>Aptos semibold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edit the titles.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EDIT EVERY SLIDE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make sure it reflect your organization’s style and culture. </a:t>
            </a:r>
          </a:p>
        </p:txBody>
      </p:sp>
      <p:cxnSp>
        <p:nvCxnSpPr>
          <p:cNvPr id="17" name="Straight Connector 16">
            <a:extLst>
              <a:ext uri="{FF2B5EF4-FFF2-40B4-BE49-F238E27FC236}">
                <a16:creationId xmlns:a16="http://schemas.microsoft.com/office/drawing/2014/main" id="{5E89B7F7-BEB4-E2C9-E48B-CFEAE3082D87}"/>
              </a:ext>
            </a:extLst>
          </p:cNvPr>
          <p:cNvCxnSpPr>
            <a:cxnSpLocks/>
          </p:cNvCxnSpPr>
          <p:nvPr/>
        </p:nvCxnSpPr>
        <p:spPr>
          <a:xfrm>
            <a:off x="7275889" y="5814776"/>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F6328F6-30C4-5EB1-C61A-FE02E434AC51}"/>
              </a:ext>
            </a:extLst>
          </p:cNvPr>
          <p:cNvPicPr>
            <a:picLocks noChangeAspect="1"/>
          </p:cNvPicPr>
          <p:nvPr/>
        </p:nvPicPr>
        <p:blipFill>
          <a:blip r:embed="rId6"/>
          <a:stretch>
            <a:fillRect/>
          </a:stretch>
        </p:blipFill>
        <p:spPr>
          <a:xfrm>
            <a:off x="5662638" y="5285445"/>
            <a:ext cx="1444642" cy="1437382"/>
          </a:xfrm>
          <a:prstGeom prst="rect">
            <a:avLst/>
          </a:prstGeom>
        </p:spPr>
      </p:pic>
    </p:spTree>
    <p:extLst>
      <p:ext uri="{BB962C8B-B14F-4D97-AF65-F5344CB8AC3E}">
        <p14:creationId xmlns:p14="http://schemas.microsoft.com/office/powerpoint/2010/main" val="311368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1EE60-C771-D817-9393-02DA0C431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05ECB-A12E-A30F-EA88-55C6C6858D2A}"/>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Closing Reflection </a:t>
            </a:r>
          </a:p>
        </p:txBody>
      </p:sp>
      <p:sp>
        <p:nvSpPr>
          <p:cNvPr id="3" name="Rectangle 2">
            <a:extLst>
              <a:ext uri="{FF2B5EF4-FFF2-40B4-BE49-F238E27FC236}">
                <a16:creationId xmlns:a16="http://schemas.microsoft.com/office/drawing/2014/main" id="{85A9C8DA-1BA7-FDFE-1D1E-4D360FFF2CF5}"/>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0EC1E6CC-383D-3651-B400-2D59CEAC9B5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B58B4449-3C7A-A3D5-1B2E-35F209343443}"/>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did you learn today? Let’s recap! </a:t>
            </a:r>
          </a:p>
        </p:txBody>
      </p:sp>
      <p:grpSp>
        <p:nvGrpSpPr>
          <p:cNvPr id="5" name="Group 4">
            <a:extLst>
              <a:ext uri="{FF2B5EF4-FFF2-40B4-BE49-F238E27FC236}">
                <a16:creationId xmlns:a16="http://schemas.microsoft.com/office/drawing/2014/main" id="{1D0FECCE-9D62-60E9-F005-A498C60B19C8}"/>
              </a:ext>
            </a:extLst>
          </p:cNvPr>
          <p:cNvGrpSpPr/>
          <p:nvPr/>
        </p:nvGrpSpPr>
        <p:grpSpPr>
          <a:xfrm>
            <a:off x="600191" y="2604232"/>
            <a:ext cx="9096997" cy="830997"/>
            <a:chOff x="914400" y="1649627"/>
            <a:chExt cx="9096997" cy="830997"/>
          </a:xfrm>
        </p:grpSpPr>
        <p:sp>
          <p:nvSpPr>
            <p:cNvPr id="12" name="TextBox 11">
              <a:extLst>
                <a:ext uri="{FF2B5EF4-FFF2-40B4-BE49-F238E27FC236}">
                  <a16:creationId xmlns:a16="http://schemas.microsoft.com/office/drawing/2014/main" id="{55F891A4-3331-31E8-0A83-9203E7F717CB}"/>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61A31008-BA39-6E1F-53F5-9A5867DA5B33}"/>
                </a:ext>
              </a:extLst>
            </p:cNvPr>
            <p:cNvSpPr txBox="1"/>
            <p:nvPr/>
          </p:nvSpPr>
          <p:spPr>
            <a:xfrm>
              <a:off x="1805881" y="1803515"/>
              <a:ext cx="82055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Why are YOU the best person to be a new supervisor?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2DC1147D-DFAA-C86A-0347-3FC0BFE0A653}"/>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63FF5BD-159B-31A8-26DF-CE16C8F3F834}"/>
              </a:ext>
            </a:extLst>
          </p:cNvPr>
          <p:cNvGrpSpPr/>
          <p:nvPr/>
        </p:nvGrpSpPr>
        <p:grpSpPr>
          <a:xfrm>
            <a:off x="1261882" y="3847311"/>
            <a:ext cx="8229224" cy="646750"/>
            <a:chOff x="1576091" y="1741750"/>
            <a:chExt cx="8229224" cy="646750"/>
          </a:xfrm>
        </p:grpSpPr>
        <p:sp>
          <p:nvSpPr>
            <p:cNvPr id="16" name="TextBox 15">
              <a:extLst>
                <a:ext uri="{FF2B5EF4-FFF2-40B4-BE49-F238E27FC236}">
                  <a16:creationId xmlns:a16="http://schemas.microsoft.com/office/drawing/2014/main" id="{9FF3A1B4-EDCF-9F12-DEB8-DC8F41A6AEF5}"/>
                </a:ext>
              </a:extLst>
            </p:cNvPr>
            <p:cNvSpPr txBox="1"/>
            <p:nvPr/>
          </p:nvSpPr>
          <p:spPr>
            <a:xfrm>
              <a:off x="1805881" y="1803515"/>
              <a:ext cx="79994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One way to get your team excited for work everyday?</a:t>
              </a:r>
            </a:p>
          </p:txBody>
        </p:sp>
        <p:cxnSp>
          <p:nvCxnSpPr>
            <p:cNvPr id="17" name="Straight Connector 16">
              <a:extLst>
                <a:ext uri="{FF2B5EF4-FFF2-40B4-BE49-F238E27FC236}">
                  <a16:creationId xmlns:a16="http://schemas.microsoft.com/office/drawing/2014/main" id="{D4914355-752C-A836-87CC-79DB3EA88F78}"/>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3D5D264-3184-40DB-B346-CBE56E74A8CF}"/>
              </a:ext>
            </a:extLst>
          </p:cNvPr>
          <p:cNvGrpSpPr/>
          <p:nvPr/>
        </p:nvGrpSpPr>
        <p:grpSpPr>
          <a:xfrm>
            <a:off x="1261882" y="4998267"/>
            <a:ext cx="7942286" cy="646750"/>
            <a:chOff x="1576091" y="1741750"/>
            <a:chExt cx="7942286" cy="646750"/>
          </a:xfrm>
        </p:grpSpPr>
        <p:sp>
          <p:nvSpPr>
            <p:cNvPr id="19" name="TextBox 18">
              <a:extLst>
                <a:ext uri="{FF2B5EF4-FFF2-40B4-BE49-F238E27FC236}">
                  <a16:creationId xmlns:a16="http://schemas.microsoft.com/office/drawing/2014/main" id="{727148C3-63D1-E251-E6C4-91666C03D2A0}"/>
                </a:ext>
              </a:extLst>
            </p:cNvPr>
            <p:cNvSpPr txBox="1"/>
            <p:nvPr/>
          </p:nvSpPr>
          <p:spPr>
            <a:xfrm>
              <a:off x="1805881" y="1803515"/>
              <a:ext cx="7712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How will you become a more self-aware leader? </a:t>
              </a:r>
              <a:endPar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0" name="Straight Connector 19">
              <a:extLst>
                <a:ext uri="{FF2B5EF4-FFF2-40B4-BE49-F238E27FC236}">
                  <a16:creationId xmlns:a16="http://schemas.microsoft.com/office/drawing/2014/main" id="{9D5B6A8B-FA15-D860-1C07-B4477E5FF736}"/>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5838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b="1" spc="250" dirty="0">
                <a:latin typeface="Aptos SemiBold" panose="020B0004020202020204" pitchFamily="34" charset="0"/>
              </a:rPr>
              <a:t>EQ</a:t>
            </a:r>
            <a:r>
              <a:rPr b="1" spc="60" dirty="0">
                <a:latin typeface="Aptos SemiBold" panose="020B0004020202020204" pitchFamily="34" charset="0"/>
              </a:rPr>
              <a:t> </a:t>
            </a:r>
            <a:r>
              <a:rPr lang="en-US" b="1" spc="-60" dirty="0">
                <a:latin typeface="Aptos SemiBold" panose="020B0004020202020204" pitchFamily="34" charset="0"/>
              </a:rPr>
              <a:t>S</a:t>
            </a:r>
            <a:r>
              <a:rPr b="1" spc="-60" dirty="0">
                <a:latin typeface="Aptos SemiBold" panose="020B0004020202020204" pitchFamily="34" charset="0"/>
              </a:rPr>
              <a:t>elf-</a:t>
            </a:r>
            <a:r>
              <a:rPr lang="en-US" b="1" spc="-35" dirty="0">
                <a:latin typeface="Aptos SemiBold" panose="020B0004020202020204" pitchFamily="34" charset="0"/>
              </a:rPr>
              <a:t>A</a:t>
            </a:r>
            <a:r>
              <a:rPr b="1" spc="-35" dirty="0">
                <a:latin typeface="Aptos SemiBold" panose="020B0004020202020204" pitchFamily="34" charset="0"/>
              </a:rPr>
              <a:t>ssessment</a:t>
            </a:r>
            <a:r>
              <a:rPr b="1" spc="90" dirty="0">
                <a:latin typeface="Aptos SemiBold" panose="020B0004020202020204" pitchFamily="34" charset="0"/>
              </a:rPr>
              <a:t> </a:t>
            </a:r>
            <a:r>
              <a:rPr lang="en-US" b="1" spc="-10" dirty="0">
                <a:latin typeface="Aptos SemiBold" panose="020B0004020202020204" pitchFamily="34" charset="0"/>
              </a:rPr>
              <a:t>C</a:t>
            </a:r>
            <a:r>
              <a:rPr b="1" spc="-10" dirty="0">
                <a:latin typeface="Aptos SemiBold" panose="020B0004020202020204" pitchFamily="34" charset="0"/>
              </a:rPr>
              <a:t>hecklist</a:t>
            </a:r>
          </a:p>
        </p:txBody>
      </p:sp>
      <p:pic>
        <p:nvPicPr>
          <p:cNvPr id="3" name="object 3"/>
          <p:cNvPicPr/>
          <p:nvPr/>
        </p:nvPicPr>
        <p:blipFill>
          <a:blip r:embed="rId2" cstate="print"/>
          <a:stretch>
            <a:fillRect/>
          </a:stretch>
        </p:blipFill>
        <p:spPr>
          <a:xfrm>
            <a:off x="1905000" y="1199388"/>
            <a:ext cx="8255508" cy="115824"/>
          </a:xfrm>
          <a:prstGeom prst="rect">
            <a:avLst/>
          </a:prstGeom>
        </p:spPr>
      </p:pic>
      <p:sp>
        <p:nvSpPr>
          <p:cNvPr id="4" name="object 4"/>
          <p:cNvSpPr txBox="1"/>
          <p:nvPr/>
        </p:nvSpPr>
        <p:spPr>
          <a:xfrm>
            <a:off x="368490" y="812731"/>
            <a:ext cx="11823510" cy="5434180"/>
          </a:xfrm>
          <a:prstGeom prst="rect">
            <a:avLst/>
          </a:prstGeom>
        </p:spPr>
        <p:txBody>
          <a:bodyPr vert="horz" wrap="square" lIns="0" tIns="12065" rIns="0" bIns="0" rtlCol="0">
            <a:spAutoFit/>
          </a:bodyPr>
          <a:lstStyle/>
          <a:p>
            <a:pPr marL="0" marR="139700" lvl="0" indent="0" algn="ctr" defTabSz="914400" eaLnBrk="1" fontAlgn="auto" latinLnBrk="0" hangingPunct="1">
              <a:lnSpc>
                <a:spcPct val="100000"/>
              </a:lnSpc>
              <a:spcBef>
                <a:spcPts val="95"/>
              </a:spcBef>
              <a:spcAft>
                <a:spcPts val="0"/>
              </a:spcAft>
              <a:buClrTx/>
              <a:buSzTx/>
              <a:buFontTx/>
              <a:buNone/>
              <a:tabLst/>
              <a:defRPr/>
            </a:pPr>
            <a:r>
              <a:rPr kumimoji="0" sz="2000" u="none" strike="noStrike" kern="0" cap="none" spc="-30" normalizeH="0" baseline="0" noProof="0" dirty="0">
                <a:ln>
                  <a:noFill/>
                </a:ln>
                <a:solidFill>
                  <a:srgbClr val="BC572C"/>
                </a:solidFill>
                <a:effectLst/>
                <a:uLnTx/>
                <a:uFillTx/>
                <a:latin typeface="Aptos Light" panose="020B0004020202020204" pitchFamily="34" charset="0"/>
                <a:cs typeface="Calibri"/>
              </a:rPr>
              <a:t>Rate</a:t>
            </a:r>
            <a:r>
              <a:rPr kumimoji="0" sz="2000" u="none" strike="noStrike" kern="0" cap="none" spc="-8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55" normalizeH="0" baseline="0" noProof="0" dirty="0">
                <a:ln>
                  <a:noFill/>
                </a:ln>
                <a:solidFill>
                  <a:srgbClr val="BC572C"/>
                </a:solidFill>
                <a:effectLst/>
                <a:uLnTx/>
                <a:uFillTx/>
                <a:latin typeface="Aptos Light" panose="020B0004020202020204" pitchFamily="34" charset="0"/>
                <a:cs typeface="Calibri"/>
              </a:rPr>
              <a:t>each</a:t>
            </a:r>
            <a:r>
              <a:rPr kumimoji="0" sz="2000" u="none" strike="noStrike" kern="0" cap="none" spc="-4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80" normalizeH="0" baseline="0" noProof="0" dirty="0">
                <a:ln>
                  <a:noFill/>
                </a:ln>
                <a:solidFill>
                  <a:srgbClr val="BC572C"/>
                </a:solidFill>
                <a:effectLst/>
                <a:uLnTx/>
                <a:uFillTx/>
                <a:latin typeface="Aptos Light" panose="020B0004020202020204" pitchFamily="34" charset="0"/>
                <a:cs typeface="Calibri"/>
              </a:rPr>
              <a:t>statement</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10" normalizeH="0" baseline="0" noProof="0" dirty="0">
                <a:ln>
                  <a:noFill/>
                </a:ln>
                <a:solidFill>
                  <a:srgbClr val="BC572C"/>
                </a:solidFill>
                <a:effectLst/>
                <a:uLnTx/>
                <a:uFillTx/>
                <a:latin typeface="Aptos Light" panose="020B0004020202020204" pitchFamily="34" charset="0"/>
                <a:cs typeface="Calibri"/>
              </a:rPr>
              <a:t>below</a:t>
            </a:r>
            <a:r>
              <a:rPr kumimoji="0" sz="2000" u="none" strike="noStrike" kern="0" cap="none" spc="-2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on</a:t>
            </a:r>
            <a:r>
              <a:rPr kumimoji="0" sz="2000" u="none" strike="noStrike" kern="0" cap="none" spc="-3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229" normalizeH="0" baseline="0" noProof="0" dirty="0">
                <a:ln>
                  <a:noFill/>
                </a:ln>
                <a:solidFill>
                  <a:srgbClr val="BC572C"/>
                </a:solidFill>
                <a:effectLst/>
                <a:uLnTx/>
                <a:uFillTx/>
                <a:latin typeface="Aptos Light" panose="020B0004020202020204" pitchFamily="34" charset="0"/>
                <a:cs typeface="Calibri"/>
              </a:rPr>
              <a:t>a</a:t>
            </a:r>
            <a:r>
              <a:rPr kumimoji="0" sz="2000" u="none" strike="noStrike" kern="0" cap="none" spc="8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60" normalizeH="0" baseline="0" noProof="0" dirty="0">
                <a:ln>
                  <a:noFill/>
                </a:ln>
                <a:solidFill>
                  <a:srgbClr val="BC572C"/>
                </a:solidFill>
                <a:effectLst/>
                <a:uLnTx/>
                <a:uFillTx/>
                <a:latin typeface="Aptos Light" panose="020B0004020202020204" pitchFamily="34" charset="0"/>
                <a:cs typeface="Calibri"/>
              </a:rPr>
              <a:t>scale</a:t>
            </a:r>
            <a:r>
              <a:rPr kumimoji="0" sz="2000" u="none" strike="noStrike" kern="0" cap="none" spc="-2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of</a:t>
            </a:r>
            <a:r>
              <a:rPr kumimoji="0" sz="2000" u="none" strike="noStrike" kern="0" cap="none" spc="-3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1</a:t>
            </a:r>
            <a:r>
              <a:rPr kumimoji="0" sz="2000" u="none" strike="noStrike" kern="0" cap="none" spc="-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5,</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55" normalizeH="0" baseline="0" noProof="0" dirty="0">
                <a:ln>
                  <a:noFill/>
                </a:ln>
                <a:solidFill>
                  <a:srgbClr val="BC572C"/>
                </a:solidFill>
                <a:effectLst/>
                <a:uLnTx/>
                <a:uFillTx/>
                <a:latin typeface="Aptos Light" panose="020B0004020202020204" pitchFamily="34" charset="0"/>
                <a:cs typeface="Calibri"/>
              </a:rPr>
              <a:t>according</a:t>
            </a:r>
            <a:r>
              <a:rPr kumimoji="0" sz="2000" u="none" strike="noStrike" kern="0" cap="none" spc="-2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to</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how</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true</a:t>
            </a:r>
            <a:r>
              <a:rPr kumimoji="0" sz="2000" u="none" strike="noStrike" kern="0" cap="none" spc="-3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it</a:t>
            </a:r>
            <a:r>
              <a:rPr kumimoji="0" sz="2000" u="none" strike="noStrike" kern="0" cap="none" spc="-3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is</a:t>
            </a:r>
            <a:r>
              <a:rPr kumimoji="0" sz="2000" u="none" strike="noStrike" kern="0" cap="none" spc="-3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of</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20" normalizeH="0" baseline="0" noProof="0" dirty="0">
                <a:ln>
                  <a:noFill/>
                </a:ln>
                <a:solidFill>
                  <a:srgbClr val="BC572C"/>
                </a:solidFill>
                <a:effectLst/>
                <a:uLnTx/>
                <a:uFillTx/>
                <a:latin typeface="Aptos Light" panose="020B0004020202020204" pitchFamily="34" charset="0"/>
                <a:cs typeface="Calibri"/>
              </a:rPr>
              <a:t>you.</a:t>
            </a:r>
            <a:endPar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379220" marR="0" lvl="0" indent="0" defTabSz="914400" eaLnBrk="1" fontAlgn="auto" latinLnBrk="0" hangingPunct="1">
              <a:lnSpc>
                <a:spcPct val="100000"/>
              </a:lnSpc>
              <a:spcBef>
                <a:spcPts val="1500"/>
              </a:spcBef>
              <a:spcAft>
                <a:spcPts val="0"/>
              </a:spcAft>
              <a:buClrTx/>
              <a:buSzTx/>
              <a:buFontTx/>
              <a:buNone/>
              <a:tabLst>
                <a:tab pos="3358515" algn="l"/>
                <a:tab pos="5337810" algn="l"/>
                <a:tab pos="7317740" algn="l"/>
                <a:tab pos="9297035" algn="l"/>
              </a:tabLst>
              <a:defRPr/>
            </a:pP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1</a:t>
            </a:r>
            <a:r>
              <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t>
            </a: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2</a:t>
            </a:r>
            <a:r>
              <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t>
            </a: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3</a:t>
            </a:r>
            <a:r>
              <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t>
            </a: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4</a:t>
            </a:r>
            <a:r>
              <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t>
            </a: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5</a:t>
            </a:r>
            <a:endPar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1335"/>
              </a:spcBef>
              <a:spcAft>
                <a:spcPts val="0"/>
              </a:spcAft>
              <a:buClrTx/>
              <a:buSzTx/>
              <a:buFontTx/>
              <a:buNone/>
              <a:tabLst>
                <a:tab pos="420370" algn="l"/>
                <a:tab pos="909955" algn="l"/>
              </a:tabLst>
              <a:defRPr/>
            </a:pPr>
            <a:r>
              <a:rPr kumimoji="0" sz="1700" u="heavy"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Times New Roman"/>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am</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aware</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physical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reactions</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(twinges,</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aches,</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sudden</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changes)</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that</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signal</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“gut</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reaction.”</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90995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readily</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admit</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mistakes</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apologize.</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90995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3)</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let go</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problems,</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anger, </a:t>
            </a:r>
            <a:r>
              <a:rPr kumimoji="0" sz="1700" u="none" strike="noStrike" kern="0" cap="none" spc="55" normalizeH="0" baseline="0" noProof="0" dirty="0">
                <a:ln>
                  <a:noFill/>
                </a:ln>
                <a:solidFill>
                  <a:sysClr val="windowText" lastClr="000000"/>
                </a:solidFill>
                <a:effectLst/>
                <a:uLnTx/>
                <a:uFillTx/>
                <a:latin typeface="Aptos Light" panose="020B0004020202020204" pitchFamily="34" charset="0"/>
                <a:cs typeface="Calibri"/>
              </a:rPr>
              <a:t>or</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hurts</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from the</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past</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can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move</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beyond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these.</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90995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4)</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generally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have</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accurate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idea</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how</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another</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person</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perceives</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me during</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particular</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interaction.</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90995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5)</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have</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several</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important</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things</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in</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life</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that</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am</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enthusiastic</a:t>
            </a:r>
            <a:r>
              <a:rPr kumimoji="0" sz="17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about,</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let</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it</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show.</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90995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6)</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can</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easily</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meet</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initiate</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conversation</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with</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new</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people</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when</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have</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to.</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720" algn="l"/>
                <a:tab pos="9093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7)</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take</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break</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55" normalizeH="0" baseline="0" noProof="0" dirty="0">
                <a:ln>
                  <a:noFill/>
                </a:ln>
                <a:solidFill>
                  <a:sysClr val="windowText" lastClr="000000"/>
                </a:solidFill>
                <a:effectLst/>
                <a:uLnTx/>
                <a:uFillTx/>
                <a:latin typeface="Aptos Light" panose="020B0004020202020204" pitchFamily="34" charset="0"/>
                <a:cs typeface="Calibri"/>
              </a:rPr>
              <a:t>or</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use</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another</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active</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method</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increasing</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energy</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when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sense</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that</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energy</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level</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is</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getting</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low.</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5"/>
              </a:spcBef>
              <a:spcAft>
                <a:spcPts val="0"/>
              </a:spcAft>
              <a:buClrTx/>
              <a:buSzTx/>
              <a:buFontTx/>
              <a:buNone/>
              <a:tabLst>
                <a:tab pos="426084" algn="l"/>
                <a:tab pos="90995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8)</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have</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little</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trouble</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taking</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prudent</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risks.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0370" algn="l"/>
                <a:tab pos="909955" algn="l"/>
              </a:tabLst>
              <a:defRPr/>
            </a:pPr>
            <a:r>
              <a:rPr kumimoji="0" sz="1700" u="heavy"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Times New Roman"/>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9)</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“open</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up”</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with</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people</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appropriately</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not</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too</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much</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but</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enough</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so</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that</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don’t</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come</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across</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as</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cold</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distant.</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10)</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can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engage</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 interaction with</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another</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pretty</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well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size-</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up</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that</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person’s</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mood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based</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non-</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verbal</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signals.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11)</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Others</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usually</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feel</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inspired</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encouraged</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after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talking</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me.</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720" algn="l"/>
                <a:tab pos="89598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12)</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have</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no</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trouble</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making</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presentations</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in</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front</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groups</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55" normalizeH="0" baseline="0" noProof="0" dirty="0">
                <a:ln>
                  <a:noFill/>
                </a:ln>
                <a:solidFill>
                  <a:sysClr val="windowText" lastClr="000000"/>
                </a:solidFill>
                <a:effectLst/>
                <a:uLnTx/>
                <a:uFillTx/>
                <a:latin typeface="Aptos Light" panose="020B0004020202020204" pitchFamily="34" charset="0"/>
                <a:cs typeface="Calibri"/>
              </a:rPr>
              <a:t>or</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conducting</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meetings.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13)</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take</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time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every</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day</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for quiet</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reflection.</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14)</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take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initiative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move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ahead</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tasks</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that</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need to</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be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done.</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15)</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refrain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from</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making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up</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mind</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on</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issues</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expressing</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opinion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until</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have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all</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facts.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p:txBody>
      </p:sp>
      <p:sp>
        <p:nvSpPr>
          <p:cNvPr id="5" name="Rectangle 4">
            <a:extLst>
              <a:ext uri="{FF2B5EF4-FFF2-40B4-BE49-F238E27FC236}">
                <a16:creationId xmlns:a16="http://schemas.microsoft.com/office/drawing/2014/main" id="{E4303AA0-79BF-935C-1B49-64A60B40DC17}"/>
              </a:ext>
            </a:extLst>
          </p:cNvPr>
          <p:cNvSpPr/>
          <p:nvPr/>
        </p:nvSpPr>
        <p:spPr>
          <a:xfrm>
            <a:off x="-1" y="132435"/>
            <a:ext cx="1069339" cy="955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b="1" spc="250" dirty="0">
                <a:latin typeface="Aptos SemiBold" panose="020B0004020202020204" pitchFamily="34" charset="0"/>
              </a:rPr>
              <a:t>EQ</a:t>
            </a:r>
            <a:r>
              <a:rPr b="1" spc="50" dirty="0">
                <a:latin typeface="Aptos SemiBold" panose="020B0004020202020204" pitchFamily="34" charset="0"/>
              </a:rPr>
              <a:t> </a:t>
            </a:r>
            <a:r>
              <a:rPr lang="en-US" b="1" spc="-60" dirty="0">
                <a:latin typeface="Aptos SemiBold" panose="020B0004020202020204" pitchFamily="34" charset="0"/>
              </a:rPr>
              <a:t>S</a:t>
            </a:r>
            <a:r>
              <a:rPr b="1" spc="-60" dirty="0">
                <a:latin typeface="Aptos SemiBold" panose="020B0004020202020204" pitchFamily="34" charset="0"/>
              </a:rPr>
              <a:t>elf-</a:t>
            </a:r>
            <a:r>
              <a:rPr lang="en-US" b="1" spc="-35" dirty="0">
                <a:latin typeface="Aptos SemiBold" panose="020B0004020202020204" pitchFamily="34" charset="0"/>
              </a:rPr>
              <a:t>A</a:t>
            </a:r>
            <a:r>
              <a:rPr b="1" spc="-35" dirty="0">
                <a:latin typeface="Aptos SemiBold" panose="020B0004020202020204" pitchFamily="34" charset="0"/>
              </a:rPr>
              <a:t>ssessment</a:t>
            </a:r>
            <a:r>
              <a:rPr b="1" spc="85" dirty="0">
                <a:latin typeface="Aptos SemiBold" panose="020B0004020202020204" pitchFamily="34" charset="0"/>
              </a:rPr>
              <a:t> </a:t>
            </a:r>
            <a:r>
              <a:rPr lang="en-US" b="1" spc="85" dirty="0">
                <a:latin typeface="Aptos SemiBold" panose="020B0004020202020204" pitchFamily="34" charset="0"/>
              </a:rPr>
              <a:t>C</a:t>
            </a:r>
            <a:r>
              <a:rPr b="1" dirty="0">
                <a:latin typeface="Aptos SemiBold" panose="020B0004020202020204" pitchFamily="34" charset="0"/>
              </a:rPr>
              <a:t>hecklist</a:t>
            </a:r>
            <a:r>
              <a:rPr b="1" spc="45" dirty="0">
                <a:latin typeface="Aptos SemiBold" panose="020B0004020202020204" pitchFamily="34" charset="0"/>
              </a:rPr>
              <a:t> </a:t>
            </a:r>
            <a:r>
              <a:rPr b="1" spc="-10" dirty="0">
                <a:latin typeface="Aptos SemiBold" panose="020B0004020202020204" pitchFamily="34" charset="0"/>
              </a:rPr>
              <a:t>(</a:t>
            </a:r>
            <a:r>
              <a:rPr lang="en-US" b="1" spc="-10" dirty="0">
                <a:latin typeface="Aptos SemiBold" panose="020B0004020202020204" pitchFamily="34" charset="0"/>
              </a:rPr>
              <a:t>C</a:t>
            </a:r>
            <a:r>
              <a:rPr b="1" spc="-10" dirty="0">
                <a:latin typeface="Aptos SemiBold" panose="020B0004020202020204" pitchFamily="34" charset="0"/>
              </a:rPr>
              <a:t>ontinued)</a:t>
            </a:r>
          </a:p>
        </p:txBody>
      </p:sp>
      <p:pic>
        <p:nvPicPr>
          <p:cNvPr id="3" name="object 3"/>
          <p:cNvPicPr/>
          <p:nvPr/>
        </p:nvPicPr>
        <p:blipFill>
          <a:blip r:embed="rId2" cstate="print"/>
          <a:stretch>
            <a:fillRect/>
          </a:stretch>
        </p:blipFill>
        <p:spPr>
          <a:xfrm>
            <a:off x="1905000" y="1199388"/>
            <a:ext cx="8255508" cy="115824"/>
          </a:xfrm>
          <a:prstGeom prst="rect">
            <a:avLst/>
          </a:prstGeom>
        </p:spPr>
      </p:pic>
      <p:sp>
        <p:nvSpPr>
          <p:cNvPr id="4" name="object 4"/>
          <p:cNvSpPr txBox="1"/>
          <p:nvPr/>
        </p:nvSpPr>
        <p:spPr>
          <a:xfrm>
            <a:off x="709684" y="812731"/>
            <a:ext cx="10888980" cy="5434180"/>
          </a:xfrm>
          <a:prstGeom prst="rect">
            <a:avLst/>
          </a:prstGeom>
        </p:spPr>
        <p:txBody>
          <a:bodyPr vert="horz" wrap="square" lIns="0" tIns="12065" rIns="0" bIns="0" rtlCol="0">
            <a:spAutoFit/>
          </a:bodyPr>
          <a:lstStyle/>
          <a:p>
            <a:pPr marL="358140" marR="0" lvl="0" indent="0" defTabSz="914400" eaLnBrk="1" fontAlgn="auto" latinLnBrk="0" hangingPunct="1">
              <a:lnSpc>
                <a:spcPct val="100000"/>
              </a:lnSpc>
              <a:spcBef>
                <a:spcPts val="95"/>
              </a:spcBef>
              <a:spcAft>
                <a:spcPts val="0"/>
              </a:spcAft>
              <a:buClrTx/>
              <a:buSzTx/>
              <a:buFontTx/>
              <a:buNone/>
              <a:tabLst/>
              <a:defRPr/>
            </a:pPr>
            <a:r>
              <a:rPr kumimoji="0" sz="2000" u="none" strike="noStrike" kern="0" cap="none" spc="-30" normalizeH="0" baseline="0" noProof="0" dirty="0">
                <a:ln>
                  <a:noFill/>
                </a:ln>
                <a:solidFill>
                  <a:srgbClr val="BC572C"/>
                </a:solidFill>
                <a:effectLst/>
                <a:uLnTx/>
                <a:uFillTx/>
                <a:latin typeface="Aptos Light" panose="020B0004020202020204" pitchFamily="34" charset="0"/>
                <a:cs typeface="Calibri"/>
              </a:rPr>
              <a:t>Rate</a:t>
            </a:r>
            <a:r>
              <a:rPr kumimoji="0" sz="2000" u="none" strike="noStrike" kern="0" cap="none" spc="-8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55" normalizeH="0" baseline="0" noProof="0" dirty="0">
                <a:ln>
                  <a:noFill/>
                </a:ln>
                <a:solidFill>
                  <a:srgbClr val="BC572C"/>
                </a:solidFill>
                <a:effectLst/>
                <a:uLnTx/>
                <a:uFillTx/>
                <a:latin typeface="Aptos Light" panose="020B0004020202020204" pitchFamily="34" charset="0"/>
                <a:cs typeface="Calibri"/>
              </a:rPr>
              <a:t>each</a:t>
            </a:r>
            <a:r>
              <a:rPr kumimoji="0" sz="2000" u="none" strike="noStrike" kern="0" cap="none" spc="-4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80" normalizeH="0" baseline="0" noProof="0" dirty="0">
                <a:ln>
                  <a:noFill/>
                </a:ln>
                <a:solidFill>
                  <a:srgbClr val="BC572C"/>
                </a:solidFill>
                <a:effectLst/>
                <a:uLnTx/>
                <a:uFillTx/>
                <a:latin typeface="Aptos Light" panose="020B0004020202020204" pitchFamily="34" charset="0"/>
                <a:cs typeface="Calibri"/>
              </a:rPr>
              <a:t>statement</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10" normalizeH="0" baseline="0" noProof="0" dirty="0">
                <a:ln>
                  <a:noFill/>
                </a:ln>
                <a:solidFill>
                  <a:srgbClr val="BC572C"/>
                </a:solidFill>
                <a:effectLst/>
                <a:uLnTx/>
                <a:uFillTx/>
                <a:latin typeface="Aptos Light" panose="020B0004020202020204" pitchFamily="34" charset="0"/>
                <a:cs typeface="Calibri"/>
              </a:rPr>
              <a:t>below</a:t>
            </a:r>
            <a:r>
              <a:rPr kumimoji="0" sz="2000" u="none" strike="noStrike" kern="0" cap="none" spc="-2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on</a:t>
            </a:r>
            <a:r>
              <a:rPr kumimoji="0" sz="2000" u="none" strike="noStrike" kern="0" cap="none" spc="-3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229" normalizeH="0" baseline="0" noProof="0" dirty="0">
                <a:ln>
                  <a:noFill/>
                </a:ln>
                <a:solidFill>
                  <a:srgbClr val="BC572C"/>
                </a:solidFill>
                <a:effectLst/>
                <a:uLnTx/>
                <a:uFillTx/>
                <a:latin typeface="Aptos Light" panose="020B0004020202020204" pitchFamily="34" charset="0"/>
                <a:cs typeface="Calibri"/>
              </a:rPr>
              <a:t>a</a:t>
            </a:r>
            <a:r>
              <a:rPr kumimoji="0" sz="2000" u="none" strike="noStrike" kern="0" cap="none" spc="8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60" normalizeH="0" baseline="0" noProof="0" dirty="0">
                <a:ln>
                  <a:noFill/>
                </a:ln>
                <a:solidFill>
                  <a:srgbClr val="BC572C"/>
                </a:solidFill>
                <a:effectLst/>
                <a:uLnTx/>
                <a:uFillTx/>
                <a:latin typeface="Aptos Light" panose="020B0004020202020204" pitchFamily="34" charset="0"/>
                <a:cs typeface="Calibri"/>
              </a:rPr>
              <a:t>scale</a:t>
            </a:r>
            <a:r>
              <a:rPr kumimoji="0" sz="2000" u="none" strike="noStrike" kern="0" cap="none" spc="-2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of</a:t>
            </a:r>
            <a:r>
              <a:rPr kumimoji="0" sz="2000" u="none" strike="noStrike" kern="0" cap="none" spc="-3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1</a:t>
            </a:r>
            <a:r>
              <a:rPr kumimoji="0" sz="2000" u="none" strike="noStrike" kern="0" cap="none" spc="-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5,</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55" normalizeH="0" baseline="0" noProof="0" dirty="0">
                <a:ln>
                  <a:noFill/>
                </a:ln>
                <a:solidFill>
                  <a:srgbClr val="BC572C"/>
                </a:solidFill>
                <a:effectLst/>
                <a:uLnTx/>
                <a:uFillTx/>
                <a:latin typeface="Aptos Light" panose="020B0004020202020204" pitchFamily="34" charset="0"/>
                <a:cs typeface="Calibri"/>
              </a:rPr>
              <a:t>according</a:t>
            </a:r>
            <a:r>
              <a:rPr kumimoji="0" sz="2000" u="none" strike="noStrike" kern="0" cap="none" spc="-2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to</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how</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true</a:t>
            </a:r>
            <a:r>
              <a:rPr kumimoji="0" sz="2000" u="none" strike="noStrike" kern="0" cap="none" spc="-3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it</a:t>
            </a:r>
            <a:r>
              <a:rPr kumimoji="0" sz="2000" u="none" strike="noStrike" kern="0" cap="none" spc="-30"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is</a:t>
            </a:r>
            <a:r>
              <a:rPr kumimoji="0" sz="2000" u="none" strike="noStrike" kern="0" cap="none" spc="-3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rgbClr val="BC572C"/>
                </a:solidFill>
                <a:effectLst/>
                <a:uLnTx/>
                <a:uFillTx/>
                <a:latin typeface="Aptos Light" panose="020B0004020202020204" pitchFamily="34" charset="0"/>
                <a:cs typeface="Calibri"/>
              </a:rPr>
              <a:t>of</a:t>
            </a:r>
            <a:r>
              <a:rPr kumimoji="0" sz="2000" u="none" strike="noStrike" kern="0" cap="none" spc="-25" normalizeH="0" baseline="0" noProof="0" dirty="0">
                <a:ln>
                  <a:noFill/>
                </a:ln>
                <a:solidFill>
                  <a:srgbClr val="BC572C"/>
                </a:solidFill>
                <a:effectLst/>
                <a:uLnTx/>
                <a:uFillTx/>
                <a:latin typeface="Aptos Light" panose="020B0004020202020204" pitchFamily="34" charset="0"/>
                <a:cs typeface="Calibri"/>
              </a:rPr>
              <a:t> </a:t>
            </a:r>
            <a:r>
              <a:rPr kumimoji="0" sz="2000" u="none" strike="noStrike" kern="0" cap="none" spc="-20" normalizeH="0" baseline="0" noProof="0" dirty="0">
                <a:ln>
                  <a:noFill/>
                </a:ln>
                <a:solidFill>
                  <a:srgbClr val="BC572C"/>
                </a:solidFill>
                <a:effectLst/>
                <a:uLnTx/>
                <a:uFillTx/>
                <a:latin typeface="Aptos Light" panose="020B0004020202020204" pitchFamily="34" charset="0"/>
                <a:cs typeface="Calibri"/>
              </a:rPr>
              <a:t>you.</a:t>
            </a:r>
            <a:endPar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312420" marR="0" lvl="0" indent="0" defTabSz="914400" eaLnBrk="1" fontAlgn="auto" latinLnBrk="0" hangingPunct="1">
              <a:lnSpc>
                <a:spcPct val="100000"/>
              </a:lnSpc>
              <a:spcBef>
                <a:spcPts val="1500"/>
              </a:spcBef>
              <a:spcAft>
                <a:spcPts val="0"/>
              </a:spcAft>
              <a:buClrTx/>
              <a:buSzTx/>
              <a:buFontTx/>
              <a:buNone/>
              <a:tabLst>
                <a:tab pos="2291715" algn="l"/>
                <a:tab pos="4271010" algn="l"/>
                <a:tab pos="6250305" algn="l"/>
                <a:tab pos="8229600" algn="l"/>
              </a:tabLst>
              <a:defRPr/>
            </a:pP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1</a:t>
            </a:r>
            <a:r>
              <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t>
            </a: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2</a:t>
            </a:r>
            <a:r>
              <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t>
            </a: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3</a:t>
            </a:r>
            <a:r>
              <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t>
            </a: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4</a:t>
            </a:r>
            <a:r>
              <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t>
            </a:r>
            <a:r>
              <a:rPr kumimoji="0" sz="19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5</a:t>
            </a:r>
            <a:endParaRPr kumimoji="0" sz="19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1335"/>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16)</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have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number</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people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can</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turn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ask for</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their</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help</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when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need</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it.</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17)</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try</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find</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positive</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in</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any</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given</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situation.</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18)</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can</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deal</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calmly,</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sensitively</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proactively</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with</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emotional</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displays</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others.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19)</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can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usually</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identify</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emotion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am</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feeling</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at</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any</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given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moment.</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20)</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am</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generally comfortable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in new</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situations.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21)</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neither</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bury</a:t>
            </a:r>
            <a:r>
              <a:rPr kumimoji="0" sz="17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5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anger</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nor</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let</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it</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explode</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on</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others.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720" algn="l"/>
                <a:tab pos="89598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22)</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 can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show</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empathy</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match</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feelings</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with those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another</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person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in an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interaction.</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5"/>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23)</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 can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keep</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going</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on a</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big project,</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despite obstacles.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0370" algn="l"/>
                <a:tab pos="896619" algn="l"/>
              </a:tabLst>
              <a:defRPr/>
            </a:pPr>
            <a:r>
              <a:rPr kumimoji="0" sz="1700" u="heavy"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Times New Roman"/>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24)</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am</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respected</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liked</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by</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others,</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even</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when</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they</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don’t</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agree</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with</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me.</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25)</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am</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clear</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about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own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goals</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values.</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26)</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express</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views</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honestly</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and</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thoughtfully,</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without </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being</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pushy.</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720" algn="l"/>
                <a:tab pos="895985"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27)</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 am</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good</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at </a:t>
            </a:r>
            <a:r>
              <a:rPr kumimoji="0" sz="17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managing</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moods,</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 seldom</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bring</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negative</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emotions</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work.</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28)</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focus</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full</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attention</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on</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another person</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when</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listen to</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them.</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29)</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believe</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work</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do</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day-</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to-day</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has</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meaning</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and</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value</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society.</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12700" marR="0" lvl="0" indent="0" defTabSz="914400" eaLnBrk="1" fontAlgn="auto" latinLnBrk="0" hangingPunct="1">
              <a:lnSpc>
                <a:spcPct val="100000"/>
              </a:lnSpc>
              <a:spcBef>
                <a:spcPts val="300"/>
              </a:spcBef>
              <a:spcAft>
                <a:spcPts val="0"/>
              </a:spcAft>
              <a:buClrTx/>
              <a:buSzTx/>
              <a:buFontTx/>
              <a:buNone/>
              <a:tabLst>
                <a:tab pos="426084" algn="l"/>
                <a:tab pos="896619" algn="l"/>
              </a:tabLst>
              <a:defRPr/>
            </a:pPr>
            <a:r>
              <a:rPr kumimoji="0" sz="1700" u="sng" strike="noStrike" kern="0" cap="none" spc="0"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r>
              <a:rPr kumimoji="0" sz="17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30)</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	I</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can</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effectively</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persuade</a:t>
            </a:r>
            <a:r>
              <a:rPr kumimoji="0" sz="17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others</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adopt</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my</a:t>
            </a:r>
            <a:r>
              <a:rPr kumimoji="0" sz="17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point</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view</a:t>
            </a:r>
            <a:r>
              <a:rPr kumimoji="0" sz="17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without</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coercing</a:t>
            </a:r>
            <a:r>
              <a:rPr kumimoji="0" sz="17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17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them.</a:t>
            </a:r>
            <a:endParaRPr kumimoji="0" sz="17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p:txBody>
      </p:sp>
      <p:sp>
        <p:nvSpPr>
          <p:cNvPr id="5" name="Rectangle 4">
            <a:extLst>
              <a:ext uri="{FF2B5EF4-FFF2-40B4-BE49-F238E27FC236}">
                <a16:creationId xmlns:a16="http://schemas.microsoft.com/office/drawing/2014/main" id="{8FF2DC8D-3AD5-8C09-054D-B8CAF25E7342}"/>
              </a:ext>
            </a:extLst>
          </p:cNvPr>
          <p:cNvSpPr/>
          <p:nvPr/>
        </p:nvSpPr>
        <p:spPr>
          <a:xfrm>
            <a:off x="0" y="0"/>
            <a:ext cx="1069339" cy="955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0DABF9-E95A-DAF5-8168-09AB9CB85512}"/>
              </a:ext>
            </a:extLst>
          </p:cNvPr>
          <p:cNvSpPr/>
          <p:nvPr/>
        </p:nvSpPr>
        <p:spPr>
          <a:xfrm>
            <a:off x="-1" y="132435"/>
            <a:ext cx="1069339" cy="955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b="1" dirty="0">
                <a:latin typeface="Aptos SemiBold" panose="020B0004020202020204" pitchFamily="34" charset="0"/>
              </a:rPr>
              <a:t>Scoring</a:t>
            </a:r>
            <a:r>
              <a:rPr b="1" spc="80" dirty="0">
                <a:latin typeface="Aptos SemiBold" panose="020B0004020202020204" pitchFamily="34" charset="0"/>
              </a:rPr>
              <a:t> </a:t>
            </a:r>
            <a:r>
              <a:rPr b="1" dirty="0">
                <a:latin typeface="Aptos SemiBold" panose="020B0004020202020204" pitchFamily="34" charset="0"/>
              </a:rPr>
              <a:t>the</a:t>
            </a:r>
            <a:r>
              <a:rPr b="1" spc="70" dirty="0">
                <a:latin typeface="Aptos SemiBold" panose="020B0004020202020204" pitchFamily="34" charset="0"/>
              </a:rPr>
              <a:t> </a:t>
            </a:r>
            <a:r>
              <a:rPr b="1" spc="270" dirty="0">
                <a:latin typeface="Aptos SemiBold" panose="020B0004020202020204" pitchFamily="34" charset="0"/>
              </a:rPr>
              <a:t>EQ</a:t>
            </a:r>
            <a:r>
              <a:rPr b="1" spc="60" dirty="0">
                <a:latin typeface="Aptos SemiBold" panose="020B0004020202020204" pitchFamily="34" charset="0"/>
              </a:rPr>
              <a:t> </a:t>
            </a:r>
            <a:r>
              <a:rPr lang="en-US" b="1" spc="-60" dirty="0">
                <a:latin typeface="Aptos SemiBold" panose="020B0004020202020204" pitchFamily="34" charset="0"/>
              </a:rPr>
              <a:t>S</a:t>
            </a:r>
            <a:r>
              <a:rPr b="1" spc="-60" dirty="0">
                <a:latin typeface="Aptos SemiBold" panose="020B0004020202020204" pitchFamily="34" charset="0"/>
              </a:rPr>
              <a:t>elf-</a:t>
            </a:r>
            <a:r>
              <a:rPr lang="en-US" b="1" spc="-35" dirty="0">
                <a:latin typeface="Aptos SemiBold" panose="020B0004020202020204" pitchFamily="34" charset="0"/>
              </a:rPr>
              <a:t>A</a:t>
            </a:r>
            <a:r>
              <a:rPr b="1" spc="-35" dirty="0">
                <a:latin typeface="Aptos SemiBold" panose="020B0004020202020204" pitchFamily="34" charset="0"/>
              </a:rPr>
              <a:t>ssessment</a:t>
            </a:r>
            <a:r>
              <a:rPr b="1" spc="95" dirty="0">
                <a:latin typeface="Aptos SemiBold" panose="020B0004020202020204" pitchFamily="34" charset="0"/>
              </a:rPr>
              <a:t> </a:t>
            </a:r>
            <a:r>
              <a:rPr lang="en-US" b="1" spc="-10" dirty="0">
                <a:latin typeface="Aptos SemiBold" panose="020B0004020202020204" pitchFamily="34" charset="0"/>
              </a:rPr>
              <a:t>C</a:t>
            </a:r>
            <a:r>
              <a:rPr b="1" spc="-10" dirty="0">
                <a:latin typeface="Aptos SemiBold" panose="020B0004020202020204" pitchFamily="34" charset="0"/>
              </a:rPr>
              <a:t>hecklist</a:t>
            </a:r>
          </a:p>
        </p:txBody>
      </p:sp>
      <p:sp>
        <p:nvSpPr>
          <p:cNvPr id="3" name="object 3"/>
          <p:cNvSpPr txBox="1"/>
          <p:nvPr/>
        </p:nvSpPr>
        <p:spPr>
          <a:xfrm>
            <a:off x="1069338" y="729528"/>
            <a:ext cx="8949356" cy="602088"/>
          </a:xfrm>
          <a:prstGeom prst="rect">
            <a:avLst/>
          </a:prstGeom>
        </p:spPr>
        <p:txBody>
          <a:bodyPr vert="horz" wrap="square" lIns="0" tIns="12065" rIns="0" bIns="0" rtlCol="0">
            <a:spAutoFit/>
          </a:bodyPr>
          <a:lstStyle/>
          <a:p>
            <a:pPr marL="354965" marR="0" lvl="0" indent="-342265" defTabSz="914400" eaLnBrk="1" fontAlgn="auto" latinLnBrk="0" hangingPunct="1">
              <a:lnSpc>
                <a:spcPts val="2340"/>
              </a:lnSpc>
              <a:spcBef>
                <a:spcPts val="95"/>
              </a:spcBef>
              <a:spcAft>
                <a:spcPts val="0"/>
              </a:spcAft>
              <a:buClrTx/>
              <a:buSzTx/>
              <a:buFontTx/>
              <a:buAutoNum type="arabicParenR"/>
              <a:tabLst>
                <a:tab pos="354965" algn="l"/>
              </a:tabLst>
              <a:defRPr/>
            </a:pP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Enter</a:t>
            </a:r>
            <a:r>
              <a:rPr kumimoji="0" sz="20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your</a:t>
            </a:r>
            <a:r>
              <a:rPr kumimoji="0" sz="20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75" normalizeH="0" baseline="0" noProof="0" dirty="0">
                <a:ln>
                  <a:noFill/>
                </a:ln>
                <a:solidFill>
                  <a:sysClr val="windowText" lastClr="000000"/>
                </a:solidFill>
                <a:effectLst/>
                <a:uLnTx/>
                <a:uFillTx/>
                <a:latin typeface="Aptos Light" panose="020B0004020202020204" pitchFamily="34" charset="0"/>
                <a:cs typeface="Calibri"/>
              </a:rPr>
              <a:t>ratings</a:t>
            </a:r>
            <a:r>
              <a:rPr kumimoji="0" sz="20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for</a:t>
            </a:r>
            <a:r>
              <a:rPr kumimoji="0" sz="20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60" normalizeH="0" baseline="0" noProof="0" dirty="0">
                <a:ln>
                  <a:noFill/>
                </a:ln>
                <a:solidFill>
                  <a:sysClr val="windowText" lastClr="000000"/>
                </a:solidFill>
                <a:effectLst/>
                <a:uLnTx/>
                <a:uFillTx/>
                <a:latin typeface="Aptos Light" panose="020B0004020202020204" pitchFamily="34" charset="0"/>
                <a:cs typeface="Calibri"/>
              </a:rPr>
              <a:t>each</a:t>
            </a:r>
            <a:r>
              <a:rPr kumimoji="0" sz="20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numbered</a:t>
            </a:r>
            <a:r>
              <a:rPr kumimoji="0" sz="2000" u="none" strike="noStrike" kern="0" cap="none" spc="-5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question</a:t>
            </a:r>
            <a:r>
              <a:rPr kumimoji="0" sz="20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in</a:t>
            </a:r>
            <a:r>
              <a:rPr kumimoji="0" sz="20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a:t>
            </a:r>
            <a:r>
              <a:rPr kumimoji="0" sz="20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55" normalizeH="0" baseline="0" noProof="0" dirty="0">
                <a:ln>
                  <a:noFill/>
                </a:ln>
                <a:solidFill>
                  <a:sysClr val="windowText" lastClr="000000"/>
                </a:solidFill>
                <a:effectLst/>
                <a:uLnTx/>
                <a:uFillTx/>
                <a:latin typeface="Aptos Light" panose="020B0004020202020204" pitchFamily="34" charset="0"/>
                <a:cs typeface="Calibri"/>
              </a:rPr>
              <a:t>category</a:t>
            </a:r>
            <a:r>
              <a:rPr kumimoji="0" sz="2000" u="none" strike="noStrike" kern="0" cap="none" spc="-1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where</a:t>
            </a:r>
            <a:r>
              <a:rPr kumimoji="0" sz="20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it</a:t>
            </a:r>
            <a:r>
              <a:rPr kumimoji="0" sz="2000" u="none" strike="noStrike" kern="0" cap="none" spc="-4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appears.</a:t>
            </a:r>
            <a:endPar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a:p>
            <a:pPr marL="354965" marR="0" lvl="0" indent="-342265" defTabSz="914400" eaLnBrk="1" fontAlgn="auto" latinLnBrk="0" hangingPunct="1">
              <a:lnSpc>
                <a:spcPts val="2340"/>
              </a:lnSpc>
              <a:spcBef>
                <a:spcPts val="0"/>
              </a:spcBef>
              <a:spcAft>
                <a:spcPts val="0"/>
              </a:spcAft>
              <a:buClrTx/>
              <a:buSzTx/>
              <a:buFontTx/>
              <a:buAutoNum type="arabicParenR"/>
              <a:tabLst>
                <a:tab pos="354965" algn="l"/>
              </a:tabLst>
              <a:defRPr/>
            </a:pP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Add</a:t>
            </a:r>
            <a:r>
              <a:rPr kumimoji="0" sz="2000" u="none" strike="noStrike" kern="0" cap="none" spc="-114"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the</a:t>
            </a:r>
            <a:r>
              <a:rPr kumimoji="0" sz="2000" u="none" strike="noStrike" kern="0" cap="none" spc="-3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75" normalizeH="0" baseline="0" noProof="0" dirty="0">
                <a:ln>
                  <a:noFill/>
                </a:ln>
                <a:solidFill>
                  <a:sysClr val="windowText" lastClr="000000"/>
                </a:solidFill>
                <a:effectLst/>
                <a:uLnTx/>
                <a:uFillTx/>
                <a:latin typeface="Aptos Light" panose="020B0004020202020204" pitchFamily="34" charset="0"/>
                <a:cs typeface="Calibri"/>
              </a:rPr>
              <a:t>ratings</a:t>
            </a:r>
            <a:r>
              <a:rPr kumimoji="0" sz="20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for</a:t>
            </a:r>
            <a:r>
              <a:rPr kumimoji="0" sz="20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60" normalizeH="0" baseline="0" noProof="0" dirty="0">
                <a:ln>
                  <a:noFill/>
                </a:ln>
                <a:solidFill>
                  <a:sysClr val="windowText" lastClr="000000"/>
                </a:solidFill>
                <a:effectLst/>
                <a:uLnTx/>
                <a:uFillTx/>
                <a:latin typeface="Aptos Light" panose="020B0004020202020204" pitchFamily="34" charset="0"/>
                <a:cs typeface="Calibri"/>
              </a:rPr>
              <a:t>each</a:t>
            </a:r>
            <a:r>
              <a:rPr kumimoji="0" sz="20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55" normalizeH="0" baseline="0" noProof="0" dirty="0">
                <a:ln>
                  <a:noFill/>
                </a:ln>
                <a:solidFill>
                  <a:sysClr val="windowText" lastClr="000000"/>
                </a:solidFill>
                <a:effectLst/>
                <a:uLnTx/>
                <a:uFillTx/>
                <a:latin typeface="Aptos Light" panose="020B0004020202020204" pitchFamily="34" charset="0"/>
                <a:cs typeface="Calibri"/>
              </a:rPr>
              <a:t>category</a:t>
            </a:r>
            <a:r>
              <a:rPr kumimoji="0" sz="20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to</a:t>
            </a:r>
            <a:r>
              <a:rPr kumimoji="0" sz="20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55" normalizeH="0" baseline="0" noProof="0" dirty="0">
                <a:ln>
                  <a:noFill/>
                </a:ln>
                <a:solidFill>
                  <a:sysClr val="windowText" lastClr="000000"/>
                </a:solidFill>
                <a:effectLst/>
                <a:uLnTx/>
                <a:uFillTx/>
                <a:latin typeface="Aptos Light" panose="020B0004020202020204" pitchFamily="34" charset="0"/>
                <a:cs typeface="Calibri"/>
              </a:rPr>
              <a:t>obtain</a:t>
            </a:r>
            <a:r>
              <a:rPr kumimoji="0" sz="20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229" normalizeH="0" baseline="0" noProof="0" dirty="0">
                <a:ln>
                  <a:noFill/>
                </a:ln>
                <a:solidFill>
                  <a:sysClr val="windowText" lastClr="000000"/>
                </a:solidFill>
                <a:effectLst/>
                <a:uLnTx/>
                <a:uFillTx/>
                <a:latin typeface="Aptos Light" panose="020B0004020202020204" pitchFamily="34" charset="0"/>
                <a:cs typeface="Calibri"/>
              </a:rPr>
              <a:t>a</a:t>
            </a:r>
            <a:r>
              <a:rPr kumimoji="0" sz="2000" u="none" strike="noStrike" kern="0" cap="none" spc="8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total</a:t>
            </a:r>
            <a:r>
              <a:rPr kumimoji="0" sz="20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for</a:t>
            </a:r>
            <a:r>
              <a:rPr kumimoji="0" sz="2000" u="none" strike="noStrike" kern="0" cap="none" spc="-3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70" normalizeH="0" baseline="0" noProof="0" dirty="0">
                <a:ln>
                  <a:noFill/>
                </a:ln>
                <a:solidFill>
                  <a:sysClr val="windowText" lastClr="000000"/>
                </a:solidFill>
                <a:effectLst/>
                <a:uLnTx/>
                <a:uFillTx/>
                <a:latin typeface="Aptos Light" panose="020B0004020202020204" pitchFamily="34" charset="0"/>
                <a:cs typeface="Calibri"/>
              </a:rPr>
              <a:t>that</a:t>
            </a:r>
            <a:r>
              <a:rPr kumimoji="0" sz="2000" u="none" strike="noStrike" kern="0" cap="none" spc="-5"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40" normalizeH="0" baseline="0" noProof="0" dirty="0">
                <a:ln>
                  <a:noFill/>
                </a:ln>
                <a:solidFill>
                  <a:sysClr val="windowText" lastClr="000000"/>
                </a:solidFill>
                <a:effectLst/>
                <a:uLnTx/>
                <a:uFillTx/>
                <a:latin typeface="Aptos Light" panose="020B0004020202020204" pitchFamily="34" charset="0"/>
                <a:cs typeface="Calibri"/>
              </a:rPr>
              <a:t>specific</a:t>
            </a:r>
            <a:r>
              <a:rPr kumimoji="0" sz="2000" u="none" strike="noStrike" kern="0" cap="none" spc="-2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75" normalizeH="0" baseline="0" noProof="0" dirty="0">
                <a:ln>
                  <a:noFill/>
                </a:ln>
                <a:solidFill>
                  <a:sysClr val="windowText" lastClr="000000"/>
                </a:solidFill>
                <a:effectLst/>
                <a:uLnTx/>
                <a:uFillTx/>
                <a:latin typeface="Aptos Light" panose="020B0004020202020204" pitchFamily="34" charset="0"/>
                <a:cs typeface="Calibri"/>
              </a:rPr>
              <a:t>facet</a:t>
            </a:r>
            <a:r>
              <a:rPr kumimoji="0" sz="2000" u="none" strike="noStrike" kern="0" cap="none" spc="-10" normalizeH="0" baseline="0" noProof="0" dirty="0">
                <a:ln>
                  <a:noFill/>
                </a:ln>
                <a:solidFill>
                  <a:sysClr val="windowText" lastClr="000000"/>
                </a:solidFill>
                <a:effectLst/>
                <a:uLnTx/>
                <a:uFillTx/>
                <a:latin typeface="Aptos Light" panose="020B0004020202020204" pitchFamily="34" charset="0"/>
                <a:cs typeface="Calibri"/>
              </a:rPr>
              <a:t> </a:t>
            </a:r>
            <a:r>
              <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rPr>
              <a:t>of</a:t>
            </a:r>
            <a:r>
              <a:rPr kumimoji="0" sz="2000" u="none" strike="noStrike" kern="0" cap="none" spc="-25" normalizeH="0" baseline="0" noProof="0" dirty="0">
                <a:ln>
                  <a:noFill/>
                </a:ln>
                <a:solidFill>
                  <a:sysClr val="windowText" lastClr="000000"/>
                </a:solidFill>
                <a:effectLst/>
                <a:uLnTx/>
                <a:uFillTx/>
                <a:latin typeface="Aptos Light" panose="020B0004020202020204" pitchFamily="34" charset="0"/>
                <a:cs typeface="Calibri"/>
              </a:rPr>
              <a:t> EQ.</a:t>
            </a:r>
            <a:endParaRPr kumimoji="0" sz="2000" u="none" strike="noStrike" kern="0" cap="none" spc="0" normalizeH="0" baseline="0" noProof="0" dirty="0">
              <a:ln>
                <a:noFill/>
              </a:ln>
              <a:solidFill>
                <a:sysClr val="windowText" lastClr="000000"/>
              </a:solidFill>
              <a:effectLst/>
              <a:uLnTx/>
              <a:uFillTx/>
              <a:latin typeface="Aptos Light" panose="020B0004020202020204" pitchFamily="34" charset="0"/>
              <a:cs typeface="Calibri"/>
            </a:endParaRPr>
          </a:p>
        </p:txBody>
      </p:sp>
      <p:sp>
        <p:nvSpPr>
          <p:cNvPr id="4" name="object 4"/>
          <p:cNvSpPr/>
          <p:nvPr/>
        </p:nvSpPr>
        <p:spPr>
          <a:xfrm>
            <a:off x="1886966" y="2255941"/>
            <a:ext cx="782320" cy="0"/>
          </a:xfrm>
          <a:custGeom>
            <a:avLst/>
            <a:gdLst/>
            <a:ahLst/>
            <a:cxnLst/>
            <a:rect l="l" t="t" r="r" b="b"/>
            <a:pathLst>
              <a:path w="782319">
                <a:moveTo>
                  <a:pt x="0" y="0"/>
                </a:moveTo>
                <a:lnTo>
                  <a:pt x="782300" y="0"/>
                </a:lnTo>
              </a:path>
            </a:pathLst>
          </a:custGeom>
          <a:ln w="12991">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5" name="object 5"/>
          <p:cNvSpPr/>
          <p:nvPr/>
        </p:nvSpPr>
        <p:spPr>
          <a:xfrm>
            <a:off x="1886966" y="2500111"/>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6" name="object 6"/>
          <p:cNvSpPr/>
          <p:nvPr/>
        </p:nvSpPr>
        <p:spPr>
          <a:xfrm>
            <a:off x="1886966" y="2743951"/>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7" name="object 7"/>
          <p:cNvSpPr/>
          <p:nvPr/>
        </p:nvSpPr>
        <p:spPr>
          <a:xfrm>
            <a:off x="1886966" y="2987791"/>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8" name="object 8"/>
          <p:cNvSpPr/>
          <p:nvPr/>
        </p:nvSpPr>
        <p:spPr>
          <a:xfrm>
            <a:off x="1886966" y="3231631"/>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9" name="object 9"/>
          <p:cNvSpPr txBox="1"/>
          <p:nvPr/>
        </p:nvSpPr>
        <p:spPr>
          <a:xfrm>
            <a:off x="1219961" y="1746629"/>
            <a:ext cx="2816860" cy="1887220"/>
          </a:xfrm>
          <a:prstGeom prst="rect">
            <a:avLst/>
          </a:prstGeom>
          <a:ln w="25400">
            <a:solidFill>
              <a:srgbClr val="BC572C"/>
            </a:solidFill>
          </a:ln>
        </p:spPr>
        <p:txBody>
          <a:bodyPr vert="horz" wrap="square" lIns="0" tIns="28575" rIns="0" bIns="0" rtlCol="0">
            <a:spAutoFit/>
          </a:bodyPr>
          <a:lstStyle/>
          <a:p>
            <a:pPr marL="90805" marR="0" lvl="0" indent="0" defTabSz="914400" eaLnBrk="1" fontAlgn="auto" latinLnBrk="0" hangingPunct="1">
              <a:lnSpc>
                <a:spcPct val="100000"/>
              </a:lnSpc>
              <a:spcBef>
                <a:spcPts val="225"/>
              </a:spcBef>
              <a:spcAft>
                <a:spcPts val="0"/>
              </a:spcAft>
              <a:buClrTx/>
              <a:buSzTx/>
              <a:buFontTx/>
              <a:buNone/>
              <a:tabLst/>
              <a:defRPr/>
            </a:pPr>
            <a:r>
              <a:rPr kumimoji="0" sz="1600" u="none" strike="noStrike" kern="0" cap="none" normalizeH="0" baseline="0" noProof="0" dirty="0">
                <a:ln>
                  <a:noFill/>
                </a:ln>
                <a:solidFill>
                  <a:srgbClr val="BC572C"/>
                </a:solidFill>
                <a:effectLst/>
                <a:uLnTx/>
                <a:uFillTx/>
                <a:latin typeface="Aptos Light" panose="020B0004020202020204" pitchFamily="34" charset="0"/>
                <a:cs typeface="Arial Black"/>
              </a:rPr>
              <a:t>Self Awareness:</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Arial Black"/>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7</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13</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19</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25</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90805" marR="0" lvl="0" indent="0" defTabSz="914400" eaLnBrk="1" fontAlgn="auto" latinLnBrk="0" hangingPunct="1">
              <a:lnSpc>
                <a:spcPct val="100000"/>
              </a:lnSpc>
              <a:spcBef>
                <a:spcPts val="600"/>
              </a:spcBef>
              <a:spcAft>
                <a:spcPts val="0"/>
              </a:spcAft>
              <a:buClrTx/>
              <a:buSzTx/>
              <a:buFontTx/>
              <a:buNone/>
              <a:tabLst>
                <a:tab pos="2535555" algn="l"/>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Total Self Awareness: </a:t>
            </a:r>
            <a:r>
              <a:rPr kumimoji="0" sz="1600" u="sng" strike="noStrike" kern="0" cap="none"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p:txBody>
      </p:sp>
      <p:sp>
        <p:nvSpPr>
          <p:cNvPr id="10" name="object 10"/>
          <p:cNvSpPr/>
          <p:nvPr/>
        </p:nvSpPr>
        <p:spPr>
          <a:xfrm>
            <a:off x="1886966" y="4425812"/>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11" name="object 11"/>
          <p:cNvSpPr/>
          <p:nvPr/>
        </p:nvSpPr>
        <p:spPr>
          <a:xfrm>
            <a:off x="1886966" y="4669652"/>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12" name="object 12"/>
          <p:cNvSpPr/>
          <p:nvPr/>
        </p:nvSpPr>
        <p:spPr>
          <a:xfrm>
            <a:off x="1886966" y="4913493"/>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13" name="object 13"/>
          <p:cNvSpPr/>
          <p:nvPr/>
        </p:nvSpPr>
        <p:spPr>
          <a:xfrm>
            <a:off x="1886966" y="5157332"/>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14" name="object 14"/>
          <p:cNvSpPr/>
          <p:nvPr/>
        </p:nvSpPr>
        <p:spPr>
          <a:xfrm>
            <a:off x="1886966" y="5401172"/>
            <a:ext cx="782320" cy="0"/>
          </a:xfrm>
          <a:custGeom>
            <a:avLst/>
            <a:gdLst/>
            <a:ahLst/>
            <a:cxnLst/>
            <a:rect l="l" t="t" r="r" b="b"/>
            <a:pathLst>
              <a:path w="782319">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15" name="object 15"/>
          <p:cNvSpPr txBox="1"/>
          <p:nvPr/>
        </p:nvSpPr>
        <p:spPr>
          <a:xfrm>
            <a:off x="1219961" y="3916805"/>
            <a:ext cx="2816860" cy="1889760"/>
          </a:xfrm>
          <a:prstGeom prst="rect">
            <a:avLst/>
          </a:prstGeom>
          <a:ln w="25400">
            <a:solidFill>
              <a:srgbClr val="BC572C"/>
            </a:solidFill>
          </a:ln>
        </p:spPr>
        <p:txBody>
          <a:bodyPr vert="horz" wrap="square" lIns="0" tIns="27940" rIns="0" bIns="0" rtlCol="0">
            <a:spAutoFit/>
          </a:bodyPr>
          <a:lstStyle/>
          <a:p>
            <a:pPr marL="90805" marR="0" lvl="0" indent="0" defTabSz="914400" eaLnBrk="1" fontAlgn="auto" latinLnBrk="0" hangingPunct="1">
              <a:lnSpc>
                <a:spcPct val="100000"/>
              </a:lnSpc>
              <a:spcBef>
                <a:spcPts val="220"/>
              </a:spcBef>
              <a:spcAft>
                <a:spcPts val="0"/>
              </a:spcAft>
              <a:buClrTx/>
              <a:buSzTx/>
              <a:buFontTx/>
              <a:buNone/>
              <a:tabLst/>
              <a:defRPr/>
            </a:pPr>
            <a:r>
              <a:rPr kumimoji="0" sz="1600" u="none" strike="noStrike" kern="0" cap="none" normalizeH="0" baseline="0" noProof="0" dirty="0">
                <a:ln>
                  <a:noFill/>
                </a:ln>
                <a:solidFill>
                  <a:srgbClr val="BC572C"/>
                </a:solidFill>
                <a:effectLst/>
                <a:uLnTx/>
                <a:uFillTx/>
                <a:latin typeface="Aptos Light" panose="020B0004020202020204" pitchFamily="34" charset="0"/>
                <a:cs typeface="Arial Black"/>
              </a:rPr>
              <a:t>Empathy:</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Arial Black"/>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4</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10</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16</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22</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28</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90805" marR="0" lvl="0" indent="0" defTabSz="914400" eaLnBrk="1" fontAlgn="auto" latinLnBrk="0" hangingPunct="1">
              <a:lnSpc>
                <a:spcPct val="100000"/>
              </a:lnSpc>
              <a:spcBef>
                <a:spcPts val="605"/>
              </a:spcBef>
              <a:spcAft>
                <a:spcPts val="0"/>
              </a:spcAft>
              <a:buClrTx/>
              <a:buSzTx/>
              <a:buFontTx/>
              <a:buNone/>
              <a:tabLst>
                <a:tab pos="1998980" algn="l"/>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Total Empathy: </a:t>
            </a:r>
            <a:r>
              <a:rPr kumimoji="0" sz="1600" u="sng" strike="noStrike" kern="0" cap="none"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p:txBody>
      </p:sp>
      <p:sp>
        <p:nvSpPr>
          <p:cNvPr id="16" name="object 16"/>
          <p:cNvSpPr/>
          <p:nvPr/>
        </p:nvSpPr>
        <p:spPr>
          <a:xfrm>
            <a:off x="5354446" y="2255941"/>
            <a:ext cx="782320" cy="0"/>
          </a:xfrm>
          <a:custGeom>
            <a:avLst/>
            <a:gdLst/>
            <a:ahLst/>
            <a:cxnLst/>
            <a:rect l="l" t="t" r="r" b="b"/>
            <a:pathLst>
              <a:path w="782320">
                <a:moveTo>
                  <a:pt x="0" y="0"/>
                </a:moveTo>
                <a:lnTo>
                  <a:pt x="782300" y="0"/>
                </a:lnTo>
              </a:path>
            </a:pathLst>
          </a:custGeom>
          <a:ln w="12991">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17" name="object 17"/>
          <p:cNvSpPr/>
          <p:nvPr/>
        </p:nvSpPr>
        <p:spPr>
          <a:xfrm>
            <a:off x="5354446" y="2500111"/>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18" name="object 18"/>
          <p:cNvSpPr/>
          <p:nvPr/>
        </p:nvSpPr>
        <p:spPr>
          <a:xfrm>
            <a:off x="5354446" y="2743951"/>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19" name="object 19"/>
          <p:cNvSpPr/>
          <p:nvPr/>
        </p:nvSpPr>
        <p:spPr>
          <a:xfrm>
            <a:off x="5354446" y="2987791"/>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20" name="object 20"/>
          <p:cNvSpPr/>
          <p:nvPr/>
        </p:nvSpPr>
        <p:spPr>
          <a:xfrm>
            <a:off x="5354446" y="3231631"/>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21" name="object 21"/>
          <p:cNvSpPr txBox="1"/>
          <p:nvPr/>
        </p:nvSpPr>
        <p:spPr>
          <a:xfrm>
            <a:off x="4687061" y="1746629"/>
            <a:ext cx="2816860" cy="1887220"/>
          </a:xfrm>
          <a:prstGeom prst="rect">
            <a:avLst/>
          </a:prstGeom>
          <a:ln w="25400">
            <a:solidFill>
              <a:srgbClr val="BC572C"/>
            </a:solidFill>
          </a:ln>
        </p:spPr>
        <p:txBody>
          <a:bodyPr vert="horz" wrap="square" lIns="0" tIns="28575" rIns="0" bIns="0" rtlCol="0">
            <a:spAutoFit/>
          </a:bodyPr>
          <a:lstStyle/>
          <a:p>
            <a:pPr marL="90805" marR="0" lvl="0" indent="0" defTabSz="914400" eaLnBrk="1" fontAlgn="auto" latinLnBrk="0" hangingPunct="1">
              <a:lnSpc>
                <a:spcPct val="100000"/>
              </a:lnSpc>
              <a:spcBef>
                <a:spcPts val="225"/>
              </a:spcBef>
              <a:spcAft>
                <a:spcPts val="0"/>
              </a:spcAft>
              <a:buClrTx/>
              <a:buSzTx/>
              <a:buFontTx/>
              <a:buNone/>
              <a:tabLst/>
              <a:defRPr/>
            </a:pPr>
            <a:r>
              <a:rPr kumimoji="0" sz="1600" u="none" strike="noStrike" kern="0" cap="none" normalizeH="0" baseline="0" noProof="0" dirty="0">
                <a:ln>
                  <a:noFill/>
                </a:ln>
                <a:solidFill>
                  <a:srgbClr val="BC572C"/>
                </a:solidFill>
                <a:effectLst/>
                <a:uLnTx/>
                <a:uFillTx/>
                <a:latin typeface="Aptos Light" panose="020B0004020202020204" pitchFamily="34" charset="0"/>
                <a:cs typeface="Arial Black"/>
              </a:rPr>
              <a:t>Self Confidence:</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Arial Black"/>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8</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14</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20</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26</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90805" marR="0" lvl="0" indent="0" defTabSz="914400" eaLnBrk="1" fontAlgn="auto" latinLnBrk="0" hangingPunct="1">
              <a:lnSpc>
                <a:spcPct val="100000"/>
              </a:lnSpc>
              <a:spcBef>
                <a:spcPts val="600"/>
              </a:spcBef>
              <a:spcAft>
                <a:spcPts val="0"/>
              </a:spcAft>
              <a:buClrTx/>
              <a:buSzTx/>
              <a:buFontTx/>
              <a:buNone/>
              <a:tabLst>
                <a:tab pos="2576830" algn="l"/>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Total Self Confidence: </a:t>
            </a:r>
            <a:r>
              <a:rPr kumimoji="0" sz="1600" u="sng" strike="noStrike" kern="0" cap="none"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p:txBody>
      </p:sp>
      <p:sp>
        <p:nvSpPr>
          <p:cNvPr id="22" name="object 22"/>
          <p:cNvSpPr/>
          <p:nvPr/>
        </p:nvSpPr>
        <p:spPr>
          <a:xfrm>
            <a:off x="5354446" y="4425812"/>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23" name="object 23"/>
          <p:cNvSpPr/>
          <p:nvPr/>
        </p:nvSpPr>
        <p:spPr>
          <a:xfrm>
            <a:off x="5354446" y="4669652"/>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24" name="object 24"/>
          <p:cNvSpPr/>
          <p:nvPr/>
        </p:nvSpPr>
        <p:spPr>
          <a:xfrm>
            <a:off x="5354446" y="4913493"/>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25" name="object 25"/>
          <p:cNvSpPr/>
          <p:nvPr/>
        </p:nvSpPr>
        <p:spPr>
          <a:xfrm>
            <a:off x="5354446" y="5157332"/>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26" name="object 26"/>
          <p:cNvSpPr/>
          <p:nvPr/>
        </p:nvSpPr>
        <p:spPr>
          <a:xfrm>
            <a:off x="5354446" y="5401172"/>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27" name="object 27"/>
          <p:cNvSpPr txBox="1"/>
          <p:nvPr/>
        </p:nvSpPr>
        <p:spPr>
          <a:xfrm>
            <a:off x="4687061" y="3916805"/>
            <a:ext cx="2816860" cy="1889760"/>
          </a:xfrm>
          <a:prstGeom prst="rect">
            <a:avLst/>
          </a:prstGeom>
          <a:ln w="25400">
            <a:solidFill>
              <a:srgbClr val="BC572C"/>
            </a:solidFill>
          </a:ln>
        </p:spPr>
        <p:txBody>
          <a:bodyPr vert="horz" wrap="square" lIns="0" tIns="27940" rIns="0" bIns="0" rtlCol="0">
            <a:spAutoFit/>
          </a:bodyPr>
          <a:lstStyle/>
          <a:p>
            <a:pPr marL="90805" marR="0" lvl="0" indent="0" defTabSz="914400" eaLnBrk="1" fontAlgn="auto" latinLnBrk="0" hangingPunct="1">
              <a:lnSpc>
                <a:spcPct val="100000"/>
              </a:lnSpc>
              <a:spcBef>
                <a:spcPts val="220"/>
              </a:spcBef>
              <a:spcAft>
                <a:spcPts val="0"/>
              </a:spcAft>
              <a:buClrTx/>
              <a:buSzTx/>
              <a:buFontTx/>
              <a:buNone/>
              <a:tabLst/>
              <a:defRPr/>
            </a:pPr>
            <a:r>
              <a:rPr kumimoji="0" sz="1600" u="none" strike="noStrike" kern="0" cap="none" normalizeH="0" baseline="0" noProof="0" dirty="0">
                <a:ln>
                  <a:noFill/>
                </a:ln>
                <a:solidFill>
                  <a:srgbClr val="BC572C"/>
                </a:solidFill>
                <a:effectLst/>
                <a:uLnTx/>
                <a:uFillTx/>
                <a:latin typeface="Aptos Light" panose="020B0004020202020204" pitchFamily="34" charset="0"/>
                <a:cs typeface="Arial Black"/>
              </a:rPr>
              <a:t>Motivation:</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Arial Black"/>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5</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11</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17</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23</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623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29</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90805" marR="0" lvl="0" indent="0" defTabSz="914400" eaLnBrk="1" fontAlgn="auto" latinLnBrk="0" hangingPunct="1">
              <a:lnSpc>
                <a:spcPct val="100000"/>
              </a:lnSpc>
              <a:spcBef>
                <a:spcPts val="605"/>
              </a:spcBef>
              <a:spcAft>
                <a:spcPts val="0"/>
              </a:spcAft>
              <a:buClrTx/>
              <a:buSzTx/>
              <a:buFontTx/>
              <a:buNone/>
              <a:tabLst>
                <a:tab pos="2181225" algn="l"/>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Total Motivation: </a:t>
            </a:r>
            <a:r>
              <a:rPr kumimoji="0" sz="1600" u="sng" strike="noStrike" kern="0" cap="none"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p:txBody>
      </p:sp>
      <p:sp>
        <p:nvSpPr>
          <p:cNvPr id="28" name="object 28"/>
          <p:cNvSpPr/>
          <p:nvPr/>
        </p:nvSpPr>
        <p:spPr>
          <a:xfrm>
            <a:off x="8838945" y="2255941"/>
            <a:ext cx="782320" cy="0"/>
          </a:xfrm>
          <a:custGeom>
            <a:avLst/>
            <a:gdLst/>
            <a:ahLst/>
            <a:cxnLst/>
            <a:rect l="l" t="t" r="r" b="b"/>
            <a:pathLst>
              <a:path w="782320">
                <a:moveTo>
                  <a:pt x="0" y="0"/>
                </a:moveTo>
                <a:lnTo>
                  <a:pt x="782300" y="0"/>
                </a:lnTo>
              </a:path>
            </a:pathLst>
          </a:custGeom>
          <a:ln w="12991">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29" name="object 29"/>
          <p:cNvSpPr/>
          <p:nvPr/>
        </p:nvSpPr>
        <p:spPr>
          <a:xfrm>
            <a:off x="8838945" y="2500111"/>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0" name="object 30"/>
          <p:cNvSpPr/>
          <p:nvPr/>
        </p:nvSpPr>
        <p:spPr>
          <a:xfrm>
            <a:off x="8838945" y="2743951"/>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1" name="object 31"/>
          <p:cNvSpPr/>
          <p:nvPr/>
        </p:nvSpPr>
        <p:spPr>
          <a:xfrm>
            <a:off x="8838945" y="2987791"/>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2" name="object 32"/>
          <p:cNvSpPr/>
          <p:nvPr/>
        </p:nvSpPr>
        <p:spPr>
          <a:xfrm>
            <a:off x="8838945" y="3231631"/>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3" name="object 33"/>
          <p:cNvSpPr txBox="1"/>
          <p:nvPr/>
        </p:nvSpPr>
        <p:spPr>
          <a:xfrm>
            <a:off x="8170926" y="1746629"/>
            <a:ext cx="2816860" cy="1887220"/>
          </a:xfrm>
          <a:prstGeom prst="rect">
            <a:avLst/>
          </a:prstGeom>
          <a:ln w="25400">
            <a:solidFill>
              <a:srgbClr val="BC572C"/>
            </a:solidFill>
          </a:ln>
        </p:spPr>
        <p:txBody>
          <a:bodyPr vert="horz" wrap="square" lIns="0" tIns="28575" rIns="0" bIns="0" rtlCol="0">
            <a:spAutoFit/>
          </a:bodyPr>
          <a:lstStyle/>
          <a:p>
            <a:pPr marL="91440" marR="0" lvl="0" indent="0" defTabSz="914400" eaLnBrk="1" fontAlgn="auto" latinLnBrk="0" hangingPunct="1">
              <a:lnSpc>
                <a:spcPct val="100000"/>
              </a:lnSpc>
              <a:spcBef>
                <a:spcPts val="225"/>
              </a:spcBef>
              <a:spcAft>
                <a:spcPts val="0"/>
              </a:spcAft>
              <a:buClrTx/>
              <a:buSzTx/>
              <a:buFontTx/>
              <a:buNone/>
              <a:tabLst/>
              <a:defRPr/>
            </a:pPr>
            <a:r>
              <a:rPr kumimoji="0" sz="1600" u="none" strike="noStrike" kern="0" cap="none" normalizeH="0" baseline="0" noProof="0" dirty="0">
                <a:ln>
                  <a:noFill/>
                </a:ln>
                <a:solidFill>
                  <a:srgbClr val="BC572C"/>
                </a:solidFill>
                <a:effectLst/>
                <a:uLnTx/>
                <a:uFillTx/>
                <a:latin typeface="Aptos Light" panose="020B0004020202020204" pitchFamily="34" charset="0"/>
                <a:cs typeface="Arial Black"/>
              </a:rPr>
              <a:t>Self Control:</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Arial Black"/>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3</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9</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15</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21</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27</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91440" marR="0" lvl="0" indent="0" defTabSz="914400" eaLnBrk="1" fontAlgn="auto" latinLnBrk="0" hangingPunct="1">
              <a:lnSpc>
                <a:spcPct val="100000"/>
              </a:lnSpc>
              <a:spcBef>
                <a:spcPts val="600"/>
              </a:spcBef>
              <a:spcAft>
                <a:spcPts val="0"/>
              </a:spcAft>
              <a:buClrTx/>
              <a:buSzTx/>
              <a:buFontTx/>
              <a:buNone/>
              <a:tabLst>
                <a:tab pos="2301875" algn="l"/>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Total Self Control: </a:t>
            </a:r>
            <a:r>
              <a:rPr kumimoji="0" sz="1600" u="sng" strike="noStrike" kern="0" cap="none"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p:txBody>
      </p:sp>
      <p:sp>
        <p:nvSpPr>
          <p:cNvPr id="34" name="object 34"/>
          <p:cNvSpPr/>
          <p:nvPr/>
        </p:nvSpPr>
        <p:spPr>
          <a:xfrm>
            <a:off x="8838945" y="4425812"/>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5" name="object 35"/>
          <p:cNvSpPr/>
          <p:nvPr/>
        </p:nvSpPr>
        <p:spPr>
          <a:xfrm>
            <a:off x="8838945" y="4669652"/>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6" name="object 36"/>
          <p:cNvSpPr/>
          <p:nvPr/>
        </p:nvSpPr>
        <p:spPr>
          <a:xfrm>
            <a:off x="8838945" y="4913493"/>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7" name="object 37"/>
          <p:cNvSpPr/>
          <p:nvPr/>
        </p:nvSpPr>
        <p:spPr>
          <a:xfrm>
            <a:off x="8838945" y="5157332"/>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8" name="object 38"/>
          <p:cNvSpPr/>
          <p:nvPr/>
        </p:nvSpPr>
        <p:spPr>
          <a:xfrm>
            <a:off x="8838945" y="5401172"/>
            <a:ext cx="782320" cy="0"/>
          </a:xfrm>
          <a:custGeom>
            <a:avLst/>
            <a:gdLst/>
            <a:ahLst/>
            <a:cxnLst/>
            <a:rect l="l" t="t" r="r" b="b"/>
            <a:pathLst>
              <a:path w="782320">
                <a:moveTo>
                  <a:pt x="0" y="0"/>
                </a:moveTo>
                <a:lnTo>
                  <a:pt x="781936" y="0"/>
                </a:lnTo>
              </a:path>
            </a:pathLst>
          </a:custGeom>
          <a:ln w="129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u="none" strike="noStrike" kern="0" cap="none" normalizeH="0" baseline="0" noProof="0">
              <a:ln>
                <a:noFill/>
              </a:ln>
              <a:solidFill>
                <a:sysClr val="windowText" lastClr="000000"/>
              </a:solidFill>
              <a:effectLst/>
              <a:uLnTx/>
              <a:uFillTx/>
              <a:latin typeface="Aptos Light" panose="020B0004020202020204" pitchFamily="34" charset="0"/>
            </a:endParaRPr>
          </a:p>
        </p:txBody>
      </p:sp>
      <p:sp>
        <p:nvSpPr>
          <p:cNvPr id="39" name="object 39"/>
          <p:cNvSpPr txBox="1"/>
          <p:nvPr/>
        </p:nvSpPr>
        <p:spPr>
          <a:xfrm>
            <a:off x="8170926" y="3916805"/>
            <a:ext cx="2816860" cy="1889760"/>
          </a:xfrm>
          <a:prstGeom prst="rect">
            <a:avLst/>
          </a:prstGeom>
          <a:ln w="25400">
            <a:solidFill>
              <a:srgbClr val="BC572C"/>
            </a:solidFill>
          </a:ln>
        </p:spPr>
        <p:txBody>
          <a:bodyPr vert="horz" wrap="square" lIns="0" tIns="27940" rIns="0" bIns="0" rtlCol="0">
            <a:spAutoFit/>
          </a:bodyPr>
          <a:lstStyle/>
          <a:p>
            <a:pPr marL="91440" marR="0" lvl="0" indent="0" defTabSz="914400" eaLnBrk="1" fontAlgn="auto" latinLnBrk="0" hangingPunct="1">
              <a:lnSpc>
                <a:spcPct val="100000"/>
              </a:lnSpc>
              <a:spcBef>
                <a:spcPts val="220"/>
              </a:spcBef>
              <a:spcAft>
                <a:spcPts val="0"/>
              </a:spcAft>
              <a:buClrTx/>
              <a:buSzTx/>
              <a:buFontTx/>
              <a:buNone/>
              <a:tabLst/>
              <a:defRPr/>
            </a:pPr>
            <a:r>
              <a:rPr kumimoji="0" sz="1600" u="none" strike="noStrike" kern="0" cap="none" normalizeH="0" baseline="0" noProof="0" dirty="0">
                <a:ln>
                  <a:noFill/>
                </a:ln>
                <a:solidFill>
                  <a:srgbClr val="BC572C"/>
                </a:solidFill>
                <a:effectLst/>
                <a:uLnTx/>
                <a:uFillTx/>
                <a:latin typeface="Aptos Light" panose="020B0004020202020204" pitchFamily="34" charset="0"/>
                <a:cs typeface="Arial Black"/>
              </a:rPr>
              <a:t>Social Competency:</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Arial Black"/>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6</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12</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18</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24</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317500" marR="0" lvl="0" indent="0" defTabSz="914400" eaLnBrk="1" fontAlgn="auto" latinLnBrk="0" hangingPunct="1">
              <a:lnSpc>
                <a:spcPct val="100000"/>
              </a:lnSpc>
              <a:spcBef>
                <a:spcPts val="0"/>
              </a:spcBef>
              <a:spcAft>
                <a:spcPts val="0"/>
              </a:spcAft>
              <a:buClrTx/>
              <a:buSzTx/>
              <a:buFontTx/>
              <a:buNone/>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30</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a:p>
            <a:pPr marL="91440" marR="0" lvl="0" indent="0" defTabSz="914400" eaLnBrk="1" fontAlgn="auto" latinLnBrk="0" hangingPunct="1">
              <a:lnSpc>
                <a:spcPct val="100000"/>
              </a:lnSpc>
              <a:spcBef>
                <a:spcPts val="605"/>
              </a:spcBef>
              <a:spcAft>
                <a:spcPts val="0"/>
              </a:spcAft>
              <a:buClrTx/>
              <a:buSzTx/>
              <a:buFontTx/>
              <a:buNone/>
              <a:tabLst>
                <a:tab pos="2767965" algn="l"/>
              </a:tabLst>
              <a:defRPr/>
            </a:pPr>
            <a:r>
              <a:rPr kumimoji="0" sz="1600" u="none" strike="noStrike" kern="0" cap="none" normalizeH="0" baseline="0" noProof="0" dirty="0">
                <a:ln>
                  <a:noFill/>
                </a:ln>
                <a:solidFill>
                  <a:sysClr val="windowText" lastClr="000000"/>
                </a:solidFill>
                <a:effectLst/>
                <a:uLnTx/>
                <a:uFillTx/>
                <a:latin typeface="Aptos Light" panose="020B0004020202020204" pitchFamily="34" charset="0"/>
                <a:cs typeface="Calibri"/>
              </a:rPr>
              <a:t>Total Social Competency: </a:t>
            </a:r>
            <a:r>
              <a:rPr kumimoji="0" sz="1600" u="sng" strike="noStrike" kern="0" cap="none" normalizeH="0" baseline="0" noProof="0" dirty="0">
                <a:ln>
                  <a:noFill/>
                </a:ln>
                <a:solidFill>
                  <a:sysClr val="windowText" lastClr="000000"/>
                </a:solidFill>
                <a:effectLst/>
                <a:uLnTx/>
                <a:uFill>
                  <a:solidFill>
                    <a:srgbClr val="000000"/>
                  </a:solidFill>
                </a:uFill>
                <a:latin typeface="Aptos Light" panose="020B0004020202020204" pitchFamily="34" charset="0"/>
                <a:cs typeface="Calibri"/>
              </a:rPr>
              <a:t>	</a:t>
            </a:r>
            <a:endParaRPr kumimoji="0" sz="1600" u="none" strike="noStrike" kern="0" cap="none" normalizeH="0" baseline="0" noProof="0">
              <a:ln>
                <a:noFill/>
              </a:ln>
              <a:solidFill>
                <a:sysClr val="windowText" lastClr="000000"/>
              </a:solidFill>
              <a:effectLst/>
              <a:uLnTx/>
              <a:uFillTx/>
              <a:latin typeface="Aptos Light" panose="020B0004020202020204" pitchFamily="34" charset="0"/>
              <a:cs typeface="Calibri"/>
            </a:endParaRPr>
          </a:p>
        </p:txBody>
      </p:sp>
      <p:sp>
        <p:nvSpPr>
          <p:cNvPr id="40" name="Rectangle 39">
            <a:extLst>
              <a:ext uri="{FF2B5EF4-FFF2-40B4-BE49-F238E27FC236}">
                <a16:creationId xmlns:a16="http://schemas.microsoft.com/office/drawing/2014/main" id="{409186FC-D9C1-DBB2-7A59-9CC074419E2D}"/>
              </a:ext>
            </a:extLst>
          </p:cNvPr>
          <p:cNvSpPr/>
          <p:nvPr/>
        </p:nvSpPr>
        <p:spPr>
          <a:xfrm>
            <a:off x="-1" y="132435"/>
            <a:ext cx="1069339" cy="955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1BD593F0-E250-94AB-AAC4-2487ED1F8D08}"/>
            </a:ext>
          </a:extLst>
        </p:cNvPr>
        <p:cNvGrpSpPr/>
        <p:nvPr/>
      </p:nvGrpSpPr>
      <p:grpSpPr>
        <a:xfrm>
          <a:off x="0" y="0"/>
          <a:ext cx="0" cy="0"/>
          <a:chOff x="0" y="0"/>
          <a:chExt cx="0" cy="0"/>
        </a:xfrm>
      </p:grpSpPr>
      <p:sp>
        <p:nvSpPr>
          <p:cNvPr id="178" name="Google Shape;178;p25">
            <a:extLst>
              <a:ext uri="{FF2B5EF4-FFF2-40B4-BE49-F238E27FC236}">
                <a16:creationId xmlns:a16="http://schemas.microsoft.com/office/drawing/2014/main" id="{FBF92959-0594-6C58-CC54-3725928F8664}"/>
              </a:ext>
            </a:extLst>
          </p:cNvPr>
          <p:cNvSpPr txBox="1">
            <a:spLocks noGrp="1"/>
          </p:cNvSpPr>
          <p:nvPr>
            <p:ph type="ctrTitle"/>
          </p:nvPr>
        </p:nvSpPr>
        <p:spPr>
          <a:xfrm>
            <a:off x="342547" y="5302821"/>
            <a:ext cx="11849453" cy="609398"/>
          </a:xfrm>
        </p:spPr>
        <p:txBody>
          <a:bodyPr spcFirstLastPara="1" wrap="square" lIns="0" tIns="0" rIns="0" bIns="0" anchor="ctr" anchorCtr="0">
            <a:noAutofit/>
          </a:bodyPr>
          <a:lstStyle/>
          <a:p>
            <a:pPr marL="0" lvl="0" indent="0" rtl="0">
              <a:lnSpc>
                <a:spcPct val="150000"/>
              </a:lnSpc>
              <a:spcBef>
                <a:spcPts val="0"/>
              </a:spcBef>
              <a:spcAft>
                <a:spcPts val="0"/>
              </a:spcAft>
              <a:buClr>
                <a:schemeClr val="lt1"/>
              </a:buClr>
              <a:buSzPts val="5600"/>
              <a:buFont typeface="Inter"/>
              <a:buNone/>
            </a:pPr>
            <a:r>
              <a:rPr lang="en-US" sz="2400" b="1" dirty="0">
                <a:latin typeface="Aptos SemiBold" panose="020B0004020202020204" pitchFamily="34" charset="0"/>
                <a:ea typeface="Open Sans" panose="020B0606030504020204" pitchFamily="34" charset="0"/>
                <a:cs typeface="Open Sans" panose="020B0606030504020204" pitchFamily="34" charset="0"/>
              </a:rPr>
              <a:t>Supervisor Success Series | Lived Expertise &amp; Trauma Informed Management </a:t>
            </a:r>
            <a:br>
              <a:rPr lang="en-US" sz="2400" i="0" u="none" strike="noStrike" cap="none" dirty="0">
                <a:latin typeface="Aptos" panose="020B0004020202020204" pitchFamily="34" charset="0"/>
                <a:ea typeface="Open Sans" panose="020B0606030504020204" pitchFamily="34" charset="0"/>
                <a:cs typeface="Open Sans" panose="020B0606030504020204" pitchFamily="34" charset="0"/>
              </a:rPr>
            </a:br>
            <a:r>
              <a:rPr lang="en-US" sz="2000" b="1" u="none" strike="noStrike" cap="none" dirty="0">
                <a:latin typeface="Aptos SemiBold" panose="020B0004020202020204" pitchFamily="34" charset="0"/>
                <a:ea typeface="Open Sans" panose="020B0606030504020204" pitchFamily="34" charset="0"/>
                <a:cs typeface="Open Sans" panose="020B0606030504020204" pitchFamily="34" charset="0"/>
              </a:rPr>
              <a:t>[OUR ORGANIZATION] </a:t>
            </a:r>
            <a:r>
              <a:rPr lang="en-US" sz="2000" dirty="0">
                <a:latin typeface="Aptos Light" panose="020B0004020202020204" pitchFamily="34" charset="0"/>
                <a:ea typeface="Open Sans" panose="020B0606030504020204" pitchFamily="34" charset="0"/>
                <a:cs typeface="Open Sans" panose="020B0606030504020204" pitchFamily="34" charset="0"/>
              </a:rPr>
              <a:t>Module 3  [Date]</a:t>
            </a:r>
            <a:endParaRPr lang="en-US" sz="2000" u="none" strike="noStrike" cap="none" dirty="0">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703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8157E2-9353-4D82-8514-BE3C91C7F3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D28157E2-9353-4D82-8514-BE3C91C7F3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7F0B35E-93F5-40FD-9C9F-DD342CC380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33" name="TextBox 32">
            <a:extLst>
              <a:ext uri="{FF2B5EF4-FFF2-40B4-BE49-F238E27FC236}">
                <a16:creationId xmlns:a16="http://schemas.microsoft.com/office/drawing/2014/main" id="{2C74AEED-7B4B-4257-87A5-705AFA8F6E59}"/>
              </a:ext>
            </a:extLst>
          </p:cNvPr>
          <p:cNvSpPr txBox="1"/>
          <p:nvPr/>
        </p:nvSpPr>
        <p:spPr>
          <a:xfrm>
            <a:off x="1707046" y="2345033"/>
            <a:ext cx="5954338"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Trauma Informed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EABA06D-2F0F-4A39-90A8-B5851755B5FA}"/>
              </a:ext>
            </a:extLst>
          </p:cNvPr>
          <p:cNvSpPr txBox="1"/>
          <p:nvPr/>
        </p:nvSpPr>
        <p:spPr>
          <a:xfrm>
            <a:off x="1707046" y="4312139"/>
            <a:ext cx="7808499" cy="298210"/>
          </a:xfrm>
          <a:prstGeom prst="rect">
            <a:avLst/>
          </a:prstGeom>
          <a:noFill/>
        </p:spPr>
        <p:txBody>
          <a:bodyPr wrap="square" rtlCol="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Emotional Intelligence 101 </a:t>
            </a:r>
          </a:p>
        </p:txBody>
      </p:sp>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Supervisor Success Series: Lived Expertise</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536715"/>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536715"/>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B437A79-6C2B-4381-9CAA-D71B4D4B21F0}"/>
              </a:ext>
            </a:extLst>
          </p:cNvPr>
          <p:cNvSpPr txBox="1"/>
          <p:nvPr/>
        </p:nvSpPr>
        <p:spPr>
          <a:xfrm>
            <a:off x="921871" y="2349074"/>
            <a:ext cx="3728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a:t>
            </a:r>
          </a:p>
        </p:txBody>
      </p:sp>
      <p:sp>
        <p:nvSpPr>
          <p:cNvPr id="47" name="TextBox 46">
            <a:extLst>
              <a:ext uri="{FF2B5EF4-FFF2-40B4-BE49-F238E27FC236}">
                <a16:creationId xmlns:a16="http://schemas.microsoft.com/office/drawing/2014/main" id="{DE58B254-C527-46D3-9B36-6F34CD65ADD8}"/>
              </a:ext>
            </a:extLst>
          </p:cNvPr>
          <p:cNvSpPr txBox="1"/>
          <p:nvPr/>
        </p:nvSpPr>
        <p:spPr>
          <a:xfrm>
            <a:off x="921871" y="3289743"/>
            <a:ext cx="37284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a:t>
            </a:r>
          </a:p>
        </p:txBody>
      </p:sp>
      <p:sp>
        <p:nvSpPr>
          <p:cNvPr id="50" name="TextBox 49">
            <a:extLst>
              <a:ext uri="{FF2B5EF4-FFF2-40B4-BE49-F238E27FC236}">
                <a16:creationId xmlns:a16="http://schemas.microsoft.com/office/drawing/2014/main" id="{F2EE2093-897C-447C-87BF-57A5DE697BF4}"/>
              </a:ext>
            </a:extLst>
          </p:cNvPr>
          <p:cNvSpPr txBox="1"/>
          <p:nvPr/>
        </p:nvSpPr>
        <p:spPr>
          <a:xfrm>
            <a:off x="790899" y="4230412"/>
            <a:ext cx="50381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III</a:t>
            </a:r>
          </a:p>
        </p:txBody>
      </p:sp>
      <p:sp>
        <p:nvSpPr>
          <p:cNvPr id="63" name="Rectangle 62">
            <a:extLst>
              <a:ext uri="{FF2B5EF4-FFF2-40B4-BE49-F238E27FC236}">
                <a16:creationId xmlns:a16="http://schemas.microsoft.com/office/drawing/2014/main" id="{82FBD787-3492-4B03-90E9-78985FEED7E9}"/>
              </a:ext>
            </a:extLst>
          </p:cNvPr>
          <p:cNvSpPr/>
          <p:nvPr/>
        </p:nvSpPr>
        <p:spPr>
          <a:xfrm>
            <a:off x="9515545" y="1289304"/>
            <a:ext cx="45719" cy="445850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64" name="TextBox 63">
            <a:extLst>
              <a:ext uri="{FF2B5EF4-FFF2-40B4-BE49-F238E27FC236}">
                <a16:creationId xmlns:a16="http://schemas.microsoft.com/office/drawing/2014/main" id="{992C6BA5-8B3B-41C8-80F7-E74598729EC9}"/>
              </a:ext>
            </a:extLst>
          </p:cNvPr>
          <p:cNvSpPr txBox="1"/>
          <p:nvPr/>
        </p:nvSpPr>
        <p:spPr>
          <a:xfrm>
            <a:off x="1707046" y="3328586"/>
            <a:ext cx="6997936"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Building Trust and Creating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458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DB75D4DE-B230-20BD-FF7F-8E460126FB52}"/>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3C654731-BF0B-57B2-1B10-3529D599A77F}"/>
              </a:ext>
            </a:extLst>
          </p:cNvPr>
          <p:cNvSpPr/>
          <p:nvPr/>
        </p:nvSpPr>
        <p:spPr>
          <a:xfrm>
            <a:off x="607485"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40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GOALS</a:t>
            </a:r>
            <a:endParaRPr kumimoji="0" sz="40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endParaRPr>
          </a:p>
        </p:txBody>
      </p:sp>
      <p:sp>
        <p:nvSpPr>
          <p:cNvPr id="6" name="TextBox 5">
            <a:extLst>
              <a:ext uri="{FF2B5EF4-FFF2-40B4-BE49-F238E27FC236}">
                <a16:creationId xmlns:a16="http://schemas.microsoft.com/office/drawing/2014/main" id="{50FF15BD-5AE4-3FD0-7698-4CCFC71766FB}"/>
              </a:ext>
            </a:extLst>
          </p:cNvPr>
          <p:cNvSpPr txBox="1"/>
          <p:nvPr/>
        </p:nvSpPr>
        <p:spPr>
          <a:xfrm>
            <a:off x="4357222" y="2024480"/>
            <a:ext cx="7326512" cy="2255041"/>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Understand why your lived experience is a form of expertise that will help you be an amazing leader!</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Learn key tips to building trust with your participants</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Teaching emotional intelligence and resilience  </a:t>
            </a:r>
          </a:p>
        </p:txBody>
      </p:sp>
    </p:spTree>
    <p:extLst>
      <p:ext uri="{BB962C8B-B14F-4D97-AF65-F5344CB8AC3E}">
        <p14:creationId xmlns:p14="http://schemas.microsoft.com/office/powerpoint/2010/main" val="305623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1B43-890C-B62D-9330-9173497BF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58702-089D-1059-3C75-7B4F47012511}"/>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Warm Up: Quote of the Day</a:t>
            </a:r>
          </a:p>
        </p:txBody>
      </p:sp>
      <p:sp>
        <p:nvSpPr>
          <p:cNvPr id="3" name="Rectangle 2">
            <a:extLst>
              <a:ext uri="{FF2B5EF4-FFF2-40B4-BE49-F238E27FC236}">
                <a16:creationId xmlns:a16="http://schemas.microsoft.com/office/drawing/2014/main" id="{8BDF564C-41B4-F3A4-0D30-64D5EFD58359}"/>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CE39BE0F-3C8F-C86A-B4B3-640F03F056E4}"/>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055FF55-BB18-C9DF-9F68-9E5DEB41E314}"/>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stands out to you in this statement? </a:t>
            </a:r>
          </a:p>
        </p:txBody>
      </p:sp>
      <p:sp>
        <p:nvSpPr>
          <p:cNvPr id="6" name="TextBox 5">
            <a:extLst>
              <a:ext uri="{FF2B5EF4-FFF2-40B4-BE49-F238E27FC236}">
                <a16:creationId xmlns:a16="http://schemas.microsoft.com/office/drawing/2014/main" id="{34CF5305-1356-2131-B386-1E8EF8BA06F2}"/>
              </a:ext>
            </a:extLst>
          </p:cNvPr>
          <p:cNvSpPr txBox="1"/>
          <p:nvPr/>
        </p:nvSpPr>
        <p:spPr>
          <a:xfrm>
            <a:off x="3912530" y="3003802"/>
            <a:ext cx="4355827" cy="3005951"/>
          </a:xfrm>
          <a:prstGeom prst="rect">
            <a:avLst/>
          </a:prstGeom>
          <a:noFill/>
        </p:spPr>
        <p:txBody>
          <a:bodyPr vert="horz" wrap="square" lIns="0" tIns="0" rIns="0" bIns="0" rtlCol="0" anchor="ctr">
            <a:spAutoFit/>
          </a:bodyPr>
          <a:lstStyle/>
          <a:p>
            <a:pPr lvl="0">
              <a:spcBef>
                <a:spcPts val="200"/>
              </a:spcBef>
              <a:buSzPct val="100000"/>
              <a:defRPr/>
            </a:pPr>
            <a:r>
              <a:rPr kumimoji="0" lang="en-US" sz="3600"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a:t>
            </a:r>
            <a:r>
              <a:rPr lang="en-US" sz="3600" dirty="0">
                <a:latin typeface="Aptos Light" panose="020B0004020202020204" pitchFamily="34" charset="0"/>
              </a:rPr>
              <a:t>The curious paradox is that when I accept myself just as I am, then I can change.”</a:t>
            </a:r>
            <a:r>
              <a:rPr kumimoji="0" lang="en-US" sz="3600"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 </a:t>
            </a:r>
          </a:p>
          <a:p>
            <a:pPr lvl="0">
              <a:spcBef>
                <a:spcPts val="200"/>
              </a:spcBef>
              <a:buSzPct val="100000"/>
              <a:defRPr/>
            </a:pPr>
            <a:endParaRPr kumimoji="0" lang="en-US" sz="2400" b="0" i="1"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2400" b="0" i="1"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 Gregory Boyle </a:t>
            </a:r>
          </a:p>
        </p:txBody>
      </p:sp>
      <p:sp>
        <p:nvSpPr>
          <p:cNvPr id="7" name="TextBox 6">
            <a:extLst>
              <a:ext uri="{FF2B5EF4-FFF2-40B4-BE49-F238E27FC236}">
                <a16:creationId xmlns:a16="http://schemas.microsoft.com/office/drawing/2014/main" id="{A851451E-271B-12A3-8D13-3318879481D7}"/>
              </a:ext>
            </a:extLst>
          </p:cNvPr>
          <p:cNvSpPr txBox="1"/>
          <p:nvPr/>
        </p:nvSpPr>
        <p:spPr>
          <a:xfrm>
            <a:off x="2507072" y="2779835"/>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rgbClr val="E94600"/>
                </a:solidFill>
                <a:effectLst/>
                <a:uLnTx/>
                <a:uFillTx/>
                <a:latin typeface="Arial"/>
                <a:ea typeface="+mn-ea"/>
                <a:cs typeface="Arial"/>
              </a:rPr>
              <a:t>“</a:t>
            </a:r>
          </a:p>
        </p:txBody>
      </p:sp>
      <p:sp>
        <p:nvSpPr>
          <p:cNvPr id="8" name="TextBox 7">
            <a:extLst>
              <a:ext uri="{FF2B5EF4-FFF2-40B4-BE49-F238E27FC236}">
                <a16:creationId xmlns:a16="http://schemas.microsoft.com/office/drawing/2014/main" id="{10284B29-06F0-2EC6-BE4E-3A38965A8AE4}"/>
              </a:ext>
            </a:extLst>
          </p:cNvPr>
          <p:cNvSpPr txBox="1"/>
          <p:nvPr/>
        </p:nvSpPr>
        <p:spPr>
          <a:xfrm>
            <a:off x="8868455" y="4318456"/>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rgbClr val="E94600"/>
                </a:solidFill>
                <a:effectLst/>
                <a:uLnTx/>
                <a:uFillTx/>
                <a:latin typeface="Arial"/>
                <a:ea typeface="+mn-ea"/>
                <a:cs typeface="Arial"/>
              </a:rPr>
              <a:t>”</a:t>
            </a:r>
          </a:p>
        </p:txBody>
      </p:sp>
      <p:sp>
        <p:nvSpPr>
          <p:cNvPr id="9" name="Rectangle 2">
            <a:extLst>
              <a:ext uri="{FF2B5EF4-FFF2-40B4-BE49-F238E27FC236}">
                <a16:creationId xmlns:a16="http://schemas.microsoft.com/office/drawing/2014/main" id="{76D45A09-BB42-6BEE-DD5F-7298650CE491}"/>
              </a:ext>
            </a:extLst>
          </p:cNvPr>
          <p:cNvSpPr/>
          <p:nvPr/>
        </p:nvSpPr>
        <p:spPr>
          <a:xfrm>
            <a:off x="3065871" y="2525583"/>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Rectangle 2">
            <a:extLst>
              <a:ext uri="{FF2B5EF4-FFF2-40B4-BE49-F238E27FC236}">
                <a16:creationId xmlns:a16="http://schemas.microsoft.com/office/drawing/2014/main" id="{ED11F928-80B1-0D56-591D-1160FB807272}"/>
              </a:ext>
            </a:extLst>
          </p:cNvPr>
          <p:cNvSpPr/>
          <p:nvPr/>
        </p:nvSpPr>
        <p:spPr>
          <a:xfrm rot="10800000">
            <a:off x="3065870" y="4506777"/>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8672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6"/>
          <p:cNvSpPr/>
          <p:nvPr/>
        </p:nvSpPr>
        <p:spPr>
          <a:xfrm>
            <a:off x="352131"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TRAUMA </a:t>
            </a:r>
            <a:endParaRPr lang="en-US" sz="3600" b="1" dirty="0">
              <a:solidFill>
                <a:srgbClr val="FFFFFF"/>
              </a:solidFill>
              <a:latin typeface="Aptos" panose="020B0004020202020204" pitchFamily="3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INFORMED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MANAGEMENT</a:t>
            </a:r>
            <a:endParaRPr kumimoji="0"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sym typeface="Calibri"/>
            </a:endParaRPr>
          </a:p>
        </p:txBody>
      </p:sp>
    </p:spTree>
    <p:extLst>
      <p:ext uri="{BB962C8B-B14F-4D97-AF65-F5344CB8AC3E}">
        <p14:creationId xmlns:p14="http://schemas.microsoft.com/office/powerpoint/2010/main" val="1902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908844" y="53637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Lived Expertise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Let’s discuss… Why are YOU the best person to supervise our new participants? </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632088" y="2531167"/>
            <a:ext cx="10080691" cy="954107"/>
            <a:chOff x="914400" y="1588071"/>
            <a:chExt cx="10080691" cy="954107"/>
          </a:xfrm>
        </p:grpSpPr>
        <p:sp>
          <p:nvSpPr>
            <p:cNvPr id="22" name="TextBox 21">
              <a:extLst>
                <a:ext uri="{FF2B5EF4-FFF2-40B4-BE49-F238E27FC236}">
                  <a16:creationId xmlns:a16="http://schemas.microsoft.com/office/drawing/2014/main" id="{715CBBFE-FAD7-55F4-5CFA-CFF3917DC019}"/>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23" name="TextBox 22">
              <a:extLst>
                <a:ext uri="{FF2B5EF4-FFF2-40B4-BE49-F238E27FC236}">
                  <a16:creationId xmlns:a16="http://schemas.microsoft.com/office/drawing/2014/main" id="{52990382-241B-4DD6-BB88-261F324A81B5}"/>
                </a:ext>
              </a:extLst>
            </p:cNvPr>
            <p:cNvSpPr txBox="1"/>
            <p:nvPr/>
          </p:nvSpPr>
          <p:spPr>
            <a:xfrm>
              <a:off x="1814215" y="1588071"/>
              <a:ext cx="91808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How does your lived experience inform how you lead our</a:t>
              </a:r>
              <a:r>
                <a:rPr lang="en-US" sz="2800" b="1" dirty="0">
                  <a:solidFill>
                    <a:srgbClr val="000000"/>
                  </a:solidFill>
                  <a:latin typeface="Aptos Light" panose="020B0004020202020204" pitchFamily="34" charset="0"/>
                </a:rPr>
                <a:t> participant-employees and help us run our organization?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163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8CC73-3EAE-06DE-E5AB-FDB31E204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6F3AE-15F4-85FA-8648-CA5FD08830EB}"/>
              </a:ext>
            </a:extLst>
          </p:cNvPr>
          <p:cNvSpPr>
            <a:spLocks noGrp="1"/>
          </p:cNvSpPr>
          <p:nvPr>
            <p:ph type="title"/>
          </p:nvPr>
        </p:nvSpPr>
        <p:spPr>
          <a:xfrm>
            <a:off x="908844" y="53637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Trauma Informed Care to Management </a:t>
            </a:r>
          </a:p>
        </p:txBody>
      </p:sp>
      <p:sp>
        <p:nvSpPr>
          <p:cNvPr id="3" name="Rectangle 2">
            <a:extLst>
              <a:ext uri="{FF2B5EF4-FFF2-40B4-BE49-F238E27FC236}">
                <a16:creationId xmlns:a16="http://schemas.microsoft.com/office/drawing/2014/main" id="{D1C74D95-7230-3D61-FF45-9AB3E1A05008}"/>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49B8836E-D018-A25C-2972-3171FDDDFF99}"/>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452051F9-3DEB-6E7F-E039-A6BCBDDC3394}"/>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What does it mean to be ‘trauma-informed’? Both about yourself and your team? </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
        <p:nvSpPr>
          <p:cNvPr id="6" name="TextBox 5">
            <a:extLst>
              <a:ext uri="{FF2B5EF4-FFF2-40B4-BE49-F238E27FC236}">
                <a16:creationId xmlns:a16="http://schemas.microsoft.com/office/drawing/2014/main" id="{C45E0827-40E7-9E00-43B0-3670FE0FBEE4}"/>
              </a:ext>
            </a:extLst>
          </p:cNvPr>
          <p:cNvSpPr txBox="1"/>
          <p:nvPr/>
        </p:nvSpPr>
        <p:spPr>
          <a:xfrm>
            <a:off x="336095" y="2792454"/>
            <a:ext cx="11508698" cy="3836948"/>
          </a:xfrm>
          <a:prstGeom prst="rect">
            <a:avLst/>
          </a:prstGeom>
          <a:noFill/>
        </p:spPr>
        <p:txBody>
          <a:bodyPr wrap="square">
            <a:spAutoFit/>
          </a:bodyPr>
          <a:lstStyle/>
          <a:p>
            <a:pPr marL="355600" marR="31750" indent="-343535">
              <a:spcBef>
                <a:spcPts val="105"/>
              </a:spcBef>
              <a:buSzPct val="78260"/>
              <a:buFont typeface="Arial"/>
              <a:buChar char="•"/>
              <a:tabLst>
                <a:tab pos="355600" algn="l"/>
              </a:tabLst>
            </a:pPr>
            <a:r>
              <a:rPr lang="en-US" sz="2000" b="1" spc="140" dirty="0">
                <a:solidFill>
                  <a:schemeClr val="accent1"/>
                </a:solidFill>
                <a:latin typeface="Aptos Light" panose="020B0004020202020204" pitchFamily="34" charset="0"/>
                <a:cs typeface="Calibri"/>
              </a:rPr>
              <a:t>REMINDER</a:t>
            </a:r>
            <a:r>
              <a:rPr lang="en-US" sz="2000" spc="140" dirty="0">
                <a:solidFill>
                  <a:srgbClr val="BC572C"/>
                </a:solidFill>
                <a:latin typeface="Aptos Light" panose="020B0004020202020204" pitchFamily="34" charset="0"/>
                <a:cs typeface="Calibri"/>
              </a:rPr>
              <a:t> | </a:t>
            </a:r>
            <a:r>
              <a:rPr lang="en-US" sz="2000" b="1" spc="140" dirty="0">
                <a:latin typeface="Aptos Light" panose="020B0004020202020204" pitchFamily="34" charset="0"/>
                <a:cs typeface="Calibri"/>
              </a:rPr>
              <a:t>We</a:t>
            </a:r>
            <a:r>
              <a:rPr lang="en-US" sz="2000" b="1" spc="25" dirty="0">
                <a:latin typeface="Aptos Light" panose="020B0004020202020204" pitchFamily="34" charset="0"/>
                <a:cs typeface="Calibri"/>
              </a:rPr>
              <a:t> </a:t>
            </a:r>
            <a:r>
              <a:rPr lang="en-US" sz="2000" b="1" dirty="0">
                <a:latin typeface="Aptos Light" panose="020B0004020202020204" pitchFamily="34" charset="0"/>
                <a:cs typeface="Calibri"/>
              </a:rPr>
              <a:t>don’t</a:t>
            </a:r>
            <a:r>
              <a:rPr lang="en-US" sz="2000" b="1" spc="5" dirty="0">
                <a:latin typeface="Aptos Light" panose="020B0004020202020204" pitchFamily="34" charset="0"/>
                <a:cs typeface="Calibri"/>
              </a:rPr>
              <a:t> </a:t>
            </a:r>
            <a:r>
              <a:rPr lang="en-US" sz="2000" b="1" dirty="0">
                <a:latin typeface="Aptos Light" panose="020B0004020202020204" pitchFamily="34" charset="0"/>
                <a:cs typeface="Calibri"/>
              </a:rPr>
              <a:t>know</a:t>
            </a:r>
            <a:r>
              <a:rPr lang="en-US" sz="2000" b="1" spc="30" dirty="0">
                <a:latin typeface="Aptos Light" panose="020B0004020202020204" pitchFamily="34" charset="0"/>
                <a:cs typeface="Calibri"/>
              </a:rPr>
              <a:t> </a:t>
            </a:r>
            <a:r>
              <a:rPr lang="en-US" sz="2000" b="1" spc="-30" dirty="0">
                <a:latin typeface="Aptos Light" panose="020B0004020202020204" pitchFamily="34" charset="0"/>
                <a:cs typeface="Calibri"/>
              </a:rPr>
              <a:t>everything! We are more than just our past experiences</a:t>
            </a:r>
            <a:r>
              <a:rPr lang="en-US" sz="2000" spc="-30" dirty="0">
                <a:latin typeface="Aptos Light" panose="020B0004020202020204" pitchFamily="34" charset="0"/>
                <a:cs typeface="Calibri"/>
              </a:rPr>
              <a:t>. I</a:t>
            </a:r>
            <a:r>
              <a:rPr lang="en-US" sz="2000" dirty="0">
                <a:latin typeface="Aptos Light" panose="020B0004020202020204" pitchFamily="34" charset="0"/>
                <a:cs typeface="Calibri"/>
              </a:rPr>
              <a:t>t’s</a:t>
            </a:r>
            <a:r>
              <a:rPr lang="en-US" sz="2000" spc="15" dirty="0">
                <a:latin typeface="Aptos Light" panose="020B0004020202020204" pitchFamily="34" charset="0"/>
                <a:cs typeface="Calibri"/>
              </a:rPr>
              <a:t> </a:t>
            </a:r>
            <a:r>
              <a:rPr lang="en-US" sz="2000" dirty="0">
                <a:latin typeface="Aptos Light" panose="020B0004020202020204" pitchFamily="34" charset="0"/>
                <a:cs typeface="Calibri"/>
              </a:rPr>
              <a:t>important</a:t>
            </a:r>
            <a:r>
              <a:rPr lang="en-US" sz="2000" spc="10" dirty="0">
                <a:latin typeface="Aptos Light" panose="020B0004020202020204" pitchFamily="34" charset="0"/>
                <a:cs typeface="Calibri"/>
              </a:rPr>
              <a:t> </a:t>
            </a:r>
            <a:r>
              <a:rPr lang="en-US" sz="2000" dirty="0">
                <a:latin typeface="Aptos Light" panose="020B0004020202020204" pitchFamily="34" charset="0"/>
                <a:cs typeface="Calibri"/>
              </a:rPr>
              <a:t>to</a:t>
            </a:r>
            <a:r>
              <a:rPr lang="en-US" sz="2000" spc="30" dirty="0">
                <a:latin typeface="Aptos Light" panose="020B0004020202020204" pitchFamily="34" charset="0"/>
                <a:cs typeface="Calibri"/>
              </a:rPr>
              <a:t> </a:t>
            </a:r>
            <a:r>
              <a:rPr lang="en-US" sz="2000" dirty="0">
                <a:latin typeface="Aptos Light" panose="020B0004020202020204" pitchFamily="34" charset="0"/>
                <a:cs typeface="Calibri"/>
              </a:rPr>
              <a:t>address</a:t>
            </a:r>
            <a:r>
              <a:rPr lang="en-US" sz="2000" spc="25" dirty="0">
                <a:latin typeface="Aptos Light" panose="020B0004020202020204" pitchFamily="34" charset="0"/>
                <a:cs typeface="Calibri"/>
              </a:rPr>
              <a:t> </a:t>
            </a:r>
            <a:r>
              <a:rPr lang="en-US" sz="2000" dirty="0">
                <a:latin typeface="Aptos Light" panose="020B0004020202020204" pitchFamily="34" charset="0"/>
                <a:cs typeface="Calibri"/>
              </a:rPr>
              <a:t>the</a:t>
            </a:r>
            <a:r>
              <a:rPr lang="en-US" sz="2000" spc="10" dirty="0">
                <a:latin typeface="Aptos Light" panose="020B0004020202020204" pitchFamily="34" charset="0"/>
                <a:cs typeface="Calibri"/>
              </a:rPr>
              <a:t> </a:t>
            </a:r>
            <a:r>
              <a:rPr lang="en-US" sz="2000" spc="-20" dirty="0">
                <a:latin typeface="Aptos Light" panose="020B0004020202020204" pitchFamily="34" charset="0"/>
                <a:cs typeface="Calibri"/>
              </a:rPr>
              <a:t>situation</a:t>
            </a:r>
            <a:r>
              <a:rPr lang="en-US" sz="2000" spc="20" dirty="0">
                <a:latin typeface="Aptos Light" panose="020B0004020202020204" pitchFamily="34" charset="0"/>
                <a:cs typeface="Calibri"/>
              </a:rPr>
              <a:t> </a:t>
            </a:r>
            <a:r>
              <a:rPr lang="en-US" sz="2000" dirty="0">
                <a:latin typeface="Aptos Light" panose="020B0004020202020204" pitchFamily="34" charset="0"/>
                <a:cs typeface="Calibri"/>
              </a:rPr>
              <a:t>at</a:t>
            </a:r>
            <a:r>
              <a:rPr lang="en-US" sz="2000" spc="25" dirty="0">
                <a:latin typeface="Aptos Light" panose="020B0004020202020204" pitchFamily="34" charset="0"/>
                <a:cs typeface="Calibri"/>
              </a:rPr>
              <a:t> </a:t>
            </a:r>
            <a:r>
              <a:rPr lang="en-US" sz="2000" spc="-10" dirty="0">
                <a:latin typeface="Aptos Light" panose="020B0004020202020204" pitchFamily="34" charset="0"/>
                <a:cs typeface="Calibri"/>
              </a:rPr>
              <a:t>hand, </a:t>
            </a:r>
            <a:r>
              <a:rPr lang="en-US" sz="2000" dirty="0">
                <a:latin typeface="Aptos Light" panose="020B0004020202020204" pitchFamily="34" charset="0"/>
                <a:cs typeface="Calibri"/>
              </a:rPr>
              <a:t>listen</a:t>
            </a:r>
            <a:r>
              <a:rPr lang="en-US" sz="2000" spc="-65" dirty="0">
                <a:latin typeface="Aptos Light" panose="020B0004020202020204" pitchFamily="34" charset="0"/>
                <a:cs typeface="Calibri"/>
              </a:rPr>
              <a:t> </a:t>
            </a:r>
            <a:r>
              <a:rPr lang="en-US" sz="2000" spc="-10" dirty="0">
                <a:latin typeface="Aptos Light" panose="020B0004020202020204" pitchFamily="34" charset="0"/>
                <a:cs typeface="Calibri"/>
              </a:rPr>
              <a:t>and</a:t>
            </a:r>
            <a:r>
              <a:rPr lang="en-US" sz="2000" spc="-30" dirty="0">
                <a:latin typeface="Aptos Light" panose="020B0004020202020204" pitchFamily="34" charset="0"/>
                <a:cs typeface="Calibri"/>
              </a:rPr>
              <a:t> assume</a:t>
            </a:r>
            <a:r>
              <a:rPr lang="en-US" sz="2000" spc="-50" dirty="0">
                <a:latin typeface="Aptos Light" panose="020B0004020202020204" pitchFamily="34" charset="0"/>
                <a:cs typeface="Calibri"/>
              </a:rPr>
              <a:t> </a:t>
            </a:r>
            <a:r>
              <a:rPr lang="en-US" sz="2000" dirty="0">
                <a:latin typeface="Aptos Light" panose="020B0004020202020204" pitchFamily="34" charset="0"/>
                <a:cs typeface="Calibri"/>
              </a:rPr>
              <a:t>best</a:t>
            </a:r>
            <a:r>
              <a:rPr lang="en-US" sz="2000" spc="-40" dirty="0">
                <a:latin typeface="Aptos Light" panose="020B0004020202020204" pitchFamily="34" charset="0"/>
                <a:cs typeface="Calibri"/>
              </a:rPr>
              <a:t> </a:t>
            </a:r>
            <a:r>
              <a:rPr lang="en-US" sz="2000" spc="-30" dirty="0">
                <a:latin typeface="Aptos Light" panose="020B0004020202020204" pitchFamily="34" charset="0"/>
                <a:cs typeface="Calibri"/>
              </a:rPr>
              <a:t>intentions,</a:t>
            </a:r>
            <a:r>
              <a:rPr lang="en-US" sz="2000" spc="-70" dirty="0">
                <a:latin typeface="Aptos Light" panose="020B0004020202020204" pitchFamily="34" charset="0"/>
                <a:cs typeface="Calibri"/>
              </a:rPr>
              <a:t> </a:t>
            </a:r>
            <a:r>
              <a:rPr lang="en-US" sz="2000" spc="-10" dirty="0">
                <a:latin typeface="Aptos Light" panose="020B0004020202020204" pitchFamily="34" charset="0"/>
                <a:cs typeface="Calibri"/>
              </a:rPr>
              <a:t>and</a:t>
            </a:r>
            <a:r>
              <a:rPr lang="en-US" sz="2000" spc="-40" dirty="0">
                <a:latin typeface="Aptos Light" panose="020B0004020202020204" pitchFamily="34" charset="0"/>
                <a:cs typeface="Calibri"/>
              </a:rPr>
              <a:t> </a:t>
            </a:r>
            <a:r>
              <a:rPr lang="en-US" sz="2000" dirty="0">
                <a:latin typeface="Aptos Light" panose="020B0004020202020204" pitchFamily="34" charset="0"/>
                <a:cs typeface="Calibri"/>
              </a:rPr>
              <a:t>be</a:t>
            </a:r>
            <a:r>
              <a:rPr lang="en-US" sz="2000" spc="-45" dirty="0">
                <a:latin typeface="Aptos Light" panose="020B0004020202020204" pitchFamily="34" charset="0"/>
                <a:cs typeface="Calibri"/>
              </a:rPr>
              <a:t> </a:t>
            </a:r>
            <a:r>
              <a:rPr lang="en-US" sz="2000" spc="-20" dirty="0">
                <a:latin typeface="Aptos Light" panose="020B0004020202020204" pitchFamily="34" charset="0"/>
                <a:cs typeface="Calibri"/>
              </a:rPr>
              <a:t>respectful</a:t>
            </a:r>
            <a:r>
              <a:rPr lang="en-US" sz="2000" spc="-55" dirty="0">
                <a:latin typeface="Aptos Light" panose="020B0004020202020204" pitchFamily="34" charset="0"/>
                <a:cs typeface="Calibri"/>
              </a:rPr>
              <a:t> </a:t>
            </a:r>
            <a:r>
              <a:rPr lang="en-US" sz="2000" spc="-10" dirty="0">
                <a:latin typeface="Aptos Light" panose="020B0004020202020204" pitchFamily="34" charset="0"/>
                <a:cs typeface="Calibri"/>
              </a:rPr>
              <a:t>and</a:t>
            </a:r>
            <a:r>
              <a:rPr lang="en-US" sz="2000" spc="-35" dirty="0">
                <a:latin typeface="Aptos Light" panose="020B0004020202020204" pitchFamily="34" charset="0"/>
                <a:cs typeface="Calibri"/>
              </a:rPr>
              <a:t> </a:t>
            </a:r>
            <a:r>
              <a:rPr lang="en-US" sz="2000" spc="-20" dirty="0">
                <a:latin typeface="Aptos Light" panose="020B0004020202020204" pitchFamily="34" charset="0"/>
                <a:cs typeface="Calibri"/>
              </a:rPr>
              <a:t>sensitive</a:t>
            </a:r>
            <a:r>
              <a:rPr lang="en-US" sz="2000" spc="-65" dirty="0">
                <a:latin typeface="Aptos Light" panose="020B0004020202020204" pitchFamily="34" charset="0"/>
                <a:cs typeface="Calibri"/>
              </a:rPr>
              <a:t> </a:t>
            </a:r>
            <a:r>
              <a:rPr lang="en-US" sz="2000" dirty="0">
                <a:latin typeface="Aptos Light" panose="020B0004020202020204" pitchFamily="34" charset="0"/>
                <a:cs typeface="Calibri"/>
              </a:rPr>
              <a:t>to</a:t>
            </a:r>
            <a:r>
              <a:rPr lang="en-US" sz="2000" spc="-35" dirty="0">
                <a:latin typeface="Aptos Light" panose="020B0004020202020204" pitchFamily="34" charset="0"/>
                <a:cs typeface="Calibri"/>
              </a:rPr>
              <a:t> </a:t>
            </a:r>
            <a:r>
              <a:rPr lang="en-US" sz="2000" dirty="0">
                <a:latin typeface="Aptos Light" panose="020B0004020202020204" pitchFamily="34" charset="0"/>
                <a:cs typeface="Calibri"/>
              </a:rPr>
              <a:t>what</a:t>
            </a:r>
            <a:r>
              <a:rPr lang="en-US" sz="2000" spc="-60" dirty="0">
                <a:latin typeface="Aptos Light" panose="020B0004020202020204" pitchFamily="34" charset="0"/>
                <a:cs typeface="Calibri"/>
              </a:rPr>
              <a:t> </a:t>
            </a:r>
            <a:r>
              <a:rPr lang="en-US" sz="2000" spc="-25" dirty="0">
                <a:latin typeface="Aptos Light" panose="020B0004020202020204" pitchFamily="34" charset="0"/>
                <a:cs typeface="Calibri"/>
              </a:rPr>
              <a:t>the </a:t>
            </a:r>
            <a:r>
              <a:rPr lang="en-US" sz="2000" dirty="0">
                <a:latin typeface="Aptos Light" panose="020B0004020202020204" pitchFamily="34" charset="0"/>
                <a:cs typeface="Calibri"/>
              </a:rPr>
              <a:t>other</a:t>
            </a:r>
            <a:r>
              <a:rPr lang="en-US" sz="2000" spc="5" dirty="0">
                <a:latin typeface="Aptos Light" panose="020B0004020202020204" pitchFamily="34" charset="0"/>
                <a:cs typeface="Calibri"/>
              </a:rPr>
              <a:t> </a:t>
            </a:r>
            <a:r>
              <a:rPr lang="en-US" sz="2000" dirty="0">
                <a:latin typeface="Aptos Light" panose="020B0004020202020204" pitchFamily="34" charset="0"/>
                <a:cs typeface="Calibri"/>
              </a:rPr>
              <a:t>person</a:t>
            </a:r>
            <a:r>
              <a:rPr lang="en-US" sz="2000" spc="10" dirty="0">
                <a:latin typeface="Aptos Light" panose="020B0004020202020204" pitchFamily="34" charset="0"/>
                <a:cs typeface="Calibri"/>
              </a:rPr>
              <a:t> </a:t>
            </a:r>
            <a:r>
              <a:rPr lang="en-US" sz="2000" dirty="0">
                <a:latin typeface="Aptos Light" panose="020B0004020202020204" pitchFamily="34" charset="0"/>
                <a:cs typeface="Calibri"/>
              </a:rPr>
              <a:t>could</a:t>
            </a:r>
            <a:r>
              <a:rPr lang="en-US" sz="2000" spc="15" dirty="0">
                <a:latin typeface="Aptos Light" panose="020B0004020202020204" pitchFamily="34" charset="0"/>
                <a:cs typeface="Calibri"/>
              </a:rPr>
              <a:t> </a:t>
            </a:r>
            <a:r>
              <a:rPr lang="en-US" sz="2000" dirty="0">
                <a:latin typeface="Aptos Light" panose="020B0004020202020204" pitchFamily="34" charset="0"/>
                <a:cs typeface="Calibri"/>
              </a:rPr>
              <a:t>be</a:t>
            </a:r>
            <a:r>
              <a:rPr lang="en-US" sz="2000" spc="15" dirty="0">
                <a:latin typeface="Aptos Light" panose="020B0004020202020204" pitchFamily="34" charset="0"/>
                <a:cs typeface="Calibri"/>
              </a:rPr>
              <a:t> </a:t>
            </a:r>
            <a:r>
              <a:rPr lang="en-US" sz="2000" spc="-40" dirty="0">
                <a:latin typeface="Aptos Light" panose="020B0004020202020204" pitchFamily="34" charset="0"/>
                <a:cs typeface="Calibri"/>
              </a:rPr>
              <a:t>feeling</a:t>
            </a:r>
            <a:r>
              <a:rPr lang="en-US" sz="2000" spc="5" dirty="0">
                <a:latin typeface="Aptos Light" panose="020B0004020202020204" pitchFamily="34" charset="0"/>
                <a:cs typeface="Calibri"/>
              </a:rPr>
              <a:t> </a:t>
            </a:r>
            <a:r>
              <a:rPr lang="en-US" sz="2000" spc="-10" dirty="0">
                <a:latin typeface="Aptos Light" panose="020B0004020202020204" pitchFamily="34" charset="0"/>
                <a:cs typeface="Calibri"/>
              </a:rPr>
              <a:t>and</a:t>
            </a:r>
            <a:r>
              <a:rPr lang="en-US" sz="2000" spc="15" dirty="0">
                <a:latin typeface="Aptos Light" panose="020B0004020202020204" pitchFamily="34" charset="0"/>
                <a:cs typeface="Calibri"/>
              </a:rPr>
              <a:t> </a:t>
            </a:r>
            <a:r>
              <a:rPr lang="en-US" sz="2000" spc="-10" dirty="0">
                <a:latin typeface="Aptos Light" panose="020B0004020202020204" pitchFamily="34" charset="0"/>
                <a:cs typeface="Calibri"/>
              </a:rPr>
              <a:t>experiencing. Not everyone will be familiar with these practices. </a:t>
            </a:r>
            <a:r>
              <a:rPr lang="en-US" sz="2000" b="1" spc="-10" dirty="0">
                <a:latin typeface="Aptos Light" panose="020B0004020202020204" pitchFamily="34" charset="0"/>
                <a:cs typeface="Calibri"/>
              </a:rPr>
              <a:t>All we can do is show up where we are. </a:t>
            </a:r>
            <a:endParaRPr lang="en-US" sz="2000" b="1" dirty="0">
              <a:latin typeface="Aptos Light" panose="020B0004020202020204" pitchFamily="34" charset="0"/>
              <a:cs typeface="Calibri"/>
            </a:endParaRPr>
          </a:p>
          <a:p>
            <a:pPr marL="12065" marR="31750">
              <a:lnSpc>
                <a:spcPct val="100000"/>
              </a:lnSpc>
              <a:spcBef>
                <a:spcPts val="105"/>
              </a:spcBef>
              <a:buSzPct val="78260"/>
              <a:tabLst>
                <a:tab pos="355600" algn="l"/>
              </a:tabLst>
            </a:pPr>
            <a:endParaRPr lang="en-US" sz="2000" b="1" dirty="0">
              <a:solidFill>
                <a:schemeClr val="accent1"/>
              </a:solidFill>
              <a:latin typeface="Aptos Light" panose="020B0004020202020204" pitchFamily="34" charset="0"/>
              <a:cs typeface="Arial Black"/>
            </a:endParaRPr>
          </a:p>
          <a:p>
            <a:pPr marL="355600" marR="31750" indent="-343535">
              <a:lnSpc>
                <a:spcPct val="100000"/>
              </a:lnSpc>
              <a:spcBef>
                <a:spcPts val="105"/>
              </a:spcBef>
              <a:buSzPct val="78260"/>
              <a:buFont typeface="Arial"/>
              <a:buChar char="•"/>
              <a:tabLst>
                <a:tab pos="355600" algn="l"/>
              </a:tabLst>
            </a:pPr>
            <a:r>
              <a:rPr lang="en-US" sz="2000" b="1" dirty="0">
                <a:solidFill>
                  <a:schemeClr val="accent1"/>
                </a:solidFill>
                <a:latin typeface="Aptos Light" panose="020B0004020202020204" pitchFamily="34" charset="0"/>
                <a:cs typeface="Arial Black"/>
              </a:rPr>
              <a:t>TRAUMA INFORMED CARE </a:t>
            </a:r>
            <a:r>
              <a:rPr lang="en-US" sz="2000" spc="-130" dirty="0">
                <a:solidFill>
                  <a:srgbClr val="C00000"/>
                </a:solidFill>
                <a:latin typeface="Aptos Light" panose="020B0004020202020204" pitchFamily="34" charset="0"/>
                <a:cs typeface="Arial Black"/>
              </a:rPr>
              <a:t>|  </a:t>
            </a:r>
            <a:r>
              <a:rPr lang="en-US" sz="2000" spc="-20" dirty="0">
                <a:latin typeface="Aptos Light" panose="020B0004020202020204" pitchFamily="34" charset="0"/>
                <a:cs typeface="Calibri"/>
              </a:rPr>
              <a:t>Understands</a:t>
            </a:r>
            <a:r>
              <a:rPr lang="en-US" sz="2000" spc="-114" dirty="0">
                <a:latin typeface="Aptos Light" panose="020B0004020202020204" pitchFamily="34" charset="0"/>
                <a:cs typeface="Calibri"/>
              </a:rPr>
              <a:t> </a:t>
            </a:r>
            <a:r>
              <a:rPr lang="en-US" sz="2000" spc="-10" dirty="0">
                <a:latin typeface="Aptos Light" panose="020B0004020202020204" pitchFamily="34" charset="0"/>
                <a:cs typeface="Calibri"/>
              </a:rPr>
              <a:t>and</a:t>
            </a:r>
            <a:r>
              <a:rPr lang="en-US" sz="2000" spc="-15" dirty="0">
                <a:latin typeface="Aptos Light" panose="020B0004020202020204" pitchFamily="34" charset="0"/>
                <a:cs typeface="Calibri"/>
              </a:rPr>
              <a:t> </a:t>
            </a:r>
            <a:r>
              <a:rPr lang="en-US" sz="2000" dirty="0">
                <a:latin typeface="Aptos Light" panose="020B0004020202020204" pitchFamily="34" charset="0"/>
                <a:cs typeface="Calibri"/>
              </a:rPr>
              <a:t>considers</a:t>
            </a:r>
            <a:r>
              <a:rPr lang="en-US" sz="2000" spc="25" dirty="0">
                <a:latin typeface="Aptos Light" panose="020B0004020202020204" pitchFamily="34" charset="0"/>
                <a:cs typeface="Calibri"/>
              </a:rPr>
              <a:t> </a:t>
            </a:r>
            <a:r>
              <a:rPr lang="en-US" sz="2000" dirty="0">
                <a:latin typeface="Aptos Light" panose="020B0004020202020204" pitchFamily="34" charset="0"/>
                <a:cs typeface="Calibri"/>
              </a:rPr>
              <a:t>the</a:t>
            </a:r>
            <a:r>
              <a:rPr lang="en-US" sz="2000" spc="5" dirty="0">
                <a:latin typeface="Aptos Light" panose="020B0004020202020204" pitchFamily="34" charset="0"/>
                <a:cs typeface="Calibri"/>
              </a:rPr>
              <a:t> </a:t>
            </a:r>
            <a:r>
              <a:rPr lang="en-US" sz="2000" spc="-10" dirty="0">
                <a:latin typeface="Aptos Light" panose="020B0004020202020204" pitchFamily="34" charset="0"/>
                <a:cs typeface="Calibri"/>
              </a:rPr>
              <a:t>pervasive</a:t>
            </a:r>
            <a:r>
              <a:rPr lang="en-US" sz="2000" spc="30" dirty="0">
                <a:latin typeface="Aptos Light" panose="020B0004020202020204" pitchFamily="34" charset="0"/>
                <a:cs typeface="Calibri"/>
              </a:rPr>
              <a:t> </a:t>
            </a:r>
            <a:r>
              <a:rPr lang="en-US" sz="2000" dirty="0">
                <a:latin typeface="Aptos Light" panose="020B0004020202020204" pitchFamily="34" charset="0"/>
                <a:cs typeface="Calibri"/>
              </a:rPr>
              <a:t>nature</a:t>
            </a:r>
            <a:r>
              <a:rPr lang="en-US" sz="2000" spc="20" dirty="0">
                <a:latin typeface="Aptos Light" panose="020B0004020202020204" pitchFamily="34" charset="0"/>
                <a:cs typeface="Calibri"/>
              </a:rPr>
              <a:t> </a:t>
            </a:r>
            <a:r>
              <a:rPr lang="en-US" sz="2000" spc="-25" dirty="0">
                <a:latin typeface="Aptos Light" panose="020B0004020202020204" pitchFamily="34" charset="0"/>
                <a:cs typeface="Calibri"/>
              </a:rPr>
              <a:t>of </a:t>
            </a:r>
            <a:r>
              <a:rPr lang="en-US" sz="2000" spc="-10" dirty="0">
                <a:latin typeface="Aptos Light" panose="020B0004020202020204" pitchFamily="34" charset="0"/>
                <a:cs typeface="Calibri"/>
              </a:rPr>
              <a:t>trauma</a:t>
            </a:r>
            <a:r>
              <a:rPr lang="en-US" sz="2000" dirty="0">
                <a:latin typeface="Aptos Light" panose="020B0004020202020204" pitchFamily="34" charset="0"/>
                <a:cs typeface="Calibri"/>
              </a:rPr>
              <a:t> </a:t>
            </a:r>
            <a:r>
              <a:rPr lang="en-US" sz="2000" spc="-10" dirty="0">
                <a:latin typeface="Aptos Light" panose="020B0004020202020204" pitchFamily="34" charset="0"/>
                <a:cs typeface="Calibri"/>
              </a:rPr>
              <a:t>and</a:t>
            </a:r>
            <a:r>
              <a:rPr lang="en-US" sz="2000" dirty="0">
                <a:latin typeface="Aptos Light" panose="020B0004020202020204" pitchFamily="34" charset="0"/>
                <a:cs typeface="Calibri"/>
              </a:rPr>
              <a:t> promotes</a:t>
            </a:r>
            <a:r>
              <a:rPr lang="en-US" sz="2000" spc="5" dirty="0">
                <a:latin typeface="Aptos Light" panose="020B0004020202020204" pitchFamily="34" charset="0"/>
                <a:cs typeface="Calibri"/>
              </a:rPr>
              <a:t> </a:t>
            </a:r>
            <a:r>
              <a:rPr lang="en-US" sz="2000" spc="-10" dirty="0">
                <a:latin typeface="Aptos Light" panose="020B0004020202020204" pitchFamily="34" charset="0"/>
                <a:cs typeface="Calibri"/>
              </a:rPr>
              <a:t>environments </a:t>
            </a:r>
            <a:r>
              <a:rPr lang="en-US" sz="2000" dirty="0">
                <a:latin typeface="Aptos Light" panose="020B0004020202020204" pitchFamily="34" charset="0"/>
                <a:cs typeface="Calibri"/>
              </a:rPr>
              <a:t>of </a:t>
            </a:r>
            <a:r>
              <a:rPr lang="en-US" sz="2000" spc="-45" dirty="0">
                <a:latin typeface="Aptos Light" panose="020B0004020202020204" pitchFamily="34" charset="0"/>
                <a:cs typeface="Calibri"/>
              </a:rPr>
              <a:t>healing</a:t>
            </a:r>
            <a:r>
              <a:rPr lang="en-US" sz="2000" spc="-10" dirty="0">
                <a:latin typeface="Aptos Light" panose="020B0004020202020204" pitchFamily="34" charset="0"/>
                <a:cs typeface="Calibri"/>
              </a:rPr>
              <a:t> and</a:t>
            </a:r>
            <a:r>
              <a:rPr lang="en-US" sz="2000" spc="5" dirty="0">
                <a:latin typeface="Aptos Light" panose="020B0004020202020204" pitchFamily="34" charset="0"/>
                <a:cs typeface="Calibri"/>
              </a:rPr>
              <a:t> </a:t>
            </a:r>
            <a:r>
              <a:rPr lang="en-US" sz="2000" dirty="0">
                <a:latin typeface="Aptos Light" panose="020B0004020202020204" pitchFamily="34" charset="0"/>
                <a:cs typeface="Calibri"/>
              </a:rPr>
              <a:t>recovery</a:t>
            </a:r>
            <a:r>
              <a:rPr lang="en-US" sz="2000" spc="5" dirty="0">
                <a:latin typeface="Aptos Light" panose="020B0004020202020204" pitchFamily="34" charset="0"/>
                <a:cs typeface="Calibri"/>
              </a:rPr>
              <a:t> </a:t>
            </a:r>
            <a:r>
              <a:rPr lang="en-US" sz="2000" dirty="0">
                <a:latin typeface="Aptos Light" panose="020B0004020202020204" pitchFamily="34" charset="0"/>
                <a:cs typeface="Calibri"/>
              </a:rPr>
              <a:t>rather</a:t>
            </a:r>
            <a:r>
              <a:rPr lang="en-US" sz="2000" spc="5" dirty="0">
                <a:latin typeface="Aptos Light" panose="020B0004020202020204" pitchFamily="34" charset="0"/>
                <a:cs typeface="Calibri"/>
              </a:rPr>
              <a:t> </a:t>
            </a:r>
            <a:r>
              <a:rPr lang="en-US" sz="2000" spc="-10" dirty="0">
                <a:latin typeface="Aptos Light" panose="020B0004020202020204" pitchFamily="34" charset="0"/>
                <a:cs typeface="Calibri"/>
              </a:rPr>
              <a:t>than practices </a:t>
            </a:r>
            <a:r>
              <a:rPr lang="en-US" sz="2000" spc="80" dirty="0">
                <a:latin typeface="Aptos Light" panose="020B0004020202020204" pitchFamily="34" charset="0"/>
                <a:cs typeface="Calibri"/>
              </a:rPr>
              <a:t>or</a:t>
            </a:r>
            <a:r>
              <a:rPr lang="en-US" sz="2000" spc="5" dirty="0">
                <a:latin typeface="Aptos Light" panose="020B0004020202020204" pitchFamily="34" charset="0"/>
                <a:cs typeface="Calibri"/>
              </a:rPr>
              <a:t> </a:t>
            </a:r>
            <a:r>
              <a:rPr lang="en-US" sz="2000" dirty="0">
                <a:latin typeface="Aptos Light" panose="020B0004020202020204" pitchFamily="34" charset="0"/>
                <a:cs typeface="Calibri"/>
              </a:rPr>
              <a:t>services</a:t>
            </a:r>
            <a:r>
              <a:rPr lang="en-US" sz="2000" spc="20" dirty="0">
                <a:latin typeface="Aptos Light" panose="020B0004020202020204" pitchFamily="34" charset="0"/>
                <a:cs typeface="Calibri"/>
              </a:rPr>
              <a:t> </a:t>
            </a:r>
            <a:r>
              <a:rPr lang="en-US" sz="2000" dirty="0">
                <a:latin typeface="Aptos Light" panose="020B0004020202020204" pitchFamily="34" charset="0"/>
                <a:cs typeface="Calibri"/>
              </a:rPr>
              <a:t>that</a:t>
            </a:r>
            <a:r>
              <a:rPr lang="en-US" sz="2000" spc="15" dirty="0">
                <a:latin typeface="Aptos Light" panose="020B0004020202020204" pitchFamily="34" charset="0"/>
                <a:cs typeface="Calibri"/>
              </a:rPr>
              <a:t> </a:t>
            </a:r>
            <a:r>
              <a:rPr lang="en-US" sz="2000" spc="-10" dirty="0">
                <a:latin typeface="Aptos Light" panose="020B0004020202020204" pitchFamily="34" charset="0"/>
                <a:cs typeface="Calibri"/>
              </a:rPr>
              <a:t>may</a:t>
            </a:r>
            <a:r>
              <a:rPr lang="en-US" sz="2000" spc="10" dirty="0">
                <a:latin typeface="Aptos Light" panose="020B0004020202020204" pitchFamily="34" charset="0"/>
                <a:cs typeface="Calibri"/>
              </a:rPr>
              <a:t> </a:t>
            </a:r>
            <a:r>
              <a:rPr lang="en-US" sz="2000" spc="-25" dirty="0">
                <a:latin typeface="Aptos Light" panose="020B0004020202020204" pitchFamily="34" charset="0"/>
                <a:cs typeface="Calibri"/>
              </a:rPr>
              <a:t>inadvertently</a:t>
            </a:r>
            <a:r>
              <a:rPr lang="en-US" sz="2000" spc="-5" dirty="0">
                <a:latin typeface="Aptos Light" panose="020B0004020202020204" pitchFamily="34" charset="0"/>
                <a:cs typeface="Calibri"/>
              </a:rPr>
              <a:t> </a:t>
            </a:r>
            <a:r>
              <a:rPr lang="en-US" sz="2000" dirty="0">
                <a:latin typeface="Aptos Light" panose="020B0004020202020204" pitchFamily="34" charset="0"/>
                <a:cs typeface="Calibri"/>
              </a:rPr>
              <a:t>re-</a:t>
            </a:r>
            <a:r>
              <a:rPr lang="en-US" sz="2000" spc="-10" dirty="0">
                <a:latin typeface="Aptos Light" panose="020B0004020202020204" pitchFamily="34" charset="0"/>
                <a:cs typeface="Calibri"/>
              </a:rPr>
              <a:t>traumatize.</a:t>
            </a:r>
            <a:endParaRPr lang="en-US" sz="2000" dirty="0">
              <a:latin typeface="Aptos Light" panose="020B0004020202020204" pitchFamily="34" charset="0"/>
              <a:cs typeface="Calibri"/>
            </a:endParaRPr>
          </a:p>
          <a:p>
            <a:pPr>
              <a:lnSpc>
                <a:spcPct val="100000"/>
              </a:lnSpc>
              <a:spcBef>
                <a:spcPts val="190"/>
              </a:spcBef>
              <a:buFont typeface="Arial"/>
              <a:buChar char="•"/>
            </a:pPr>
            <a:endParaRPr lang="en-US" sz="2000" dirty="0">
              <a:latin typeface="Aptos Light" panose="020B0004020202020204" pitchFamily="34" charset="0"/>
              <a:cs typeface="Calibri"/>
            </a:endParaRPr>
          </a:p>
          <a:p>
            <a:pPr marL="355600" marR="5080" indent="-343535">
              <a:lnSpc>
                <a:spcPct val="100000"/>
              </a:lnSpc>
              <a:spcBef>
                <a:spcPts val="5"/>
              </a:spcBef>
              <a:buSzPct val="78260"/>
              <a:buFont typeface="Arial"/>
              <a:buChar char="•"/>
              <a:tabLst>
                <a:tab pos="355600" algn="l"/>
              </a:tabLst>
            </a:pPr>
            <a:r>
              <a:rPr lang="en-US" sz="2000" b="1" dirty="0">
                <a:solidFill>
                  <a:schemeClr val="accent1"/>
                </a:solidFill>
                <a:latin typeface="Aptos Light" panose="020B0004020202020204" pitchFamily="34" charset="0"/>
                <a:cs typeface="Calibri"/>
              </a:rPr>
              <a:t>TRAUMA INFORMED MANAGEMENT </a:t>
            </a:r>
            <a:r>
              <a:rPr lang="en-US" sz="2000" spc="35" dirty="0">
                <a:solidFill>
                  <a:srgbClr val="404040"/>
                </a:solidFill>
                <a:latin typeface="Aptos Light" panose="020B0004020202020204" pitchFamily="34" charset="0"/>
                <a:cs typeface="Calibri"/>
              </a:rPr>
              <a:t>| This care</a:t>
            </a:r>
            <a:r>
              <a:rPr lang="en-US" sz="2000" spc="30" dirty="0">
                <a:latin typeface="Aptos Light" panose="020B0004020202020204" pitchFamily="34" charset="0"/>
                <a:cs typeface="Calibri"/>
              </a:rPr>
              <a:t> </a:t>
            </a:r>
            <a:r>
              <a:rPr lang="en-US" sz="2000" dirty="0">
                <a:latin typeface="Aptos Light" panose="020B0004020202020204" pitchFamily="34" charset="0"/>
                <a:cs typeface="Calibri"/>
              </a:rPr>
              <a:t>not</a:t>
            </a:r>
            <a:r>
              <a:rPr lang="en-US" sz="2000" spc="35" dirty="0">
                <a:latin typeface="Aptos Light" panose="020B0004020202020204" pitchFamily="34" charset="0"/>
                <a:cs typeface="Calibri"/>
              </a:rPr>
              <a:t> </a:t>
            </a:r>
            <a:r>
              <a:rPr lang="en-US" sz="2000" dirty="0">
                <a:latin typeface="Aptos Light" panose="020B0004020202020204" pitchFamily="34" charset="0"/>
                <a:cs typeface="Calibri"/>
              </a:rPr>
              <a:t>only</a:t>
            </a:r>
            <a:r>
              <a:rPr lang="en-US" sz="2000" spc="30" dirty="0">
                <a:latin typeface="Aptos Light" panose="020B0004020202020204" pitchFamily="34" charset="0"/>
                <a:cs typeface="Calibri"/>
              </a:rPr>
              <a:t> </a:t>
            </a:r>
            <a:r>
              <a:rPr lang="en-US" sz="2000" dirty="0">
                <a:latin typeface="Aptos Light" panose="020B0004020202020204" pitchFamily="34" charset="0"/>
                <a:cs typeface="Calibri"/>
              </a:rPr>
              <a:t>for</a:t>
            </a:r>
            <a:r>
              <a:rPr lang="en-US" sz="2000" spc="40" dirty="0">
                <a:latin typeface="Aptos Light" panose="020B0004020202020204" pitchFamily="34" charset="0"/>
                <a:cs typeface="Calibri"/>
              </a:rPr>
              <a:t> </a:t>
            </a:r>
            <a:r>
              <a:rPr lang="en-US" sz="2000" dirty="0">
                <a:latin typeface="Aptos Light" panose="020B0004020202020204" pitchFamily="34" charset="0"/>
                <a:cs typeface="Calibri"/>
              </a:rPr>
              <a:t>our</a:t>
            </a:r>
            <a:r>
              <a:rPr lang="en-US" sz="2000" spc="35" dirty="0">
                <a:latin typeface="Aptos Light" panose="020B0004020202020204" pitchFamily="34" charset="0"/>
                <a:cs typeface="Calibri"/>
              </a:rPr>
              <a:t> </a:t>
            </a:r>
            <a:r>
              <a:rPr lang="en-US" sz="2000" spc="-20" dirty="0">
                <a:latin typeface="Aptos Light" panose="020B0004020202020204" pitchFamily="34" charset="0"/>
                <a:cs typeface="Calibri"/>
              </a:rPr>
              <a:t>participants,</a:t>
            </a:r>
            <a:r>
              <a:rPr lang="en-US" sz="2000" spc="10" dirty="0">
                <a:latin typeface="Aptos Light" panose="020B0004020202020204" pitchFamily="34" charset="0"/>
                <a:cs typeface="Calibri"/>
              </a:rPr>
              <a:t> </a:t>
            </a:r>
            <a:r>
              <a:rPr lang="en-US" sz="2000" dirty="0">
                <a:latin typeface="Aptos Light" panose="020B0004020202020204" pitchFamily="34" charset="0"/>
                <a:cs typeface="Calibri"/>
              </a:rPr>
              <a:t>but</a:t>
            </a:r>
            <a:r>
              <a:rPr lang="en-US" sz="2000" spc="20" dirty="0">
                <a:latin typeface="Aptos Light" panose="020B0004020202020204" pitchFamily="34" charset="0"/>
                <a:cs typeface="Calibri"/>
              </a:rPr>
              <a:t> </a:t>
            </a:r>
            <a:r>
              <a:rPr lang="en-US" sz="2000" dirty="0">
                <a:latin typeface="Aptos Light" panose="020B0004020202020204" pitchFamily="34" charset="0"/>
                <a:cs typeface="Calibri"/>
              </a:rPr>
              <a:t>for</a:t>
            </a:r>
            <a:r>
              <a:rPr lang="en-US" sz="2000" spc="45" dirty="0">
                <a:latin typeface="Aptos Light" panose="020B0004020202020204" pitchFamily="34" charset="0"/>
                <a:cs typeface="Calibri"/>
              </a:rPr>
              <a:t> </a:t>
            </a:r>
            <a:r>
              <a:rPr lang="en-US" sz="2000" spc="-45" dirty="0">
                <a:latin typeface="Aptos Light" panose="020B0004020202020204" pitchFamily="34" charset="0"/>
                <a:cs typeface="Calibri"/>
              </a:rPr>
              <a:t>us</a:t>
            </a:r>
            <a:r>
              <a:rPr lang="en-US" sz="2000" spc="35" dirty="0">
                <a:latin typeface="Aptos Light" panose="020B0004020202020204" pitchFamily="34" charset="0"/>
                <a:cs typeface="Calibri"/>
              </a:rPr>
              <a:t> </a:t>
            </a:r>
            <a:r>
              <a:rPr lang="en-US" sz="2000" dirty="0">
                <a:latin typeface="Aptos Light" panose="020B0004020202020204" pitchFamily="34" charset="0"/>
                <a:cs typeface="Calibri"/>
              </a:rPr>
              <a:t>as</a:t>
            </a:r>
            <a:r>
              <a:rPr lang="en-US" sz="2000" spc="40" dirty="0">
                <a:latin typeface="Aptos Light" panose="020B0004020202020204" pitchFamily="34" charset="0"/>
                <a:cs typeface="Calibri"/>
              </a:rPr>
              <a:t> </a:t>
            </a:r>
            <a:r>
              <a:rPr lang="en-US" sz="2000" dirty="0">
                <a:latin typeface="Aptos Light" panose="020B0004020202020204" pitchFamily="34" charset="0"/>
                <a:cs typeface="Calibri"/>
              </a:rPr>
              <a:t>well.</a:t>
            </a:r>
            <a:r>
              <a:rPr lang="en-US" sz="2000" spc="10" dirty="0">
                <a:latin typeface="Aptos Light" panose="020B0004020202020204" pitchFamily="34" charset="0"/>
                <a:cs typeface="Calibri"/>
              </a:rPr>
              <a:t> </a:t>
            </a:r>
            <a:r>
              <a:rPr lang="en-US" sz="2000" spc="140" dirty="0">
                <a:latin typeface="Aptos Light" panose="020B0004020202020204" pitchFamily="34" charset="0"/>
                <a:cs typeface="Calibri"/>
              </a:rPr>
              <a:t>We</a:t>
            </a:r>
            <a:r>
              <a:rPr lang="en-US" sz="2000" spc="35" dirty="0">
                <a:latin typeface="Aptos Light" panose="020B0004020202020204" pitchFamily="34" charset="0"/>
                <a:cs typeface="Calibri"/>
              </a:rPr>
              <a:t> </a:t>
            </a:r>
            <a:r>
              <a:rPr lang="en-US" sz="2000" spc="-20" dirty="0">
                <a:latin typeface="Aptos Light" panose="020B0004020202020204" pitchFamily="34" charset="0"/>
                <a:cs typeface="Calibri"/>
              </a:rPr>
              <a:t>have</a:t>
            </a:r>
            <a:r>
              <a:rPr lang="en-US" sz="2000" spc="30" dirty="0">
                <a:latin typeface="Aptos Light" panose="020B0004020202020204" pitchFamily="34" charset="0"/>
                <a:cs typeface="Calibri"/>
              </a:rPr>
              <a:t> </a:t>
            </a:r>
            <a:r>
              <a:rPr lang="en-US" sz="2000" spc="-25" dirty="0">
                <a:latin typeface="Aptos Light" panose="020B0004020202020204" pitchFamily="34" charset="0"/>
                <a:cs typeface="Calibri"/>
              </a:rPr>
              <a:t>all </a:t>
            </a:r>
            <a:r>
              <a:rPr lang="en-US" sz="2000" dirty="0">
                <a:latin typeface="Aptos Light" panose="020B0004020202020204" pitchFamily="34" charset="0"/>
                <a:cs typeface="Calibri"/>
              </a:rPr>
              <a:t>experienced</a:t>
            </a:r>
            <a:r>
              <a:rPr lang="en-US" sz="2000" spc="5" dirty="0">
                <a:latin typeface="Aptos Light" panose="020B0004020202020204" pitchFamily="34" charset="0"/>
                <a:cs typeface="Calibri"/>
              </a:rPr>
              <a:t> </a:t>
            </a:r>
            <a:r>
              <a:rPr lang="en-US" sz="2000" spc="-10" dirty="0">
                <a:latin typeface="Aptos Light" panose="020B0004020202020204" pitchFamily="34" charset="0"/>
                <a:cs typeface="Calibri"/>
              </a:rPr>
              <a:t>trauma</a:t>
            </a:r>
            <a:r>
              <a:rPr lang="en-US" sz="2000" spc="35" dirty="0">
                <a:latin typeface="Aptos Light" panose="020B0004020202020204" pitchFamily="34" charset="0"/>
                <a:cs typeface="Calibri"/>
              </a:rPr>
              <a:t> </a:t>
            </a:r>
            <a:r>
              <a:rPr lang="en-US" sz="2000" dirty="0">
                <a:latin typeface="Aptos Light" panose="020B0004020202020204" pitchFamily="34" charset="0"/>
                <a:cs typeface="Calibri"/>
              </a:rPr>
              <a:t>in</a:t>
            </a:r>
            <a:r>
              <a:rPr lang="en-US" sz="2000" spc="35" dirty="0">
                <a:latin typeface="Aptos Light" panose="020B0004020202020204" pitchFamily="34" charset="0"/>
                <a:cs typeface="Calibri"/>
              </a:rPr>
              <a:t> </a:t>
            </a:r>
            <a:r>
              <a:rPr lang="en-US" sz="2000" dirty="0">
                <a:latin typeface="Aptos Light" panose="020B0004020202020204" pitchFamily="34" charset="0"/>
                <a:cs typeface="Calibri"/>
              </a:rPr>
              <a:t>some</a:t>
            </a:r>
            <a:r>
              <a:rPr lang="en-US" sz="2000" spc="25" dirty="0">
                <a:latin typeface="Aptos Light" panose="020B0004020202020204" pitchFamily="34" charset="0"/>
                <a:cs typeface="Calibri"/>
              </a:rPr>
              <a:t> </a:t>
            </a:r>
            <a:r>
              <a:rPr lang="en-US" sz="2000" spc="-35" dirty="0">
                <a:latin typeface="Aptos Light" panose="020B0004020202020204" pitchFamily="34" charset="0"/>
                <a:cs typeface="Calibri"/>
              </a:rPr>
              <a:t>capacity,</a:t>
            </a:r>
            <a:r>
              <a:rPr lang="en-US" sz="2000" spc="25" dirty="0">
                <a:latin typeface="Aptos Light" panose="020B0004020202020204" pitchFamily="34" charset="0"/>
                <a:cs typeface="Calibri"/>
              </a:rPr>
              <a:t> </a:t>
            </a:r>
            <a:r>
              <a:rPr lang="en-US" sz="2000" dirty="0">
                <a:latin typeface="Aptos Light" panose="020B0004020202020204" pitchFamily="34" charset="0"/>
                <a:cs typeface="Calibri"/>
              </a:rPr>
              <a:t>so</a:t>
            </a:r>
            <a:r>
              <a:rPr lang="en-US" sz="2000" spc="35" dirty="0">
                <a:latin typeface="Aptos Light" panose="020B0004020202020204" pitchFamily="34" charset="0"/>
                <a:cs typeface="Calibri"/>
              </a:rPr>
              <a:t> </a:t>
            </a:r>
            <a:r>
              <a:rPr lang="en-US" sz="2000" dirty="0">
                <a:latin typeface="Aptos Light" panose="020B0004020202020204" pitchFamily="34" charset="0"/>
                <a:cs typeface="Calibri"/>
              </a:rPr>
              <a:t>it</a:t>
            </a:r>
            <a:r>
              <a:rPr lang="en-US" sz="2000" spc="25" dirty="0">
                <a:latin typeface="Aptos Light" panose="020B0004020202020204" pitchFamily="34" charset="0"/>
                <a:cs typeface="Calibri"/>
              </a:rPr>
              <a:t> </a:t>
            </a:r>
            <a:r>
              <a:rPr lang="en-US" sz="2000" dirty="0">
                <a:latin typeface="Aptos Light" panose="020B0004020202020204" pitchFamily="34" charset="0"/>
                <a:cs typeface="Calibri"/>
              </a:rPr>
              <a:t>is</a:t>
            </a:r>
            <a:r>
              <a:rPr lang="en-US" sz="2000" spc="35" dirty="0">
                <a:latin typeface="Aptos Light" panose="020B0004020202020204" pitchFamily="34" charset="0"/>
                <a:cs typeface="Calibri"/>
              </a:rPr>
              <a:t> </a:t>
            </a:r>
            <a:r>
              <a:rPr lang="en-US" sz="2000" spc="-10" dirty="0">
                <a:latin typeface="Aptos Light" panose="020B0004020202020204" pitchFamily="34" charset="0"/>
                <a:cs typeface="Calibri"/>
              </a:rPr>
              <a:t>important</a:t>
            </a:r>
            <a:r>
              <a:rPr lang="en-US" sz="2000" spc="20" dirty="0">
                <a:latin typeface="Aptos Light" panose="020B0004020202020204" pitchFamily="34" charset="0"/>
                <a:cs typeface="Calibri"/>
              </a:rPr>
              <a:t> </a:t>
            </a:r>
            <a:r>
              <a:rPr lang="en-US" sz="2000" dirty="0">
                <a:latin typeface="Aptos Light" panose="020B0004020202020204" pitchFamily="34" charset="0"/>
                <a:cs typeface="Calibri"/>
              </a:rPr>
              <a:t>to</a:t>
            </a:r>
            <a:r>
              <a:rPr lang="en-US" sz="2000" spc="35" dirty="0">
                <a:latin typeface="Aptos Light" panose="020B0004020202020204" pitchFamily="34" charset="0"/>
                <a:cs typeface="Calibri"/>
              </a:rPr>
              <a:t> </a:t>
            </a:r>
            <a:r>
              <a:rPr lang="en-US" sz="2000" dirty="0">
                <a:latin typeface="Aptos Light" panose="020B0004020202020204" pitchFamily="34" charset="0"/>
                <a:cs typeface="Calibri"/>
              </a:rPr>
              <a:t>use</a:t>
            </a:r>
            <a:r>
              <a:rPr lang="en-US" sz="2000" spc="20" dirty="0">
                <a:latin typeface="Aptos Light" panose="020B0004020202020204" pitchFamily="34" charset="0"/>
                <a:cs typeface="Calibri"/>
              </a:rPr>
              <a:t> </a:t>
            </a:r>
            <a:r>
              <a:rPr lang="en-US" sz="2000" spc="-40" dirty="0">
                <a:latin typeface="Aptos Light" panose="020B0004020202020204" pitchFamily="34" charset="0"/>
                <a:cs typeface="Calibri"/>
              </a:rPr>
              <a:t>trauma-</a:t>
            </a:r>
            <a:r>
              <a:rPr lang="en-US" sz="2000" spc="-10" dirty="0">
                <a:latin typeface="Aptos Light" panose="020B0004020202020204" pitchFamily="34" charset="0"/>
                <a:cs typeface="Calibri"/>
              </a:rPr>
              <a:t>informed </a:t>
            </a:r>
            <a:r>
              <a:rPr lang="en-US" sz="2000" dirty="0">
                <a:latin typeface="Aptos Light" panose="020B0004020202020204" pitchFamily="34" charset="0"/>
                <a:cs typeface="Calibri"/>
              </a:rPr>
              <a:t>care</a:t>
            </a:r>
            <a:r>
              <a:rPr lang="en-US" sz="2000" spc="15" dirty="0">
                <a:latin typeface="Aptos Light" panose="020B0004020202020204" pitchFamily="34" charset="0"/>
                <a:cs typeface="Calibri"/>
              </a:rPr>
              <a:t> </a:t>
            </a:r>
            <a:r>
              <a:rPr lang="en-US" sz="2000" dirty="0">
                <a:latin typeface="Aptos Light" panose="020B0004020202020204" pitchFamily="34" charset="0"/>
                <a:cs typeface="Calibri"/>
              </a:rPr>
              <a:t>in</a:t>
            </a:r>
            <a:r>
              <a:rPr lang="en-US" sz="2000" spc="20" dirty="0">
                <a:latin typeface="Aptos Light" panose="020B0004020202020204" pitchFamily="34" charset="0"/>
                <a:cs typeface="Calibri"/>
              </a:rPr>
              <a:t> </a:t>
            </a:r>
            <a:r>
              <a:rPr lang="en-US" sz="2000" dirty="0">
                <a:latin typeface="Aptos Light" panose="020B0004020202020204" pitchFamily="34" charset="0"/>
                <a:cs typeface="Calibri"/>
              </a:rPr>
              <a:t>our</a:t>
            </a:r>
            <a:r>
              <a:rPr lang="en-US" sz="2000" spc="20" dirty="0">
                <a:latin typeface="Aptos Light" panose="020B0004020202020204" pitchFamily="34" charset="0"/>
                <a:cs typeface="Calibri"/>
              </a:rPr>
              <a:t> </a:t>
            </a:r>
            <a:r>
              <a:rPr lang="en-US" sz="2000" spc="-20" dirty="0">
                <a:latin typeface="Aptos Light" panose="020B0004020202020204" pitchFamily="34" charset="0"/>
                <a:cs typeface="Calibri"/>
              </a:rPr>
              <a:t>communications</a:t>
            </a:r>
            <a:r>
              <a:rPr lang="en-US" sz="2000" spc="20" dirty="0">
                <a:latin typeface="Aptos Light" panose="020B0004020202020204" pitchFamily="34" charset="0"/>
                <a:cs typeface="Calibri"/>
              </a:rPr>
              <a:t> </a:t>
            </a:r>
            <a:r>
              <a:rPr lang="en-US" sz="2000" spc="-10" dirty="0">
                <a:latin typeface="Aptos Light" panose="020B0004020202020204" pitchFamily="34" charset="0"/>
                <a:cs typeface="Calibri"/>
              </a:rPr>
              <a:t>and</a:t>
            </a:r>
            <a:r>
              <a:rPr lang="en-US" sz="2000" spc="20" dirty="0">
                <a:latin typeface="Aptos Light" panose="020B0004020202020204" pitchFamily="34" charset="0"/>
                <a:cs typeface="Calibri"/>
              </a:rPr>
              <a:t> </a:t>
            </a:r>
            <a:r>
              <a:rPr lang="en-US" sz="2000" spc="-10" dirty="0">
                <a:latin typeface="Aptos Light" panose="020B0004020202020204" pitchFamily="34" charset="0"/>
                <a:cs typeface="Calibri"/>
              </a:rPr>
              <a:t>interactions with the understanding that we are not perfect.</a:t>
            </a:r>
            <a:endParaRPr lang="en-US" sz="2000" dirty="0">
              <a:latin typeface="Aptos Light" panose="020B0004020202020204" pitchFamily="34" charset="0"/>
              <a:cs typeface="Calibri"/>
            </a:endParaRPr>
          </a:p>
        </p:txBody>
      </p:sp>
    </p:spTree>
    <p:extLst>
      <p:ext uri="{BB962C8B-B14F-4D97-AF65-F5344CB8AC3E}">
        <p14:creationId xmlns:p14="http://schemas.microsoft.com/office/powerpoint/2010/main" val="1507007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yJEmg_8Rn.9R7T_mSRIyQ"/>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Custom 1">
      <a:dk1>
        <a:srgbClr val="000000"/>
      </a:dk1>
      <a:lt1>
        <a:srgbClr val="FFFFFF"/>
      </a:lt1>
      <a:dk2>
        <a:srgbClr val="000000"/>
      </a:dk2>
      <a:lt2>
        <a:srgbClr val="E7E6E6"/>
      </a:lt2>
      <a:accent1>
        <a:srgbClr val="E94600"/>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3003</TotalTime>
  <Words>3096</Words>
  <Application>Microsoft Macintosh PowerPoint</Application>
  <PresentationFormat>Widescreen</PresentationFormat>
  <Paragraphs>297</Paragraphs>
  <Slides>23</Slides>
  <Notes>20</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41" baseType="lpstr">
      <vt:lpstr>Aptos</vt:lpstr>
      <vt:lpstr>Aptos Display</vt:lpstr>
      <vt:lpstr>Aptos Light</vt:lpstr>
      <vt:lpstr>Aptos SemiBold</vt:lpstr>
      <vt:lpstr>Arial</vt:lpstr>
      <vt:lpstr>Arial Black</vt:lpstr>
      <vt:lpstr>Calibri</vt:lpstr>
      <vt:lpstr>Chronicle Display Black</vt:lpstr>
      <vt:lpstr>Inter</vt:lpstr>
      <vt:lpstr>Open Sans</vt:lpstr>
      <vt:lpstr>Overpass Light</vt:lpstr>
      <vt:lpstr>Overpass Medium</vt:lpstr>
      <vt:lpstr>Overpass Thin</vt:lpstr>
      <vt:lpstr>Wingdings</vt:lpstr>
      <vt:lpstr>1_Office Theme</vt:lpstr>
      <vt:lpstr>3_Office Theme</vt:lpstr>
      <vt:lpstr>Office Theme</vt:lpstr>
      <vt:lpstr>think-cell Slide</vt:lpstr>
      <vt:lpstr>LIVED EXPERTISE &amp;  TRAUMA INFORMED MANAGEMENT</vt:lpstr>
      <vt:lpstr>How to Use and Edit the Supervisor Success Series Modules </vt:lpstr>
      <vt:lpstr>Supervisor Success Series | Lived Expertise &amp; Trauma Informed Management  [OUR ORGANIZATION] Module 3  [Date]</vt:lpstr>
      <vt:lpstr>Supervisor Success Series: Lived Expertise</vt:lpstr>
      <vt:lpstr>PowerPoint Presentation</vt:lpstr>
      <vt:lpstr>Warm Up: Quote of the Day</vt:lpstr>
      <vt:lpstr>PowerPoint Presentation</vt:lpstr>
      <vt:lpstr>Lived Expertise </vt:lpstr>
      <vt:lpstr>Trauma Informed Care to Management </vt:lpstr>
      <vt:lpstr>[OPTIONAL] 10 Keys to Supervisor Success: What We Are Doing</vt:lpstr>
      <vt:lpstr>Reflection</vt:lpstr>
      <vt:lpstr>PowerPoint Presentation</vt:lpstr>
      <vt:lpstr>Culture &amp; Trust at the CORE </vt:lpstr>
      <vt:lpstr>Leader Toolkit: Building Trust </vt:lpstr>
      <vt:lpstr>Reflection</vt:lpstr>
      <vt:lpstr>PowerPoint Presentation</vt:lpstr>
      <vt:lpstr>Emotional Intelligence 101 </vt:lpstr>
      <vt:lpstr>Toolkit: Self-Regulation Practices</vt:lpstr>
      <vt:lpstr>Activity: Emotional Quotient (EQ) Self Assessment </vt:lpstr>
      <vt:lpstr>Closing Reflection </vt:lpstr>
      <vt:lpstr>EQ Self-Assessment Checklist</vt:lpstr>
      <vt:lpstr>EQ Self-Assessment Checklist (Continued)</vt:lpstr>
      <vt:lpstr>Scoring the EQ Self-Assessment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Strand</dc:creator>
  <cp:lastModifiedBy>Elizabeth Strand</cp:lastModifiedBy>
  <cp:revision>31</cp:revision>
  <dcterms:created xsi:type="dcterms:W3CDTF">2025-07-08T14:06:59Z</dcterms:created>
  <dcterms:modified xsi:type="dcterms:W3CDTF">2025-10-02T19:02:27Z</dcterms:modified>
</cp:coreProperties>
</file>