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18"/>
  </p:notesMasterIdLst>
  <p:sldIdLst>
    <p:sldId id="257" r:id="rId3"/>
    <p:sldId id="650" r:id="rId4"/>
    <p:sldId id="695" r:id="rId5"/>
    <p:sldId id="290" r:id="rId6"/>
    <p:sldId id="696" r:id="rId7"/>
    <p:sldId id="717" r:id="rId8"/>
    <p:sldId id="708" r:id="rId9"/>
    <p:sldId id="718" r:id="rId10"/>
    <p:sldId id="719" r:id="rId11"/>
    <p:sldId id="640" r:id="rId12"/>
    <p:sldId id="684" r:id="rId13"/>
    <p:sldId id="713" r:id="rId14"/>
    <p:sldId id="710" r:id="rId15"/>
    <p:sldId id="712" r:id="rId16"/>
    <p:sldId id="706"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5FD0ED-E781-D3CE-4A19-02CD33075BA1}" name="Elizabeth Strand" initials="ES" userId="S::liz.strand@BERKELEY.EDU::201ff8f1-8550-4c7c-b805-f44a43c83848"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30"/>
    <p:restoredTop sz="70137"/>
  </p:normalViewPr>
  <p:slideViewPr>
    <p:cSldViewPr snapToGrid="0">
      <p:cViewPr varScale="1">
        <p:scale>
          <a:sx n="87" d="100"/>
          <a:sy n="87" d="100"/>
        </p:scale>
        <p:origin x="156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5BAD32-29B7-5443-9DFB-8158DFBAB08A}"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C6FF89-16BF-C94B-8B83-32BEEBF2A111}" type="slidenum">
              <a:rPr lang="en-US" smtClean="0"/>
              <a:t>‹#›</a:t>
            </a:fld>
            <a:endParaRPr lang="en-US"/>
          </a:p>
        </p:txBody>
      </p:sp>
    </p:spTree>
    <p:extLst>
      <p:ext uri="{BB962C8B-B14F-4D97-AF65-F5344CB8AC3E}">
        <p14:creationId xmlns:p14="http://schemas.microsoft.com/office/powerpoint/2010/main" val="165083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rgbClr val="003366"/>
                </a:solidFill>
                <a:latin typeface="Calibri"/>
              </a:rPr>
              <a:t>Last edited by REDF: 9/30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3366"/>
              </a:solidFill>
              <a:latin typeface="Calibri"/>
            </a:endParaRPr>
          </a:p>
          <a:p>
            <a:r>
              <a:rPr lang="en-US" dirty="0"/>
              <a:t>Topics: Giving feedback, trauma informed management skills in action, practicing for common scenarios at work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639674-55CF-DF4C-B67D-33E54CE6CAE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2163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e9ef03096d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g2e9ef03096d_0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5896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rgbClr val="003366"/>
              </a:solidFill>
              <a:latin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42894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4CE77-0F8D-123E-BDA9-272D35DFAB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603574-722E-0706-FCA8-C751364449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F5133D-B9C6-5EC6-44CE-B280912F0FB1}"/>
              </a:ext>
            </a:extLst>
          </p:cNvPr>
          <p:cNvSpPr>
            <a:spLocks noGrp="1"/>
          </p:cNvSpPr>
          <p:nvPr>
            <p:ph type="body" idx="1"/>
          </p:nvPr>
        </p:nvSpPr>
        <p:spPr/>
        <p:txBody>
          <a:bodyPr/>
          <a:lstStyle/>
          <a:p>
            <a:pPr marL="355600" indent="-342900">
              <a:lnSpc>
                <a:spcPct val="100000"/>
              </a:lnSpc>
              <a:spcBef>
                <a:spcPts val="100"/>
              </a:spcBef>
              <a:buSzPct val="85714"/>
              <a:buFont typeface="Arial"/>
              <a:buChar char="•"/>
              <a:tabLst>
                <a:tab pos="355600" algn="l"/>
              </a:tabLst>
            </a:pPr>
            <a:r>
              <a:rPr lang="en-US" sz="2100" dirty="0">
                <a:solidFill>
                  <a:srgbClr val="BC572C"/>
                </a:solidFill>
                <a:latin typeface="Calibri"/>
                <a:cs typeface="Calibri"/>
              </a:rPr>
              <a:t>Set</a:t>
            </a:r>
            <a:r>
              <a:rPr lang="en-US" sz="2100" spc="20" dirty="0">
                <a:solidFill>
                  <a:srgbClr val="BC572C"/>
                </a:solidFill>
                <a:latin typeface="Calibri"/>
                <a:cs typeface="Calibri"/>
              </a:rPr>
              <a:t> </a:t>
            </a:r>
            <a:r>
              <a:rPr lang="en-US" sz="2100" dirty="0">
                <a:solidFill>
                  <a:srgbClr val="BC572C"/>
                </a:solidFill>
                <a:latin typeface="Calibri"/>
                <a:cs typeface="Calibri"/>
              </a:rPr>
              <a:t>the</a:t>
            </a:r>
            <a:r>
              <a:rPr lang="en-US" sz="2100" spc="20" dirty="0">
                <a:solidFill>
                  <a:srgbClr val="BC572C"/>
                </a:solidFill>
                <a:latin typeface="Calibri"/>
                <a:cs typeface="Calibri"/>
              </a:rPr>
              <a:t> </a:t>
            </a:r>
            <a:r>
              <a:rPr lang="en-US" sz="2100" spc="-20" dirty="0">
                <a:solidFill>
                  <a:srgbClr val="BC572C"/>
                </a:solidFill>
                <a:latin typeface="Calibri"/>
                <a:cs typeface="Calibri"/>
              </a:rPr>
              <a:t>tone</a:t>
            </a:r>
            <a:endParaRPr lang="en-US" sz="2100" dirty="0">
              <a:latin typeface="Calibri"/>
              <a:cs typeface="Calibri"/>
            </a:endParaRPr>
          </a:p>
          <a:p>
            <a:pPr marL="812800" lvl="1" indent="-342900">
              <a:lnSpc>
                <a:spcPct val="100000"/>
              </a:lnSpc>
              <a:spcBef>
                <a:spcPts val="25"/>
              </a:spcBef>
              <a:buChar char="–"/>
              <a:tabLst>
                <a:tab pos="812800" algn="l"/>
              </a:tabLst>
            </a:pPr>
            <a:r>
              <a:rPr lang="en-US" sz="1800" dirty="0">
                <a:solidFill>
                  <a:srgbClr val="404040"/>
                </a:solidFill>
                <a:latin typeface="Calibri"/>
                <a:cs typeface="Calibri"/>
              </a:rPr>
              <a:t>From</a:t>
            </a:r>
            <a:r>
              <a:rPr lang="en-US" sz="1800" spc="35" dirty="0">
                <a:solidFill>
                  <a:srgbClr val="404040"/>
                </a:solidFill>
                <a:latin typeface="Calibri"/>
                <a:cs typeface="Calibri"/>
              </a:rPr>
              <a:t> </a:t>
            </a:r>
            <a:r>
              <a:rPr lang="en-US" sz="1800" dirty="0">
                <a:solidFill>
                  <a:srgbClr val="404040"/>
                </a:solidFill>
                <a:latin typeface="Calibri"/>
                <a:cs typeface="Calibri"/>
              </a:rPr>
              <a:t>the</a:t>
            </a:r>
            <a:r>
              <a:rPr lang="en-US" sz="1800" spc="25" dirty="0">
                <a:solidFill>
                  <a:srgbClr val="404040"/>
                </a:solidFill>
                <a:latin typeface="Calibri"/>
                <a:cs typeface="Calibri"/>
              </a:rPr>
              <a:t> </a:t>
            </a:r>
            <a:r>
              <a:rPr lang="en-US" sz="1800" dirty="0">
                <a:solidFill>
                  <a:srgbClr val="404040"/>
                </a:solidFill>
                <a:latin typeface="Calibri"/>
                <a:cs typeface="Calibri"/>
              </a:rPr>
              <a:t>outset,</a:t>
            </a:r>
            <a:r>
              <a:rPr lang="en-US" sz="1800" spc="35" dirty="0">
                <a:solidFill>
                  <a:srgbClr val="404040"/>
                </a:solidFill>
                <a:latin typeface="Calibri"/>
                <a:cs typeface="Calibri"/>
              </a:rPr>
              <a:t> </a:t>
            </a:r>
            <a:r>
              <a:rPr lang="en-US" sz="1800" dirty="0">
                <a:solidFill>
                  <a:srgbClr val="404040"/>
                </a:solidFill>
                <a:latin typeface="Calibri"/>
                <a:cs typeface="Calibri"/>
              </a:rPr>
              <a:t>let</a:t>
            </a:r>
            <a:r>
              <a:rPr lang="en-US" sz="1800" spc="30" dirty="0">
                <a:solidFill>
                  <a:srgbClr val="404040"/>
                </a:solidFill>
                <a:latin typeface="Calibri"/>
                <a:cs typeface="Calibri"/>
              </a:rPr>
              <a:t> </a:t>
            </a:r>
            <a:r>
              <a:rPr lang="en-US" sz="1800" dirty="0">
                <a:solidFill>
                  <a:srgbClr val="404040"/>
                </a:solidFill>
                <a:latin typeface="Calibri"/>
                <a:cs typeface="Calibri"/>
              </a:rPr>
              <a:t>the</a:t>
            </a:r>
            <a:r>
              <a:rPr lang="en-US" sz="1800" spc="25" dirty="0">
                <a:solidFill>
                  <a:srgbClr val="404040"/>
                </a:solidFill>
                <a:latin typeface="Calibri"/>
                <a:cs typeface="Calibri"/>
              </a:rPr>
              <a:t> </a:t>
            </a:r>
            <a:r>
              <a:rPr lang="en-US" sz="1800" dirty="0">
                <a:solidFill>
                  <a:srgbClr val="404040"/>
                </a:solidFill>
                <a:latin typeface="Calibri"/>
                <a:cs typeface="Calibri"/>
              </a:rPr>
              <a:t>receiver</a:t>
            </a:r>
            <a:r>
              <a:rPr lang="en-US" sz="1800" spc="35" dirty="0">
                <a:solidFill>
                  <a:srgbClr val="404040"/>
                </a:solidFill>
                <a:latin typeface="Calibri"/>
                <a:cs typeface="Calibri"/>
              </a:rPr>
              <a:t> </a:t>
            </a:r>
            <a:r>
              <a:rPr lang="en-US" sz="1800" dirty="0">
                <a:solidFill>
                  <a:srgbClr val="404040"/>
                </a:solidFill>
                <a:latin typeface="Calibri"/>
                <a:cs typeface="Calibri"/>
              </a:rPr>
              <a:t>know</a:t>
            </a:r>
            <a:r>
              <a:rPr lang="en-US" sz="1800" spc="25" dirty="0">
                <a:solidFill>
                  <a:srgbClr val="404040"/>
                </a:solidFill>
                <a:latin typeface="Calibri"/>
                <a:cs typeface="Calibri"/>
              </a:rPr>
              <a:t> </a:t>
            </a:r>
            <a:r>
              <a:rPr lang="en-US" sz="1800" dirty="0">
                <a:solidFill>
                  <a:srgbClr val="404040"/>
                </a:solidFill>
                <a:latin typeface="Calibri"/>
                <a:cs typeface="Calibri"/>
              </a:rPr>
              <a:t>if</a:t>
            </a:r>
            <a:r>
              <a:rPr lang="en-US" sz="1800" spc="40" dirty="0">
                <a:solidFill>
                  <a:srgbClr val="404040"/>
                </a:solidFill>
                <a:latin typeface="Calibri"/>
                <a:cs typeface="Calibri"/>
              </a:rPr>
              <a:t> </a:t>
            </a:r>
            <a:r>
              <a:rPr lang="en-US" sz="1800" dirty="0">
                <a:solidFill>
                  <a:srgbClr val="404040"/>
                </a:solidFill>
                <a:latin typeface="Calibri"/>
                <a:cs typeface="Calibri"/>
              </a:rPr>
              <a:t>it’s</a:t>
            </a:r>
            <a:r>
              <a:rPr lang="en-US" sz="1800" spc="25" dirty="0">
                <a:solidFill>
                  <a:srgbClr val="404040"/>
                </a:solidFill>
                <a:latin typeface="Calibri"/>
                <a:cs typeface="Calibri"/>
              </a:rPr>
              <a:t> </a:t>
            </a:r>
            <a:r>
              <a:rPr lang="en-US" sz="1800" dirty="0">
                <a:solidFill>
                  <a:srgbClr val="404040"/>
                </a:solidFill>
                <a:latin typeface="Calibri"/>
                <a:cs typeface="Calibri"/>
              </a:rPr>
              <a:t>a</a:t>
            </a:r>
            <a:r>
              <a:rPr lang="en-US" sz="1800" spc="25" dirty="0">
                <a:solidFill>
                  <a:srgbClr val="404040"/>
                </a:solidFill>
                <a:latin typeface="Calibri"/>
                <a:cs typeface="Calibri"/>
              </a:rPr>
              <a:t> </a:t>
            </a:r>
            <a:r>
              <a:rPr lang="en-US" sz="1800" dirty="0">
                <a:solidFill>
                  <a:srgbClr val="404040"/>
                </a:solidFill>
                <a:latin typeface="Calibri"/>
                <a:cs typeface="Calibri"/>
              </a:rPr>
              <a:t>serious</a:t>
            </a:r>
            <a:r>
              <a:rPr lang="en-US" sz="1800" spc="15" dirty="0">
                <a:solidFill>
                  <a:srgbClr val="404040"/>
                </a:solidFill>
                <a:latin typeface="Calibri"/>
                <a:cs typeface="Calibri"/>
              </a:rPr>
              <a:t> </a:t>
            </a:r>
            <a:r>
              <a:rPr lang="en-US" sz="1800" spc="60" dirty="0">
                <a:solidFill>
                  <a:srgbClr val="404040"/>
                </a:solidFill>
                <a:latin typeface="Calibri"/>
                <a:cs typeface="Calibri"/>
              </a:rPr>
              <a:t>or</a:t>
            </a:r>
            <a:r>
              <a:rPr lang="en-US" sz="1800" spc="35" dirty="0">
                <a:solidFill>
                  <a:srgbClr val="404040"/>
                </a:solidFill>
                <a:latin typeface="Calibri"/>
                <a:cs typeface="Calibri"/>
              </a:rPr>
              <a:t> </a:t>
            </a:r>
            <a:r>
              <a:rPr lang="en-US" sz="1800" dirty="0">
                <a:solidFill>
                  <a:srgbClr val="404040"/>
                </a:solidFill>
                <a:latin typeface="Calibri"/>
                <a:cs typeface="Calibri"/>
              </a:rPr>
              <a:t>trivial</a:t>
            </a:r>
            <a:r>
              <a:rPr lang="en-US" sz="1800" spc="35" dirty="0">
                <a:solidFill>
                  <a:srgbClr val="404040"/>
                </a:solidFill>
                <a:latin typeface="Calibri"/>
                <a:cs typeface="Calibri"/>
              </a:rPr>
              <a:t> </a:t>
            </a:r>
            <a:r>
              <a:rPr lang="en-US" sz="1800" spc="-10" dirty="0">
                <a:solidFill>
                  <a:srgbClr val="404040"/>
                </a:solidFill>
                <a:latin typeface="Calibri"/>
                <a:cs typeface="Calibri"/>
              </a:rPr>
              <a:t>discussion.</a:t>
            </a:r>
            <a:endParaRPr lang="en-US" sz="1800" dirty="0">
              <a:latin typeface="Calibri"/>
              <a:cs typeface="Calibri"/>
            </a:endParaRPr>
          </a:p>
          <a:p>
            <a:pPr marL="355600" indent="-342900">
              <a:lnSpc>
                <a:spcPct val="100000"/>
              </a:lnSpc>
              <a:spcBef>
                <a:spcPts val="1175"/>
              </a:spcBef>
              <a:buSzPct val="85714"/>
              <a:buFont typeface="Arial"/>
              <a:buChar char="•"/>
              <a:tabLst>
                <a:tab pos="355600" algn="l"/>
              </a:tabLst>
            </a:pPr>
            <a:r>
              <a:rPr lang="en-US" sz="2100" spc="65" dirty="0">
                <a:solidFill>
                  <a:srgbClr val="BC572C"/>
                </a:solidFill>
                <a:latin typeface="Calibri"/>
                <a:cs typeface="Calibri"/>
              </a:rPr>
              <a:t>Ask</a:t>
            </a:r>
            <a:r>
              <a:rPr lang="en-US" sz="2100" spc="114" dirty="0">
                <a:solidFill>
                  <a:srgbClr val="BC572C"/>
                </a:solidFill>
                <a:latin typeface="Calibri"/>
                <a:cs typeface="Calibri"/>
              </a:rPr>
              <a:t> </a:t>
            </a:r>
            <a:r>
              <a:rPr lang="en-US" sz="2100" spc="-10" dirty="0">
                <a:solidFill>
                  <a:srgbClr val="BC572C"/>
                </a:solidFill>
                <a:latin typeface="Calibri"/>
                <a:cs typeface="Calibri"/>
              </a:rPr>
              <a:t>permission</a:t>
            </a:r>
            <a:endParaRPr lang="en-US" sz="2100" dirty="0">
              <a:latin typeface="Calibri"/>
              <a:cs typeface="Calibri"/>
            </a:endParaRPr>
          </a:p>
          <a:p>
            <a:pPr marL="812800" lvl="1" indent="-342900">
              <a:lnSpc>
                <a:spcPct val="100000"/>
              </a:lnSpc>
              <a:spcBef>
                <a:spcPts val="20"/>
              </a:spcBef>
              <a:buChar char="–"/>
              <a:tabLst>
                <a:tab pos="812800" algn="l"/>
              </a:tabLst>
            </a:pPr>
            <a:r>
              <a:rPr lang="en-US" sz="1800" spc="90" dirty="0">
                <a:solidFill>
                  <a:srgbClr val="404040"/>
                </a:solidFill>
                <a:latin typeface="Calibri"/>
                <a:cs typeface="Calibri"/>
              </a:rPr>
              <a:t>“Do</a:t>
            </a:r>
            <a:r>
              <a:rPr lang="en-US" sz="1800" spc="5" dirty="0">
                <a:solidFill>
                  <a:srgbClr val="404040"/>
                </a:solidFill>
                <a:latin typeface="Calibri"/>
                <a:cs typeface="Calibri"/>
              </a:rPr>
              <a:t> </a:t>
            </a:r>
            <a:r>
              <a:rPr lang="en-US" sz="1800" dirty="0">
                <a:solidFill>
                  <a:srgbClr val="404040"/>
                </a:solidFill>
                <a:latin typeface="Calibri"/>
                <a:cs typeface="Calibri"/>
              </a:rPr>
              <a:t>you</a:t>
            </a:r>
            <a:r>
              <a:rPr lang="en-US" sz="1800" spc="15" dirty="0">
                <a:solidFill>
                  <a:srgbClr val="404040"/>
                </a:solidFill>
                <a:latin typeface="Calibri"/>
                <a:cs typeface="Calibri"/>
              </a:rPr>
              <a:t> </a:t>
            </a:r>
            <a:r>
              <a:rPr lang="en-US" sz="1800" spc="-10" dirty="0">
                <a:solidFill>
                  <a:srgbClr val="404040"/>
                </a:solidFill>
                <a:latin typeface="Calibri"/>
                <a:cs typeface="Calibri"/>
              </a:rPr>
              <a:t>mind</a:t>
            </a:r>
            <a:r>
              <a:rPr lang="en-US" sz="1800" spc="10" dirty="0">
                <a:solidFill>
                  <a:srgbClr val="404040"/>
                </a:solidFill>
                <a:latin typeface="Calibri"/>
                <a:cs typeface="Calibri"/>
              </a:rPr>
              <a:t> </a:t>
            </a:r>
            <a:r>
              <a:rPr lang="en-US" sz="1800" dirty="0">
                <a:solidFill>
                  <a:srgbClr val="404040"/>
                </a:solidFill>
                <a:latin typeface="Calibri"/>
                <a:cs typeface="Calibri"/>
              </a:rPr>
              <a:t>if</a:t>
            </a:r>
            <a:r>
              <a:rPr lang="en-US" sz="1800" spc="30" dirty="0">
                <a:solidFill>
                  <a:srgbClr val="404040"/>
                </a:solidFill>
                <a:latin typeface="Calibri"/>
                <a:cs typeface="Calibri"/>
              </a:rPr>
              <a:t> </a:t>
            </a:r>
            <a:r>
              <a:rPr lang="en-US" sz="1800" dirty="0">
                <a:solidFill>
                  <a:srgbClr val="404040"/>
                </a:solidFill>
                <a:latin typeface="Calibri"/>
                <a:cs typeface="Calibri"/>
              </a:rPr>
              <a:t>I</a:t>
            </a:r>
            <a:r>
              <a:rPr lang="en-US" sz="1800" spc="20" dirty="0">
                <a:solidFill>
                  <a:srgbClr val="404040"/>
                </a:solidFill>
                <a:latin typeface="Calibri"/>
                <a:cs typeface="Calibri"/>
              </a:rPr>
              <a:t> </a:t>
            </a:r>
            <a:r>
              <a:rPr lang="en-US" sz="1800" spc="-10" dirty="0">
                <a:solidFill>
                  <a:srgbClr val="404040"/>
                </a:solidFill>
                <a:latin typeface="Calibri"/>
                <a:cs typeface="Calibri"/>
              </a:rPr>
              <a:t>give</a:t>
            </a:r>
            <a:r>
              <a:rPr lang="en-US" sz="1800" spc="20" dirty="0">
                <a:solidFill>
                  <a:srgbClr val="404040"/>
                </a:solidFill>
                <a:latin typeface="Calibri"/>
                <a:cs typeface="Calibri"/>
              </a:rPr>
              <a:t> </a:t>
            </a:r>
            <a:r>
              <a:rPr lang="en-US" sz="1800" dirty="0">
                <a:solidFill>
                  <a:srgbClr val="404040"/>
                </a:solidFill>
                <a:latin typeface="Calibri"/>
                <a:cs typeface="Calibri"/>
              </a:rPr>
              <a:t>you</a:t>
            </a:r>
            <a:r>
              <a:rPr lang="en-US" sz="1800" spc="15" dirty="0">
                <a:solidFill>
                  <a:srgbClr val="404040"/>
                </a:solidFill>
                <a:latin typeface="Calibri"/>
                <a:cs typeface="Calibri"/>
              </a:rPr>
              <a:t> </a:t>
            </a:r>
            <a:r>
              <a:rPr lang="en-US" sz="1800" dirty="0">
                <a:solidFill>
                  <a:srgbClr val="404040"/>
                </a:solidFill>
                <a:latin typeface="Calibri"/>
                <a:cs typeface="Calibri"/>
              </a:rPr>
              <a:t>some</a:t>
            </a:r>
            <a:r>
              <a:rPr lang="en-US" sz="1800" spc="-5" dirty="0">
                <a:solidFill>
                  <a:srgbClr val="404040"/>
                </a:solidFill>
                <a:latin typeface="Calibri"/>
                <a:cs typeface="Calibri"/>
              </a:rPr>
              <a:t> </a:t>
            </a:r>
            <a:r>
              <a:rPr lang="en-US" sz="1800" spc="-10" dirty="0">
                <a:solidFill>
                  <a:srgbClr val="404040"/>
                </a:solidFill>
                <a:latin typeface="Calibri"/>
                <a:cs typeface="Calibri"/>
              </a:rPr>
              <a:t>feedback?”</a:t>
            </a:r>
            <a:endParaRPr lang="en-US" sz="1800" dirty="0">
              <a:latin typeface="Calibri"/>
              <a:cs typeface="Calibri"/>
            </a:endParaRPr>
          </a:p>
          <a:p>
            <a:pPr marL="355600" indent="-342900">
              <a:lnSpc>
                <a:spcPct val="100000"/>
              </a:lnSpc>
              <a:spcBef>
                <a:spcPts val="1180"/>
              </a:spcBef>
              <a:buSzPct val="85714"/>
              <a:buFont typeface="Arial"/>
              <a:buChar char="•"/>
              <a:tabLst>
                <a:tab pos="355600" algn="l"/>
              </a:tabLst>
            </a:pPr>
            <a:r>
              <a:rPr lang="en-US" sz="2100" spc="-30" dirty="0">
                <a:solidFill>
                  <a:srgbClr val="BC572C"/>
                </a:solidFill>
                <a:latin typeface="Calibri"/>
                <a:cs typeface="Calibri"/>
              </a:rPr>
              <a:t>Make</a:t>
            </a:r>
            <a:r>
              <a:rPr lang="en-US" sz="2100" spc="-45" dirty="0">
                <a:solidFill>
                  <a:srgbClr val="BC572C"/>
                </a:solidFill>
                <a:latin typeface="Calibri"/>
                <a:cs typeface="Calibri"/>
              </a:rPr>
              <a:t> </a:t>
            </a:r>
            <a:r>
              <a:rPr lang="en-US" sz="2100" dirty="0">
                <a:solidFill>
                  <a:srgbClr val="BC572C"/>
                </a:solidFill>
                <a:latin typeface="Calibri"/>
                <a:cs typeface="Calibri"/>
              </a:rPr>
              <a:t>and</a:t>
            </a:r>
            <a:r>
              <a:rPr lang="en-US" sz="2100" spc="-35" dirty="0">
                <a:solidFill>
                  <a:srgbClr val="BC572C"/>
                </a:solidFill>
                <a:latin typeface="Calibri"/>
                <a:cs typeface="Calibri"/>
              </a:rPr>
              <a:t> </a:t>
            </a:r>
            <a:r>
              <a:rPr lang="en-US" sz="2100" dirty="0">
                <a:solidFill>
                  <a:srgbClr val="BC572C"/>
                </a:solidFill>
                <a:latin typeface="Calibri"/>
                <a:cs typeface="Calibri"/>
              </a:rPr>
              <a:t>follow</a:t>
            </a:r>
            <a:r>
              <a:rPr lang="en-US" sz="2100" spc="-20" dirty="0">
                <a:solidFill>
                  <a:srgbClr val="BC572C"/>
                </a:solidFill>
                <a:latin typeface="Calibri"/>
                <a:cs typeface="Calibri"/>
              </a:rPr>
              <a:t> </a:t>
            </a:r>
            <a:r>
              <a:rPr lang="en-US" sz="2100" dirty="0">
                <a:solidFill>
                  <a:srgbClr val="BC572C"/>
                </a:solidFill>
                <a:latin typeface="Calibri"/>
                <a:cs typeface="Calibri"/>
              </a:rPr>
              <a:t>a</a:t>
            </a:r>
            <a:r>
              <a:rPr lang="en-US" sz="2100" spc="-25" dirty="0">
                <a:solidFill>
                  <a:srgbClr val="BC572C"/>
                </a:solidFill>
                <a:latin typeface="Calibri"/>
                <a:cs typeface="Calibri"/>
              </a:rPr>
              <a:t> </a:t>
            </a:r>
            <a:r>
              <a:rPr lang="en-US" sz="2100" spc="-20" dirty="0">
                <a:solidFill>
                  <a:srgbClr val="BC572C"/>
                </a:solidFill>
                <a:latin typeface="Calibri"/>
                <a:cs typeface="Calibri"/>
              </a:rPr>
              <a:t>plan</a:t>
            </a:r>
            <a:endParaRPr lang="en-US" sz="2100" dirty="0">
              <a:latin typeface="Calibri"/>
              <a:cs typeface="Calibri"/>
            </a:endParaRPr>
          </a:p>
          <a:p>
            <a:pPr marL="812800" lvl="1" indent="-342900">
              <a:lnSpc>
                <a:spcPct val="100000"/>
              </a:lnSpc>
              <a:spcBef>
                <a:spcPts val="25"/>
              </a:spcBef>
              <a:buChar char="–"/>
              <a:tabLst>
                <a:tab pos="812800" algn="l"/>
              </a:tabLst>
            </a:pPr>
            <a:r>
              <a:rPr lang="en-US" sz="1800" dirty="0">
                <a:solidFill>
                  <a:srgbClr val="252525"/>
                </a:solidFill>
                <a:latin typeface="Calibri"/>
                <a:cs typeface="Calibri"/>
              </a:rPr>
              <a:t>First,</a:t>
            </a:r>
            <a:r>
              <a:rPr lang="en-US" sz="1800" spc="-5" dirty="0">
                <a:solidFill>
                  <a:srgbClr val="252525"/>
                </a:solidFill>
                <a:latin typeface="Calibri"/>
                <a:cs typeface="Calibri"/>
              </a:rPr>
              <a:t> </a:t>
            </a:r>
            <a:r>
              <a:rPr lang="en-US" sz="1800" spc="-10" dirty="0">
                <a:solidFill>
                  <a:srgbClr val="252525"/>
                </a:solidFill>
                <a:latin typeface="Calibri"/>
                <a:cs typeface="Calibri"/>
              </a:rPr>
              <a:t>calmly</a:t>
            </a:r>
            <a:r>
              <a:rPr lang="en-US" sz="1800" spc="-20" dirty="0">
                <a:solidFill>
                  <a:srgbClr val="252525"/>
                </a:solidFill>
                <a:latin typeface="Calibri"/>
                <a:cs typeface="Calibri"/>
              </a:rPr>
              <a:t> </a:t>
            </a:r>
            <a:r>
              <a:rPr lang="en-US" sz="1800" spc="-10" dirty="0">
                <a:solidFill>
                  <a:srgbClr val="252525"/>
                </a:solidFill>
                <a:latin typeface="Calibri"/>
                <a:cs typeface="Calibri"/>
              </a:rPr>
              <a:t>and</a:t>
            </a:r>
            <a:r>
              <a:rPr lang="en-US" sz="1800" spc="-30" dirty="0">
                <a:solidFill>
                  <a:srgbClr val="252525"/>
                </a:solidFill>
                <a:latin typeface="Calibri"/>
                <a:cs typeface="Calibri"/>
              </a:rPr>
              <a:t> </a:t>
            </a:r>
            <a:r>
              <a:rPr lang="en-US" sz="1800" spc="-10" dirty="0">
                <a:solidFill>
                  <a:srgbClr val="252525"/>
                </a:solidFill>
                <a:latin typeface="Calibri"/>
                <a:cs typeface="Calibri"/>
              </a:rPr>
              <a:t>objectively</a:t>
            </a:r>
            <a:r>
              <a:rPr lang="en-US" sz="1800" spc="-35" dirty="0">
                <a:solidFill>
                  <a:srgbClr val="252525"/>
                </a:solidFill>
                <a:latin typeface="Calibri"/>
                <a:cs typeface="Calibri"/>
              </a:rPr>
              <a:t> </a:t>
            </a:r>
            <a:r>
              <a:rPr lang="en-US" sz="1800" dirty="0">
                <a:solidFill>
                  <a:srgbClr val="252525"/>
                </a:solidFill>
                <a:latin typeface="Calibri"/>
                <a:cs typeface="Calibri"/>
              </a:rPr>
              <a:t>describe</a:t>
            </a:r>
            <a:r>
              <a:rPr lang="en-US" sz="1800" spc="-20" dirty="0">
                <a:solidFill>
                  <a:srgbClr val="252525"/>
                </a:solidFill>
                <a:latin typeface="Calibri"/>
                <a:cs typeface="Calibri"/>
              </a:rPr>
              <a:t> </a:t>
            </a:r>
            <a:r>
              <a:rPr lang="en-US" sz="1800" dirty="0">
                <a:solidFill>
                  <a:srgbClr val="252525"/>
                </a:solidFill>
                <a:latin typeface="Calibri"/>
                <a:cs typeface="Calibri"/>
              </a:rPr>
              <a:t>what</a:t>
            </a:r>
            <a:r>
              <a:rPr lang="en-US" sz="1800" spc="-15" dirty="0">
                <a:solidFill>
                  <a:srgbClr val="252525"/>
                </a:solidFill>
                <a:latin typeface="Calibri"/>
                <a:cs typeface="Calibri"/>
              </a:rPr>
              <a:t> </a:t>
            </a:r>
            <a:r>
              <a:rPr lang="en-US" sz="1800" spc="-40" dirty="0">
                <a:solidFill>
                  <a:srgbClr val="252525"/>
                </a:solidFill>
                <a:latin typeface="Calibri"/>
                <a:cs typeface="Calibri"/>
              </a:rPr>
              <a:t>happened</a:t>
            </a:r>
            <a:r>
              <a:rPr lang="en-US" sz="1800" spc="-35" dirty="0">
                <a:solidFill>
                  <a:srgbClr val="252525"/>
                </a:solidFill>
                <a:latin typeface="Calibri"/>
                <a:cs typeface="Calibri"/>
              </a:rPr>
              <a:t> </a:t>
            </a:r>
            <a:r>
              <a:rPr lang="en-US" sz="1800" spc="-10" dirty="0">
                <a:solidFill>
                  <a:srgbClr val="252525"/>
                </a:solidFill>
                <a:latin typeface="Calibri"/>
                <a:cs typeface="Calibri"/>
              </a:rPr>
              <a:t>and</a:t>
            </a:r>
            <a:r>
              <a:rPr lang="en-US" sz="1800" spc="-30" dirty="0">
                <a:solidFill>
                  <a:srgbClr val="252525"/>
                </a:solidFill>
                <a:latin typeface="Calibri"/>
                <a:cs typeface="Calibri"/>
              </a:rPr>
              <a:t> </a:t>
            </a:r>
            <a:r>
              <a:rPr lang="en-US" sz="1800" dirty="0">
                <a:solidFill>
                  <a:srgbClr val="252525"/>
                </a:solidFill>
                <a:latin typeface="Calibri"/>
                <a:cs typeface="Calibri"/>
              </a:rPr>
              <a:t>the</a:t>
            </a:r>
            <a:r>
              <a:rPr lang="en-US" sz="1800" spc="-15" dirty="0">
                <a:solidFill>
                  <a:srgbClr val="252525"/>
                </a:solidFill>
                <a:latin typeface="Calibri"/>
                <a:cs typeface="Calibri"/>
              </a:rPr>
              <a:t> </a:t>
            </a:r>
            <a:r>
              <a:rPr lang="en-US" sz="1800" dirty="0">
                <a:solidFill>
                  <a:srgbClr val="252525"/>
                </a:solidFill>
                <a:latin typeface="Calibri"/>
                <a:cs typeface="Calibri"/>
              </a:rPr>
              <a:t>receiver’s</a:t>
            </a:r>
            <a:r>
              <a:rPr lang="en-US" sz="1800" spc="-25" dirty="0">
                <a:solidFill>
                  <a:srgbClr val="252525"/>
                </a:solidFill>
                <a:latin typeface="Calibri"/>
                <a:cs typeface="Calibri"/>
              </a:rPr>
              <a:t> </a:t>
            </a:r>
            <a:r>
              <a:rPr lang="en-US" sz="1800" spc="-10" dirty="0">
                <a:solidFill>
                  <a:srgbClr val="252525"/>
                </a:solidFill>
                <a:latin typeface="Calibri"/>
                <a:cs typeface="Calibri"/>
              </a:rPr>
              <a:t>behavior</a:t>
            </a:r>
            <a:r>
              <a:rPr lang="en-US" sz="1800" spc="-25" dirty="0">
                <a:solidFill>
                  <a:srgbClr val="252525"/>
                </a:solidFill>
                <a:latin typeface="Calibri"/>
                <a:cs typeface="Calibri"/>
              </a:rPr>
              <a:t> </a:t>
            </a:r>
            <a:r>
              <a:rPr lang="en-US" sz="1800" dirty="0">
                <a:solidFill>
                  <a:srgbClr val="252525"/>
                </a:solidFill>
                <a:latin typeface="Calibri"/>
                <a:cs typeface="Calibri"/>
              </a:rPr>
              <a:t>that</a:t>
            </a:r>
            <a:r>
              <a:rPr lang="en-US" sz="1800" spc="-25" dirty="0">
                <a:solidFill>
                  <a:srgbClr val="252525"/>
                </a:solidFill>
                <a:latin typeface="Calibri"/>
                <a:cs typeface="Calibri"/>
              </a:rPr>
              <a:t> </a:t>
            </a:r>
            <a:r>
              <a:rPr lang="en-US" sz="1800" dirty="0">
                <a:solidFill>
                  <a:srgbClr val="252525"/>
                </a:solidFill>
                <a:latin typeface="Calibri"/>
                <a:cs typeface="Calibri"/>
              </a:rPr>
              <a:t>concerned</a:t>
            </a:r>
            <a:r>
              <a:rPr lang="en-US" sz="1800" spc="-40" dirty="0">
                <a:solidFill>
                  <a:srgbClr val="252525"/>
                </a:solidFill>
                <a:latin typeface="Calibri"/>
                <a:cs typeface="Calibri"/>
              </a:rPr>
              <a:t> </a:t>
            </a:r>
            <a:r>
              <a:rPr lang="en-US" sz="1800" spc="-20" dirty="0">
                <a:solidFill>
                  <a:srgbClr val="252525"/>
                </a:solidFill>
                <a:latin typeface="Calibri"/>
                <a:cs typeface="Calibri"/>
              </a:rPr>
              <a:t>you.</a:t>
            </a:r>
            <a:endParaRPr lang="en-US" sz="1800" dirty="0">
              <a:latin typeface="Calibri"/>
              <a:cs typeface="Calibri"/>
            </a:endParaRPr>
          </a:p>
          <a:p>
            <a:pPr marL="812800">
              <a:lnSpc>
                <a:spcPct val="100000"/>
              </a:lnSpc>
            </a:pPr>
            <a:r>
              <a:rPr lang="en-US" sz="1800" spc="-25" dirty="0">
                <a:solidFill>
                  <a:srgbClr val="252525"/>
                </a:solidFill>
                <a:latin typeface="Calibri"/>
                <a:cs typeface="Calibri"/>
              </a:rPr>
              <a:t>Make</a:t>
            </a:r>
            <a:r>
              <a:rPr lang="en-US" sz="1800" dirty="0">
                <a:solidFill>
                  <a:srgbClr val="252525"/>
                </a:solidFill>
                <a:latin typeface="Calibri"/>
                <a:cs typeface="Calibri"/>
              </a:rPr>
              <a:t> it</a:t>
            </a:r>
            <a:r>
              <a:rPr lang="en-US" sz="1800" spc="10" dirty="0">
                <a:solidFill>
                  <a:srgbClr val="252525"/>
                </a:solidFill>
                <a:latin typeface="Calibri"/>
                <a:cs typeface="Calibri"/>
              </a:rPr>
              <a:t> </a:t>
            </a:r>
            <a:r>
              <a:rPr lang="en-US" sz="1800" spc="-10" dirty="0">
                <a:solidFill>
                  <a:srgbClr val="252525"/>
                </a:solidFill>
                <a:latin typeface="Calibri"/>
                <a:cs typeface="Calibri"/>
              </a:rPr>
              <a:t>short.</a:t>
            </a:r>
            <a:endParaRPr lang="en-US" sz="1800" dirty="0">
              <a:latin typeface="Calibri"/>
              <a:cs typeface="Calibri"/>
            </a:endParaRPr>
          </a:p>
          <a:p>
            <a:pPr marL="812800" lvl="1" indent="-342900">
              <a:lnSpc>
                <a:spcPct val="100000"/>
              </a:lnSpc>
              <a:buChar char="–"/>
              <a:tabLst>
                <a:tab pos="812800" algn="l"/>
              </a:tabLst>
            </a:pPr>
            <a:r>
              <a:rPr lang="en-US" sz="1800" spc="50" dirty="0">
                <a:solidFill>
                  <a:srgbClr val="252525"/>
                </a:solidFill>
                <a:latin typeface="Calibri"/>
                <a:cs typeface="Calibri"/>
              </a:rPr>
              <a:t>Next, </a:t>
            </a:r>
            <a:r>
              <a:rPr lang="en-US" sz="1800" dirty="0">
                <a:solidFill>
                  <a:srgbClr val="252525"/>
                </a:solidFill>
                <a:latin typeface="Calibri"/>
                <a:cs typeface="Calibri"/>
              </a:rPr>
              <a:t>ask</a:t>
            </a:r>
            <a:r>
              <a:rPr lang="en-US" sz="1800" spc="35" dirty="0">
                <a:solidFill>
                  <a:srgbClr val="252525"/>
                </a:solidFill>
                <a:latin typeface="Calibri"/>
                <a:cs typeface="Calibri"/>
              </a:rPr>
              <a:t> </a:t>
            </a:r>
            <a:r>
              <a:rPr lang="en-US" sz="1800" dirty="0">
                <a:solidFill>
                  <a:srgbClr val="252525"/>
                </a:solidFill>
                <a:latin typeface="Calibri"/>
                <a:cs typeface="Calibri"/>
              </a:rPr>
              <a:t>for</a:t>
            </a:r>
            <a:r>
              <a:rPr lang="en-US" sz="1800" spc="35" dirty="0">
                <a:solidFill>
                  <a:srgbClr val="252525"/>
                </a:solidFill>
                <a:latin typeface="Calibri"/>
                <a:cs typeface="Calibri"/>
              </a:rPr>
              <a:t> </a:t>
            </a:r>
            <a:r>
              <a:rPr lang="en-US" sz="1800" dirty="0">
                <a:solidFill>
                  <a:srgbClr val="252525"/>
                </a:solidFill>
                <a:latin typeface="Calibri"/>
                <a:cs typeface="Calibri"/>
              </a:rPr>
              <a:t>the</a:t>
            </a:r>
            <a:r>
              <a:rPr lang="en-US" sz="1800" spc="45" dirty="0">
                <a:solidFill>
                  <a:srgbClr val="252525"/>
                </a:solidFill>
                <a:latin typeface="Calibri"/>
                <a:cs typeface="Calibri"/>
              </a:rPr>
              <a:t> </a:t>
            </a:r>
            <a:r>
              <a:rPr lang="en-US" sz="1800" dirty="0">
                <a:solidFill>
                  <a:srgbClr val="252525"/>
                </a:solidFill>
                <a:latin typeface="Calibri"/>
                <a:cs typeface="Calibri"/>
              </a:rPr>
              <a:t>receiver’s</a:t>
            </a:r>
            <a:r>
              <a:rPr lang="en-US" sz="1800" spc="50" dirty="0">
                <a:solidFill>
                  <a:srgbClr val="252525"/>
                </a:solidFill>
                <a:latin typeface="Calibri"/>
                <a:cs typeface="Calibri"/>
              </a:rPr>
              <a:t> </a:t>
            </a:r>
            <a:r>
              <a:rPr lang="en-US" sz="1800" spc="-10" dirty="0">
                <a:solidFill>
                  <a:srgbClr val="252525"/>
                </a:solidFill>
                <a:latin typeface="Calibri"/>
                <a:cs typeface="Calibri"/>
              </a:rPr>
              <a:t>perspective.</a:t>
            </a:r>
            <a:endParaRPr lang="en-US" sz="1800" dirty="0">
              <a:latin typeface="Calibri"/>
              <a:cs typeface="Calibri"/>
            </a:endParaRPr>
          </a:p>
          <a:p>
            <a:pPr marL="812800" lvl="1" indent="-342900">
              <a:lnSpc>
                <a:spcPct val="100000"/>
              </a:lnSpc>
              <a:buChar char="–"/>
              <a:tabLst>
                <a:tab pos="812800" algn="l"/>
              </a:tabLst>
            </a:pPr>
            <a:r>
              <a:rPr lang="en-US" sz="1800" spc="-30" dirty="0">
                <a:solidFill>
                  <a:srgbClr val="252525"/>
                </a:solidFill>
                <a:latin typeface="Calibri"/>
                <a:cs typeface="Calibri"/>
              </a:rPr>
              <a:t>Finally,</a:t>
            </a:r>
            <a:r>
              <a:rPr lang="en-US" sz="1800" spc="20" dirty="0">
                <a:solidFill>
                  <a:srgbClr val="252525"/>
                </a:solidFill>
                <a:latin typeface="Calibri"/>
                <a:cs typeface="Calibri"/>
              </a:rPr>
              <a:t> </a:t>
            </a:r>
            <a:r>
              <a:rPr lang="en-US" sz="1800" dirty="0">
                <a:solidFill>
                  <a:srgbClr val="252525"/>
                </a:solidFill>
                <a:latin typeface="Calibri"/>
                <a:cs typeface="Calibri"/>
              </a:rPr>
              <a:t>explain</a:t>
            </a:r>
            <a:r>
              <a:rPr lang="en-US" sz="1800" spc="10" dirty="0">
                <a:solidFill>
                  <a:srgbClr val="252525"/>
                </a:solidFill>
                <a:latin typeface="Calibri"/>
                <a:cs typeface="Calibri"/>
              </a:rPr>
              <a:t> </a:t>
            </a:r>
            <a:r>
              <a:rPr lang="en-US" sz="1800" dirty="0">
                <a:solidFill>
                  <a:srgbClr val="252525"/>
                </a:solidFill>
                <a:latin typeface="Calibri"/>
                <a:cs typeface="Calibri"/>
              </a:rPr>
              <a:t>how</a:t>
            </a:r>
            <a:r>
              <a:rPr lang="en-US" sz="1800" spc="5" dirty="0">
                <a:solidFill>
                  <a:srgbClr val="252525"/>
                </a:solidFill>
                <a:latin typeface="Calibri"/>
                <a:cs typeface="Calibri"/>
              </a:rPr>
              <a:t> </a:t>
            </a:r>
            <a:r>
              <a:rPr lang="en-US" sz="1800" dirty="0">
                <a:solidFill>
                  <a:srgbClr val="252525"/>
                </a:solidFill>
                <a:latin typeface="Calibri"/>
                <a:cs typeface="Calibri"/>
              </a:rPr>
              <a:t>you</a:t>
            </a:r>
            <a:r>
              <a:rPr lang="en-US" sz="1800" spc="5" dirty="0">
                <a:solidFill>
                  <a:srgbClr val="252525"/>
                </a:solidFill>
                <a:latin typeface="Calibri"/>
                <a:cs typeface="Calibri"/>
              </a:rPr>
              <a:t> </a:t>
            </a:r>
            <a:r>
              <a:rPr lang="en-US" sz="1800" dirty="0">
                <a:solidFill>
                  <a:srgbClr val="252525"/>
                </a:solidFill>
                <a:latin typeface="Calibri"/>
                <a:cs typeface="Calibri"/>
              </a:rPr>
              <a:t>would</a:t>
            </a:r>
            <a:r>
              <a:rPr lang="en-US" sz="1800" spc="-10" dirty="0">
                <a:solidFill>
                  <a:srgbClr val="252525"/>
                </a:solidFill>
                <a:latin typeface="Calibri"/>
                <a:cs typeface="Calibri"/>
              </a:rPr>
              <a:t> </a:t>
            </a:r>
            <a:r>
              <a:rPr lang="en-US" sz="1800" dirty="0">
                <a:solidFill>
                  <a:srgbClr val="252525"/>
                </a:solidFill>
                <a:latin typeface="Calibri"/>
                <a:cs typeface="Calibri"/>
              </a:rPr>
              <a:t>like</a:t>
            </a:r>
            <a:r>
              <a:rPr lang="en-US" sz="1800" spc="10" dirty="0">
                <a:solidFill>
                  <a:srgbClr val="252525"/>
                </a:solidFill>
                <a:latin typeface="Calibri"/>
                <a:cs typeface="Calibri"/>
              </a:rPr>
              <a:t> </a:t>
            </a:r>
            <a:r>
              <a:rPr lang="en-US" sz="1800" spc="-20" dirty="0">
                <a:solidFill>
                  <a:srgbClr val="252525"/>
                </a:solidFill>
                <a:latin typeface="Calibri"/>
                <a:cs typeface="Calibri"/>
              </a:rPr>
              <a:t>things</a:t>
            </a:r>
            <a:r>
              <a:rPr lang="en-US" sz="1800" dirty="0">
                <a:solidFill>
                  <a:srgbClr val="252525"/>
                </a:solidFill>
                <a:latin typeface="Calibri"/>
                <a:cs typeface="Calibri"/>
              </a:rPr>
              <a:t> to be</a:t>
            </a:r>
            <a:r>
              <a:rPr lang="en-US" sz="1800" spc="10" dirty="0">
                <a:solidFill>
                  <a:srgbClr val="252525"/>
                </a:solidFill>
                <a:latin typeface="Calibri"/>
                <a:cs typeface="Calibri"/>
              </a:rPr>
              <a:t> </a:t>
            </a:r>
            <a:r>
              <a:rPr lang="en-US" sz="1800" spc="-10" dirty="0">
                <a:solidFill>
                  <a:srgbClr val="252525"/>
                </a:solidFill>
                <a:latin typeface="Calibri"/>
                <a:cs typeface="Calibri"/>
              </a:rPr>
              <a:t>going </a:t>
            </a:r>
            <a:r>
              <a:rPr lang="en-US" sz="1800" dirty="0">
                <a:solidFill>
                  <a:srgbClr val="252525"/>
                </a:solidFill>
                <a:latin typeface="Calibri"/>
                <a:cs typeface="Calibri"/>
              </a:rPr>
              <a:t>forward</a:t>
            </a:r>
            <a:r>
              <a:rPr lang="en-US" sz="1800" spc="-5" dirty="0">
                <a:solidFill>
                  <a:srgbClr val="252525"/>
                </a:solidFill>
                <a:latin typeface="Calibri"/>
                <a:cs typeface="Calibri"/>
              </a:rPr>
              <a:t> </a:t>
            </a:r>
            <a:r>
              <a:rPr lang="en-US" sz="1800" spc="-10" dirty="0">
                <a:solidFill>
                  <a:srgbClr val="252525"/>
                </a:solidFill>
                <a:latin typeface="Calibri"/>
                <a:cs typeface="Calibri"/>
              </a:rPr>
              <a:t>and </a:t>
            </a:r>
            <a:r>
              <a:rPr lang="en-US" sz="1800" dirty="0">
                <a:solidFill>
                  <a:srgbClr val="252525"/>
                </a:solidFill>
                <a:latin typeface="Calibri"/>
                <a:cs typeface="Calibri"/>
              </a:rPr>
              <a:t>the</a:t>
            </a:r>
            <a:r>
              <a:rPr lang="en-US" sz="1800" spc="10" dirty="0">
                <a:solidFill>
                  <a:srgbClr val="252525"/>
                </a:solidFill>
                <a:latin typeface="Calibri"/>
                <a:cs typeface="Calibri"/>
              </a:rPr>
              <a:t> </a:t>
            </a:r>
            <a:r>
              <a:rPr lang="en-US" sz="1800" spc="-30" dirty="0">
                <a:solidFill>
                  <a:srgbClr val="252525"/>
                </a:solidFill>
                <a:latin typeface="Calibri"/>
                <a:cs typeface="Calibri"/>
              </a:rPr>
              <a:t>change</a:t>
            </a:r>
            <a:r>
              <a:rPr lang="en-US" sz="1800" spc="-5" dirty="0">
                <a:solidFill>
                  <a:srgbClr val="252525"/>
                </a:solidFill>
                <a:latin typeface="Calibri"/>
                <a:cs typeface="Calibri"/>
              </a:rPr>
              <a:t> </a:t>
            </a:r>
            <a:r>
              <a:rPr lang="en-US" sz="1800" dirty="0">
                <a:solidFill>
                  <a:srgbClr val="252525"/>
                </a:solidFill>
                <a:latin typeface="Calibri"/>
                <a:cs typeface="Calibri"/>
              </a:rPr>
              <a:t>in</a:t>
            </a:r>
            <a:r>
              <a:rPr lang="en-US" sz="1800" spc="5" dirty="0">
                <a:solidFill>
                  <a:srgbClr val="252525"/>
                </a:solidFill>
                <a:latin typeface="Calibri"/>
                <a:cs typeface="Calibri"/>
              </a:rPr>
              <a:t> </a:t>
            </a:r>
            <a:r>
              <a:rPr lang="en-US" sz="1800" dirty="0">
                <a:solidFill>
                  <a:srgbClr val="252525"/>
                </a:solidFill>
                <a:latin typeface="Calibri"/>
                <a:cs typeface="Calibri"/>
              </a:rPr>
              <a:t>the</a:t>
            </a:r>
            <a:r>
              <a:rPr lang="en-US" sz="1800" spc="10" dirty="0">
                <a:solidFill>
                  <a:srgbClr val="252525"/>
                </a:solidFill>
                <a:latin typeface="Calibri"/>
                <a:cs typeface="Calibri"/>
              </a:rPr>
              <a:t> </a:t>
            </a:r>
            <a:r>
              <a:rPr lang="en-US" sz="1800" spc="-10" dirty="0">
                <a:solidFill>
                  <a:srgbClr val="252525"/>
                </a:solidFill>
                <a:latin typeface="Calibri"/>
                <a:cs typeface="Calibri"/>
              </a:rPr>
              <a:t>receiver’s</a:t>
            </a:r>
            <a:endParaRPr lang="en-US" sz="1800" dirty="0">
              <a:latin typeface="Calibri"/>
              <a:cs typeface="Calibri"/>
            </a:endParaRPr>
          </a:p>
          <a:p>
            <a:pPr marL="812800">
              <a:lnSpc>
                <a:spcPct val="100000"/>
              </a:lnSpc>
            </a:pPr>
            <a:r>
              <a:rPr lang="en-US" sz="1800" spc="-10" dirty="0">
                <a:solidFill>
                  <a:srgbClr val="252525"/>
                </a:solidFill>
                <a:latin typeface="Calibri"/>
                <a:cs typeface="Calibri"/>
              </a:rPr>
              <a:t>behavior</a:t>
            </a:r>
            <a:r>
              <a:rPr lang="en-US" sz="1800" dirty="0">
                <a:solidFill>
                  <a:srgbClr val="252525"/>
                </a:solidFill>
                <a:latin typeface="Calibri"/>
                <a:cs typeface="Calibri"/>
              </a:rPr>
              <a:t> that</a:t>
            </a:r>
            <a:r>
              <a:rPr lang="en-US" sz="1800" spc="5" dirty="0">
                <a:solidFill>
                  <a:srgbClr val="252525"/>
                </a:solidFill>
                <a:latin typeface="Calibri"/>
                <a:cs typeface="Calibri"/>
              </a:rPr>
              <a:t> </a:t>
            </a:r>
            <a:r>
              <a:rPr lang="en-US" sz="1800" dirty="0">
                <a:solidFill>
                  <a:srgbClr val="252525"/>
                </a:solidFill>
                <a:latin typeface="Calibri"/>
                <a:cs typeface="Calibri"/>
              </a:rPr>
              <a:t>you’d</a:t>
            </a:r>
            <a:r>
              <a:rPr lang="en-US" sz="1800" spc="5" dirty="0">
                <a:solidFill>
                  <a:srgbClr val="252525"/>
                </a:solidFill>
                <a:latin typeface="Calibri"/>
                <a:cs typeface="Calibri"/>
              </a:rPr>
              <a:t> </a:t>
            </a:r>
            <a:r>
              <a:rPr lang="en-US" sz="1800" dirty="0">
                <a:solidFill>
                  <a:srgbClr val="252525"/>
                </a:solidFill>
                <a:latin typeface="Calibri"/>
                <a:cs typeface="Calibri"/>
              </a:rPr>
              <a:t>like</a:t>
            </a:r>
            <a:r>
              <a:rPr lang="en-US" sz="1800" spc="15" dirty="0">
                <a:solidFill>
                  <a:srgbClr val="252525"/>
                </a:solidFill>
                <a:latin typeface="Calibri"/>
                <a:cs typeface="Calibri"/>
              </a:rPr>
              <a:t> </a:t>
            </a:r>
            <a:r>
              <a:rPr lang="en-US" sz="1800" dirty="0">
                <a:solidFill>
                  <a:srgbClr val="252525"/>
                </a:solidFill>
                <a:latin typeface="Calibri"/>
                <a:cs typeface="Calibri"/>
              </a:rPr>
              <a:t>to</a:t>
            </a:r>
            <a:r>
              <a:rPr lang="en-US" sz="1800" spc="10" dirty="0">
                <a:solidFill>
                  <a:srgbClr val="252525"/>
                </a:solidFill>
                <a:latin typeface="Calibri"/>
                <a:cs typeface="Calibri"/>
              </a:rPr>
              <a:t> </a:t>
            </a:r>
            <a:r>
              <a:rPr lang="en-US" sz="1800" spc="-20" dirty="0">
                <a:solidFill>
                  <a:srgbClr val="252525"/>
                </a:solidFill>
                <a:latin typeface="Calibri"/>
                <a:cs typeface="Calibri"/>
              </a:rPr>
              <a:t>see.</a:t>
            </a:r>
            <a:endParaRPr lang="en-US" sz="1800" dirty="0">
              <a:latin typeface="Calibri"/>
              <a:cs typeface="Calibri"/>
            </a:endParaRPr>
          </a:p>
          <a:p>
            <a:pPr marL="355600" indent="-342900">
              <a:lnSpc>
                <a:spcPct val="100000"/>
              </a:lnSpc>
              <a:spcBef>
                <a:spcPts val="1180"/>
              </a:spcBef>
              <a:buSzPct val="85714"/>
              <a:buFont typeface="Arial"/>
              <a:buChar char="•"/>
              <a:tabLst>
                <a:tab pos="355600" algn="l"/>
              </a:tabLst>
            </a:pPr>
            <a:r>
              <a:rPr lang="en-US" sz="2100" dirty="0">
                <a:solidFill>
                  <a:srgbClr val="BC572C"/>
                </a:solidFill>
                <a:latin typeface="Calibri"/>
                <a:cs typeface="Calibri"/>
              </a:rPr>
              <a:t>Stick</a:t>
            </a:r>
            <a:r>
              <a:rPr lang="en-US" sz="2100" spc="85" dirty="0">
                <a:solidFill>
                  <a:srgbClr val="BC572C"/>
                </a:solidFill>
                <a:latin typeface="Calibri"/>
                <a:cs typeface="Calibri"/>
              </a:rPr>
              <a:t> </a:t>
            </a:r>
            <a:r>
              <a:rPr lang="en-US" sz="2100" dirty="0">
                <a:solidFill>
                  <a:srgbClr val="BC572C"/>
                </a:solidFill>
                <a:latin typeface="Calibri"/>
                <a:cs typeface="Calibri"/>
              </a:rPr>
              <a:t>to</a:t>
            </a:r>
            <a:r>
              <a:rPr lang="en-US" sz="2100" spc="95" dirty="0">
                <a:solidFill>
                  <a:srgbClr val="BC572C"/>
                </a:solidFill>
                <a:latin typeface="Calibri"/>
                <a:cs typeface="Calibri"/>
              </a:rPr>
              <a:t> </a:t>
            </a:r>
            <a:r>
              <a:rPr lang="en-US" sz="2100" dirty="0">
                <a:solidFill>
                  <a:srgbClr val="BC572C"/>
                </a:solidFill>
                <a:latin typeface="Calibri"/>
                <a:cs typeface="Calibri"/>
              </a:rPr>
              <a:t>one</a:t>
            </a:r>
            <a:r>
              <a:rPr lang="en-US" sz="2100" spc="65" dirty="0">
                <a:solidFill>
                  <a:srgbClr val="BC572C"/>
                </a:solidFill>
                <a:latin typeface="Calibri"/>
                <a:cs typeface="Calibri"/>
              </a:rPr>
              <a:t> </a:t>
            </a:r>
            <a:r>
              <a:rPr lang="en-US" sz="2100" spc="60" dirty="0">
                <a:solidFill>
                  <a:srgbClr val="BC572C"/>
                </a:solidFill>
                <a:latin typeface="Calibri"/>
                <a:cs typeface="Calibri"/>
              </a:rPr>
              <a:t>or</a:t>
            </a:r>
            <a:r>
              <a:rPr lang="en-US" sz="2100" spc="95" dirty="0">
                <a:solidFill>
                  <a:srgbClr val="BC572C"/>
                </a:solidFill>
                <a:latin typeface="Calibri"/>
                <a:cs typeface="Calibri"/>
              </a:rPr>
              <a:t> </a:t>
            </a:r>
            <a:r>
              <a:rPr lang="en-US" sz="2100" dirty="0">
                <a:solidFill>
                  <a:srgbClr val="BC572C"/>
                </a:solidFill>
                <a:latin typeface="Calibri"/>
                <a:cs typeface="Calibri"/>
              </a:rPr>
              <a:t>two</a:t>
            </a:r>
            <a:r>
              <a:rPr lang="en-US" sz="2100" spc="90" dirty="0">
                <a:solidFill>
                  <a:srgbClr val="BC572C"/>
                </a:solidFill>
                <a:latin typeface="Calibri"/>
                <a:cs typeface="Calibri"/>
              </a:rPr>
              <a:t> </a:t>
            </a:r>
            <a:r>
              <a:rPr lang="en-US" sz="2100" dirty="0">
                <a:solidFill>
                  <a:srgbClr val="BC572C"/>
                </a:solidFill>
                <a:latin typeface="Calibri"/>
                <a:cs typeface="Calibri"/>
              </a:rPr>
              <a:t>topics</a:t>
            </a:r>
            <a:r>
              <a:rPr lang="en-US" sz="2100" spc="90" dirty="0">
                <a:solidFill>
                  <a:srgbClr val="BC572C"/>
                </a:solidFill>
                <a:latin typeface="Calibri"/>
                <a:cs typeface="Calibri"/>
              </a:rPr>
              <a:t> </a:t>
            </a:r>
            <a:r>
              <a:rPr lang="en-US" sz="2100" dirty="0">
                <a:solidFill>
                  <a:srgbClr val="BC572C"/>
                </a:solidFill>
                <a:latin typeface="Calibri"/>
                <a:cs typeface="Calibri"/>
              </a:rPr>
              <a:t>in</a:t>
            </a:r>
            <a:r>
              <a:rPr lang="en-US" sz="2100" spc="80" dirty="0">
                <a:solidFill>
                  <a:srgbClr val="BC572C"/>
                </a:solidFill>
                <a:latin typeface="Calibri"/>
                <a:cs typeface="Calibri"/>
              </a:rPr>
              <a:t> </a:t>
            </a:r>
            <a:r>
              <a:rPr lang="en-US" sz="2100" dirty="0">
                <a:solidFill>
                  <a:srgbClr val="BC572C"/>
                </a:solidFill>
                <a:latin typeface="Calibri"/>
                <a:cs typeface="Calibri"/>
              </a:rPr>
              <a:t>the</a:t>
            </a:r>
            <a:r>
              <a:rPr lang="en-US" sz="2100" spc="80" dirty="0">
                <a:solidFill>
                  <a:srgbClr val="BC572C"/>
                </a:solidFill>
                <a:latin typeface="Calibri"/>
                <a:cs typeface="Calibri"/>
              </a:rPr>
              <a:t> </a:t>
            </a:r>
            <a:r>
              <a:rPr lang="en-US" sz="2100" spc="-10" dirty="0">
                <a:solidFill>
                  <a:srgbClr val="BC572C"/>
                </a:solidFill>
                <a:latin typeface="Calibri"/>
                <a:cs typeface="Calibri"/>
              </a:rPr>
              <a:t>conversation</a:t>
            </a:r>
            <a:endParaRPr lang="en-US" sz="2100" dirty="0">
              <a:latin typeface="Calibri"/>
              <a:cs typeface="Calibri"/>
            </a:endParaRPr>
          </a:p>
          <a:p>
            <a:pPr marL="355600" indent="-342900">
              <a:lnSpc>
                <a:spcPct val="100000"/>
              </a:lnSpc>
              <a:spcBef>
                <a:spcPts val="1200"/>
              </a:spcBef>
              <a:buSzPct val="85714"/>
              <a:buFont typeface="Arial"/>
              <a:buChar char="•"/>
              <a:tabLst>
                <a:tab pos="355600" algn="l"/>
              </a:tabLst>
            </a:pPr>
            <a:r>
              <a:rPr lang="en-US" sz="2100" dirty="0">
                <a:solidFill>
                  <a:srgbClr val="BC572C"/>
                </a:solidFill>
                <a:latin typeface="Calibri"/>
                <a:cs typeface="Calibri"/>
              </a:rPr>
              <a:t>Avoid</a:t>
            </a:r>
            <a:r>
              <a:rPr lang="en-US" sz="2100" spc="114" dirty="0">
                <a:solidFill>
                  <a:srgbClr val="BC572C"/>
                </a:solidFill>
                <a:latin typeface="Calibri"/>
                <a:cs typeface="Calibri"/>
              </a:rPr>
              <a:t> </a:t>
            </a:r>
            <a:r>
              <a:rPr lang="en-US" sz="2100" spc="-25" dirty="0">
                <a:solidFill>
                  <a:srgbClr val="BC572C"/>
                </a:solidFill>
                <a:latin typeface="Calibri"/>
                <a:cs typeface="Calibri"/>
              </a:rPr>
              <a:t>feedback</a:t>
            </a:r>
            <a:r>
              <a:rPr lang="en-US" sz="2100" spc="90" dirty="0">
                <a:solidFill>
                  <a:srgbClr val="BC572C"/>
                </a:solidFill>
                <a:latin typeface="Calibri"/>
                <a:cs typeface="Calibri"/>
              </a:rPr>
              <a:t> </a:t>
            </a:r>
            <a:r>
              <a:rPr lang="en-US" sz="2100" spc="-10" dirty="0">
                <a:solidFill>
                  <a:srgbClr val="BC572C"/>
                </a:solidFill>
                <a:latin typeface="Calibri"/>
                <a:cs typeface="Calibri"/>
              </a:rPr>
              <a:t>sandwich</a:t>
            </a:r>
            <a:endParaRPr lang="en-US" sz="2100" dirty="0">
              <a:latin typeface="Calibri"/>
              <a:cs typeface="Calibri"/>
            </a:endParaRPr>
          </a:p>
          <a:p>
            <a:pPr marL="812800" lvl="1" indent="-342900">
              <a:lnSpc>
                <a:spcPct val="100000"/>
              </a:lnSpc>
              <a:spcBef>
                <a:spcPts val="20"/>
              </a:spcBef>
              <a:buChar char="–"/>
              <a:tabLst>
                <a:tab pos="812800" algn="l"/>
              </a:tabLst>
            </a:pPr>
            <a:r>
              <a:rPr lang="en-US" sz="1800" spc="135" dirty="0">
                <a:solidFill>
                  <a:srgbClr val="404040"/>
                </a:solidFill>
                <a:latin typeface="Calibri"/>
                <a:cs typeface="Calibri"/>
              </a:rPr>
              <a:t>Do</a:t>
            </a:r>
            <a:r>
              <a:rPr lang="en-US" sz="1800" spc="-10" dirty="0">
                <a:solidFill>
                  <a:srgbClr val="404040"/>
                </a:solidFill>
                <a:latin typeface="Calibri"/>
                <a:cs typeface="Calibri"/>
              </a:rPr>
              <a:t> </a:t>
            </a:r>
            <a:r>
              <a:rPr lang="en-US" sz="1800" dirty="0">
                <a:solidFill>
                  <a:srgbClr val="404040"/>
                </a:solidFill>
                <a:latin typeface="Calibri"/>
                <a:cs typeface="Calibri"/>
              </a:rPr>
              <a:t>not fit</a:t>
            </a:r>
            <a:r>
              <a:rPr lang="en-US" sz="1800" spc="5" dirty="0">
                <a:solidFill>
                  <a:srgbClr val="404040"/>
                </a:solidFill>
                <a:latin typeface="Calibri"/>
                <a:cs typeface="Calibri"/>
              </a:rPr>
              <a:t> </a:t>
            </a:r>
            <a:r>
              <a:rPr lang="en-US" sz="1800" spc="-30" dirty="0">
                <a:solidFill>
                  <a:srgbClr val="404040"/>
                </a:solidFill>
                <a:latin typeface="Calibri"/>
                <a:cs typeface="Calibri"/>
              </a:rPr>
              <a:t>negative</a:t>
            </a:r>
            <a:r>
              <a:rPr lang="en-US" sz="1800" spc="-5" dirty="0">
                <a:solidFill>
                  <a:srgbClr val="404040"/>
                </a:solidFill>
                <a:latin typeface="Calibri"/>
                <a:cs typeface="Calibri"/>
              </a:rPr>
              <a:t> </a:t>
            </a:r>
            <a:r>
              <a:rPr lang="en-US" sz="1800" spc="-20" dirty="0">
                <a:solidFill>
                  <a:srgbClr val="404040"/>
                </a:solidFill>
                <a:latin typeface="Calibri"/>
                <a:cs typeface="Calibri"/>
              </a:rPr>
              <a:t>feedback</a:t>
            </a:r>
            <a:r>
              <a:rPr lang="en-US" sz="1800" spc="-10" dirty="0">
                <a:solidFill>
                  <a:srgbClr val="404040"/>
                </a:solidFill>
                <a:latin typeface="Calibri"/>
                <a:cs typeface="Calibri"/>
              </a:rPr>
              <a:t> between</a:t>
            </a:r>
            <a:r>
              <a:rPr lang="en-US" sz="1800" spc="10" dirty="0">
                <a:solidFill>
                  <a:srgbClr val="404040"/>
                </a:solidFill>
                <a:latin typeface="Calibri"/>
                <a:cs typeface="Calibri"/>
              </a:rPr>
              <a:t> </a:t>
            </a:r>
            <a:r>
              <a:rPr lang="en-US" sz="1800" dirty="0">
                <a:solidFill>
                  <a:srgbClr val="404040"/>
                </a:solidFill>
                <a:latin typeface="Calibri"/>
                <a:cs typeface="Calibri"/>
              </a:rPr>
              <a:t>sets</a:t>
            </a:r>
            <a:r>
              <a:rPr lang="en-US" sz="1800" spc="-5" dirty="0">
                <a:solidFill>
                  <a:srgbClr val="404040"/>
                </a:solidFill>
                <a:latin typeface="Calibri"/>
                <a:cs typeface="Calibri"/>
              </a:rPr>
              <a:t> </a:t>
            </a:r>
            <a:r>
              <a:rPr lang="en-US" sz="1800" dirty="0">
                <a:solidFill>
                  <a:srgbClr val="404040"/>
                </a:solidFill>
                <a:latin typeface="Calibri"/>
                <a:cs typeface="Calibri"/>
              </a:rPr>
              <a:t>of</a:t>
            </a:r>
            <a:r>
              <a:rPr lang="en-US" sz="1800" spc="5" dirty="0">
                <a:solidFill>
                  <a:srgbClr val="404040"/>
                </a:solidFill>
                <a:latin typeface="Calibri"/>
                <a:cs typeface="Calibri"/>
              </a:rPr>
              <a:t> </a:t>
            </a:r>
            <a:r>
              <a:rPr lang="en-US" sz="1800" spc="-10" dirty="0">
                <a:solidFill>
                  <a:srgbClr val="404040"/>
                </a:solidFill>
                <a:latin typeface="Calibri"/>
                <a:cs typeface="Calibri"/>
              </a:rPr>
              <a:t>compliments.</a:t>
            </a:r>
            <a:endParaRPr lang="en-US" sz="1800" dirty="0">
              <a:latin typeface="Calibri"/>
              <a:cs typeface="Calibri"/>
            </a:endParaRPr>
          </a:p>
          <a:p>
            <a:pPr marL="355600" indent="-342900">
              <a:lnSpc>
                <a:spcPct val="100000"/>
              </a:lnSpc>
              <a:spcBef>
                <a:spcPts val="1180"/>
              </a:spcBef>
              <a:buSzPct val="85714"/>
              <a:buFont typeface="Arial"/>
              <a:buChar char="•"/>
              <a:tabLst>
                <a:tab pos="355600" algn="l"/>
              </a:tabLst>
            </a:pPr>
            <a:r>
              <a:rPr lang="en-US" sz="2100" dirty="0">
                <a:solidFill>
                  <a:srgbClr val="BC572C"/>
                </a:solidFill>
                <a:latin typeface="Calibri"/>
                <a:cs typeface="Calibri"/>
              </a:rPr>
              <a:t>Treat</a:t>
            </a:r>
            <a:r>
              <a:rPr lang="en-US" sz="2100" spc="65" dirty="0">
                <a:solidFill>
                  <a:srgbClr val="BC572C"/>
                </a:solidFill>
                <a:latin typeface="Calibri"/>
                <a:cs typeface="Calibri"/>
              </a:rPr>
              <a:t> </a:t>
            </a:r>
            <a:r>
              <a:rPr lang="en-US" sz="2100" dirty="0">
                <a:solidFill>
                  <a:srgbClr val="BC572C"/>
                </a:solidFill>
                <a:latin typeface="Calibri"/>
                <a:cs typeface="Calibri"/>
              </a:rPr>
              <a:t>receiver</a:t>
            </a:r>
            <a:r>
              <a:rPr lang="en-US" sz="2100" spc="65" dirty="0">
                <a:solidFill>
                  <a:srgbClr val="BC572C"/>
                </a:solidFill>
                <a:latin typeface="Calibri"/>
                <a:cs typeface="Calibri"/>
              </a:rPr>
              <a:t> </a:t>
            </a:r>
            <a:r>
              <a:rPr lang="en-US" sz="2100" dirty="0">
                <a:solidFill>
                  <a:srgbClr val="BC572C"/>
                </a:solidFill>
                <a:latin typeface="Calibri"/>
                <a:cs typeface="Calibri"/>
              </a:rPr>
              <a:t>with</a:t>
            </a:r>
            <a:r>
              <a:rPr lang="en-US" sz="2100" spc="65" dirty="0">
                <a:solidFill>
                  <a:srgbClr val="BC572C"/>
                </a:solidFill>
                <a:latin typeface="Calibri"/>
                <a:cs typeface="Calibri"/>
              </a:rPr>
              <a:t> </a:t>
            </a:r>
            <a:r>
              <a:rPr lang="en-US" sz="2100" dirty="0">
                <a:solidFill>
                  <a:srgbClr val="BC572C"/>
                </a:solidFill>
                <a:latin typeface="Calibri"/>
                <a:cs typeface="Calibri"/>
              </a:rPr>
              <a:t>an</a:t>
            </a:r>
            <a:r>
              <a:rPr lang="en-US" sz="2100" spc="70" dirty="0">
                <a:solidFill>
                  <a:srgbClr val="BC572C"/>
                </a:solidFill>
                <a:latin typeface="Calibri"/>
                <a:cs typeface="Calibri"/>
              </a:rPr>
              <a:t> </a:t>
            </a:r>
            <a:r>
              <a:rPr lang="en-US" sz="2100" dirty="0">
                <a:solidFill>
                  <a:srgbClr val="BC572C"/>
                </a:solidFill>
                <a:latin typeface="Calibri"/>
                <a:cs typeface="Calibri"/>
              </a:rPr>
              <a:t>extra</a:t>
            </a:r>
            <a:r>
              <a:rPr lang="en-US" sz="2100" spc="75" dirty="0">
                <a:solidFill>
                  <a:srgbClr val="BC572C"/>
                </a:solidFill>
                <a:latin typeface="Calibri"/>
                <a:cs typeface="Calibri"/>
              </a:rPr>
              <a:t> </a:t>
            </a:r>
            <a:r>
              <a:rPr lang="en-US" sz="2100" dirty="0">
                <a:solidFill>
                  <a:srgbClr val="BC572C"/>
                </a:solidFill>
                <a:latin typeface="Calibri"/>
                <a:cs typeface="Calibri"/>
              </a:rPr>
              <a:t>degree</a:t>
            </a:r>
            <a:r>
              <a:rPr lang="en-US" sz="2100" spc="65" dirty="0">
                <a:solidFill>
                  <a:srgbClr val="BC572C"/>
                </a:solidFill>
                <a:latin typeface="Calibri"/>
                <a:cs typeface="Calibri"/>
              </a:rPr>
              <a:t> </a:t>
            </a:r>
            <a:r>
              <a:rPr lang="en-US" sz="2100" dirty="0">
                <a:solidFill>
                  <a:srgbClr val="BC572C"/>
                </a:solidFill>
                <a:latin typeface="Calibri"/>
                <a:cs typeface="Calibri"/>
              </a:rPr>
              <a:t>of</a:t>
            </a:r>
            <a:r>
              <a:rPr lang="en-US" sz="2100" spc="65" dirty="0">
                <a:solidFill>
                  <a:srgbClr val="BC572C"/>
                </a:solidFill>
                <a:latin typeface="Calibri"/>
                <a:cs typeface="Calibri"/>
              </a:rPr>
              <a:t> </a:t>
            </a:r>
            <a:r>
              <a:rPr lang="en-US" sz="2100" spc="-10" dirty="0">
                <a:solidFill>
                  <a:srgbClr val="BC572C"/>
                </a:solidFill>
                <a:latin typeface="Calibri"/>
                <a:cs typeface="Calibri"/>
              </a:rPr>
              <a:t>respect</a:t>
            </a:r>
            <a:endParaRPr lang="en-US" sz="2100" dirty="0">
              <a:latin typeface="Calibri"/>
              <a:cs typeface="Calibri"/>
            </a:endParaRPr>
          </a:p>
          <a:p>
            <a:pPr marL="812800" marR="372110" lvl="1" indent="-342900">
              <a:lnSpc>
                <a:spcPct val="100000"/>
              </a:lnSpc>
              <a:spcBef>
                <a:spcPts val="25"/>
              </a:spcBef>
              <a:buChar char="–"/>
              <a:tabLst>
                <a:tab pos="812800" algn="l"/>
                <a:tab pos="9227820" algn="l"/>
              </a:tabLst>
            </a:pPr>
            <a:r>
              <a:rPr lang="en-US" sz="1800" dirty="0">
                <a:solidFill>
                  <a:srgbClr val="404040"/>
                </a:solidFill>
                <a:latin typeface="Calibri"/>
                <a:cs typeface="Calibri"/>
              </a:rPr>
              <a:t>It is</a:t>
            </a:r>
            <a:r>
              <a:rPr lang="en-US" sz="1800" spc="5" dirty="0">
                <a:solidFill>
                  <a:srgbClr val="404040"/>
                </a:solidFill>
                <a:latin typeface="Calibri"/>
                <a:cs typeface="Calibri"/>
              </a:rPr>
              <a:t> </a:t>
            </a:r>
            <a:r>
              <a:rPr lang="en-US" sz="1800" spc="-20" dirty="0">
                <a:solidFill>
                  <a:srgbClr val="404040"/>
                </a:solidFill>
                <a:latin typeface="Calibri"/>
                <a:cs typeface="Calibri"/>
              </a:rPr>
              <a:t>essential</a:t>
            </a:r>
            <a:r>
              <a:rPr lang="en-US" sz="1800" spc="10" dirty="0">
                <a:solidFill>
                  <a:srgbClr val="404040"/>
                </a:solidFill>
                <a:latin typeface="Calibri"/>
                <a:cs typeface="Calibri"/>
              </a:rPr>
              <a:t> </a:t>
            </a:r>
            <a:r>
              <a:rPr lang="en-US" sz="1800" dirty="0">
                <a:solidFill>
                  <a:srgbClr val="404040"/>
                </a:solidFill>
                <a:latin typeface="Calibri"/>
                <a:cs typeface="Calibri"/>
              </a:rPr>
              <a:t>for</a:t>
            </a:r>
            <a:r>
              <a:rPr lang="en-US" sz="1800" spc="-5" dirty="0">
                <a:solidFill>
                  <a:srgbClr val="404040"/>
                </a:solidFill>
                <a:latin typeface="Calibri"/>
                <a:cs typeface="Calibri"/>
              </a:rPr>
              <a:t> </a:t>
            </a:r>
            <a:r>
              <a:rPr lang="en-US" sz="1800" dirty="0">
                <a:solidFill>
                  <a:srgbClr val="404040"/>
                </a:solidFill>
                <a:latin typeface="Calibri"/>
                <a:cs typeface="Calibri"/>
              </a:rPr>
              <a:t>the</a:t>
            </a:r>
            <a:r>
              <a:rPr lang="en-US" sz="1800" spc="5" dirty="0">
                <a:solidFill>
                  <a:srgbClr val="404040"/>
                </a:solidFill>
                <a:latin typeface="Calibri"/>
                <a:cs typeface="Calibri"/>
              </a:rPr>
              <a:t> </a:t>
            </a:r>
            <a:r>
              <a:rPr lang="en-US" sz="1800" dirty="0">
                <a:solidFill>
                  <a:srgbClr val="404040"/>
                </a:solidFill>
                <a:latin typeface="Calibri"/>
                <a:cs typeface="Calibri"/>
              </a:rPr>
              <a:t>receiver</a:t>
            </a:r>
            <a:r>
              <a:rPr lang="en-US" sz="1800" spc="5" dirty="0">
                <a:solidFill>
                  <a:srgbClr val="404040"/>
                </a:solidFill>
                <a:latin typeface="Calibri"/>
                <a:cs typeface="Calibri"/>
              </a:rPr>
              <a:t> </a:t>
            </a:r>
            <a:r>
              <a:rPr lang="en-US" sz="1800" dirty="0">
                <a:solidFill>
                  <a:srgbClr val="404040"/>
                </a:solidFill>
                <a:latin typeface="Calibri"/>
                <a:cs typeface="Calibri"/>
              </a:rPr>
              <a:t>to</a:t>
            </a:r>
            <a:r>
              <a:rPr lang="en-US" sz="1800" spc="5" dirty="0">
                <a:solidFill>
                  <a:srgbClr val="404040"/>
                </a:solidFill>
                <a:latin typeface="Calibri"/>
                <a:cs typeface="Calibri"/>
              </a:rPr>
              <a:t> </a:t>
            </a:r>
            <a:r>
              <a:rPr lang="en-US" sz="1800" dirty="0">
                <a:solidFill>
                  <a:srgbClr val="404040"/>
                </a:solidFill>
                <a:latin typeface="Calibri"/>
                <a:cs typeface="Calibri"/>
              </a:rPr>
              <a:t>see</a:t>
            </a:r>
            <a:r>
              <a:rPr lang="en-US" sz="1800" spc="-5" dirty="0">
                <a:solidFill>
                  <a:srgbClr val="404040"/>
                </a:solidFill>
                <a:latin typeface="Calibri"/>
                <a:cs typeface="Calibri"/>
              </a:rPr>
              <a:t> </a:t>
            </a:r>
            <a:r>
              <a:rPr lang="en-US" sz="1800" spc="-20" dirty="0">
                <a:solidFill>
                  <a:srgbClr val="404040"/>
                </a:solidFill>
                <a:latin typeface="Calibri"/>
                <a:cs typeface="Calibri"/>
              </a:rPr>
              <a:t>feedback</a:t>
            </a:r>
            <a:r>
              <a:rPr lang="en-US" sz="1800" spc="-5" dirty="0">
                <a:solidFill>
                  <a:srgbClr val="404040"/>
                </a:solidFill>
                <a:latin typeface="Calibri"/>
                <a:cs typeface="Calibri"/>
              </a:rPr>
              <a:t> </a:t>
            </a:r>
            <a:r>
              <a:rPr lang="en-US" sz="1800" dirty="0">
                <a:solidFill>
                  <a:srgbClr val="404040"/>
                </a:solidFill>
                <a:latin typeface="Calibri"/>
                <a:cs typeface="Calibri"/>
              </a:rPr>
              <a:t>as</a:t>
            </a:r>
            <a:r>
              <a:rPr lang="en-US" sz="1800" spc="5" dirty="0">
                <a:solidFill>
                  <a:srgbClr val="404040"/>
                </a:solidFill>
                <a:latin typeface="Calibri"/>
                <a:cs typeface="Calibri"/>
              </a:rPr>
              <a:t> </a:t>
            </a:r>
            <a:r>
              <a:rPr lang="en-US" sz="1800" spc="-40" dirty="0">
                <a:solidFill>
                  <a:srgbClr val="404040"/>
                </a:solidFill>
                <a:latin typeface="Calibri"/>
                <a:cs typeface="Calibri"/>
              </a:rPr>
              <a:t>benefiting</a:t>
            </a:r>
            <a:r>
              <a:rPr lang="en-US" sz="1800" spc="5" dirty="0">
                <a:solidFill>
                  <a:srgbClr val="404040"/>
                </a:solidFill>
                <a:latin typeface="Calibri"/>
                <a:cs typeface="Calibri"/>
              </a:rPr>
              <a:t> </a:t>
            </a:r>
            <a:r>
              <a:rPr lang="en-US" sz="1800" dirty="0">
                <a:solidFill>
                  <a:srgbClr val="404040"/>
                </a:solidFill>
                <a:latin typeface="Calibri"/>
                <a:cs typeface="Calibri"/>
              </a:rPr>
              <a:t>them </a:t>
            </a:r>
            <a:r>
              <a:rPr lang="en-US" sz="1800" spc="-10" dirty="0">
                <a:solidFill>
                  <a:srgbClr val="404040"/>
                </a:solidFill>
                <a:latin typeface="Calibri"/>
                <a:cs typeface="Calibri"/>
              </a:rPr>
              <a:t>and</a:t>
            </a:r>
            <a:r>
              <a:rPr lang="en-US" sz="1800" spc="-5" dirty="0">
                <a:solidFill>
                  <a:srgbClr val="404040"/>
                </a:solidFill>
                <a:latin typeface="Calibri"/>
                <a:cs typeface="Calibri"/>
              </a:rPr>
              <a:t> </a:t>
            </a:r>
            <a:r>
              <a:rPr lang="en-US" sz="1800" spc="-25" dirty="0">
                <a:solidFill>
                  <a:srgbClr val="404040"/>
                </a:solidFill>
                <a:latin typeface="Calibri"/>
                <a:cs typeface="Calibri"/>
              </a:rPr>
              <a:t>making</a:t>
            </a:r>
            <a:r>
              <a:rPr lang="en-US" sz="1800" spc="5" dirty="0">
                <a:solidFill>
                  <a:srgbClr val="404040"/>
                </a:solidFill>
                <a:latin typeface="Calibri"/>
                <a:cs typeface="Calibri"/>
              </a:rPr>
              <a:t> </a:t>
            </a:r>
            <a:r>
              <a:rPr lang="en-US" sz="1800" dirty="0">
                <a:solidFill>
                  <a:srgbClr val="404040"/>
                </a:solidFill>
                <a:latin typeface="Calibri"/>
                <a:cs typeface="Calibri"/>
              </a:rPr>
              <a:t>them </a:t>
            </a:r>
            <a:r>
              <a:rPr lang="en-US" sz="1800" spc="-10" dirty="0">
                <a:solidFill>
                  <a:srgbClr val="404040"/>
                </a:solidFill>
                <a:latin typeface="Calibri"/>
                <a:cs typeface="Calibri"/>
              </a:rPr>
              <a:t>better.</a:t>
            </a:r>
            <a:r>
              <a:rPr lang="en-US" sz="1800" dirty="0">
                <a:solidFill>
                  <a:srgbClr val="404040"/>
                </a:solidFill>
                <a:latin typeface="Calibri"/>
                <a:cs typeface="Calibri"/>
              </a:rPr>
              <a:t>	</a:t>
            </a:r>
            <a:r>
              <a:rPr lang="en-US" sz="1800" spc="-10" dirty="0">
                <a:solidFill>
                  <a:srgbClr val="404040"/>
                </a:solidFill>
                <a:latin typeface="Calibri"/>
                <a:cs typeface="Calibri"/>
              </a:rPr>
              <a:t>Thank </a:t>
            </a:r>
            <a:r>
              <a:rPr lang="en-US" sz="1800" dirty="0">
                <a:solidFill>
                  <a:srgbClr val="404040"/>
                </a:solidFill>
                <a:latin typeface="Calibri"/>
                <a:cs typeface="Calibri"/>
              </a:rPr>
              <a:t>them</a:t>
            </a:r>
            <a:r>
              <a:rPr lang="en-US" sz="1800" spc="5" dirty="0">
                <a:solidFill>
                  <a:srgbClr val="404040"/>
                </a:solidFill>
                <a:latin typeface="Calibri"/>
                <a:cs typeface="Calibri"/>
              </a:rPr>
              <a:t> </a:t>
            </a:r>
            <a:r>
              <a:rPr lang="en-US" sz="1800" dirty="0">
                <a:solidFill>
                  <a:srgbClr val="404040"/>
                </a:solidFill>
                <a:latin typeface="Calibri"/>
                <a:cs typeface="Calibri"/>
              </a:rPr>
              <a:t>for </a:t>
            </a:r>
            <a:r>
              <a:rPr lang="en-US" sz="1800" spc="-20" dirty="0">
                <a:solidFill>
                  <a:srgbClr val="404040"/>
                </a:solidFill>
                <a:latin typeface="Calibri"/>
                <a:cs typeface="Calibri"/>
              </a:rPr>
              <a:t>allowing</a:t>
            </a:r>
            <a:r>
              <a:rPr lang="en-US" sz="1800" spc="5" dirty="0">
                <a:solidFill>
                  <a:srgbClr val="404040"/>
                </a:solidFill>
                <a:latin typeface="Calibri"/>
                <a:cs typeface="Calibri"/>
              </a:rPr>
              <a:t> </a:t>
            </a:r>
            <a:r>
              <a:rPr lang="en-US" sz="1800" dirty="0">
                <a:solidFill>
                  <a:srgbClr val="404040"/>
                </a:solidFill>
                <a:latin typeface="Calibri"/>
                <a:cs typeface="Calibri"/>
              </a:rPr>
              <a:t>you to</a:t>
            </a:r>
            <a:r>
              <a:rPr lang="en-US" sz="1800" spc="5" dirty="0">
                <a:solidFill>
                  <a:srgbClr val="404040"/>
                </a:solidFill>
                <a:latin typeface="Calibri"/>
                <a:cs typeface="Calibri"/>
              </a:rPr>
              <a:t> </a:t>
            </a:r>
            <a:r>
              <a:rPr lang="en-US" sz="1800" spc="-10" dirty="0">
                <a:solidFill>
                  <a:srgbClr val="404040"/>
                </a:solidFill>
                <a:latin typeface="Calibri"/>
                <a:cs typeface="Calibri"/>
              </a:rPr>
              <a:t>give</a:t>
            </a:r>
            <a:r>
              <a:rPr lang="en-US" sz="1800" spc="5" dirty="0">
                <a:solidFill>
                  <a:srgbClr val="404040"/>
                </a:solidFill>
                <a:latin typeface="Calibri"/>
                <a:cs typeface="Calibri"/>
              </a:rPr>
              <a:t> </a:t>
            </a:r>
            <a:r>
              <a:rPr lang="en-US" sz="1800" dirty="0">
                <a:solidFill>
                  <a:srgbClr val="404040"/>
                </a:solidFill>
                <a:latin typeface="Calibri"/>
                <a:cs typeface="Calibri"/>
              </a:rPr>
              <a:t>them</a:t>
            </a:r>
            <a:r>
              <a:rPr lang="en-US" sz="1800" spc="5" dirty="0">
                <a:solidFill>
                  <a:srgbClr val="404040"/>
                </a:solidFill>
                <a:latin typeface="Calibri"/>
                <a:cs typeface="Calibri"/>
              </a:rPr>
              <a:t> </a:t>
            </a:r>
            <a:r>
              <a:rPr lang="en-US" sz="1800" spc="-10" dirty="0">
                <a:solidFill>
                  <a:srgbClr val="404040"/>
                </a:solidFill>
                <a:latin typeface="Calibri"/>
                <a:cs typeface="Calibri"/>
              </a:rPr>
              <a:t>feedback.</a:t>
            </a:r>
            <a:endParaRPr lang="en-US" sz="1800" dirty="0">
              <a:latin typeface="Calibri"/>
              <a:cs typeface="Calibri"/>
            </a:endParaRP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86B4B690-2283-621D-910D-3A86BAA8DFAA}"/>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823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6E4ECA1F-9E7F-0068-3A15-3D9783F6F59B}"/>
            </a:ext>
          </a:extLst>
        </p:cNvPr>
        <p:cNvGrpSpPr/>
        <p:nvPr/>
      </p:nvGrpSpPr>
      <p:grpSpPr>
        <a:xfrm>
          <a:off x="0" y="0"/>
          <a:ext cx="0" cy="0"/>
          <a:chOff x="0" y="0"/>
          <a:chExt cx="0" cy="0"/>
        </a:xfrm>
      </p:grpSpPr>
      <p:sp>
        <p:nvSpPr>
          <p:cNvPr id="181" name="Google Shape;181;g2e9ef03096d_0_12:notes">
            <a:extLst>
              <a:ext uri="{FF2B5EF4-FFF2-40B4-BE49-F238E27FC236}">
                <a16:creationId xmlns:a16="http://schemas.microsoft.com/office/drawing/2014/main" id="{27138027-C7AB-85F0-BA1F-B7B02671871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a:extLst>
              <a:ext uri="{FF2B5EF4-FFF2-40B4-BE49-F238E27FC236}">
                <a16:creationId xmlns:a16="http://schemas.microsoft.com/office/drawing/2014/main" id="{FA61A6CB-9A2A-4ABA-BCEF-85E3EF2F12C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3" name="Google Shape;183;g2e9ef03096d_0_12:notes">
            <a:extLst>
              <a:ext uri="{FF2B5EF4-FFF2-40B4-BE49-F238E27FC236}">
                <a16:creationId xmlns:a16="http://schemas.microsoft.com/office/drawing/2014/main" id="{F73A4837-B840-F512-FFE2-5AE07CEF93BC}"/>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949330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8C36F-1C45-262F-9370-732597C203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0996AA-1E4C-154F-8F10-5091C15692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12A493-CE5C-D097-CBFC-40EA9971BBB7}"/>
              </a:ext>
            </a:extLst>
          </p:cNvPr>
          <p:cNvSpPr>
            <a:spLocks noGrp="1"/>
          </p:cNvSpPr>
          <p:nvPr>
            <p:ph type="body" idx="1"/>
          </p:nvPr>
        </p:nvSpPr>
        <p:spPr/>
        <p:txBody>
          <a:bodyPr/>
          <a:lstStyle/>
          <a:p>
            <a:r>
              <a:rPr lang="en-US" sz="1200" kern="1200" dirty="0">
                <a:solidFill>
                  <a:schemeClr val="tx1"/>
                </a:solidFill>
                <a:effectLst/>
                <a:latin typeface="+mn-lt"/>
                <a:ea typeface="+mn-ea"/>
                <a:cs typeface="+mn-cs"/>
              </a:rPr>
              <a:t>Facilitator Note: Activity - Scenarios </a:t>
            </a:r>
          </a:p>
          <a:p>
            <a:r>
              <a:rPr lang="en-US" sz="1200" kern="1200" dirty="0">
                <a:solidFill>
                  <a:schemeClr val="tx1"/>
                </a:solidFill>
                <a:effectLst/>
                <a:latin typeface="+mn-lt"/>
                <a:ea typeface="+mn-ea"/>
                <a:cs typeface="+mn-cs"/>
              </a:rPr>
              <a:t>This training should be done in pairs so that new supervisors can have the chance to 1. Practice some common scenarios that make occur in the organization environment (edit for what commonly comes up) and 2. They should practice their own scenarios of what has already come up for them </a:t>
            </a:r>
          </a:p>
          <a:p>
            <a:r>
              <a:rPr lang="en-US" sz="1200" kern="1200" dirty="0">
                <a:solidFill>
                  <a:schemeClr val="tx1"/>
                </a:solidFill>
                <a:effectLst/>
                <a:latin typeface="+mn-lt"/>
                <a:ea typeface="+mn-ea"/>
                <a:cs typeface="+mn-cs"/>
              </a:rPr>
              <a:t>Have them make up their own based on their first month ++ on the job! </a:t>
            </a:r>
          </a:p>
          <a:p>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53C565EC-0E89-6151-7017-C22D66BC0C9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62607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A0F5E-B0F2-A892-70AB-957E394314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5E4A36-5335-4021-93FD-D042BAB380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EEEADC-115D-2143-0799-EDC430C518B2}"/>
              </a:ext>
            </a:extLst>
          </p:cNvPr>
          <p:cNvSpPr>
            <a:spLocks noGrp="1"/>
          </p:cNvSpPr>
          <p:nvPr>
            <p:ph type="body" idx="1"/>
          </p:nvPr>
        </p:nvSpPr>
        <p:spPr/>
        <p:txBody>
          <a:bodyPr/>
          <a:lstStyle/>
          <a:p>
            <a:r>
              <a:rPr lang="en-US" sz="1200" dirty="0">
                <a:solidFill>
                  <a:srgbClr val="003366"/>
                </a:solidFill>
                <a:latin typeface="Calibri"/>
              </a:rPr>
              <a:t>- One takeaway from today?
- One question you still have?
- Reminder: leadership is a process — not a finish line</a:t>
            </a:r>
          </a:p>
        </p:txBody>
      </p:sp>
      <p:sp>
        <p:nvSpPr>
          <p:cNvPr id="4" name="Slide Number Placeholder 3">
            <a:extLst>
              <a:ext uri="{FF2B5EF4-FFF2-40B4-BE49-F238E27FC236}">
                <a16:creationId xmlns:a16="http://schemas.microsoft.com/office/drawing/2014/main" id="{F70E7C65-F23B-17F2-3693-5DB2B3E0F9C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31044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5421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a:extLst>
            <a:ext uri="{FF2B5EF4-FFF2-40B4-BE49-F238E27FC236}">
              <a16:creationId xmlns:a16="http://schemas.microsoft.com/office/drawing/2014/main" id="{D0DE2A5A-DF5A-9BF6-4D96-7BAFA50623F1}"/>
            </a:ext>
          </a:extLst>
        </p:cNvPr>
        <p:cNvGrpSpPr/>
        <p:nvPr/>
      </p:nvGrpSpPr>
      <p:grpSpPr>
        <a:xfrm>
          <a:off x="0" y="0"/>
          <a:ext cx="0" cy="0"/>
          <a:chOff x="0" y="0"/>
          <a:chExt cx="0" cy="0"/>
        </a:xfrm>
      </p:grpSpPr>
      <p:sp>
        <p:nvSpPr>
          <p:cNvPr id="175" name="Google Shape;175;p4:notes">
            <a:extLst>
              <a:ext uri="{FF2B5EF4-FFF2-40B4-BE49-F238E27FC236}">
                <a16:creationId xmlns:a16="http://schemas.microsoft.com/office/drawing/2014/main" id="{E61AC560-09BF-3077-7C0B-3CFDC8D1069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Tx/>
              <a:buNone/>
            </a:pPr>
            <a:r>
              <a:rPr lang="en-US" dirty="0"/>
              <a:t>Facilitator Guide Upfront Note: </a:t>
            </a:r>
          </a:p>
          <a:p>
            <a:pPr marL="0" lvl="0" indent="0" algn="l" rtl="0">
              <a:lnSpc>
                <a:spcPct val="100000"/>
              </a:lnSpc>
              <a:spcBef>
                <a:spcPts val="0"/>
              </a:spcBef>
              <a:spcAft>
                <a:spcPts val="0"/>
              </a:spcAft>
              <a:buSzPts val="1400"/>
              <a:buFontTx/>
              <a:buNone/>
            </a:pPr>
            <a:endParaRPr lang="en-US" dirty="0"/>
          </a:p>
          <a:p>
            <a:pPr marL="171450" indent="-171450">
              <a:buFont typeface="Arial" panose="020B0604020202020204" pitchFamily="34" charset="0"/>
              <a:buChar char="•"/>
            </a:pPr>
            <a:r>
              <a:rPr lang="en-US" dirty="0"/>
              <a:t>Frontline supervisors should lean on admin and operations team to deliver the feedback</a:t>
            </a:r>
          </a:p>
          <a:p>
            <a:pPr marL="171450" indent="-171450">
              <a:buFont typeface="Arial" panose="020B0604020202020204" pitchFamily="34" charset="0"/>
              <a:buChar char="•"/>
            </a:pPr>
            <a:r>
              <a:rPr lang="en-US" dirty="0"/>
              <a:t>They report and share concerns or issues with the correct POC in the social enterprise </a:t>
            </a:r>
          </a:p>
          <a:p>
            <a:pPr marL="171450" indent="-171450">
              <a:buFont typeface="Arial" panose="020B0604020202020204" pitchFamily="34" charset="0"/>
              <a:buChar char="•"/>
            </a:pPr>
            <a:r>
              <a:rPr lang="en-US" dirty="0"/>
              <a:t>If you have the wrong culture, it can come across as telling on your peers, but you don’t want to put your frontline supervisors in these direct documentation situations that can be avoided </a:t>
            </a:r>
          </a:p>
          <a:p>
            <a:pPr marL="171450" indent="-171450">
              <a:buFont typeface="Arial" panose="020B0604020202020204" pitchFamily="34" charset="0"/>
              <a:buChar char="•"/>
            </a:pPr>
            <a:r>
              <a:rPr lang="en-US" dirty="0"/>
              <a:t>SBI = More serious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Real-time – most of the time still admin that are doing this </a:t>
            </a:r>
          </a:p>
          <a:p>
            <a:pPr marL="171450" indent="-171450">
              <a:buFont typeface="Arial" panose="020B0604020202020204" pitchFamily="34" charset="0"/>
              <a:buChar char="•"/>
            </a:pPr>
            <a:r>
              <a:rPr lang="en-US" dirty="0"/>
              <a:t>SBI is way too formal </a:t>
            </a:r>
          </a:p>
          <a:p>
            <a:pPr marL="171450" indent="-171450">
              <a:buFont typeface="Arial" panose="020B0604020202020204" pitchFamily="34" charset="0"/>
              <a:buChar char="•"/>
            </a:pPr>
            <a:r>
              <a:rPr lang="en-US" b="1" dirty="0"/>
              <a:t>Encouragement focused correction </a:t>
            </a:r>
          </a:p>
          <a:p>
            <a:pPr marL="171450" indent="-171450">
              <a:buFont typeface="Arial" panose="020B0604020202020204" pitchFamily="34" charset="0"/>
              <a:buChar char="•"/>
            </a:pPr>
            <a:r>
              <a:rPr lang="en-US" b="1" dirty="0"/>
              <a:t>Short and fast </a:t>
            </a:r>
          </a:p>
          <a:p>
            <a:pPr marL="171450" indent="-171450">
              <a:buFont typeface="Arial" panose="020B0604020202020204" pitchFamily="34" charset="0"/>
              <a:buChar char="•"/>
            </a:pPr>
            <a:r>
              <a:rPr lang="en-US" b="1" dirty="0"/>
              <a:t>If… </a:t>
            </a:r>
            <a:r>
              <a:rPr lang="en-US" b="0" dirty="0"/>
              <a:t>it’s not received well, or if it’s not fixed then ops team needs to follow up on it </a:t>
            </a:r>
          </a:p>
          <a:p>
            <a:pPr marL="171450" indent="-171450">
              <a:buFont typeface="Arial" panose="020B0604020202020204" pitchFamily="34" charset="0"/>
              <a:buChar char="•"/>
            </a:pPr>
            <a:endParaRPr lang="en-US" b="0" dirty="0"/>
          </a:p>
          <a:p>
            <a:pPr marL="171450" indent="-171450">
              <a:buFont typeface="Arial" panose="020B0604020202020204" pitchFamily="34" charset="0"/>
              <a:buChar char="•"/>
            </a:pPr>
            <a:r>
              <a:rPr lang="en-US" b="0" dirty="0"/>
              <a:t>E.g., people wanting to put headphones in when doing side of roadwork </a:t>
            </a:r>
          </a:p>
          <a:p>
            <a:pPr marL="171450" indent="-171450">
              <a:buFont typeface="Arial" panose="020B0604020202020204" pitchFamily="34" charset="0"/>
              <a:buChar char="•"/>
            </a:pPr>
            <a:r>
              <a:rPr lang="en-US" b="0" dirty="0"/>
              <a:t>But it is a SAFETY issues so we needed to call them out on it </a:t>
            </a:r>
          </a:p>
          <a:p>
            <a:pPr marL="628650" lvl="1" indent="-171450">
              <a:buFont typeface="Arial" panose="020B0604020202020204" pitchFamily="34" charset="0"/>
              <a:buChar char="•"/>
            </a:pPr>
            <a:r>
              <a:rPr lang="en-US" b="0" dirty="0"/>
              <a:t>But someone was sound sensitive, how to explain nuances </a:t>
            </a:r>
          </a:p>
          <a:p>
            <a:pPr marL="628650" lvl="1" indent="-171450">
              <a:buFont typeface="Arial" panose="020B0604020202020204" pitchFamily="34" charset="0"/>
              <a:buChar char="•"/>
            </a:pPr>
            <a:endParaRPr lang="en-US" b="0" dirty="0"/>
          </a:p>
          <a:p>
            <a:pPr marL="628650" lvl="1" indent="-171450">
              <a:buFont typeface="Arial" panose="020B0604020202020204" pitchFamily="34" charset="0"/>
              <a:buChar char="•"/>
            </a:pPr>
            <a:r>
              <a:rPr lang="en-US" b="0" dirty="0"/>
              <a:t>Any conversation that they have beyond just the one initial conversation should be escalated </a:t>
            </a:r>
          </a:p>
          <a:p>
            <a:pPr marL="628650" lvl="1" indent="-171450">
              <a:buFont typeface="Arial" panose="020B0604020202020204" pitchFamily="34" charset="0"/>
              <a:buChar char="•"/>
            </a:pPr>
            <a:endParaRPr lang="en-US" b="0" dirty="0"/>
          </a:p>
          <a:p>
            <a:pPr marL="628650" lvl="1" indent="-171450">
              <a:buFont typeface="Arial" panose="020B0604020202020204" pitchFamily="34" charset="0"/>
              <a:buChar char="•"/>
            </a:pPr>
            <a:r>
              <a:rPr lang="en-US" b="0" dirty="0"/>
              <a:t>“Hey man I really care about you, safety is my main priority, unfortunately </a:t>
            </a:r>
          </a:p>
          <a:p>
            <a:pPr marL="628650" lvl="1" indent="-171450">
              <a:buFont typeface="Arial" panose="020B0604020202020204" pitchFamily="34" charset="0"/>
              <a:buChar char="•"/>
            </a:pPr>
            <a:endParaRPr lang="en-US" b="0" dirty="0"/>
          </a:p>
          <a:p>
            <a:pPr marL="628650" lvl="1" indent="-171450">
              <a:buFont typeface="Arial" panose="020B0604020202020204" pitchFamily="34" charset="0"/>
              <a:buChar char="•"/>
            </a:pPr>
            <a:r>
              <a:rPr lang="en-US" b="1" dirty="0"/>
              <a:t>FOCUS</a:t>
            </a:r>
            <a:r>
              <a:rPr lang="en-US" b="0" dirty="0"/>
              <a:t>: Safety, performance (making sure the job gets done, staying on task), time management (</a:t>
            </a:r>
            <a:r>
              <a:rPr lang="en-US" b="0" dirty="0" err="1"/>
              <a:t>eg.</a:t>
            </a:r>
            <a:r>
              <a:rPr lang="en-US" b="0" dirty="0"/>
              <a:t>, 30-minute bathroom break) common ones: personality conflict, mitigate disagreements between your team members (e.g., our crew leads would have to try to separate or de-escalate, worst case – you have to pull them off) how do you teach your supervisors to know </a:t>
            </a:r>
          </a:p>
          <a:p>
            <a:pPr marL="628650" lvl="1" indent="-171450">
              <a:buFont typeface="Arial" panose="020B0604020202020204" pitchFamily="34" charset="0"/>
              <a:buChar char="•"/>
            </a:pPr>
            <a:endParaRPr lang="en-US" b="0" dirty="0"/>
          </a:p>
          <a:p>
            <a:pPr marL="628650" lvl="1" indent="-171450">
              <a:buFont typeface="Arial" panose="020B0604020202020204" pitchFamily="34" charset="0"/>
              <a:buChar char="•"/>
            </a:pPr>
            <a:r>
              <a:rPr lang="en-US" b="1" dirty="0"/>
              <a:t>When to Escalate: </a:t>
            </a:r>
            <a:r>
              <a:rPr lang="en-US" b="0" dirty="0"/>
              <a:t>After that first conversation if it is not received or not addressed – coming to help support the supervisor, giving them the support they need </a:t>
            </a:r>
          </a:p>
          <a:p>
            <a:pPr marL="628650" lvl="1" indent="-171450">
              <a:buFont typeface="Arial" panose="020B0604020202020204" pitchFamily="34" charset="0"/>
              <a:buChar char="•"/>
            </a:pPr>
            <a:r>
              <a:rPr lang="en-US" b="1" dirty="0"/>
              <a:t>Culture: </a:t>
            </a:r>
            <a:r>
              <a:rPr lang="en-US" b="0" dirty="0"/>
              <a:t>POSITIVE perspective, safe, on task, doing the job well </a:t>
            </a:r>
          </a:p>
          <a:p>
            <a:pPr marL="628650" lvl="1" indent="-171450">
              <a:buFont typeface="Arial" panose="020B0604020202020204" pitchFamily="34" charset="0"/>
              <a:buChar char="•"/>
            </a:pPr>
            <a:endParaRPr lang="en-US" b="0" dirty="0"/>
          </a:p>
          <a:p>
            <a:pPr marL="628650" lvl="1" indent="-171450">
              <a:buFont typeface="Arial" panose="020B0604020202020204" pitchFamily="34" charset="0"/>
              <a:buChar char="•"/>
            </a:pPr>
            <a:r>
              <a:rPr lang="en-US" b="1" dirty="0"/>
              <a:t>Never negative – </a:t>
            </a:r>
            <a:r>
              <a:rPr lang="en-US" b="0" dirty="0"/>
              <a:t>trying our best to never make it negative </a:t>
            </a:r>
          </a:p>
          <a:p>
            <a:pPr marL="628650" lvl="1" indent="-171450">
              <a:buFont typeface="Arial" panose="020B0604020202020204" pitchFamily="34" charset="0"/>
              <a:buChar char="•"/>
            </a:pPr>
            <a:r>
              <a:rPr lang="en-US" b="0" dirty="0"/>
              <a:t>Frame it – ”Hey man, this is important, this is why you’re getting the write-up, coaching moment we want to help you through this”</a:t>
            </a:r>
          </a:p>
          <a:p>
            <a:pPr marL="628650" lvl="1" indent="-171450">
              <a:buFont typeface="Arial" panose="020B0604020202020204" pitchFamily="34" charset="0"/>
              <a:buChar char="•"/>
            </a:pPr>
            <a:r>
              <a:rPr lang="en-US" b="0" dirty="0"/>
              <a:t>Never punishment </a:t>
            </a:r>
            <a:endParaRPr lang="en-US" b="1" dirty="0"/>
          </a:p>
          <a:p>
            <a:pPr marL="628650" lvl="1" indent="-171450">
              <a:buFont typeface="Arial" panose="020B0604020202020204" pitchFamily="34" charset="0"/>
              <a:buChar char="•"/>
            </a:pPr>
            <a:endParaRPr lang="en-US" b="1" dirty="0"/>
          </a:p>
          <a:p>
            <a:pPr marL="628650" lvl="1" indent="-171450">
              <a:buFont typeface="Arial" panose="020B0604020202020204" pitchFamily="34" charset="0"/>
              <a:buChar char="•"/>
            </a:pPr>
            <a:r>
              <a:rPr lang="en-US" b="0" dirty="0"/>
              <a:t>”Hey, I need help.” </a:t>
            </a:r>
          </a:p>
          <a:p>
            <a:pPr marL="628650" lvl="1" indent="-171450">
              <a:buFont typeface="Arial" panose="020B0604020202020204" pitchFamily="34" charset="0"/>
              <a:buChar char="•"/>
            </a:pPr>
            <a:r>
              <a:rPr lang="en-US" b="0" dirty="0"/>
              <a:t>How we </a:t>
            </a:r>
            <a:endParaRPr lang="en-US" dirty="0"/>
          </a:p>
        </p:txBody>
      </p:sp>
      <p:sp>
        <p:nvSpPr>
          <p:cNvPr id="176" name="Google Shape;176;p4:notes">
            <a:extLst>
              <a:ext uri="{FF2B5EF4-FFF2-40B4-BE49-F238E27FC236}">
                <a16:creationId xmlns:a16="http://schemas.microsoft.com/office/drawing/2014/main" id="{71BF983A-0DAE-1103-9746-7F024115D2F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52758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Resources: </a:t>
            </a:r>
          </a:p>
          <a:p>
            <a:pPr marL="228600" indent="-228600">
              <a:buAutoNum type="arabicPeriod"/>
            </a:pPr>
            <a:r>
              <a:rPr lang="en-US" dirty="0"/>
              <a:t>Trauma Informed Oregon </a:t>
            </a:r>
          </a:p>
          <a:p>
            <a:pPr marL="228600" indent="-228600">
              <a:buAutoNum type="arabicPeriod"/>
            </a:pPr>
            <a:r>
              <a:rPr lang="en-US" dirty="0"/>
              <a:t>UC Berkeley Negotiations Lecture </a:t>
            </a:r>
          </a:p>
          <a:p>
            <a:pPr marL="228600" indent="-228600">
              <a:buAutoNum type="arabicPeriod"/>
            </a:pPr>
            <a:r>
              <a:rPr lang="en-US" dirty="0"/>
              <a:t>Radical Respect </a:t>
            </a:r>
          </a:p>
          <a:p>
            <a:pPr marL="228600" indent="-228600">
              <a:buAutoNum type="arabicPeriod"/>
            </a:pPr>
            <a:endParaRPr lang="en-US" dirty="0"/>
          </a:p>
          <a:p>
            <a:pPr marL="228600" indent="-228600">
              <a:buAutoNum type="arabicPeriod"/>
            </a:pPr>
            <a:r>
              <a:rPr lang="en-US" dirty="0"/>
              <a:t>https://</a:t>
            </a:r>
            <a:r>
              <a:rPr lang="en-US" dirty="0" err="1"/>
              <a:t>www.radicalcandor.com</a:t>
            </a:r>
            <a:r>
              <a:rPr lang="en-US" dirty="0"/>
              <a:t>/blog/how-to-give-feedback</a:t>
            </a:r>
          </a:p>
          <a:p>
            <a:pPr marL="228600" indent="-228600">
              <a:buAutoNum type="arabicPeriod"/>
            </a:pPr>
            <a:r>
              <a:rPr lang="en-US" dirty="0"/>
              <a:t>https://</a:t>
            </a:r>
            <a:r>
              <a:rPr lang="en-US" dirty="0" err="1"/>
              <a:t>hbr.org</a:t>
            </a:r>
            <a:r>
              <a:rPr lang="en-US" dirty="0"/>
              <a:t>/2023/06/how-to-give-and-receive-critical-feedback</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7022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a:extLst>
            <a:ext uri="{FF2B5EF4-FFF2-40B4-BE49-F238E27FC236}">
              <a16:creationId xmlns:a16="http://schemas.microsoft.com/office/drawing/2014/main" id="{3A6AC6BC-9119-526A-27BD-1402338F9F46}"/>
            </a:ext>
          </a:extLst>
        </p:cNvPr>
        <p:cNvGrpSpPr/>
        <p:nvPr/>
      </p:nvGrpSpPr>
      <p:grpSpPr>
        <a:xfrm>
          <a:off x="0" y="0"/>
          <a:ext cx="0" cy="0"/>
          <a:chOff x="0" y="0"/>
          <a:chExt cx="0" cy="0"/>
        </a:xfrm>
      </p:grpSpPr>
      <p:sp>
        <p:nvSpPr>
          <p:cNvPr id="181" name="Google Shape;181;g2e9ef03096d_0_12:notes">
            <a:extLst>
              <a:ext uri="{FF2B5EF4-FFF2-40B4-BE49-F238E27FC236}">
                <a16:creationId xmlns:a16="http://schemas.microsoft.com/office/drawing/2014/main" id="{1007FF97-A74D-5DA7-E33A-9DB2317C9F0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e9ef03096d_0_12:notes">
            <a:extLst>
              <a:ext uri="{FF2B5EF4-FFF2-40B4-BE49-F238E27FC236}">
                <a16:creationId xmlns:a16="http://schemas.microsoft.com/office/drawing/2014/main" id="{A7B60200-C114-EFF4-99DC-D00F0D0B3022}"/>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dirty="0"/>
          </a:p>
        </p:txBody>
      </p:sp>
      <p:sp>
        <p:nvSpPr>
          <p:cNvPr id="183" name="Google Shape;183;g2e9ef03096d_0_12:notes">
            <a:extLst>
              <a:ext uri="{FF2B5EF4-FFF2-40B4-BE49-F238E27FC236}">
                <a16:creationId xmlns:a16="http://schemas.microsoft.com/office/drawing/2014/main" id="{96F70AC8-E603-8C70-591F-7AFF18C914AF}"/>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5680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E780E-9694-190D-85F0-A60251F55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60E18-8DC2-BD11-525B-5345AA9D73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ACE56DA-8AF0-B90E-2E90-DCC8133B123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spc="0" dirty="0">
                <a:solidFill>
                  <a:srgbClr val="003366"/>
                </a:solidFill>
                <a:latin typeface="Calibri"/>
              </a:rPr>
              <a:t>Facilitator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spc="0" dirty="0">
              <a:solidFill>
                <a:srgbClr val="003366"/>
              </a:solidFill>
              <a:latin typeface="Calibri"/>
            </a:endParaRPr>
          </a:p>
          <a:p>
            <a:pPr marL="12700">
              <a:lnSpc>
                <a:spcPct val="100000"/>
              </a:lnSpc>
              <a:spcBef>
                <a:spcPts val="1245"/>
              </a:spcBef>
            </a:pPr>
            <a:r>
              <a:rPr lang="en-US" sz="1200" spc="0" dirty="0">
                <a:solidFill>
                  <a:srgbClr val="BC572C"/>
                </a:solidFill>
                <a:latin typeface="Arial Black"/>
                <a:cs typeface="Arial Black"/>
              </a:rPr>
              <a:t>What is feedback?</a:t>
            </a:r>
            <a:endParaRPr lang="en-US" sz="1200" spc="0" dirty="0">
              <a:latin typeface="Arial Black"/>
              <a:cs typeface="Arial Black"/>
            </a:endParaRPr>
          </a:p>
          <a:p>
            <a:pPr marL="355600" indent="-342900">
              <a:lnSpc>
                <a:spcPts val="2700"/>
              </a:lnSpc>
              <a:spcBef>
                <a:spcPts val="1120"/>
              </a:spcBef>
              <a:buSzPct val="78260"/>
              <a:buFont typeface="Arial"/>
              <a:buChar char="•"/>
              <a:tabLst>
                <a:tab pos="355600" algn="l"/>
              </a:tabLst>
            </a:pPr>
            <a:r>
              <a:rPr lang="en-US" sz="1200" i="1" spc="0" dirty="0">
                <a:solidFill>
                  <a:srgbClr val="404040"/>
                </a:solidFill>
                <a:latin typeface="Calibri"/>
                <a:cs typeface="Calibri"/>
              </a:rPr>
              <a:t>“Helpful information or critique that is given to someone to say what can be done to</a:t>
            </a:r>
            <a:endParaRPr lang="en-US" sz="1200" spc="0" dirty="0">
              <a:latin typeface="Calibri"/>
              <a:cs typeface="Calibri"/>
            </a:endParaRPr>
          </a:p>
          <a:p>
            <a:pPr marL="355600">
              <a:lnSpc>
                <a:spcPts val="2700"/>
              </a:lnSpc>
            </a:pPr>
            <a:r>
              <a:rPr lang="en-US" sz="1200" i="1" spc="0" dirty="0">
                <a:solidFill>
                  <a:srgbClr val="404040"/>
                </a:solidFill>
                <a:latin typeface="Calibri"/>
                <a:cs typeface="Calibri"/>
              </a:rPr>
              <a:t>improve a performance” </a:t>
            </a:r>
            <a:r>
              <a:rPr lang="en-US" sz="1200" spc="0" dirty="0">
                <a:solidFill>
                  <a:srgbClr val="404040"/>
                </a:solidFill>
                <a:latin typeface="Calibri"/>
                <a:cs typeface="Calibri"/>
              </a:rPr>
              <a:t>(</a:t>
            </a:r>
            <a:r>
              <a:rPr lang="en-US" sz="1200" u="sng" spc="0" dirty="0">
                <a:solidFill>
                  <a:srgbClr val="404040"/>
                </a:solidFill>
                <a:uFill>
                  <a:solidFill>
                    <a:srgbClr val="404040"/>
                  </a:solidFill>
                </a:uFill>
                <a:latin typeface="Calibri"/>
                <a:cs typeface="Calibri"/>
              </a:rPr>
              <a:t>constructive feedback</a:t>
            </a:r>
            <a:r>
              <a:rPr lang="en-US" sz="1200" u="none" spc="0" dirty="0">
                <a:solidFill>
                  <a:srgbClr val="404040"/>
                </a:solidFill>
                <a:latin typeface="Calibri"/>
                <a:cs typeface="Calibri"/>
              </a:rPr>
              <a:t>)</a:t>
            </a:r>
            <a:endParaRPr lang="en-US" sz="1200" spc="0" dirty="0">
              <a:latin typeface="Calibri"/>
              <a:cs typeface="Calibri"/>
            </a:endParaRPr>
          </a:p>
          <a:p>
            <a:pPr marL="355600" marR="542925" indent="-343535">
              <a:lnSpc>
                <a:spcPts val="2640"/>
              </a:lnSpc>
              <a:spcBef>
                <a:spcPts val="1270"/>
              </a:spcBef>
              <a:buSzPct val="78260"/>
              <a:buFont typeface="Arial"/>
              <a:buChar char="•"/>
              <a:tabLst>
                <a:tab pos="355600" algn="l"/>
              </a:tabLst>
            </a:pPr>
            <a:r>
              <a:rPr lang="en-US" sz="1200" i="1" spc="0" dirty="0">
                <a:solidFill>
                  <a:srgbClr val="404040"/>
                </a:solidFill>
                <a:latin typeface="Calibri"/>
                <a:cs typeface="Calibri"/>
              </a:rPr>
              <a:t>“Recognition that is given to someone to say how well they are performing on a portion or all of their job” </a:t>
            </a:r>
            <a:r>
              <a:rPr lang="en-US" sz="1200" spc="0" dirty="0">
                <a:solidFill>
                  <a:srgbClr val="404040"/>
                </a:solidFill>
                <a:latin typeface="Calibri"/>
                <a:cs typeface="Calibri"/>
              </a:rPr>
              <a:t>(</a:t>
            </a:r>
            <a:r>
              <a:rPr lang="en-US" sz="1200" u="sng" spc="0" dirty="0">
                <a:solidFill>
                  <a:srgbClr val="404040"/>
                </a:solidFill>
                <a:uFill>
                  <a:solidFill>
                    <a:srgbClr val="404040"/>
                  </a:solidFill>
                </a:uFill>
                <a:latin typeface="Calibri"/>
                <a:cs typeface="Calibri"/>
              </a:rPr>
              <a:t>affirmative feedback</a:t>
            </a:r>
            <a:r>
              <a:rPr lang="en-US" sz="1200" u="none" spc="0" dirty="0">
                <a:solidFill>
                  <a:srgbClr val="404040"/>
                </a:solidFill>
                <a:latin typeface="Calibri"/>
                <a:cs typeface="Calibri"/>
              </a:rPr>
              <a:t>)</a:t>
            </a:r>
            <a:endParaRPr lang="en-US" sz="1200" spc="0" dirty="0">
              <a:latin typeface="Calibri"/>
              <a:cs typeface="Calibri"/>
            </a:endParaRPr>
          </a:p>
          <a:p>
            <a:pPr>
              <a:lnSpc>
                <a:spcPct val="100000"/>
              </a:lnSpc>
              <a:spcBef>
                <a:spcPts val="1285"/>
              </a:spcBef>
              <a:buClr>
                <a:srgbClr val="404040"/>
              </a:buClr>
              <a:buFont typeface="Arial"/>
              <a:buChar char="•"/>
            </a:pPr>
            <a:endParaRPr lang="en-US" sz="1200" spc="0" dirty="0">
              <a:latin typeface="Calibri"/>
              <a:cs typeface="Calibri"/>
            </a:endParaRPr>
          </a:p>
          <a:p>
            <a:pPr marL="12700">
              <a:lnSpc>
                <a:spcPct val="100000"/>
              </a:lnSpc>
            </a:pPr>
            <a:r>
              <a:rPr lang="en-US" sz="1200" spc="0" dirty="0">
                <a:solidFill>
                  <a:srgbClr val="BC572C"/>
                </a:solidFill>
                <a:latin typeface="Arial Black"/>
                <a:cs typeface="Arial Black"/>
              </a:rPr>
              <a:t>How does feedback help?</a:t>
            </a:r>
            <a:endParaRPr lang="en-US" sz="1200" spc="0" dirty="0">
              <a:latin typeface="Arial Black"/>
              <a:cs typeface="Arial Black"/>
            </a:endParaRPr>
          </a:p>
          <a:p>
            <a:pPr marL="355600" indent="-342900">
              <a:lnSpc>
                <a:spcPct val="100000"/>
              </a:lnSpc>
              <a:spcBef>
                <a:spcPts val="1220"/>
              </a:spcBef>
              <a:buSzPct val="81818"/>
              <a:buFont typeface="Arial"/>
              <a:buChar char="•"/>
              <a:tabLst>
                <a:tab pos="355600" algn="l"/>
              </a:tabLst>
            </a:pPr>
            <a:r>
              <a:rPr lang="en-US" sz="1200" spc="0" dirty="0">
                <a:solidFill>
                  <a:srgbClr val="404040"/>
                </a:solidFill>
                <a:latin typeface="Arial Black"/>
                <a:cs typeface="Arial Black"/>
              </a:rPr>
              <a:t>Performance context</a:t>
            </a:r>
            <a:r>
              <a:rPr lang="en-US" sz="1200" spc="0" dirty="0">
                <a:solidFill>
                  <a:srgbClr val="404040"/>
                </a:solidFill>
                <a:latin typeface="Calibri"/>
                <a:cs typeface="Calibri"/>
              </a:rPr>
              <a:t>: Provides both worker and supervisor with an opportunity</a:t>
            </a:r>
            <a:endParaRPr lang="en-US" sz="1200" spc="0" dirty="0">
              <a:latin typeface="Calibri"/>
              <a:cs typeface="Calibri"/>
            </a:endParaRPr>
          </a:p>
          <a:p>
            <a:pPr marL="355600">
              <a:lnSpc>
                <a:spcPct val="100000"/>
              </a:lnSpc>
            </a:pPr>
            <a:r>
              <a:rPr lang="en-US" sz="1200" spc="0" dirty="0">
                <a:solidFill>
                  <a:srgbClr val="404040"/>
                </a:solidFill>
                <a:latin typeface="Calibri"/>
                <a:cs typeface="Calibri"/>
              </a:rPr>
              <a:t>to understand each other’s perspective of what is or isn’t working</a:t>
            </a:r>
            <a:endParaRPr lang="en-US" sz="1200" spc="0" dirty="0">
              <a:latin typeface="Calibri"/>
              <a:cs typeface="Calibri"/>
            </a:endParaRPr>
          </a:p>
          <a:p>
            <a:pPr marL="355600" indent="-342900">
              <a:lnSpc>
                <a:spcPct val="100000"/>
              </a:lnSpc>
              <a:spcBef>
                <a:spcPts val="1800"/>
              </a:spcBef>
              <a:buSzPct val="81818"/>
              <a:buFont typeface="Arial"/>
              <a:buChar char="•"/>
              <a:tabLst>
                <a:tab pos="355600" algn="l"/>
              </a:tabLst>
            </a:pPr>
            <a:r>
              <a:rPr lang="en-US" sz="1200" spc="0" dirty="0">
                <a:solidFill>
                  <a:srgbClr val="404040"/>
                </a:solidFill>
                <a:latin typeface="Arial Black"/>
                <a:cs typeface="Arial Black"/>
              </a:rPr>
              <a:t>Developmental context</a:t>
            </a:r>
            <a:r>
              <a:rPr lang="en-US" sz="1200" spc="0" dirty="0">
                <a:solidFill>
                  <a:srgbClr val="404040"/>
                </a:solidFill>
                <a:latin typeface="Calibri"/>
                <a:cs typeface="Calibri"/>
              </a:rPr>
              <a:t>: The chance to improve!</a:t>
            </a:r>
            <a:endParaRPr lang="en-US" sz="1200" spc="0" dirty="0">
              <a:latin typeface="Calibri"/>
              <a:cs typeface="Calibri"/>
            </a:endParaRPr>
          </a:p>
          <a:p>
            <a:pPr marL="355600" indent="-342900">
              <a:lnSpc>
                <a:spcPct val="100000"/>
              </a:lnSpc>
              <a:spcBef>
                <a:spcPts val="1805"/>
              </a:spcBef>
              <a:buSzPct val="81818"/>
              <a:buFont typeface="Arial"/>
              <a:buChar char="•"/>
              <a:tabLst>
                <a:tab pos="355600" algn="l"/>
              </a:tabLst>
            </a:pPr>
            <a:r>
              <a:rPr lang="en-US" sz="1200" spc="0" dirty="0">
                <a:solidFill>
                  <a:srgbClr val="404040"/>
                </a:solidFill>
                <a:latin typeface="Arial Black"/>
                <a:cs typeface="Arial Black"/>
              </a:rPr>
              <a:t>Interpersonal context</a:t>
            </a:r>
            <a:r>
              <a:rPr lang="en-US" sz="1200" spc="0" dirty="0">
                <a:solidFill>
                  <a:srgbClr val="404040"/>
                </a:solidFill>
                <a:latin typeface="Calibri"/>
                <a:cs typeface="Calibri"/>
              </a:rPr>
              <a:t>: Can improve professional relationships</a:t>
            </a:r>
            <a:endParaRPr lang="en-US" sz="1200" spc="0" dirty="0">
              <a:latin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3366"/>
              </a:solidFill>
              <a:latin typeface="Calibri"/>
            </a:endParaRPr>
          </a:p>
        </p:txBody>
      </p:sp>
      <p:sp>
        <p:nvSpPr>
          <p:cNvPr id="4" name="Slide Number Placeholder 3">
            <a:extLst>
              <a:ext uri="{FF2B5EF4-FFF2-40B4-BE49-F238E27FC236}">
                <a16:creationId xmlns:a16="http://schemas.microsoft.com/office/drawing/2014/main" id="{8D1B5666-1C67-ED09-DED4-42C043B2F4D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36128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60BE5-D943-831A-8E36-6CCB9335E4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0D6467-BBE4-A607-5578-00DF2A79E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175CC8-AAFF-4257-BE06-258574ECEEC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366"/>
                </a:solidFill>
                <a:latin typeface="Calibri"/>
              </a:rPr>
              <a:t>Facilitator Notes: </a:t>
            </a:r>
            <a:r>
              <a:rPr lang="en-US" sz="1200" kern="1200" dirty="0">
                <a:solidFill>
                  <a:schemeClr val="tx1"/>
                </a:solidFill>
                <a:effectLst/>
                <a:latin typeface="+mn-lt"/>
                <a:ea typeface="+mn-ea"/>
                <a:cs typeface="+mn-cs"/>
              </a:rPr>
              <a:t>Toolkit Basic Rules for Feedback </a:t>
            </a:r>
            <a:r>
              <a:rPr lang="en-US" sz="1200" b="1" dirty="0">
                <a:solidFill>
                  <a:srgbClr val="003366"/>
                </a:solidFill>
                <a:latin typeface="Calibri"/>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03366"/>
              </a:solidFill>
              <a:latin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3366"/>
                </a:solidFill>
                <a:latin typeface="Calibri"/>
              </a:rPr>
              <a:t>Overall…. </a:t>
            </a:r>
            <a:r>
              <a:rPr lang="en-US" sz="1200" b="0" dirty="0">
                <a:solidFill>
                  <a:srgbClr val="003366"/>
                </a:solidFill>
                <a:latin typeface="Calibri"/>
              </a:rPr>
              <a:t>Don’t be a jerk </a:t>
            </a:r>
            <a:r>
              <a:rPr lang="en-US" sz="1200" b="0" dirty="0">
                <a:solidFill>
                  <a:srgbClr val="003366"/>
                </a:solidFill>
                <a:latin typeface="Calibri"/>
                <a:sym typeface="Wingdings" pitchFamily="2" charset="2"/>
              </a:rPr>
              <a:t> </a:t>
            </a:r>
          </a:p>
          <a:p>
            <a:r>
              <a:rPr lang="en-US" sz="1200" kern="1200" dirty="0">
                <a:solidFill>
                  <a:schemeClr val="tx1"/>
                </a:solidFill>
                <a:effectLst/>
                <a:latin typeface="+mn-lt"/>
                <a:ea typeface="+mn-ea"/>
                <a:cs typeface="+mn-cs"/>
              </a:rPr>
              <a:t>Toolkit Basic Rules for Feedback </a:t>
            </a:r>
          </a:p>
          <a:p>
            <a:r>
              <a:rPr lang="en-US" sz="1200" kern="1200" dirty="0">
                <a:solidFill>
                  <a:schemeClr val="tx1"/>
                </a:solidFill>
                <a:effectLst/>
                <a:latin typeface="+mn-lt"/>
                <a:ea typeface="+mn-ea"/>
                <a:cs typeface="+mn-cs"/>
              </a:rPr>
              <a:t>Overall it is essentially about teaching them how not to be a jerk :) and being patient with participants, knowing that you were once in their shoes </a:t>
            </a:r>
          </a:p>
          <a:p>
            <a:r>
              <a:rPr lang="en-US" sz="1200" kern="1200" dirty="0">
                <a:solidFill>
                  <a:schemeClr val="tx1"/>
                </a:solidFill>
                <a:effectLst/>
                <a:latin typeface="+mn-lt"/>
                <a:ea typeface="+mn-ea"/>
                <a:cs typeface="+mn-cs"/>
              </a:rPr>
              <a:t>Also understanding that your first time supervisors are there in that room for a reason </a:t>
            </a:r>
          </a:p>
          <a:p>
            <a:r>
              <a:rPr lang="en-US" sz="1200" kern="1200" dirty="0">
                <a:solidFill>
                  <a:schemeClr val="tx1"/>
                </a:solidFill>
                <a:effectLst/>
                <a:latin typeface="+mn-lt"/>
                <a:ea typeface="+mn-ea"/>
                <a:cs typeface="+mn-cs"/>
              </a:rPr>
              <a:t>They should start to learn when to be tough because they want to keep their team safe and get the work done </a:t>
            </a:r>
          </a:p>
          <a:p>
            <a:r>
              <a:rPr lang="en-US" sz="1200" kern="1200" dirty="0">
                <a:solidFill>
                  <a:schemeClr val="tx1"/>
                </a:solidFill>
                <a:effectLst/>
                <a:latin typeface="+mn-lt"/>
                <a:ea typeface="+mn-ea"/>
                <a:cs typeface="+mn-cs"/>
              </a:rPr>
              <a:t>• You do not want to be too lenient with your participants but you also don’t want to be too harsh with them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rgbClr val="003366"/>
                </a:solidFill>
                <a:latin typeface="Calibri"/>
              </a:rPr>
              <a:t>Be mindful about when you teach this module as to not overwhelm, this should be a natural add on for supervisors who want to learn more who you feel are ready for it </a:t>
            </a:r>
          </a:p>
        </p:txBody>
      </p:sp>
      <p:sp>
        <p:nvSpPr>
          <p:cNvPr id="4" name="Slide Number Placeholder 3">
            <a:extLst>
              <a:ext uri="{FF2B5EF4-FFF2-40B4-BE49-F238E27FC236}">
                <a16:creationId xmlns:a16="http://schemas.microsoft.com/office/drawing/2014/main" id="{37F09970-C99D-6D2F-986B-90305D958F5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33268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30CC20-7BE7-97D6-9FCC-7ABF4576149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F0D0A0-3D69-13C2-FB47-0650C18035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E34482-124A-1782-92A6-B138E0EAE195}"/>
              </a:ext>
            </a:extLst>
          </p:cNvPr>
          <p:cNvSpPr>
            <a:spLocks noGrp="1"/>
          </p:cNvSpPr>
          <p:nvPr>
            <p:ph type="body" idx="1"/>
          </p:nvPr>
        </p:nvSpPr>
        <p:spPr/>
        <p:txBody>
          <a:bodyPr/>
          <a:lstStyle/>
          <a:p>
            <a:r>
              <a:rPr lang="en-US" sz="1200" dirty="0">
                <a:solidFill>
                  <a:srgbClr val="003366"/>
                </a:solidFill>
                <a:latin typeface="Calibri"/>
              </a:rPr>
              <a:t>Facilitator Note: What is your role in feedback? </a:t>
            </a:r>
          </a:p>
          <a:p>
            <a:endParaRPr lang="en-US" sz="1200" dirty="0">
              <a:solidFill>
                <a:srgbClr val="003366"/>
              </a:solidFill>
              <a:latin typeface="Calibri"/>
            </a:endParaRPr>
          </a:p>
          <a:p>
            <a:r>
              <a:rPr lang="en-US" sz="1200" dirty="0">
                <a:solidFill>
                  <a:srgbClr val="003366"/>
                </a:solidFill>
                <a:latin typeface="Calibri"/>
              </a:rPr>
              <a:t>- Additional optional checklist for </a:t>
            </a:r>
          </a:p>
        </p:txBody>
      </p:sp>
      <p:sp>
        <p:nvSpPr>
          <p:cNvPr id="4" name="Slide Number Placeholder 3">
            <a:extLst>
              <a:ext uri="{FF2B5EF4-FFF2-40B4-BE49-F238E27FC236}">
                <a16:creationId xmlns:a16="http://schemas.microsoft.com/office/drawing/2014/main" id="{9B04BE67-20EE-82E9-CF63-E5D8BB5FE3C2}"/>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81405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A366C-73EC-0F94-7E90-CF0B770AF8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5ABAAD-2E0D-515A-A4D5-843CC3A600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4C5838-B2A7-005A-75D8-1522AC603F9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03366"/>
                </a:solidFill>
                <a:latin typeface="Calibri"/>
              </a:rPr>
              <a:t>Facilitator Notes: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003366"/>
              </a:solidFill>
              <a:latin typeface="Calibri"/>
            </a:endParaRPr>
          </a:p>
          <a:p>
            <a:pPr marL="171450" indent="-171450">
              <a:buFontTx/>
              <a:buChar char="-"/>
            </a:pPr>
            <a:endParaRPr lang="en-US" sz="1200" dirty="0">
              <a:solidFill>
                <a:srgbClr val="003366"/>
              </a:solidFill>
              <a:latin typeface="Calibri"/>
            </a:endParaRPr>
          </a:p>
        </p:txBody>
      </p:sp>
      <p:sp>
        <p:nvSpPr>
          <p:cNvPr id="4" name="Slide Number Placeholder 3">
            <a:extLst>
              <a:ext uri="{FF2B5EF4-FFF2-40B4-BE49-F238E27FC236}">
                <a16:creationId xmlns:a16="http://schemas.microsoft.com/office/drawing/2014/main" id="{B514BF99-9E37-2EC4-752B-315CF3947257}"/>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DD572C-0642-445C-95EA-9BF60C5DC72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15333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8.png"/><Relationship Id="rId4" Type="http://schemas.openxmlformats.org/officeDocument/2006/relationships/image" Target="../media/image4.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AA79C-2BCC-32F2-A665-BF36281D3C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9B6C82-CF82-2DD4-244D-45C797426B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1A0BCC-99B7-D4D6-9B47-779B4186C0D6}"/>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0CC1CB38-A9F1-1ACC-7353-E659C0052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C1BFE7-8EE6-246A-14CD-CA035CE4D52B}"/>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797152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4902A5-25BE-FDD3-CE0E-C8F86240016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2FB9B2-4B83-1012-8EE2-D477AFD365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F77D99-2508-1B93-2F8B-2CFC73AAC5A0}"/>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56EB4F06-C672-2D1A-CD65-4C2B541C66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ADC1F-3F31-B37D-FB36-3B11E7BF4DC9}"/>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641755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7A6C27E-3863-564E-4D81-58A9EBC94E1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C629D7-3985-CE57-6B28-DCB06E7B00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6953EF-A5EE-CB61-B870-6EE7D96C43B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DCC91CDC-D638-0B65-72E5-A23720603F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FA3739-DFEF-2986-8C69-29D7435EE5AD}"/>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520776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chemeClr val="accent1"/>
        </a:solidFill>
        <a:effectLst/>
      </p:bgPr>
    </p:bg>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4731193" y="-154580"/>
            <a:ext cx="6193042" cy="7010400"/>
          </a:xfrm>
          <a:prstGeom prst="rect">
            <a:avLst/>
          </a:prstGeom>
          <a:noFill/>
          <a:ln>
            <a:noFill/>
          </a:ln>
        </p:spPr>
      </p:pic>
      <p:pic>
        <p:nvPicPr>
          <p:cNvPr id="17" name="Google Shape;17;p2"/>
          <p:cNvPicPr preferRelativeResize="0"/>
          <p:nvPr/>
        </p:nvPicPr>
        <p:blipFill rotWithShape="1">
          <a:blip r:embed="rId2">
            <a:alphaModFix/>
          </a:blip>
          <a:srcRect/>
          <a:stretch/>
        </p:blipFill>
        <p:spPr>
          <a:xfrm>
            <a:off x="-106019" y="-76200"/>
            <a:ext cx="6193042" cy="7010400"/>
          </a:xfrm>
          <a:prstGeom prst="rect">
            <a:avLst/>
          </a:prstGeom>
          <a:noFill/>
          <a:ln>
            <a:noFill/>
          </a:ln>
        </p:spPr>
      </p:pic>
      <p:pic>
        <p:nvPicPr>
          <p:cNvPr id="18" name="Google Shape;18;p2"/>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19" name="Google Shape;19;p2"/>
          <p:cNvSpPr/>
          <p:nvPr/>
        </p:nvSpPr>
        <p:spPr>
          <a:xfrm flipH="1">
            <a:off x="-3" y="0"/>
            <a:ext cx="12192002" cy="4922457"/>
          </a:xfrm>
          <a:prstGeom prst="rect">
            <a:avLst/>
          </a:prstGeom>
          <a:blipFill rotWithShape="1">
            <a:blip r:embed="rId4">
              <a:alphaModFix/>
            </a:blip>
            <a:stretch>
              <a:fillRect l="8716" t="-24305" b="-63625"/>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20" name="Google Shape;20;p2"/>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21" name="Google Shape;21;p2"/>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22" name="Google Shape;22;p2"/>
          <p:cNvPicPr preferRelativeResize="0"/>
          <p:nvPr/>
        </p:nvPicPr>
        <p:blipFill rotWithShape="1">
          <a:blip r:embed="rId5">
            <a:alphaModFix/>
          </a:blip>
          <a:srcRect l="15964" t="1401" r="24801" b="1402"/>
          <a:stretch/>
        </p:blipFill>
        <p:spPr>
          <a:xfrm>
            <a:off x="0" y="0"/>
            <a:ext cx="3334287" cy="4103370"/>
          </a:xfrm>
          <a:prstGeom prst="rect">
            <a:avLst/>
          </a:prstGeom>
          <a:noFill/>
          <a:ln>
            <a:noFill/>
          </a:ln>
        </p:spPr>
      </p:pic>
      <p:pic>
        <p:nvPicPr>
          <p:cNvPr id="23" name="Google Shape;23;p2"/>
          <p:cNvPicPr preferRelativeResize="0"/>
          <p:nvPr/>
        </p:nvPicPr>
        <p:blipFill rotWithShape="1">
          <a:blip r:embed="rId6">
            <a:alphaModFix/>
          </a:blip>
          <a:srcRect l="12312" t="686" r="5609" b="686"/>
          <a:stretch/>
        </p:blipFill>
        <p:spPr>
          <a:xfrm>
            <a:off x="3334287" y="0"/>
            <a:ext cx="3334287" cy="4103370"/>
          </a:xfrm>
          <a:prstGeom prst="rect">
            <a:avLst/>
          </a:prstGeom>
          <a:noFill/>
          <a:ln>
            <a:noFill/>
          </a:ln>
        </p:spPr>
      </p:pic>
      <p:pic>
        <p:nvPicPr>
          <p:cNvPr id="24" name="Google Shape;24;p2"/>
          <p:cNvPicPr preferRelativeResize="0"/>
          <p:nvPr/>
        </p:nvPicPr>
        <p:blipFill rotWithShape="1">
          <a:blip r:embed="rId7">
            <a:alphaModFix/>
          </a:blip>
          <a:srcRect l="28424" r="29410" b="1471"/>
          <a:stretch/>
        </p:blipFill>
        <p:spPr>
          <a:xfrm>
            <a:off x="6668574" y="0"/>
            <a:ext cx="3334287" cy="4103370"/>
          </a:xfrm>
          <a:prstGeom prst="rect">
            <a:avLst/>
          </a:prstGeom>
          <a:noFill/>
          <a:ln>
            <a:noFill/>
          </a:ln>
        </p:spPr>
      </p:pic>
    </p:spTree>
    <p:extLst>
      <p:ext uri="{BB962C8B-B14F-4D97-AF65-F5344CB8AC3E}">
        <p14:creationId xmlns:p14="http://schemas.microsoft.com/office/powerpoint/2010/main" val="37703073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27" name="Google Shape;27;p3"/>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sp>
        <p:nvSpPr>
          <p:cNvPr id="28" name="Google Shape;28;p3"/>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pic>
        <p:nvPicPr>
          <p:cNvPr id="29" name="Google Shape;29;p3"/>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30" name="Google Shape;30;p3"/>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sp>
        <p:nvSpPr>
          <p:cNvPr id="31" name="Google Shape;31;p3"/>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pic>
        <p:nvPicPr>
          <p:cNvPr id="32" name="Google Shape;32;p3"/>
          <p:cNvPicPr preferRelativeResize="0"/>
          <p:nvPr/>
        </p:nvPicPr>
        <p:blipFill rotWithShape="1">
          <a:blip r:embed="rId5">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23373942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4"/>
        </a:solidFill>
        <a:effectLst/>
      </p:bgPr>
    </p:bg>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mt="65000"/>
          </a:blip>
          <a:srcRect/>
          <a:stretch/>
        </p:blipFill>
        <p:spPr>
          <a:xfrm>
            <a:off x="6104978" y="-76200"/>
            <a:ext cx="6193042" cy="7010400"/>
          </a:xfrm>
          <a:prstGeom prst="rect">
            <a:avLst/>
          </a:prstGeom>
          <a:noFill/>
          <a:ln>
            <a:noFill/>
          </a:ln>
        </p:spPr>
      </p:pic>
      <p:pic>
        <p:nvPicPr>
          <p:cNvPr id="35" name="Google Shape;35;p4"/>
          <p:cNvPicPr preferRelativeResize="0"/>
          <p:nvPr/>
        </p:nvPicPr>
        <p:blipFill rotWithShape="1">
          <a:blip r:embed="rId2">
            <a:alphaModFix amt="65000"/>
          </a:blip>
          <a:srcRect/>
          <a:stretch/>
        </p:blipFill>
        <p:spPr>
          <a:xfrm>
            <a:off x="-106019" y="-76200"/>
            <a:ext cx="6193042" cy="7010400"/>
          </a:xfrm>
          <a:prstGeom prst="rect">
            <a:avLst/>
          </a:prstGeom>
          <a:noFill/>
          <a:ln>
            <a:noFill/>
          </a:ln>
        </p:spPr>
      </p:pic>
      <p:pic>
        <p:nvPicPr>
          <p:cNvPr id="36" name="Google Shape;36;p4"/>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37" name="Google Shape;37;p4"/>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38" name="Google Shape;38;p4"/>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39" name="Google Shape;39;p4"/>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0" name="Google Shape;40;p4"/>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31722194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3"/>
        </a:solidFill>
        <a:effectLst/>
      </p:bgPr>
    </p:bg>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a:stretch/>
        </p:blipFill>
        <p:spPr>
          <a:xfrm>
            <a:off x="6104979" y="-76200"/>
            <a:ext cx="6193042" cy="7010400"/>
          </a:xfrm>
          <a:prstGeom prst="rect">
            <a:avLst/>
          </a:prstGeom>
          <a:noFill/>
          <a:ln>
            <a:noFill/>
          </a:ln>
        </p:spPr>
      </p:pic>
      <p:pic>
        <p:nvPicPr>
          <p:cNvPr id="43" name="Google Shape;43;p5"/>
          <p:cNvPicPr preferRelativeResize="0"/>
          <p:nvPr/>
        </p:nvPicPr>
        <p:blipFill rotWithShape="1">
          <a:blip r:embed="rId2">
            <a:alphaModFix amt="75000"/>
          </a:blip>
          <a:srcRect/>
          <a:stretch/>
        </p:blipFill>
        <p:spPr>
          <a:xfrm>
            <a:off x="-106019" y="-76200"/>
            <a:ext cx="6193042" cy="7010400"/>
          </a:xfrm>
          <a:prstGeom prst="rect">
            <a:avLst/>
          </a:prstGeom>
          <a:noFill/>
          <a:ln>
            <a:noFill/>
          </a:ln>
        </p:spPr>
      </p:pic>
      <p:pic>
        <p:nvPicPr>
          <p:cNvPr id="44" name="Google Shape;44;p5"/>
          <p:cNvPicPr preferRelativeResize="0"/>
          <p:nvPr/>
        </p:nvPicPr>
        <p:blipFill rotWithShape="1">
          <a:blip r:embed="rId3">
            <a:alphaModFix/>
          </a:blip>
          <a:srcRect/>
          <a:stretch/>
        </p:blipFill>
        <p:spPr>
          <a:xfrm>
            <a:off x="10701468" y="5849980"/>
            <a:ext cx="1143724" cy="707914"/>
          </a:xfrm>
          <a:prstGeom prst="rect">
            <a:avLst/>
          </a:prstGeom>
          <a:noFill/>
          <a:ln>
            <a:noFill/>
          </a:ln>
        </p:spPr>
      </p:pic>
      <p:sp>
        <p:nvSpPr>
          <p:cNvPr id="45" name="Google Shape;45;p5"/>
          <p:cNvSpPr/>
          <p:nvPr/>
        </p:nvSpPr>
        <p:spPr>
          <a:xfrm flipH="1">
            <a:off x="-1" y="0"/>
            <a:ext cx="8804031" cy="5362876"/>
          </a:xfrm>
          <a:prstGeom prst="rect">
            <a:avLst/>
          </a:prstGeom>
          <a:blipFill rotWithShape="1">
            <a:blip r:embed="rId4">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46" name="Google Shape;46;p5"/>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47" name="Google Shape;47;p5"/>
          <p:cNvPicPr preferRelativeResize="0"/>
          <p:nvPr/>
        </p:nvPicPr>
        <p:blipFill rotWithShape="1">
          <a:blip r:embed="rId5">
            <a:alphaModFix/>
          </a:blip>
          <a:srcRect t="10749" r="11346" b="1771"/>
          <a:stretch/>
        </p:blipFill>
        <p:spPr>
          <a:xfrm>
            <a:off x="0" y="962263"/>
            <a:ext cx="7901354" cy="4400613"/>
          </a:xfrm>
          <a:prstGeom prst="rect">
            <a:avLst/>
          </a:prstGeom>
          <a:noFill/>
          <a:ln>
            <a:noFill/>
          </a:ln>
        </p:spPr>
      </p:pic>
      <p:sp>
        <p:nvSpPr>
          <p:cNvPr id="48" name="Google Shape;48;p5"/>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19832689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_Title Slide">
  <p:cSld name="3_Title Slide">
    <p:bg>
      <p:bgPr>
        <a:solidFill>
          <a:schemeClr val="accent1"/>
        </a:solidFill>
        <a:effectLst/>
      </p:bgPr>
    </p:bg>
    <p:spTree>
      <p:nvGrpSpPr>
        <p:cNvPr id="1" name="Shape 49"/>
        <p:cNvGrpSpPr/>
        <p:nvPr/>
      </p:nvGrpSpPr>
      <p:grpSpPr>
        <a:xfrm>
          <a:off x="0" y="0"/>
          <a:ext cx="0" cy="0"/>
          <a:chOff x="0" y="0"/>
          <a:chExt cx="0" cy="0"/>
        </a:xfrm>
      </p:grpSpPr>
      <p:pic>
        <p:nvPicPr>
          <p:cNvPr id="50" name="Google Shape;50;p6"/>
          <p:cNvPicPr preferRelativeResize="0"/>
          <p:nvPr/>
        </p:nvPicPr>
        <p:blipFill rotWithShape="1">
          <a:blip r:embed="rId2">
            <a:alphaModFix/>
          </a:blip>
          <a:srcRect/>
          <a:stretch/>
        </p:blipFill>
        <p:spPr>
          <a:xfrm>
            <a:off x="6096000" y="-76200"/>
            <a:ext cx="6193042" cy="7010400"/>
          </a:xfrm>
          <a:prstGeom prst="rect">
            <a:avLst/>
          </a:prstGeom>
          <a:noFill/>
          <a:ln>
            <a:noFill/>
          </a:ln>
        </p:spPr>
      </p:pic>
      <p:pic>
        <p:nvPicPr>
          <p:cNvPr id="51" name="Google Shape;51;p6"/>
          <p:cNvPicPr preferRelativeResize="0"/>
          <p:nvPr/>
        </p:nvPicPr>
        <p:blipFill rotWithShape="1">
          <a:blip r:embed="rId2">
            <a:alphaModFix/>
          </a:blip>
          <a:srcRect/>
          <a:stretch/>
        </p:blipFill>
        <p:spPr>
          <a:xfrm>
            <a:off x="-106019" y="-76200"/>
            <a:ext cx="6193042" cy="7010400"/>
          </a:xfrm>
          <a:prstGeom prst="rect">
            <a:avLst/>
          </a:prstGeom>
          <a:noFill/>
          <a:ln>
            <a:noFill/>
          </a:ln>
        </p:spPr>
      </p:pic>
      <p:sp>
        <p:nvSpPr>
          <p:cNvPr id="52" name="Google Shape;52;p6"/>
          <p:cNvSpPr/>
          <p:nvPr/>
        </p:nvSpPr>
        <p:spPr>
          <a:xfrm flipH="1">
            <a:off x="-1" y="0"/>
            <a:ext cx="8804031" cy="5362876"/>
          </a:xfrm>
          <a:prstGeom prst="rect">
            <a:avLst/>
          </a:prstGeom>
          <a:blipFill rotWithShape="1">
            <a:blip r:embed="rId3">
              <a:alphaModFix/>
            </a:blip>
            <a:stretch>
              <a:fillRect l="-35411" t="-24130" r="-2306" b="-63803"/>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latin typeface="Arial"/>
              <a:ea typeface="Arial"/>
              <a:cs typeface="Arial"/>
              <a:sym typeface="Arial"/>
            </a:endParaRPr>
          </a:p>
        </p:txBody>
      </p:sp>
      <p:sp>
        <p:nvSpPr>
          <p:cNvPr id="53" name="Google Shape;53;p6"/>
          <p:cNvSpPr txBox="1">
            <a:spLocks noGrp="1"/>
          </p:cNvSpPr>
          <p:nvPr>
            <p:ph type="ctrTitle"/>
          </p:nvPr>
        </p:nvSpPr>
        <p:spPr>
          <a:xfrm>
            <a:off x="435315" y="5594369"/>
            <a:ext cx="6301784" cy="609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889"/>
              <a:buNone/>
              <a:defRPr b="0" i="0">
                <a:solidFill>
                  <a:schemeClr val="lt1"/>
                </a:solidFill>
                <a:latin typeface="Arial"/>
                <a:ea typeface="Arial"/>
                <a:cs typeface="Arial"/>
                <a:sym typeface="Arial"/>
              </a:defRPr>
            </a:lvl1pPr>
            <a:lvl2pPr lvl="1" algn="l">
              <a:lnSpc>
                <a:spcPct val="100000"/>
              </a:lnSpc>
              <a:spcBef>
                <a:spcPts val="0"/>
              </a:spcBef>
              <a:spcAft>
                <a:spcPts val="0"/>
              </a:spcAft>
              <a:buSzPts val="1556"/>
              <a:buNone/>
              <a:defRPr/>
            </a:lvl2pPr>
            <a:lvl3pPr lvl="2" algn="l">
              <a:lnSpc>
                <a:spcPct val="100000"/>
              </a:lnSpc>
              <a:spcBef>
                <a:spcPts val="0"/>
              </a:spcBef>
              <a:spcAft>
                <a:spcPts val="0"/>
              </a:spcAft>
              <a:buSzPts val="1556"/>
              <a:buNone/>
              <a:defRPr/>
            </a:lvl3pPr>
            <a:lvl4pPr lvl="3" algn="l">
              <a:lnSpc>
                <a:spcPct val="100000"/>
              </a:lnSpc>
              <a:spcBef>
                <a:spcPts val="0"/>
              </a:spcBef>
              <a:spcAft>
                <a:spcPts val="0"/>
              </a:spcAft>
              <a:buSzPts val="1556"/>
              <a:buNone/>
              <a:defRPr/>
            </a:lvl4pPr>
            <a:lvl5pPr lvl="4" algn="l">
              <a:lnSpc>
                <a:spcPct val="100000"/>
              </a:lnSpc>
              <a:spcBef>
                <a:spcPts val="0"/>
              </a:spcBef>
              <a:spcAft>
                <a:spcPts val="0"/>
              </a:spcAft>
              <a:buSzPts val="1556"/>
              <a:buNone/>
              <a:defRPr/>
            </a:lvl5pPr>
            <a:lvl6pPr lvl="5" algn="l">
              <a:lnSpc>
                <a:spcPct val="100000"/>
              </a:lnSpc>
              <a:spcBef>
                <a:spcPts val="0"/>
              </a:spcBef>
              <a:spcAft>
                <a:spcPts val="0"/>
              </a:spcAft>
              <a:buSzPts val="1556"/>
              <a:buNone/>
              <a:defRPr/>
            </a:lvl6pPr>
            <a:lvl7pPr lvl="6" algn="l">
              <a:lnSpc>
                <a:spcPct val="100000"/>
              </a:lnSpc>
              <a:spcBef>
                <a:spcPts val="0"/>
              </a:spcBef>
              <a:spcAft>
                <a:spcPts val="0"/>
              </a:spcAft>
              <a:buSzPts val="1556"/>
              <a:buNone/>
              <a:defRPr/>
            </a:lvl7pPr>
            <a:lvl8pPr lvl="7" algn="l">
              <a:lnSpc>
                <a:spcPct val="100000"/>
              </a:lnSpc>
              <a:spcBef>
                <a:spcPts val="0"/>
              </a:spcBef>
              <a:spcAft>
                <a:spcPts val="0"/>
              </a:spcAft>
              <a:buSzPts val="1556"/>
              <a:buNone/>
              <a:defRPr/>
            </a:lvl8pPr>
            <a:lvl9pPr lvl="8" algn="l">
              <a:lnSpc>
                <a:spcPct val="100000"/>
              </a:lnSpc>
              <a:spcBef>
                <a:spcPts val="0"/>
              </a:spcBef>
              <a:spcAft>
                <a:spcPts val="0"/>
              </a:spcAft>
              <a:buSzPts val="1556"/>
              <a:buNone/>
              <a:defRPr/>
            </a:lvl9pPr>
          </a:lstStyle>
          <a:p>
            <a:endParaRPr/>
          </a:p>
        </p:txBody>
      </p:sp>
      <p:pic>
        <p:nvPicPr>
          <p:cNvPr id="54" name="Google Shape;54;p6"/>
          <p:cNvPicPr preferRelativeResize="0"/>
          <p:nvPr/>
        </p:nvPicPr>
        <p:blipFill rotWithShape="1">
          <a:blip r:embed="rId4">
            <a:alphaModFix/>
          </a:blip>
          <a:srcRect t="10749" r="11346" b="1771"/>
          <a:stretch/>
        </p:blipFill>
        <p:spPr>
          <a:xfrm>
            <a:off x="0" y="962263"/>
            <a:ext cx="7901354" cy="4400613"/>
          </a:xfrm>
          <a:prstGeom prst="rect">
            <a:avLst/>
          </a:prstGeom>
          <a:noFill/>
          <a:ln>
            <a:noFill/>
          </a:ln>
        </p:spPr>
      </p:pic>
      <p:sp>
        <p:nvSpPr>
          <p:cNvPr id="55" name="Google Shape;55;p6"/>
          <p:cNvSpPr txBox="1">
            <a:spLocks noGrp="1"/>
          </p:cNvSpPr>
          <p:nvPr>
            <p:ph type="subTitle" idx="1"/>
          </p:nvPr>
        </p:nvSpPr>
        <p:spPr>
          <a:xfrm>
            <a:off x="412165" y="6203767"/>
            <a:ext cx="9144000" cy="377539"/>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SzPts val="3613"/>
              <a:buChar char="•"/>
              <a:defRPr/>
            </a:lvl1pPr>
            <a:lvl2pPr lvl="1" algn="l">
              <a:lnSpc>
                <a:spcPct val="90000"/>
              </a:lnSpc>
              <a:spcBef>
                <a:spcPts val="500"/>
              </a:spcBef>
              <a:spcAft>
                <a:spcPts val="0"/>
              </a:spcAft>
              <a:buSzPts val="3097"/>
              <a:buChar char="•"/>
              <a:defRPr/>
            </a:lvl2pPr>
            <a:lvl3pPr lvl="2" algn="l">
              <a:lnSpc>
                <a:spcPct val="90000"/>
              </a:lnSpc>
              <a:spcBef>
                <a:spcPts val="500"/>
              </a:spcBef>
              <a:spcAft>
                <a:spcPts val="0"/>
              </a:spcAft>
              <a:buSzPts val="2581"/>
              <a:buChar char="•"/>
              <a:defRPr/>
            </a:lvl3pPr>
            <a:lvl4pPr lvl="3" algn="l">
              <a:lnSpc>
                <a:spcPct val="90000"/>
              </a:lnSpc>
              <a:spcBef>
                <a:spcPts val="500"/>
              </a:spcBef>
              <a:spcAft>
                <a:spcPts val="0"/>
              </a:spcAft>
              <a:buSzPts val="2323"/>
              <a:buChar char="•"/>
              <a:defRPr/>
            </a:lvl4pPr>
            <a:lvl5pPr lvl="4" algn="l">
              <a:lnSpc>
                <a:spcPct val="90000"/>
              </a:lnSpc>
              <a:spcBef>
                <a:spcPts val="500"/>
              </a:spcBef>
              <a:spcAft>
                <a:spcPts val="0"/>
              </a:spcAft>
              <a:buSzPts val="2323"/>
              <a:buChar char="•"/>
              <a:defRPr/>
            </a:lvl5pPr>
            <a:lvl6pPr lvl="5" algn="l">
              <a:lnSpc>
                <a:spcPct val="90000"/>
              </a:lnSpc>
              <a:spcBef>
                <a:spcPts val="500"/>
              </a:spcBef>
              <a:spcAft>
                <a:spcPts val="0"/>
              </a:spcAft>
              <a:buSzPts val="2323"/>
              <a:buChar char="•"/>
              <a:defRPr/>
            </a:lvl6pPr>
            <a:lvl7pPr lvl="6" algn="l">
              <a:lnSpc>
                <a:spcPct val="90000"/>
              </a:lnSpc>
              <a:spcBef>
                <a:spcPts val="500"/>
              </a:spcBef>
              <a:spcAft>
                <a:spcPts val="0"/>
              </a:spcAft>
              <a:buSzPts val="2323"/>
              <a:buChar char="•"/>
              <a:defRPr/>
            </a:lvl7pPr>
            <a:lvl8pPr lvl="7" algn="l">
              <a:lnSpc>
                <a:spcPct val="90000"/>
              </a:lnSpc>
              <a:spcBef>
                <a:spcPts val="500"/>
              </a:spcBef>
              <a:spcAft>
                <a:spcPts val="0"/>
              </a:spcAft>
              <a:buSzPts val="2323"/>
              <a:buChar char="•"/>
              <a:defRPr/>
            </a:lvl8pPr>
            <a:lvl9pPr lvl="8" algn="l">
              <a:lnSpc>
                <a:spcPct val="90000"/>
              </a:lnSpc>
              <a:spcBef>
                <a:spcPts val="500"/>
              </a:spcBef>
              <a:spcAft>
                <a:spcPts val="0"/>
              </a:spcAft>
              <a:buSzPts val="2323"/>
              <a:buChar char="•"/>
              <a:defRPr/>
            </a:lvl9pPr>
          </a:lstStyle>
          <a:p>
            <a:endParaRPr/>
          </a:p>
        </p:txBody>
      </p:sp>
    </p:spTree>
    <p:extLst>
      <p:ext uri="{BB962C8B-B14F-4D97-AF65-F5344CB8AC3E}">
        <p14:creationId xmlns:p14="http://schemas.microsoft.com/office/powerpoint/2010/main" val="2809951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56"/>
        <p:cNvGrpSpPr/>
        <p:nvPr/>
      </p:nvGrpSpPr>
      <p:grpSpPr>
        <a:xfrm>
          <a:off x="0" y="0"/>
          <a:ext cx="0" cy="0"/>
          <a:chOff x="0" y="0"/>
          <a:chExt cx="0" cy="0"/>
        </a:xfrm>
      </p:grpSpPr>
      <p:pic>
        <p:nvPicPr>
          <p:cNvPr id="57" name="Google Shape;57;p7"/>
          <p:cNvPicPr preferRelativeResize="0"/>
          <p:nvPr/>
        </p:nvPicPr>
        <p:blipFill rotWithShape="1">
          <a:blip r:embed="rId2">
            <a:alphaModFix/>
          </a:blip>
          <a:srcRect/>
          <a:stretch/>
        </p:blipFill>
        <p:spPr>
          <a:xfrm>
            <a:off x="-97042" y="8878"/>
            <a:ext cx="6193042" cy="7010400"/>
          </a:xfrm>
          <a:prstGeom prst="rect">
            <a:avLst/>
          </a:prstGeom>
          <a:noFill/>
          <a:ln>
            <a:noFill/>
          </a:ln>
        </p:spPr>
      </p:pic>
      <p:pic>
        <p:nvPicPr>
          <p:cNvPr id="58" name="Google Shape;58;p7"/>
          <p:cNvPicPr preferRelativeResize="0"/>
          <p:nvPr/>
        </p:nvPicPr>
        <p:blipFill rotWithShape="1">
          <a:blip r:embed="rId2">
            <a:alphaModFix/>
          </a:blip>
          <a:srcRect/>
          <a:stretch/>
        </p:blipFill>
        <p:spPr>
          <a:xfrm>
            <a:off x="6113951" y="0"/>
            <a:ext cx="6193042" cy="7010400"/>
          </a:xfrm>
          <a:prstGeom prst="rect">
            <a:avLst/>
          </a:prstGeom>
          <a:noFill/>
          <a:ln>
            <a:noFill/>
          </a:ln>
        </p:spPr>
      </p:pic>
      <p:sp>
        <p:nvSpPr>
          <p:cNvPr id="59" name="Google Shape;59;p7"/>
          <p:cNvSpPr txBox="1">
            <a:spLocks noGrp="1"/>
          </p:cNvSpPr>
          <p:nvPr>
            <p:ph type="ctrTitle"/>
          </p:nvPr>
        </p:nvSpPr>
        <p:spPr>
          <a:xfrm>
            <a:off x="776613" y="2041067"/>
            <a:ext cx="10515600" cy="2326791"/>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chemeClr val="lt1"/>
              </a:buClr>
              <a:buSzPts val="5600"/>
              <a:buFont typeface="Inter"/>
              <a:buNone/>
              <a:defRPr sz="56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ubTitle" idx="1"/>
          </p:nvPr>
        </p:nvSpPr>
        <p:spPr>
          <a:xfrm>
            <a:off x="776613" y="4557561"/>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rgbClr val="F39922"/>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1" name="Google Shape;61;p7"/>
          <p:cNvPicPr preferRelativeResize="0"/>
          <p:nvPr/>
        </p:nvPicPr>
        <p:blipFill rotWithShape="1">
          <a:blip r:embed="rId3">
            <a:alphaModFix/>
          </a:blip>
          <a:srcRect/>
          <a:stretch/>
        </p:blipFill>
        <p:spPr>
          <a:xfrm>
            <a:off x="10701468" y="5849980"/>
            <a:ext cx="1143724" cy="707914"/>
          </a:xfrm>
          <a:prstGeom prst="rect">
            <a:avLst/>
          </a:prstGeom>
          <a:noFill/>
          <a:ln>
            <a:noFill/>
          </a:ln>
        </p:spPr>
      </p:pic>
    </p:spTree>
    <p:extLst>
      <p:ext uri="{BB962C8B-B14F-4D97-AF65-F5344CB8AC3E}">
        <p14:creationId xmlns:p14="http://schemas.microsoft.com/office/powerpoint/2010/main" val="213731238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accent1"/>
        </a:solidFill>
        <a:effectLst/>
      </p:bgPr>
    </p:bg>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a:stretch/>
        </p:blipFill>
        <p:spPr>
          <a:xfrm>
            <a:off x="6104978" y="-76200"/>
            <a:ext cx="6193042" cy="7010400"/>
          </a:xfrm>
          <a:prstGeom prst="rect">
            <a:avLst/>
          </a:prstGeom>
          <a:noFill/>
          <a:ln>
            <a:noFill/>
          </a:ln>
        </p:spPr>
      </p:pic>
      <p:sp>
        <p:nvSpPr>
          <p:cNvPr id="64" name="Google Shape;64;p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65" name="Google Shape;65;p8"/>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67" name="Google Shape;67;p8"/>
          <p:cNvPicPr preferRelativeResize="0"/>
          <p:nvPr/>
        </p:nvPicPr>
        <p:blipFill rotWithShape="1">
          <a:blip r:embed="rId2">
            <a:alphaModFix/>
          </a:blip>
          <a:srcRect/>
          <a:stretch/>
        </p:blipFill>
        <p:spPr>
          <a:xfrm>
            <a:off x="-106019" y="-76200"/>
            <a:ext cx="6193042" cy="7010400"/>
          </a:xfrm>
          <a:prstGeom prst="rect">
            <a:avLst/>
          </a:prstGeom>
          <a:noFill/>
          <a:ln>
            <a:noFill/>
          </a:ln>
        </p:spPr>
      </p:pic>
    </p:spTree>
    <p:extLst>
      <p:ext uri="{BB962C8B-B14F-4D97-AF65-F5344CB8AC3E}">
        <p14:creationId xmlns:p14="http://schemas.microsoft.com/office/powerpoint/2010/main" val="3244313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4"/>
        </a:solidFill>
        <a:effectLst/>
      </p:bgPr>
    </p:bg>
    <p:spTree>
      <p:nvGrpSpPr>
        <p:cNvPr id="1" name="Shape 68"/>
        <p:cNvGrpSpPr/>
        <p:nvPr/>
      </p:nvGrpSpPr>
      <p:grpSpPr>
        <a:xfrm>
          <a:off x="0" y="0"/>
          <a:ext cx="0" cy="0"/>
          <a:chOff x="0" y="0"/>
          <a:chExt cx="0" cy="0"/>
        </a:xfrm>
      </p:grpSpPr>
      <p:pic>
        <p:nvPicPr>
          <p:cNvPr id="69" name="Google Shape;69;p9"/>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70" name="Google Shape;70;p9"/>
          <p:cNvPicPr preferRelativeResize="0"/>
          <p:nvPr/>
        </p:nvPicPr>
        <p:blipFill rotWithShape="1">
          <a:blip r:embed="rId2">
            <a:alphaModFix amt="50000"/>
          </a:blip>
          <a:srcRect/>
          <a:stretch/>
        </p:blipFill>
        <p:spPr>
          <a:xfrm>
            <a:off x="6193042" y="-76200"/>
            <a:ext cx="6193042" cy="7010400"/>
          </a:xfrm>
          <a:prstGeom prst="rect">
            <a:avLst/>
          </a:prstGeom>
          <a:noFill/>
          <a:ln>
            <a:noFill/>
          </a:ln>
        </p:spPr>
      </p:pic>
      <p:sp>
        <p:nvSpPr>
          <p:cNvPr id="71" name="Google Shape;71;p9"/>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9"/>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3" name="Google Shape;73;p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3164065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99B07-4171-1C1B-A1A4-9CC19C40A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ED37E8-F868-C63B-5D07-D2E9240EA6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5B809D-A0B6-32BF-C42D-81E0249851A5}"/>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003CF13A-84AC-D807-FDAA-241A253D1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DC0B63-F1C1-3DCE-5EC8-A49961A423AA}"/>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4163263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accent3"/>
        </a:solidFill>
        <a:effectLst/>
      </p:bgPr>
    </p:bg>
    <p:spTree>
      <p:nvGrpSpPr>
        <p:cNvPr id="1" name="Shape 74"/>
        <p:cNvGrpSpPr/>
        <p:nvPr/>
      </p:nvGrpSpPr>
      <p:grpSpPr>
        <a:xfrm>
          <a:off x="0" y="0"/>
          <a:ext cx="0" cy="0"/>
          <a:chOff x="0" y="0"/>
          <a:chExt cx="0" cy="0"/>
        </a:xfrm>
      </p:grpSpPr>
      <p:pic>
        <p:nvPicPr>
          <p:cNvPr id="75" name="Google Shape;75;p10"/>
          <p:cNvPicPr preferRelativeResize="0"/>
          <p:nvPr/>
        </p:nvPicPr>
        <p:blipFill rotWithShape="1">
          <a:blip r:embed="rId2">
            <a:alphaModFix/>
          </a:blip>
          <a:srcRect/>
          <a:stretch/>
        </p:blipFill>
        <p:spPr>
          <a:xfrm>
            <a:off x="0" y="-64539"/>
            <a:ext cx="6193042" cy="7010400"/>
          </a:xfrm>
          <a:prstGeom prst="rect">
            <a:avLst/>
          </a:prstGeom>
          <a:noFill/>
          <a:ln>
            <a:noFill/>
          </a:ln>
        </p:spPr>
      </p:pic>
      <p:pic>
        <p:nvPicPr>
          <p:cNvPr id="76" name="Google Shape;76;p10"/>
          <p:cNvPicPr preferRelativeResize="0"/>
          <p:nvPr/>
        </p:nvPicPr>
        <p:blipFill rotWithShape="1">
          <a:blip r:embed="rId2">
            <a:alphaModFix/>
          </a:blip>
          <a:srcRect/>
          <a:stretch/>
        </p:blipFill>
        <p:spPr>
          <a:xfrm>
            <a:off x="6193042" y="-76200"/>
            <a:ext cx="6193042" cy="7010400"/>
          </a:xfrm>
          <a:prstGeom prst="rect">
            <a:avLst/>
          </a:prstGeom>
          <a:noFill/>
          <a:ln>
            <a:noFill/>
          </a:ln>
        </p:spPr>
      </p:pic>
      <p:sp>
        <p:nvSpPr>
          <p:cNvPr id="77" name="Google Shape;77;p10"/>
          <p:cNvSpPr txBox="1">
            <a:spLocks noGrp="1"/>
          </p:cNvSpPr>
          <p:nvPr>
            <p:ph type="ctrTitle"/>
          </p:nvPr>
        </p:nvSpPr>
        <p:spPr>
          <a:xfrm>
            <a:off x="776613" y="3156771"/>
            <a:ext cx="8742169" cy="720197"/>
          </a:xfrm>
          <a:prstGeom prst="rect">
            <a:avLst/>
          </a:prstGeom>
          <a:noFill/>
          <a:ln>
            <a:noFill/>
          </a:ln>
        </p:spPr>
        <p:txBody>
          <a:bodyPr spcFirstLastPara="1" wrap="square" lIns="0" tIns="0" rIns="0" bIns="0" anchor="b" anchorCtr="0">
            <a:spAutoFit/>
          </a:bodyPr>
          <a:lstStyle>
            <a:lvl1pPr lvl="0" algn="l">
              <a:lnSpc>
                <a:spcPct val="90000"/>
              </a:lnSpc>
              <a:spcBef>
                <a:spcPts val="0"/>
              </a:spcBef>
              <a:spcAft>
                <a:spcPts val="0"/>
              </a:spcAft>
              <a:buClr>
                <a:schemeClr val="lt1"/>
              </a:buClr>
              <a:buSzPts val="5200"/>
              <a:buFont typeface="Inter"/>
              <a:buNone/>
              <a:defRPr sz="5200" b="0" i="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0"/>
          <p:cNvSpPr txBox="1">
            <a:spLocks noGrp="1"/>
          </p:cNvSpPr>
          <p:nvPr>
            <p:ph type="subTitle" idx="1"/>
          </p:nvPr>
        </p:nvSpPr>
        <p:spPr>
          <a:xfrm>
            <a:off x="776613" y="4159070"/>
            <a:ext cx="9144000" cy="294440"/>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None/>
              <a:defRPr sz="1200" b="0" i="0">
                <a:solidFill>
                  <a:schemeClr val="lt1"/>
                </a:solidFill>
                <a:latin typeface="Overpass Medium"/>
                <a:ea typeface="Overpass Medium"/>
                <a:cs typeface="Overpass Medium"/>
                <a:sym typeface="Overpass Medium"/>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79" name="Google Shape;79;p1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3319330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3"/>
        </a:solidFill>
        <a:effectLst/>
      </p:bgPr>
    </p:bg>
    <p:spTree>
      <p:nvGrpSpPr>
        <p:cNvPr id="1" name="Shape 80"/>
        <p:cNvGrpSpPr/>
        <p:nvPr/>
      </p:nvGrpSpPr>
      <p:grpSpPr>
        <a:xfrm>
          <a:off x="0" y="0"/>
          <a:ext cx="0" cy="0"/>
          <a:chOff x="0" y="0"/>
          <a:chExt cx="0" cy="0"/>
        </a:xfrm>
      </p:grpSpPr>
      <p:pic>
        <p:nvPicPr>
          <p:cNvPr id="81" name="Google Shape;81;p11"/>
          <p:cNvPicPr preferRelativeResize="0"/>
          <p:nvPr/>
        </p:nvPicPr>
        <p:blipFill rotWithShape="1">
          <a:blip r:embed="rId2">
            <a:alphaModFix amt="65000"/>
          </a:blip>
          <a:srcRect/>
          <a:stretch/>
        </p:blipFill>
        <p:spPr>
          <a:xfrm>
            <a:off x="0" y="-76200"/>
            <a:ext cx="6193042" cy="7010400"/>
          </a:xfrm>
          <a:prstGeom prst="rect">
            <a:avLst/>
          </a:prstGeom>
          <a:noFill/>
          <a:ln>
            <a:noFill/>
          </a:ln>
        </p:spPr>
      </p:pic>
      <p:pic>
        <p:nvPicPr>
          <p:cNvPr id="82" name="Google Shape;82;p11"/>
          <p:cNvPicPr preferRelativeResize="0"/>
          <p:nvPr/>
        </p:nvPicPr>
        <p:blipFill rotWithShape="1">
          <a:blip r:embed="rId2">
            <a:alphaModFix amt="66000"/>
          </a:blip>
          <a:srcRect/>
          <a:stretch/>
        </p:blipFill>
        <p:spPr>
          <a:xfrm>
            <a:off x="6210996" y="-76200"/>
            <a:ext cx="6193042" cy="7010400"/>
          </a:xfrm>
          <a:prstGeom prst="rect">
            <a:avLst/>
          </a:prstGeom>
          <a:noFill/>
          <a:ln>
            <a:noFill/>
          </a:ln>
        </p:spPr>
      </p:pic>
      <p:sp>
        <p:nvSpPr>
          <p:cNvPr id="83" name="Google Shape;83;p11"/>
          <p:cNvSpPr/>
          <p:nvPr/>
        </p:nvSpPr>
        <p:spPr>
          <a:xfrm>
            <a:off x="8473440" y="0"/>
            <a:ext cx="3759621" cy="6858000"/>
          </a:xfrm>
          <a:prstGeom prst="rect">
            <a:avLst/>
          </a:prstGeom>
          <a:blipFill rotWithShape="1">
            <a:blip r:embed="rId3">
              <a:alphaModFix/>
            </a:blip>
            <a:stretch>
              <a:fillRect l="-95" t="-41913" r="-139258"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4" name="Google Shape;84;p11"/>
          <p:cNvPicPr preferRelativeResize="0"/>
          <p:nvPr/>
        </p:nvPicPr>
        <p:blipFill rotWithShape="1">
          <a:blip r:embed="rId4">
            <a:alphaModFix/>
          </a:blip>
          <a:srcRect/>
          <a:stretch/>
        </p:blipFill>
        <p:spPr>
          <a:xfrm>
            <a:off x="797597" y="537975"/>
            <a:ext cx="877206" cy="434043"/>
          </a:xfrm>
          <a:prstGeom prst="rect">
            <a:avLst/>
          </a:prstGeom>
          <a:noFill/>
          <a:ln>
            <a:noFill/>
          </a:ln>
        </p:spPr>
      </p:pic>
      <p:sp>
        <p:nvSpPr>
          <p:cNvPr id="85" name="Google Shape;85;p11"/>
          <p:cNvSpPr>
            <a:spLocks noGrp="1"/>
          </p:cNvSpPr>
          <p:nvPr>
            <p:ph type="pic" idx="2"/>
          </p:nvPr>
        </p:nvSpPr>
        <p:spPr>
          <a:xfrm>
            <a:off x="6112806" y="781000"/>
            <a:ext cx="5281597" cy="5281597"/>
          </a:xfrm>
          <a:prstGeom prst="rect">
            <a:avLst/>
          </a:prstGeom>
          <a:solidFill>
            <a:schemeClr val="accent4"/>
          </a:solidFill>
          <a:ln>
            <a:noFill/>
          </a:ln>
        </p:spPr>
      </p:sp>
      <p:sp>
        <p:nvSpPr>
          <p:cNvPr id="86" name="Google Shape;86;p11"/>
          <p:cNvSpPr txBox="1"/>
          <p:nvPr/>
        </p:nvSpPr>
        <p:spPr>
          <a:xfrm>
            <a:off x="797597" y="6320273"/>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1996189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accent4"/>
        </a:solidFill>
        <a:effectLst/>
      </p:bgPr>
    </p:bg>
    <p:spTree>
      <p:nvGrpSpPr>
        <p:cNvPr id="1" name="Shape 87"/>
        <p:cNvGrpSpPr/>
        <p:nvPr/>
      </p:nvGrpSpPr>
      <p:grpSpPr>
        <a:xfrm>
          <a:off x="0" y="0"/>
          <a:ext cx="0" cy="0"/>
          <a:chOff x="0" y="0"/>
          <a:chExt cx="0" cy="0"/>
        </a:xfrm>
      </p:grpSpPr>
      <p:pic>
        <p:nvPicPr>
          <p:cNvPr id="88" name="Google Shape;88;p12"/>
          <p:cNvPicPr preferRelativeResize="0"/>
          <p:nvPr/>
        </p:nvPicPr>
        <p:blipFill rotWithShape="1">
          <a:blip r:embed="rId2">
            <a:alphaModFix amt="50000"/>
          </a:blip>
          <a:srcRect/>
          <a:stretch/>
        </p:blipFill>
        <p:spPr>
          <a:xfrm>
            <a:off x="0" y="-76200"/>
            <a:ext cx="6193042" cy="7010400"/>
          </a:xfrm>
          <a:prstGeom prst="rect">
            <a:avLst/>
          </a:prstGeom>
          <a:noFill/>
          <a:ln>
            <a:noFill/>
          </a:ln>
        </p:spPr>
      </p:pic>
      <p:pic>
        <p:nvPicPr>
          <p:cNvPr id="89" name="Google Shape;89;p12"/>
          <p:cNvPicPr preferRelativeResize="0"/>
          <p:nvPr/>
        </p:nvPicPr>
        <p:blipFill rotWithShape="1">
          <a:blip r:embed="rId2">
            <a:alphaModFix amt="50000"/>
          </a:blip>
          <a:srcRect/>
          <a:stretch/>
        </p:blipFill>
        <p:spPr>
          <a:xfrm>
            <a:off x="6210996" y="-76200"/>
            <a:ext cx="6193042" cy="7010400"/>
          </a:xfrm>
          <a:prstGeom prst="rect">
            <a:avLst/>
          </a:prstGeom>
          <a:noFill/>
          <a:ln>
            <a:noFill/>
          </a:ln>
        </p:spPr>
      </p:pic>
      <p:sp>
        <p:nvSpPr>
          <p:cNvPr id="90" name="Google Shape;90;p12"/>
          <p:cNvSpPr/>
          <p:nvPr/>
        </p:nvSpPr>
        <p:spPr>
          <a:xfrm>
            <a:off x="-573" y="0"/>
            <a:ext cx="3385458" cy="6858000"/>
          </a:xfrm>
          <a:prstGeom prst="rect">
            <a:avLst/>
          </a:prstGeom>
          <a:blipFill rotWithShape="1">
            <a:blip r:embed="rId3">
              <a:alphaModFix/>
            </a:blip>
            <a:stretch>
              <a:fillRect l="-9941" t="-41913" r="-155867" b="-912"/>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1" name="Google Shape;91;p12"/>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sp>
        <p:nvSpPr>
          <p:cNvPr id="92" name="Google Shape;92;p12"/>
          <p:cNvSpPr txBox="1">
            <a:spLocks noGrp="1"/>
          </p:cNvSpPr>
          <p:nvPr>
            <p:ph type="ctrTitle"/>
          </p:nvPr>
        </p:nvSpPr>
        <p:spPr>
          <a:xfrm>
            <a:off x="7328770" y="3252521"/>
            <a:ext cx="4087660" cy="338554"/>
          </a:xfrm>
          <a:prstGeom prst="rect">
            <a:avLst/>
          </a:prstGeom>
          <a:noFill/>
          <a:ln>
            <a:noFill/>
          </a:ln>
        </p:spPr>
        <p:txBody>
          <a:bodyPr spcFirstLastPara="1" wrap="square" lIns="0" tIns="0" rIns="0" bIns="0" anchor="b" anchorCtr="0">
            <a:spAutoFit/>
          </a:bodyPr>
          <a:lstStyle>
            <a:lvl1pPr lvl="0" algn="l">
              <a:lnSpc>
                <a:spcPct val="100000"/>
              </a:lnSpc>
              <a:spcBef>
                <a:spcPts val="0"/>
              </a:spcBef>
              <a:spcAft>
                <a:spcPts val="0"/>
              </a:spcAft>
              <a:buClr>
                <a:srgbClr val="474C55"/>
              </a:buClr>
              <a:buSzPts val="2200"/>
              <a:buFont typeface="Inter"/>
              <a:buNone/>
              <a:defRPr sz="2200" b="0" i="0">
                <a:solidFill>
                  <a:schemeClr val="lt1"/>
                </a:solidFill>
                <a:latin typeface="Overpass Thin"/>
                <a:ea typeface="Overpass Thin"/>
                <a:cs typeface="Overpass Thin"/>
                <a:sym typeface="Overpass Th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93" name="Google Shape;93;p12"/>
          <p:cNvPicPr preferRelativeResize="0"/>
          <p:nvPr/>
        </p:nvPicPr>
        <p:blipFill rotWithShape="1">
          <a:blip r:embed="rId4">
            <a:alphaModFix/>
          </a:blip>
          <a:srcRect/>
          <a:stretch/>
        </p:blipFill>
        <p:spPr>
          <a:xfrm>
            <a:off x="10539224" y="537975"/>
            <a:ext cx="877206" cy="434043"/>
          </a:xfrm>
          <a:prstGeom prst="rect">
            <a:avLst/>
          </a:prstGeom>
          <a:noFill/>
          <a:ln>
            <a:noFill/>
          </a:ln>
        </p:spPr>
      </p:pic>
      <p:sp>
        <p:nvSpPr>
          <p:cNvPr id="94" name="Google Shape;94;p12"/>
          <p:cNvSpPr>
            <a:spLocks noGrp="1"/>
          </p:cNvSpPr>
          <p:nvPr>
            <p:ph type="pic" idx="2"/>
          </p:nvPr>
        </p:nvSpPr>
        <p:spPr>
          <a:xfrm>
            <a:off x="738648" y="781000"/>
            <a:ext cx="5281597" cy="5281597"/>
          </a:xfrm>
          <a:prstGeom prst="rect">
            <a:avLst/>
          </a:prstGeom>
          <a:solidFill>
            <a:schemeClr val="accent4"/>
          </a:solidFill>
          <a:ln>
            <a:noFill/>
          </a:ln>
        </p:spPr>
      </p:sp>
    </p:spTree>
    <p:extLst>
      <p:ext uri="{BB962C8B-B14F-4D97-AF65-F5344CB8AC3E}">
        <p14:creationId xmlns:p14="http://schemas.microsoft.com/office/powerpoint/2010/main" val="1908315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95"/>
        <p:cNvGrpSpPr/>
        <p:nvPr/>
      </p:nvGrpSpPr>
      <p:grpSpPr>
        <a:xfrm>
          <a:off x="0" y="0"/>
          <a:ext cx="0" cy="0"/>
          <a:chOff x="0" y="0"/>
          <a:chExt cx="0" cy="0"/>
        </a:xfrm>
      </p:grpSpPr>
      <p:sp>
        <p:nvSpPr>
          <p:cNvPr id="96" name="Google Shape;96;p1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Inter"/>
                <a:ea typeface="Inter"/>
                <a:cs typeface="Inter"/>
                <a:sym typeface="Inter"/>
              </a:rPr>
              <a:t>‹#›</a:t>
            </a:fld>
            <a:endParaRPr sz="950" b="0" i="0" u="none" strike="noStrike" cap="none">
              <a:solidFill>
                <a:srgbClr val="474C55"/>
              </a:solidFill>
              <a:latin typeface="Inter"/>
              <a:ea typeface="Inter"/>
              <a:cs typeface="Inter"/>
              <a:sym typeface="Inter"/>
            </a:endParaRPr>
          </a:p>
        </p:txBody>
      </p:sp>
      <p:pic>
        <p:nvPicPr>
          <p:cNvPr id="97" name="Google Shape;97;p13"/>
          <p:cNvPicPr preferRelativeResize="0"/>
          <p:nvPr/>
        </p:nvPicPr>
        <p:blipFill rotWithShape="1">
          <a:blip r:embed="rId2">
            <a:alphaModFix/>
          </a:blip>
          <a:srcRect/>
          <a:stretch/>
        </p:blipFill>
        <p:spPr>
          <a:xfrm>
            <a:off x="775855" y="361359"/>
            <a:ext cx="877206" cy="434044"/>
          </a:xfrm>
          <a:prstGeom prst="rect">
            <a:avLst/>
          </a:prstGeom>
          <a:noFill/>
          <a:ln>
            <a:noFill/>
          </a:ln>
        </p:spPr>
      </p:pic>
      <p:sp>
        <p:nvSpPr>
          <p:cNvPr id="98" name="Google Shape;98;p13"/>
          <p:cNvSpPr/>
          <p:nvPr/>
        </p:nvSpPr>
        <p:spPr>
          <a:xfrm>
            <a:off x="5345588" y="-30899"/>
            <a:ext cx="6858000" cy="6934200"/>
          </a:xfrm>
          <a:prstGeom prst="rect">
            <a:avLst/>
          </a:prstGeom>
          <a:blipFill rotWithShape="1">
            <a:blip r:embed="rId3">
              <a:alphaModFix/>
            </a:blip>
            <a:stretch>
              <a:fillRect l="136" t="-35000" r="-135" b="35000"/>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9" name="Google Shape;99;p13"/>
          <p:cNvSpPr/>
          <p:nvPr/>
        </p:nvSpPr>
        <p:spPr>
          <a:xfrm>
            <a:off x="5354984" y="3443403"/>
            <a:ext cx="6858000" cy="3429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0" name="Google Shape;100;p13"/>
          <p:cNvPicPr preferRelativeResize="0"/>
          <p:nvPr/>
        </p:nvPicPr>
        <p:blipFill rotWithShape="1">
          <a:blip r:embed="rId4">
            <a:alphaModFix amt="65000"/>
          </a:blip>
          <a:srcRect/>
          <a:stretch/>
        </p:blipFill>
        <p:spPr>
          <a:xfrm rot="5400000">
            <a:off x="5746456" y="3042535"/>
            <a:ext cx="6074670" cy="6876405"/>
          </a:xfrm>
          <a:prstGeom prst="rect">
            <a:avLst/>
          </a:prstGeom>
          <a:noFill/>
          <a:ln>
            <a:noFill/>
          </a:ln>
        </p:spPr>
      </p:pic>
      <p:sp>
        <p:nvSpPr>
          <p:cNvPr id="101" name="Google Shape;101;p13"/>
          <p:cNvSpPr>
            <a:spLocks noGrp="1"/>
          </p:cNvSpPr>
          <p:nvPr>
            <p:ph type="pic" idx="2"/>
          </p:nvPr>
        </p:nvSpPr>
        <p:spPr>
          <a:xfrm>
            <a:off x="6133790" y="795403"/>
            <a:ext cx="5281597" cy="5281597"/>
          </a:xfrm>
          <a:prstGeom prst="rect">
            <a:avLst/>
          </a:prstGeom>
          <a:solidFill>
            <a:schemeClr val="accent4"/>
          </a:solidFill>
          <a:ln>
            <a:noFill/>
          </a:ln>
        </p:spPr>
      </p:sp>
      <p:sp>
        <p:nvSpPr>
          <p:cNvPr id="102" name="Google Shape;102;p13"/>
          <p:cNvSpPr txBox="1"/>
          <p:nvPr/>
        </p:nvSpPr>
        <p:spPr>
          <a:xfrm>
            <a:off x="775855" y="6486634"/>
            <a:ext cx="1044880" cy="146194"/>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3200562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p:cSld name="1_Section Header">
    <p:bg>
      <p:bgPr>
        <a:solidFill>
          <a:schemeClr val="lt1"/>
        </a:solidFill>
        <a:effectLst/>
      </p:bgPr>
    </p:bg>
    <p:spTree>
      <p:nvGrpSpPr>
        <p:cNvPr id="1" name="Shape 103"/>
        <p:cNvGrpSpPr/>
        <p:nvPr/>
      </p:nvGrpSpPr>
      <p:grpSpPr>
        <a:xfrm>
          <a:off x="0" y="0"/>
          <a:ext cx="0" cy="0"/>
          <a:chOff x="0" y="0"/>
          <a:chExt cx="0" cy="0"/>
        </a:xfrm>
      </p:grpSpPr>
      <p:sp>
        <p:nvSpPr>
          <p:cNvPr id="104" name="Google Shape;104;p14"/>
          <p:cNvSpPr/>
          <p:nvPr/>
        </p:nvSpPr>
        <p:spPr>
          <a:xfrm>
            <a:off x="-9396" y="-45302"/>
            <a:ext cx="6858000" cy="6934200"/>
          </a:xfrm>
          <a:prstGeom prst="rect">
            <a:avLst/>
          </a:prstGeom>
          <a:blipFill rotWithShape="1">
            <a:blip r:embed="rId2">
              <a:alphaModFix/>
            </a:blip>
            <a:stretch>
              <a:fillRect l="136" t="-35329" r="-135" b="35328"/>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5" name="Google Shape;105;p14"/>
          <p:cNvSpPr/>
          <p:nvPr/>
        </p:nvSpPr>
        <p:spPr>
          <a:xfrm>
            <a:off x="0" y="3429000"/>
            <a:ext cx="6858000" cy="3429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06" name="Google Shape;106;p14"/>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07" name="Google Shape;107;p14"/>
          <p:cNvPicPr preferRelativeResize="0"/>
          <p:nvPr/>
        </p:nvPicPr>
        <p:blipFill rotWithShape="1">
          <a:blip r:embed="rId3">
            <a:alphaModFix/>
          </a:blip>
          <a:srcRect/>
          <a:stretch/>
        </p:blipFill>
        <p:spPr>
          <a:xfrm>
            <a:off x="10535988" y="537975"/>
            <a:ext cx="877206" cy="434044"/>
          </a:xfrm>
          <a:prstGeom prst="rect">
            <a:avLst/>
          </a:prstGeom>
          <a:noFill/>
          <a:ln>
            <a:noFill/>
          </a:ln>
        </p:spPr>
      </p:pic>
      <p:pic>
        <p:nvPicPr>
          <p:cNvPr id="108" name="Google Shape;108;p14"/>
          <p:cNvPicPr preferRelativeResize="0"/>
          <p:nvPr/>
        </p:nvPicPr>
        <p:blipFill rotWithShape="1">
          <a:blip r:embed="rId4">
            <a:alphaModFix amt="50000"/>
          </a:blip>
          <a:srcRect/>
          <a:stretch/>
        </p:blipFill>
        <p:spPr>
          <a:xfrm rot="5400000">
            <a:off x="246883" y="3020321"/>
            <a:ext cx="6193042" cy="7010400"/>
          </a:xfrm>
          <a:prstGeom prst="rect">
            <a:avLst/>
          </a:prstGeom>
          <a:noFill/>
          <a:ln>
            <a:noFill/>
          </a:ln>
        </p:spPr>
      </p:pic>
      <p:sp>
        <p:nvSpPr>
          <p:cNvPr id="109" name="Google Shape;109;p14"/>
          <p:cNvSpPr>
            <a:spLocks noGrp="1"/>
          </p:cNvSpPr>
          <p:nvPr>
            <p:ph type="pic" idx="2"/>
          </p:nvPr>
        </p:nvSpPr>
        <p:spPr>
          <a:xfrm>
            <a:off x="778806" y="781000"/>
            <a:ext cx="5281597" cy="5281597"/>
          </a:xfrm>
          <a:prstGeom prst="rect">
            <a:avLst/>
          </a:prstGeom>
          <a:solidFill>
            <a:schemeClr val="accent4"/>
          </a:solidFill>
          <a:ln>
            <a:noFill/>
          </a:ln>
        </p:spPr>
      </p:sp>
    </p:spTree>
    <p:extLst>
      <p:ext uri="{BB962C8B-B14F-4D97-AF65-F5344CB8AC3E}">
        <p14:creationId xmlns:p14="http://schemas.microsoft.com/office/powerpoint/2010/main" val="29240037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4_Title and Content">
  <p:cSld name="4_Title and Content">
    <p:bg>
      <p:bgPr>
        <a:solidFill>
          <a:schemeClr val="accent2"/>
        </a:solidFill>
        <a:effectLst/>
      </p:bgPr>
    </p:bg>
    <p:spTree>
      <p:nvGrpSpPr>
        <p:cNvPr id="1" name="Shape 114"/>
        <p:cNvGrpSpPr/>
        <p:nvPr/>
      </p:nvGrpSpPr>
      <p:grpSpPr>
        <a:xfrm>
          <a:off x="0" y="0"/>
          <a:ext cx="0" cy="0"/>
          <a:chOff x="0" y="0"/>
          <a:chExt cx="0" cy="0"/>
        </a:xfrm>
      </p:grpSpPr>
      <p:pic>
        <p:nvPicPr>
          <p:cNvPr id="115" name="Google Shape;115;p16"/>
          <p:cNvPicPr preferRelativeResize="0"/>
          <p:nvPr/>
        </p:nvPicPr>
        <p:blipFill rotWithShape="1">
          <a:blip r:embed="rId2">
            <a:alphaModFix/>
          </a:blip>
          <a:srcRect/>
          <a:stretch/>
        </p:blipFill>
        <p:spPr>
          <a:xfrm>
            <a:off x="-106016" y="-81643"/>
            <a:ext cx="6193042" cy="7010400"/>
          </a:xfrm>
          <a:prstGeom prst="rect">
            <a:avLst/>
          </a:prstGeom>
          <a:noFill/>
          <a:ln>
            <a:noFill/>
          </a:ln>
        </p:spPr>
      </p:pic>
      <p:pic>
        <p:nvPicPr>
          <p:cNvPr id="116" name="Google Shape;116;p16"/>
          <p:cNvPicPr preferRelativeResize="0"/>
          <p:nvPr/>
        </p:nvPicPr>
        <p:blipFill rotWithShape="1">
          <a:blip r:embed="rId2">
            <a:alphaModFix/>
          </a:blip>
          <a:srcRect/>
          <a:stretch/>
        </p:blipFill>
        <p:spPr>
          <a:xfrm>
            <a:off x="6104975" y="-81643"/>
            <a:ext cx="6193042" cy="7010400"/>
          </a:xfrm>
          <a:prstGeom prst="rect">
            <a:avLst/>
          </a:prstGeom>
          <a:noFill/>
          <a:ln>
            <a:noFill/>
          </a:ln>
        </p:spPr>
      </p:pic>
      <p:sp>
        <p:nvSpPr>
          <p:cNvPr id="117" name="Google Shape;117;p16"/>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
        <p:nvSpPr>
          <p:cNvPr id="118" name="Google Shape;118;p16"/>
          <p:cNvSpPr>
            <a:spLocks noGrp="1"/>
          </p:cNvSpPr>
          <p:nvPr>
            <p:ph type="pic" idx="2"/>
          </p:nvPr>
        </p:nvSpPr>
        <p:spPr>
          <a:xfrm>
            <a:off x="0" y="1"/>
            <a:ext cx="4100839" cy="4582886"/>
          </a:xfrm>
          <a:prstGeom prst="rect">
            <a:avLst/>
          </a:prstGeom>
          <a:solidFill>
            <a:schemeClr val="accent4"/>
          </a:solidFill>
          <a:ln>
            <a:noFill/>
          </a:ln>
        </p:spPr>
      </p:sp>
      <p:sp>
        <p:nvSpPr>
          <p:cNvPr id="119" name="Google Shape;119;p16"/>
          <p:cNvSpPr>
            <a:spLocks noGrp="1"/>
          </p:cNvSpPr>
          <p:nvPr>
            <p:ph type="pic" idx="3"/>
          </p:nvPr>
        </p:nvSpPr>
        <p:spPr>
          <a:xfrm>
            <a:off x="4100839" y="1"/>
            <a:ext cx="4100839" cy="4582886"/>
          </a:xfrm>
          <a:prstGeom prst="rect">
            <a:avLst/>
          </a:prstGeom>
          <a:solidFill>
            <a:schemeClr val="accent4"/>
          </a:solidFill>
          <a:ln>
            <a:noFill/>
          </a:ln>
        </p:spPr>
      </p:sp>
      <p:sp>
        <p:nvSpPr>
          <p:cNvPr id="120" name="Google Shape;120;p16"/>
          <p:cNvSpPr>
            <a:spLocks noGrp="1"/>
          </p:cNvSpPr>
          <p:nvPr>
            <p:ph type="pic" idx="4"/>
          </p:nvPr>
        </p:nvSpPr>
        <p:spPr>
          <a:xfrm>
            <a:off x="8197179" y="1"/>
            <a:ext cx="3994822" cy="4582886"/>
          </a:xfrm>
          <a:prstGeom prst="rect">
            <a:avLst/>
          </a:prstGeom>
          <a:solidFill>
            <a:schemeClr val="accent4"/>
          </a:solidFill>
          <a:ln>
            <a:noFill/>
          </a:ln>
        </p:spPr>
      </p:sp>
      <p:sp>
        <p:nvSpPr>
          <p:cNvPr id="121" name="Google Shape;121;p16"/>
          <p:cNvSpPr txBox="1">
            <a:spLocks noGrp="1"/>
          </p:cNvSpPr>
          <p:nvPr>
            <p:ph type="subTitle" idx="1"/>
          </p:nvPr>
        </p:nvSpPr>
        <p:spPr>
          <a:xfrm>
            <a:off x="577479" y="5325445"/>
            <a:ext cx="9144000" cy="377539"/>
          </a:xfrm>
          <a:prstGeom prst="rect">
            <a:avLst/>
          </a:prstGeom>
          <a:noFill/>
          <a:ln>
            <a:noFill/>
          </a:ln>
        </p:spPr>
        <p:txBody>
          <a:bodyPr spcFirstLastPara="1" wrap="square" lIns="0" tIns="0" rIns="0" bIns="0" anchor="t" anchorCtr="0">
            <a:spAutoFit/>
          </a:bodyPr>
          <a:lstStyle>
            <a:lvl1pPr lvl="0" algn="l">
              <a:lnSpc>
                <a:spcPct val="90000"/>
              </a:lnSpc>
              <a:spcBef>
                <a:spcPts val="1000"/>
              </a:spcBef>
              <a:spcAft>
                <a:spcPts val="0"/>
              </a:spcAft>
              <a:buClr>
                <a:schemeClr val="lt1"/>
              </a:buClr>
              <a:buSzPts val="1200"/>
              <a:buFont typeface="Arial"/>
              <a:buNone/>
              <a:defRPr sz="1800" b="0" i="0">
                <a:solidFill>
                  <a:schemeClr val="dk1"/>
                </a:solidFill>
                <a:latin typeface="Overpass Light"/>
                <a:ea typeface="Overpass Light"/>
                <a:cs typeface="Overpass Light"/>
                <a:sym typeface="Overpass Light"/>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1973406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5_Comparison">
  <p:cSld name="5_Comparison">
    <p:spTree>
      <p:nvGrpSpPr>
        <p:cNvPr id="1" name="Shape 122"/>
        <p:cNvGrpSpPr/>
        <p:nvPr/>
      </p:nvGrpSpPr>
      <p:grpSpPr>
        <a:xfrm>
          <a:off x="0" y="0"/>
          <a:ext cx="0" cy="0"/>
          <a:chOff x="0" y="0"/>
          <a:chExt cx="0" cy="0"/>
        </a:xfrm>
      </p:grpSpPr>
      <p:sp>
        <p:nvSpPr>
          <p:cNvPr id="123" name="Google Shape;123;p17"/>
          <p:cNvSpPr txBox="1">
            <a:spLocks noGrp="1"/>
          </p:cNvSpPr>
          <p:nvPr>
            <p:ph type="ctrTitle"/>
          </p:nvPr>
        </p:nvSpPr>
        <p:spPr>
          <a:xfrm>
            <a:off x="776613" y="438461"/>
            <a:ext cx="10638774" cy="387798"/>
          </a:xfrm>
          <a:prstGeom prst="rect">
            <a:avLst/>
          </a:prstGeom>
          <a:noFill/>
          <a:ln>
            <a:noFill/>
          </a:ln>
        </p:spPr>
        <p:txBody>
          <a:bodyPr spcFirstLastPara="1" wrap="square" lIns="0" tIns="0" rIns="0" bIns="0" anchor="t" anchorCtr="0">
            <a:spAutoFit/>
          </a:bodyPr>
          <a:lstStyle>
            <a:lvl1pPr lvl="0" algn="l">
              <a:lnSpc>
                <a:spcPct val="90000"/>
              </a:lnSpc>
              <a:spcBef>
                <a:spcPts val="0"/>
              </a:spcBef>
              <a:spcAft>
                <a:spcPts val="0"/>
              </a:spcAft>
              <a:buClr>
                <a:srgbClr val="F39922"/>
              </a:buClr>
              <a:buSzPts val="2800"/>
              <a:buFont typeface="Inter"/>
              <a:buNone/>
              <a:defRPr sz="2800" b="0" i="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7"/>
          <p:cNvSpPr txBox="1">
            <a:spLocks noGrp="1"/>
          </p:cNvSpPr>
          <p:nvPr>
            <p:ph type="body" idx="1"/>
          </p:nvPr>
        </p:nvSpPr>
        <p:spPr>
          <a:xfrm>
            <a:off x="776613"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5" name="Google Shape;125;p17"/>
          <p:cNvSpPr txBox="1">
            <a:spLocks noGrp="1"/>
          </p:cNvSpPr>
          <p:nvPr>
            <p:ph type="body" idx="2"/>
          </p:nvPr>
        </p:nvSpPr>
        <p:spPr>
          <a:xfrm>
            <a:off x="6484306" y="1817914"/>
            <a:ext cx="4935255" cy="4043136"/>
          </a:xfrm>
          <a:prstGeom prst="rect">
            <a:avLst/>
          </a:prstGeom>
          <a:noFill/>
          <a:ln>
            <a:noFill/>
          </a:ln>
        </p:spPr>
        <p:txBody>
          <a:bodyPr spcFirstLastPara="1" wrap="square" lIns="91425" tIns="45700" rIns="91425" bIns="45700" anchor="t" anchorCtr="0">
            <a:normAutofit/>
          </a:bodyPr>
          <a:lstStyle>
            <a:lvl1pPr marL="457200" lvl="0" indent="-393700" algn="l">
              <a:lnSpc>
                <a:spcPct val="90000"/>
              </a:lnSpc>
              <a:spcBef>
                <a:spcPts val="1000"/>
              </a:spcBef>
              <a:spcAft>
                <a:spcPts val="0"/>
              </a:spcAft>
              <a:buClr>
                <a:schemeClr val="accent1"/>
              </a:buClr>
              <a:buSzPts val="2600"/>
              <a:buFont typeface="Arial"/>
              <a:buChar char="•"/>
              <a:defRPr sz="2600" b="0" i="0">
                <a:solidFill>
                  <a:schemeClr val="dk1"/>
                </a:solidFill>
                <a:latin typeface="Overpass Medium"/>
                <a:ea typeface="Overpass Medium"/>
                <a:cs typeface="Overpass Medium"/>
                <a:sym typeface="Overpass Medium"/>
              </a:defRPr>
            </a:lvl1pPr>
            <a:lvl2pPr marL="914400" lvl="1"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2pPr>
            <a:lvl3pPr marL="1371600" lvl="2"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3pPr>
            <a:lvl4pPr marL="1828800" lvl="3"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4pPr>
            <a:lvl5pPr marL="2286000" lvl="4" indent="-393700" algn="l">
              <a:lnSpc>
                <a:spcPct val="90000"/>
              </a:lnSpc>
              <a:spcBef>
                <a:spcPts val="500"/>
              </a:spcBef>
              <a:spcAft>
                <a:spcPts val="0"/>
              </a:spcAft>
              <a:buClr>
                <a:srgbClr val="474C55"/>
              </a:buClr>
              <a:buSzPts val="2600"/>
              <a:buChar char="•"/>
              <a:defRPr sz="2600" b="0" i="0">
                <a:solidFill>
                  <a:srgbClr val="474C55"/>
                </a:solidFill>
                <a:latin typeface="Inter"/>
                <a:ea typeface="Inter"/>
                <a:cs typeface="Inter"/>
                <a:sym typeface="Inter"/>
              </a:defRPr>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26" name="Google Shape;126;p17"/>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rgbClr val="474C55"/>
                </a:solidFill>
                <a:latin typeface="Overpass Medium"/>
                <a:ea typeface="Overpass Medium"/>
                <a:cs typeface="Overpass Medium"/>
                <a:sym typeface="Overpass Medium"/>
              </a:rPr>
              <a:t>‹#›</a:t>
            </a:fld>
            <a:endParaRPr sz="950" b="0" i="0" u="none" strike="noStrike" cap="none">
              <a:solidFill>
                <a:srgbClr val="474C55"/>
              </a:solidFill>
              <a:latin typeface="Overpass Medium"/>
              <a:ea typeface="Overpass Medium"/>
              <a:cs typeface="Overpass Medium"/>
              <a:sym typeface="Overpass Medium"/>
            </a:endParaRPr>
          </a:p>
        </p:txBody>
      </p:sp>
      <p:pic>
        <p:nvPicPr>
          <p:cNvPr id="127" name="Google Shape;127;p17"/>
          <p:cNvPicPr preferRelativeResize="0"/>
          <p:nvPr/>
        </p:nvPicPr>
        <p:blipFill rotWithShape="1">
          <a:blip r:embed="rId2">
            <a:alphaModFix/>
          </a:blip>
          <a:srcRect/>
          <a:stretch/>
        </p:blipFill>
        <p:spPr>
          <a:xfrm>
            <a:off x="10455386" y="401164"/>
            <a:ext cx="877206" cy="434044"/>
          </a:xfrm>
          <a:prstGeom prst="rect">
            <a:avLst/>
          </a:prstGeom>
          <a:noFill/>
          <a:ln>
            <a:noFill/>
          </a:ln>
        </p:spPr>
      </p:pic>
    </p:spTree>
    <p:extLst>
      <p:ext uri="{BB962C8B-B14F-4D97-AF65-F5344CB8AC3E}">
        <p14:creationId xmlns:p14="http://schemas.microsoft.com/office/powerpoint/2010/main" val="3625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3"/>
        </a:solidFill>
        <a:effectLst/>
      </p:bgPr>
    </p:bg>
    <p:spTree>
      <p:nvGrpSpPr>
        <p:cNvPr id="1" name="Shape 128"/>
        <p:cNvGrpSpPr/>
        <p:nvPr/>
      </p:nvGrpSpPr>
      <p:grpSpPr>
        <a:xfrm>
          <a:off x="0" y="0"/>
          <a:ext cx="0" cy="0"/>
          <a:chOff x="0" y="0"/>
          <a:chExt cx="0" cy="0"/>
        </a:xfrm>
      </p:grpSpPr>
      <p:grpSp>
        <p:nvGrpSpPr>
          <p:cNvPr id="129" name="Google Shape;129;p18"/>
          <p:cNvGrpSpPr/>
          <p:nvPr/>
        </p:nvGrpSpPr>
        <p:grpSpPr>
          <a:xfrm>
            <a:off x="-106018" y="-70757"/>
            <a:ext cx="12395060" cy="7081157"/>
            <a:chOff x="-106018" y="-55680"/>
            <a:chExt cx="12395060" cy="7081157"/>
          </a:xfrm>
        </p:grpSpPr>
        <p:pic>
          <p:nvPicPr>
            <p:cNvPr id="130" name="Google Shape;130;p18"/>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1" name="Google Shape;131;p18"/>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2" name="Google Shape;132;p18"/>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3" name="Google Shape;133;p18"/>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26823269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_Title and Content">
  <p:cSld name="3_Title and Content">
    <p:bg>
      <p:bgPr>
        <a:solidFill>
          <a:schemeClr val="accent4"/>
        </a:solidFill>
        <a:effectLst/>
      </p:bgPr>
    </p:bg>
    <p:spTree>
      <p:nvGrpSpPr>
        <p:cNvPr id="1" name="Shape 134"/>
        <p:cNvGrpSpPr/>
        <p:nvPr/>
      </p:nvGrpSpPr>
      <p:grpSpPr>
        <a:xfrm>
          <a:off x="0" y="0"/>
          <a:ext cx="0" cy="0"/>
          <a:chOff x="0" y="0"/>
          <a:chExt cx="0" cy="0"/>
        </a:xfrm>
      </p:grpSpPr>
      <p:grpSp>
        <p:nvGrpSpPr>
          <p:cNvPr id="135" name="Google Shape;135;p19"/>
          <p:cNvGrpSpPr/>
          <p:nvPr/>
        </p:nvGrpSpPr>
        <p:grpSpPr>
          <a:xfrm>
            <a:off x="-106018" y="-70757"/>
            <a:ext cx="12395060" cy="7081157"/>
            <a:chOff x="-106018" y="-55680"/>
            <a:chExt cx="12395060" cy="7081157"/>
          </a:xfrm>
        </p:grpSpPr>
        <p:pic>
          <p:nvPicPr>
            <p:cNvPr id="136" name="Google Shape;136;p19"/>
            <p:cNvPicPr preferRelativeResize="0"/>
            <p:nvPr/>
          </p:nvPicPr>
          <p:blipFill rotWithShape="1">
            <a:blip r:embed="rId2">
              <a:alphaModFix/>
            </a:blip>
            <a:srcRect/>
            <a:stretch/>
          </p:blipFill>
          <p:spPr>
            <a:xfrm>
              <a:off x="6096000" y="15077"/>
              <a:ext cx="6193042" cy="7010400"/>
            </a:xfrm>
            <a:prstGeom prst="rect">
              <a:avLst/>
            </a:prstGeom>
            <a:noFill/>
            <a:ln>
              <a:noFill/>
            </a:ln>
          </p:spPr>
        </p:pic>
        <p:pic>
          <p:nvPicPr>
            <p:cNvPr id="137" name="Google Shape;137;p19"/>
            <p:cNvPicPr preferRelativeResize="0"/>
            <p:nvPr/>
          </p:nvPicPr>
          <p:blipFill rotWithShape="1">
            <a:blip r:embed="rId2">
              <a:alphaModFix/>
            </a:blip>
            <a:srcRect/>
            <a:stretch/>
          </p:blipFill>
          <p:spPr>
            <a:xfrm>
              <a:off x="-106018" y="-55680"/>
              <a:ext cx="6193042" cy="7010400"/>
            </a:xfrm>
            <a:prstGeom prst="rect">
              <a:avLst/>
            </a:prstGeom>
            <a:noFill/>
            <a:ln>
              <a:noFill/>
            </a:ln>
          </p:spPr>
        </p:pic>
      </p:grpSp>
      <p:sp>
        <p:nvSpPr>
          <p:cNvPr id="138" name="Google Shape;138;p19"/>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39" name="Google Shape;139;p19"/>
          <p:cNvPicPr preferRelativeResize="0"/>
          <p:nvPr/>
        </p:nvPicPr>
        <p:blipFill rotWithShape="1">
          <a:blip r:embed="rId3">
            <a:alphaModFix/>
          </a:blip>
          <a:srcRect/>
          <a:stretch/>
        </p:blipFill>
        <p:spPr>
          <a:xfrm>
            <a:off x="10539224" y="537975"/>
            <a:ext cx="877206" cy="434043"/>
          </a:xfrm>
          <a:prstGeom prst="rect">
            <a:avLst/>
          </a:prstGeom>
          <a:noFill/>
          <a:ln>
            <a:noFill/>
          </a:ln>
        </p:spPr>
      </p:pic>
    </p:spTree>
    <p:extLst>
      <p:ext uri="{BB962C8B-B14F-4D97-AF65-F5344CB8AC3E}">
        <p14:creationId xmlns:p14="http://schemas.microsoft.com/office/powerpoint/2010/main" val="41940380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Two Content">
  <p:cSld name="1_Two Content">
    <p:bg>
      <p:bgPr>
        <a:solidFill>
          <a:schemeClr val="accent3"/>
        </a:solidFill>
        <a:effectLst/>
      </p:bgPr>
    </p:bg>
    <p:spTree>
      <p:nvGrpSpPr>
        <p:cNvPr id="1" name="Shape 140"/>
        <p:cNvGrpSpPr/>
        <p:nvPr/>
      </p:nvGrpSpPr>
      <p:grpSpPr>
        <a:xfrm>
          <a:off x="0" y="0"/>
          <a:ext cx="0" cy="0"/>
          <a:chOff x="0" y="0"/>
          <a:chExt cx="0" cy="0"/>
        </a:xfrm>
      </p:grpSpPr>
      <p:grpSp>
        <p:nvGrpSpPr>
          <p:cNvPr id="141" name="Google Shape;141;p20"/>
          <p:cNvGrpSpPr/>
          <p:nvPr/>
        </p:nvGrpSpPr>
        <p:grpSpPr>
          <a:xfrm>
            <a:off x="-106018" y="-81643"/>
            <a:ext cx="12404035" cy="7021286"/>
            <a:chOff x="-106018" y="-66566"/>
            <a:chExt cx="12404035" cy="7021286"/>
          </a:xfrm>
        </p:grpSpPr>
        <p:pic>
          <p:nvPicPr>
            <p:cNvPr id="142" name="Google Shape;142;p20"/>
            <p:cNvPicPr preferRelativeResize="0"/>
            <p:nvPr/>
          </p:nvPicPr>
          <p:blipFill rotWithShape="1">
            <a:blip r:embed="rId2">
              <a:alphaModFix amt="65000"/>
            </a:blip>
            <a:srcRect/>
            <a:stretch/>
          </p:blipFill>
          <p:spPr>
            <a:xfrm>
              <a:off x="-106018" y="-55680"/>
              <a:ext cx="6193042" cy="7010400"/>
            </a:xfrm>
            <a:prstGeom prst="rect">
              <a:avLst/>
            </a:prstGeom>
            <a:noFill/>
            <a:ln>
              <a:noFill/>
            </a:ln>
          </p:spPr>
        </p:pic>
        <p:pic>
          <p:nvPicPr>
            <p:cNvPr id="143" name="Google Shape;143;p20"/>
            <p:cNvPicPr preferRelativeResize="0"/>
            <p:nvPr/>
          </p:nvPicPr>
          <p:blipFill rotWithShape="1">
            <a:blip r:embed="rId2">
              <a:alphaModFix amt="65000"/>
            </a:blip>
            <a:srcRect/>
            <a:stretch/>
          </p:blipFill>
          <p:spPr>
            <a:xfrm>
              <a:off x="6104975" y="-66566"/>
              <a:ext cx="6193042" cy="7010400"/>
            </a:xfrm>
            <a:prstGeom prst="rect">
              <a:avLst/>
            </a:prstGeom>
            <a:noFill/>
            <a:ln>
              <a:noFill/>
            </a:ln>
          </p:spPr>
        </p:pic>
      </p:grpSp>
      <p:sp>
        <p:nvSpPr>
          <p:cNvPr id="144" name="Google Shape;144;p20"/>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lt1"/>
                </a:solidFill>
                <a:latin typeface="Overpass Medium"/>
                <a:ea typeface="Overpass Medium"/>
                <a:cs typeface="Overpass Medium"/>
                <a:sym typeface="Overpass Medium"/>
              </a:rPr>
              <a:t>‹#›</a:t>
            </a:fld>
            <a:endParaRPr sz="950" b="0" i="0" u="none" strike="noStrike" cap="none">
              <a:solidFill>
                <a:schemeClr val="lt1"/>
              </a:solidFill>
              <a:latin typeface="Overpass Medium"/>
              <a:ea typeface="Overpass Medium"/>
              <a:cs typeface="Overpass Medium"/>
              <a:sym typeface="Overpass Medium"/>
            </a:endParaRPr>
          </a:p>
        </p:txBody>
      </p:sp>
      <p:pic>
        <p:nvPicPr>
          <p:cNvPr id="145" name="Google Shape;145;p20"/>
          <p:cNvPicPr preferRelativeResize="0"/>
          <p:nvPr/>
        </p:nvPicPr>
        <p:blipFill rotWithShape="1">
          <a:blip r:embed="rId3">
            <a:alphaModFix/>
          </a:blip>
          <a:srcRect/>
          <a:stretch/>
        </p:blipFill>
        <p:spPr>
          <a:xfrm>
            <a:off x="10539223" y="537975"/>
            <a:ext cx="877207" cy="434044"/>
          </a:xfrm>
          <a:prstGeom prst="rect">
            <a:avLst/>
          </a:prstGeom>
          <a:noFill/>
          <a:ln>
            <a:noFill/>
          </a:ln>
        </p:spPr>
      </p:pic>
      <p:cxnSp>
        <p:nvCxnSpPr>
          <p:cNvPr id="146" name="Google Shape;146;p20"/>
          <p:cNvCxnSpPr/>
          <p:nvPr/>
        </p:nvCxnSpPr>
        <p:spPr>
          <a:xfrm>
            <a:off x="0" y="2108952"/>
            <a:ext cx="12192000" cy="0"/>
          </a:xfrm>
          <a:prstGeom prst="straightConnector1">
            <a:avLst/>
          </a:prstGeom>
          <a:noFill/>
          <a:ln w="25400" cap="flat" cmpd="sng">
            <a:solidFill>
              <a:schemeClr val="lt1"/>
            </a:solidFill>
            <a:prstDash val="solid"/>
            <a:round/>
            <a:headEnd type="none" w="sm" len="sm"/>
            <a:tailEnd type="none" w="sm" len="sm"/>
          </a:ln>
        </p:spPr>
      </p:cxnSp>
      <p:cxnSp>
        <p:nvCxnSpPr>
          <p:cNvPr id="147" name="Google Shape;147;p20"/>
          <p:cNvCxnSpPr/>
          <p:nvPr/>
        </p:nvCxnSpPr>
        <p:spPr>
          <a:xfrm rot="10800000">
            <a:off x="4217063" y="2108952"/>
            <a:ext cx="0" cy="3413145"/>
          </a:xfrm>
          <a:prstGeom prst="straightConnector1">
            <a:avLst/>
          </a:prstGeom>
          <a:noFill/>
          <a:ln w="25400" cap="flat" cmpd="sng">
            <a:solidFill>
              <a:schemeClr val="lt1"/>
            </a:solidFill>
            <a:prstDash val="solid"/>
            <a:round/>
            <a:headEnd type="none" w="sm" len="sm"/>
            <a:tailEnd type="none" w="sm" len="sm"/>
          </a:ln>
        </p:spPr>
      </p:cxnSp>
      <p:cxnSp>
        <p:nvCxnSpPr>
          <p:cNvPr id="148" name="Google Shape;148;p20"/>
          <p:cNvCxnSpPr/>
          <p:nvPr/>
        </p:nvCxnSpPr>
        <p:spPr>
          <a:xfrm>
            <a:off x="0" y="5544130"/>
            <a:ext cx="12192000" cy="0"/>
          </a:xfrm>
          <a:prstGeom prst="straightConnector1">
            <a:avLst/>
          </a:prstGeom>
          <a:noFill/>
          <a:ln w="25400" cap="flat" cmpd="sng">
            <a:solidFill>
              <a:schemeClr val="lt1"/>
            </a:solidFill>
            <a:prstDash val="solid"/>
            <a:round/>
            <a:headEnd type="none" w="sm" len="sm"/>
            <a:tailEnd type="none" w="sm" len="sm"/>
          </a:ln>
        </p:spPr>
      </p:cxnSp>
      <p:sp>
        <p:nvSpPr>
          <p:cNvPr id="149" name="Google Shape;149;p20"/>
          <p:cNvSpPr>
            <a:spLocks noGrp="1"/>
          </p:cNvSpPr>
          <p:nvPr>
            <p:ph type="pic" idx="2"/>
          </p:nvPr>
        </p:nvSpPr>
        <p:spPr>
          <a:xfrm>
            <a:off x="1030551" y="2586041"/>
            <a:ext cx="2203450" cy="2171700"/>
          </a:xfrm>
          <a:prstGeom prst="ellipse">
            <a:avLst/>
          </a:prstGeom>
          <a:noFill/>
          <a:ln>
            <a:noFill/>
          </a:ln>
        </p:spPr>
      </p:sp>
    </p:spTree>
    <p:extLst>
      <p:ext uri="{BB962C8B-B14F-4D97-AF65-F5344CB8AC3E}">
        <p14:creationId xmlns:p14="http://schemas.microsoft.com/office/powerpoint/2010/main" val="1630730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885D9-EC41-A0F6-6024-8445A278AD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980681-F300-635B-43C2-29E4CA7B7D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EB53FF-FEE9-177F-C023-620B7BDAC9A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77FC0CEF-82FC-C698-135E-F039FB44D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8CB5DF-1FA2-5918-84C3-ACFCB88CA1E5}"/>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678717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0"/>
        <p:cNvGrpSpPr/>
        <p:nvPr/>
      </p:nvGrpSpPr>
      <p:grpSpPr>
        <a:xfrm>
          <a:off x="0" y="0"/>
          <a:ext cx="0" cy="0"/>
          <a:chOff x="0" y="0"/>
          <a:chExt cx="0" cy="0"/>
        </a:xfrm>
      </p:grpSpPr>
      <p:grpSp>
        <p:nvGrpSpPr>
          <p:cNvPr id="151" name="Google Shape;151;p21"/>
          <p:cNvGrpSpPr/>
          <p:nvPr/>
        </p:nvGrpSpPr>
        <p:grpSpPr>
          <a:xfrm>
            <a:off x="109642" y="341051"/>
            <a:ext cx="12404035" cy="7021286"/>
            <a:chOff x="-106018" y="-81643"/>
            <a:chExt cx="12404035" cy="7021286"/>
          </a:xfrm>
        </p:grpSpPr>
        <p:pic>
          <p:nvPicPr>
            <p:cNvPr id="152" name="Google Shape;152;p21"/>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53" name="Google Shape;153;p21"/>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54" name="Google Shape;154;p21"/>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21"/>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pic>
        <p:nvPicPr>
          <p:cNvPr id="156" name="Google Shape;156;p21"/>
          <p:cNvPicPr preferRelativeResize="0"/>
          <p:nvPr/>
        </p:nvPicPr>
        <p:blipFill rotWithShape="1">
          <a:blip r:embed="rId3">
            <a:alphaModFix/>
          </a:blip>
          <a:srcRect/>
          <a:stretch/>
        </p:blipFill>
        <p:spPr>
          <a:xfrm>
            <a:off x="776613" y="522476"/>
            <a:ext cx="1248451" cy="772736"/>
          </a:xfrm>
          <a:prstGeom prst="rect">
            <a:avLst/>
          </a:prstGeom>
          <a:noFill/>
          <a:ln>
            <a:noFill/>
          </a:ln>
        </p:spPr>
      </p:pic>
      <p:sp>
        <p:nvSpPr>
          <p:cNvPr id="157" name="Google Shape;157;p21"/>
          <p:cNvSpPr>
            <a:spLocks noGrp="1"/>
          </p:cNvSpPr>
          <p:nvPr>
            <p:ph type="pic" idx="2"/>
          </p:nvPr>
        </p:nvSpPr>
        <p:spPr>
          <a:xfrm>
            <a:off x="9060785" y="3254922"/>
            <a:ext cx="1700746" cy="1676240"/>
          </a:xfrm>
          <a:prstGeom prst="ellipse">
            <a:avLst/>
          </a:prstGeom>
          <a:noFill/>
          <a:ln>
            <a:noFill/>
          </a:ln>
        </p:spPr>
      </p:sp>
    </p:spTree>
    <p:extLst>
      <p:ext uri="{BB962C8B-B14F-4D97-AF65-F5344CB8AC3E}">
        <p14:creationId xmlns:p14="http://schemas.microsoft.com/office/powerpoint/2010/main" val="28946939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1_Title and Content">
  <p:cSld name="3_Title and Content">
    <p:bg>
      <p:bgPr>
        <a:solidFill>
          <a:schemeClr val="accent1"/>
        </a:solidFill>
        <a:effectLst/>
      </p:bgPr>
    </p:bg>
    <p:spTree>
      <p:nvGrpSpPr>
        <p:cNvPr id="1" name="Shape 158"/>
        <p:cNvGrpSpPr/>
        <p:nvPr/>
      </p:nvGrpSpPr>
      <p:grpSpPr>
        <a:xfrm>
          <a:off x="0" y="0"/>
          <a:ext cx="0" cy="0"/>
          <a:chOff x="0" y="0"/>
          <a:chExt cx="0" cy="0"/>
        </a:xfrm>
      </p:grpSpPr>
      <p:grpSp>
        <p:nvGrpSpPr>
          <p:cNvPr id="159" name="Google Shape;159;p22"/>
          <p:cNvGrpSpPr/>
          <p:nvPr/>
        </p:nvGrpSpPr>
        <p:grpSpPr>
          <a:xfrm>
            <a:off x="-106018" y="-81643"/>
            <a:ext cx="12404035" cy="7021286"/>
            <a:chOff x="-106018" y="-81643"/>
            <a:chExt cx="12404035" cy="7021286"/>
          </a:xfrm>
        </p:grpSpPr>
        <p:pic>
          <p:nvPicPr>
            <p:cNvPr id="160" name="Google Shape;160;p22"/>
            <p:cNvPicPr preferRelativeResize="0"/>
            <p:nvPr/>
          </p:nvPicPr>
          <p:blipFill rotWithShape="1">
            <a:blip r:embed="rId2">
              <a:alphaModFix/>
            </a:blip>
            <a:srcRect/>
            <a:stretch/>
          </p:blipFill>
          <p:spPr>
            <a:xfrm>
              <a:off x="-106018" y="-70757"/>
              <a:ext cx="6193042" cy="7010400"/>
            </a:xfrm>
            <a:prstGeom prst="rect">
              <a:avLst/>
            </a:prstGeom>
            <a:noFill/>
            <a:ln>
              <a:noFill/>
            </a:ln>
          </p:spPr>
        </p:pic>
        <p:pic>
          <p:nvPicPr>
            <p:cNvPr id="161" name="Google Shape;161;p22"/>
            <p:cNvPicPr preferRelativeResize="0"/>
            <p:nvPr/>
          </p:nvPicPr>
          <p:blipFill rotWithShape="1">
            <a:blip r:embed="rId2">
              <a:alphaModFix/>
            </a:blip>
            <a:srcRect/>
            <a:stretch/>
          </p:blipFill>
          <p:spPr>
            <a:xfrm>
              <a:off x="6104975" y="-81643"/>
              <a:ext cx="6193042" cy="7010400"/>
            </a:xfrm>
            <a:prstGeom prst="rect">
              <a:avLst/>
            </a:prstGeom>
            <a:noFill/>
            <a:ln>
              <a:noFill/>
            </a:ln>
          </p:spPr>
        </p:pic>
      </p:grpSp>
      <p:sp>
        <p:nvSpPr>
          <p:cNvPr id="162" name="Google Shape;162;p22"/>
          <p:cNvSpPr/>
          <p:nvPr/>
        </p:nvSpPr>
        <p:spPr>
          <a:xfrm>
            <a:off x="0" y="6283569"/>
            <a:ext cx="12192000" cy="57443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3" name="Google Shape;163;p22"/>
          <p:cNvSpPr/>
          <p:nvPr/>
        </p:nvSpPr>
        <p:spPr>
          <a:xfrm>
            <a:off x="10756003" y="6329579"/>
            <a:ext cx="863241" cy="415458"/>
          </a:xfrm>
          <a:prstGeom prst="rect">
            <a:avLst/>
          </a:prstGeom>
          <a:noFill/>
          <a:ln>
            <a:noFill/>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rgbClr val="000000"/>
              </a:buClr>
              <a:buSzPts val="1400"/>
              <a:buFont typeface="Arial"/>
              <a:buNone/>
            </a:pPr>
            <a:r>
              <a:rPr lang="en-US" sz="1400" b="0" i="0" u="none" strike="noStrike" cap="none">
                <a:solidFill>
                  <a:schemeClr val="accent3"/>
                </a:solidFill>
                <a:latin typeface="Overpass Medium"/>
                <a:ea typeface="Overpass Medium"/>
                <a:cs typeface="Overpass Medium"/>
                <a:sym typeface="Overpass Medium"/>
              </a:rPr>
              <a:t>redf.org</a:t>
            </a:r>
            <a:endParaRPr sz="1400" b="0" i="0" u="none" strike="noStrike" cap="none">
              <a:solidFill>
                <a:schemeClr val="accent3"/>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5777011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chemeClr val="lt1"/>
        </a:solidFill>
        <a:effectLst/>
      </p:bgPr>
    </p:bg>
    <p:spTree>
      <p:nvGrpSpPr>
        <p:cNvPr id="1" name="Shape 164"/>
        <p:cNvGrpSpPr/>
        <p:nvPr/>
      </p:nvGrpSpPr>
      <p:grpSpPr>
        <a:xfrm>
          <a:off x="0" y="0"/>
          <a:ext cx="0" cy="0"/>
          <a:chOff x="0" y="0"/>
          <a:chExt cx="0" cy="0"/>
        </a:xfrm>
      </p:grpSpPr>
      <p:sp>
        <p:nvSpPr>
          <p:cNvPr id="165" name="Google Shape;165;p23"/>
          <p:cNvSpPr>
            <a:spLocks noGrp="1"/>
          </p:cNvSpPr>
          <p:nvPr>
            <p:ph type="pic" idx="2"/>
          </p:nvPr>
        </p:nvSpPr>
        <p:spPr>
          <a:xfrm>
            <a:off x="0" y="0"/>
            <a:ext cx="6858000" cy="6858000"/>
          </a:xfrm>
          <a:prstGeom prst="rect">
            <a:avLst/>
          </a:prstGeom>
          <a:solidFill>
            <a:schemeClr val="lt1"/>
          </a:solidFill>
          <a:ln>
            <a:noFill/>
          </a:ln>
        </p:spPr>
      </p:sp>
      <p:pic>
        <p:nvPicPr>
          <p:cNvPr id="166" name="Google Shape;166;p23"/>
          <p:cNvPicPr preferRelativeResize="0"/>
          <p:nvPr/>
        </p:nvPicPr>
        <p:blipFill rotWithShape="1">
          <a:blip r:embed="rId2">
            <a:alphaModFix/>
          </a:blip>
          <a:srcRect/>
          <a:stretch/>
        </p:blipFill>
        <p:spPr>
          <a:xfrm>
            <a:off x="10455386" y="537975"/>
            <a:ext cx="877206" cy="434044"/>
          </a:xfrm>
          <a:prstGeom prst="rect">
            <a:avLst/>
          </a:prstGeom>
          <a:noFill/>
          <a:ln>
            <a:noFill/>
          </a:ln>
        </p:spPr>
      </p:pic>
      <p:sp>
        <p:nvSpPr>
          <p:cNvPr id="167" name="Google Shape;167;p23"/>
          <p:cNvSpPr txBox="1"/>
          <p:nvPr/>
        </p:nvSpPr>
        <p:spPr>
          <a:xfrm>
            <a:off x="10371550" y="6334234"/>
            <a:ext cx="1044880" cy="146194"/>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rgbClr val="000000"/>
              </a:buClr>
              <a:buSzPts val="950"/>
              <a:buFont typeface="Arial"/>
              <a:buNone/>
            </a:pPr>
            <a:fld id="{00000000-1234-1234-1234-123412341234}" type="slidenum">
              <a:rPr lang="en-US" sz="950" b="0" i="0" u="none" strike="noStrike" cap="none">
                <a:solidFill>
                  <a:schemeClr val="dk1"/>
                </a:solidFill>
                <a:latin typeface="Overpass Medium"/>
                <a:ea typeface="Overpass Medium"/>
                <a:cs typeface="Overpass Medium"/>
                <a:sym typeface="Overpass Medium"/>
              </a:rPr>
              <a:t>‹#›</a:t>
            </a:fld>
            <a:endParaRPr sz="950" b="0" i="0" u="none" strike="noStrike" cap="none">
              <a:solidFill>
                <a:schemeClr val="dk1"/>
              </a:solidFill>
              <a:latin typeface="Overpass Medium"/>
              <a:ea typeface="Overpass Medium"/>
              <a:cs typeface="Overpass Medium"/>
              <a:sym typeface="Overpass Medium"/>
            </a:endParaRPr>
          </a:p>
        </p:txBody>
      </p:sp>
    </p:spTree>
    <p:extLst>
      <p:ext uri="{BB962C8B-B14F-4D97-AF65-F5344CB8AC3E}">
        <p14:creationId xmlns:p14="http://schemas.microsoft.com/office/powerpoint/2010/main" val="20069120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endParaRPr lang="en-US" dirty="0"/>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Tree>
    <p:extLst>
      <p:ext uri="{BB962C8B-B14F-4D97-AF65-F5344CB8AC3E}">
        <p14:creationId xmlns:p14="http://schemas.microsoft.com/office/powerpoint/2010/main" val="1603324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chemeClr val="lt1"/>
        </a:solidFill>
        <a:effectLst/>
      </p:bgPr>
    </p:bg>
    <p:spTree>
      <p:nvGrpSpPr>
        <p:cNvPr id="1" name="Shape 110"/>
        <p:cNvGrpSpPr/>
        <p:nvPr/>
      </p:nvGrpSpPr>
      <p:grpSpPr>
        <a:xfrm>
          <a:off x="0" y="0"/>
          <a:ext cx="0" cy="0"/>
          <a:chOff x="0" y="0"/>
          <a:chExt cx="0" cy="0"/>
        </a:xfrm>
      </p:grpSpPr>
      <p:sp>
        <p:nvSpPr>
          <p:cNvPr id="111" name="Google Shape;111;p15"/>
          <p:cNvSpPr>
            <a:spLocks noGrp="1"/>
          </p:cNvSpPr>
          <p:nvPr>
            <p:ph type="pic" idx="2"/>
          </p:nvPr>
        </p:nvSpPr>
        <p:spPr>
          <a:xfrm>
            <a:off x="3766456" y="0"/>
            <a:ext cx="8425544" cy="6858000"/>
          </a:xfrm>
          <a:prstGeom prst="rect">
            <a:avLst/>
          </a:prstGeom>
          <a:solidFill>
            <a:schemeClr val="lt1"/>
          </a:solidFill>
          <a:ln>
            <a:noFill/>
          </a:ln>
        </p:spPr>
      </p:sp>
      <p:sp>
        <p:nvSpPr>
          <p:cNvPr id="112" name="Google Shape;112;p15"/>
          <p:cNvSpPr/>
          <p:nvPr/>
        </p:nvSpPr>
        <p:spPr>
          <a:xfrm>
            <a:off x="0" y="0"/>
            <a:ext cx="3766457"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13" name="Google Shape;113;p15"/>
          <p:cNvPicPr preferRelativeResize="0"/>
          <p:nvPr/>
        </p:nvPicPr>
        <p:blipFill rotWithShape="1">
          <a:blip r:embed="rId2">
            <a:alphaModFix/>
          </a:blip>
          <a:srcRect/>
          <a:stretch/>
        </p:blipFill>
        <p:spPr>
          <a:xfrm>
            <a:off x="-2426585" y="0"/>
            <a:ext cx="6193042" cy="7010400"/>
          </a:xfrm>
          <a:prstGeom prst="rect">
            <a:avLst/>
          </a:prstGeom>
          <a:noFill/>
          <a:ln>
            <a:noFill/>
          </a:ln>
        </p:spPr>
      </p:pic>
    </p:spTree>
    <p:extLst>
      <p:ext uri="{BB962C8B-B14F-4D97-AF65-F5344CB8AC3E}">
        <p14:creationId xmlns:p14="http://schemas.microsoft.com/office/powerpoint/2010/main" val="3907625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800">
              <a:lnSpc>
                <a:spcPct val="85000"/>
              </a:lnSpc>
            </a:pPr>
            <a:r>
              <a:rPr lang="en-US"/>
              <a:t>Click to edit Master title style</a:t>
            </a:r>
            <a:endParaRPr lang="en-US" dirty="0"/>
          </a:p>
        </p:txBody>
      </p:sp>
    </p:spTree>
    <p:extLst>
      <p:ext uri="{BB962C8B-B14F-4D97-AF65-F5344CB8AC3E}">
        <p14:creationId xmlns:p14="http://schemas.microsoft.com/office/powerpoint/2010/main" val="1416196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3E8A2-0533-567A-58C6-C184D6BB27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7DCA2E-F3E8-D9FC-4D09-2977128503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DB8761-E2F4-5162-1058-3E9E0859736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037C0E-29C6-791D-F9E5-0C1C8A1F7735}"/>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2CA7586B-BB51-03BD-93AC-8FABE22D64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05B57E-4D0C-49D5-A8FA-772E96D46050}"/>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541827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07931-B1A1-F2C9-6A30-A642302AA7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A6CDB3-06BB-28DB-2DC8-2E069FC1A9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00C510-0D83-6A6F-7C02-71CA00EC449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49E1B4E-8F98-EB97-E03B-B8D1F54590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59C3EE-957D-EC9C-1698-247575CD660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0A10B0-9E9A-9762-CD0C-F0E0C9043963}"/>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8" name="Footer Placeholder 7">
            <a:extLst>
              <a:ext uri="{FF2B5EF4-FFF2-40B4-BE49-F238E27FC236}">
                <a16:creationId xmlns:a16="http://schemas.microsoft.com/office/drawing/2014/main" id="{A8480FF7-B334-0740-F7F6-E6D39F85EC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8F7985-46BB-8620-7CFB-A0D34979177A}"/>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71493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D2DC9-E6E2-9E29-32F1-C9239812FB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43E54B-FF9B-7AE5-ECA2-875AD2822B47}"/>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4" name="Footer Placeholder 3">
            <a:extLst>
              <a:ext uri="{FF2B5EF4-FFF2-40B4-BE49-F238E27FC236}">
                <a16:creationId xmlns:a16="http://schemas.microsoft.com/office/drawing/2014/main" id="{825B8FD6-F70B-2E03-91CE-48DDF51FA0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9D5F19-2549-7025-7862-7EE867DC5C94}"/>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3731669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9A1773-AA9A-68FD-FAA6-7921808F9E4D}"/>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3" name="Footer Placeholder 2">
            <a:extLst>
              <a:ext uri="{FF2B5EF4-FFF2-40B4-BE49-F238E27FC236}">
                <a16:creationId xmlns:a16="http://schemas.microsoft.com/office/drawing/2014/main" id="{6A494492-5F4A-5928-EE44-E4909E8A08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A5BF4FD-35A1-BB99-D672-C3045DFD012F}"/>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2325767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754E4-4E44-114D-3093-6F4B7ED4CB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0044E8-3AB5-7FBC-D944-2055EE646A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E4F72BB-3708-9BFC-0982-8FB96339A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B076A7-B19B-3D6F-57FD-236E54E5CBF1}"/>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F0E9E7C3-8209-989D-3C0A-99A6217F49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E13B18-6B33-3D7A-8D21-5855DFB62703}"/>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29953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16B809-27EE-2990-AD59-0F4F2B5351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352ADF-1064-6B84-D739-C2439A1281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F34600-EE8F-7804-16FE-18AE02F75A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CB358D-1430-ABE1-2641-3E8DBA9855EB}"/>
              </a:ext>
            </a:extLst>
          </p:cNvPr>
          <p:cNvSpPr>
            <a:spLocks noGrp="1"/>
          </p:cNvSpPr>
          <p:nvPr>
            <p:ph type="dt" sz="half" idx="10"/>
          </p:nvPr>
        </p:nvSpPr>
        <p:spPr/>
        <p:txBody>
          <a:bodyPr/>
          <a:lstStyle/>
          <a:p>
            <a:fld id="{5477E654-58B7-B241-B632-DA54EA7E038F}" type="datetimeFigureOut">
              <a:rPr lang="en-US" smtClean="0"/>
              <a:t>10/2/25</a:t>
            </a:fld>
            <a:endParaRPr lang="en-US"/>
          </a:p>
        </p:txBody>
      </p:sp>
      <p:sp>
        <p:nvSpPr>
          <p:cNvPr id="6" name="Footer Placeholder 5">
            <a:extLst>
              <a:ext uri="{FF2B5EF4-FFF2-40B4-BE49-F238E27FC236}">
                <a16:creationId xmlns:a16="http://schemas.microsoft.com/office/drawing/2014/main" id="{3FE93B0E-3696-F715-B342-9D6910E6EB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B8ED7-78FC-EDAF-FFAA-9170C7140749}"/>
              </a:ext>
            </a:extLst>
          </p:cNvPr>
          <p:cNvSpPr>
            <a:spLocks noGrp="1"/>
          </p:cNvSpPr>
          <p:nvPr>
            <p:ph type="sldNum" sz="quarter" idx="12"/>
          </p:nvPr>
        </p:nvSpPr>
        <p:spPr/>
        <p:txBody>
          <a:bodyPr/>
          <a:lstStyle/>
          <a:p>
            <a:fld id="{D37C4C86-863A-C745-A129-925E5FC7B502}" type="slidenum">
              <a:rPr lang="en-US" smtClean="0"/>
              <a:t>‹#›</a:t>
            </a:fld>
            <a:endParaRPr lang="en-US"/>
          </a:p>
        </p:txBody>
      </p:sp>
    </p:spTree>
    <p:extLst>
      <p:ext uri="{BB962C8B-B14F-4D97-AF65-F5344CB8AC3E}">
        <p14:creationId xmlns:p14="http://schemas.microsoft.com/office/powerpoint/2010/main" val="118925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1.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372E2D-91FB-5C3F-280C-4085B769F96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250281-61B0-B0A6-B91A-9959601361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E7846-3788-C473-3A10-2F8C0F9F0F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477E654-58B7-B241-B632-DA54EA7E038F}" type="datetimeFigureOut">
              <a:rPr lang="en-US" smtClean="0"/>
              <a:t>10/2/25</a:t>
            </a:fld>
            <a:endParaRPr lang="en-US"/>
          </a:p>
        </p:txBody>
      </p:sp>
      <p:sp>
        <p:nvSpPr>
          <p:cNvPr id="5" name="Footer Placeholder 4">
            <a:extLst>
              <a:ext uri="{FF2B5EF4-FFF2-40B4-BE49-F238E27FC236}">
                <a16:creationId xmlns:a16="http://schemas.microsoft.com/office/drawing/2014/main" id="{C9DB83EF-7BC6-18F0-59FB-29EE4CC841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85FD3A8-6EFD-184A-73C8-A86C32ED9F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37C4C86-863A-C745-A129-925E5FC7B502}" type="slidenum">
              <a:rPr lang="en-US" smtClean="0"/>
              <a:t>‹#›</a:t>
            </a:fld>
            <a:endParaRPr lang="en-US"/>
          </a:p>
        </p:txBody>
      </p:sp>
      <p:pic>
        <p:nvPicPr>
          <p:cNvPr id="7" name="Google Shape;166;p23">
            <a:extLst>
              <a:ext uri="{FF2B5EF4-FFF2-40B4-BE49-F238E27FC236}">
                <a16:creationId xmlns:a16="http://schemas.microsoft.com/office/drawing/2014/main" id="{47641BCA-6502-B2F9-CD9E-10DADA48DCA5}"/>
              </a:ext>
            </a:extLst>
          </p:cNvPr>
          <p:cNvPicPr preferRelativeResize="0"/>
          <p:nvPr userDrawn="1"/>
        </p:nvPicPr>
        <p:blipFill rotWithShape="1">
          <a:blip r:embed="rId13">
            <a:alphaModFix/>
          </a:blip>
          <a:srcRect/>
          <a:stretch/>
        </p:blipFill>
        <p:spPr>
          <a:xfrm>
            <a:off x="10455386" y="537975"/>
            <a:ext cx="877206" cy="434044"/>
          </a:xfrm>
          <a:prstGeom prst="rect">
            <a:avLst/>
          </a:prstGeom>
          <a:noFill/>
          <a:ln>
            <a:noFill/>
          </a:ln>
        </p:spPr>
      </p:pic>
    </p:spTree>
    <p:extLst>
      <p:ext uri="{BB962C8B-B14F-4D97-AF65-F5344CB8AC3E}">
        <p14:creationId xmlns:p14="http://schemas.microsoft.com/office/powerpoint/2010/main" val="31436696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939497"/>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939497"/>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 name="Google Shape;166;p23">
            <a:extLst>
              <a:ext uri="{FF2B5EF4-FFF2-40B4-BE49-F238E27FC236}">
                <a16:creationId xmlns:a16="http://schemas.microsoft.com/office/drawing/2014/main" id="{D142874A-CE7B-17F9-2BD7-781D44A97819}"/>
              </a:ext>
            </a:extLst>
          </p:cNvPr>
          <p:cNvPicPr preferRelativeResize="0"/>
          <p:nvPr userDrawn="1"/>
        </p:nvPicPr>
        <p:blipFill rotWithShape="1">
          <a:blip r:embed="rId26">
            <a:alphaModFix/>
          </a:blip>
          <a:srcRect/>
          <a:stretch/>
        </p:blipFill>
        <p:spPr>
          <a:xfrm>
            <a:off x="10455386" y="537975"/>
            <a:ext cx="877206" cy="434044"/>
          </a:xfrm>
          <a:prstGeom prst="rect">
            <a:avLst/>
          </a:prstGeom>
          <a:noFill/>
          <a:ln>
            <a:noFill/>
          </a:ln>
        </p:spPr>
      </p:pic>
    </p:spTree>
    <p:extLst>
      <p:ext uri="{BB962C8B-B14F-4D97-AF65-F5344CB8AC3E}">
        <p14:creationId xmlns:p14="http://schemas.microsoft.com/office/powerpoint/2010/main" val="3237079617"/>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3.xml"/><Relationship Id="rId4" Type="http://schemas.openxmlformats.org/officeDocument/2006/relationships/image" Target="../media/image19.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5.emf"/><Relationship Id="rId5" Type="http://schemas.openxmlformats.org/officeDocument/2006/relationships/oleObject" Target="../embeddings/oleObject1.bin"/><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3.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6569-4CB0-3E54-DC54-132CA7505722}"/>
              </a:ext>
            </a:extLst>
          </p:cNvPr>
          <p:cNvSpPr>
            <a:spLocks noGrp="1"/>
          </p:cNvSpPr>
          <p:nvPr>
            <p:ph type="ctrTitle"/>
          </p:nvPr>
        </p:nvSpPr>
        <p:spPr>
          <a:xfrm>
            <a:off x="556437" y="2197542"/>
            <a:ext cx="11079126" cy="1231458"/>
          </a:xfrm>
        </p:spPr>
        <p:txBody>
          <a:bodyPr>
            <a:normAutofit fontScale="90000"/>
          </a:bodyPr>
          <a:lstStyle/>
          <a:p>
            <a:r>
              <a:rPr lang="en-US" dirty="0"/>
              <a:t>GIVING FEEDBACK &amp; EMPOWERING YOUR TEAM</a:t>
            </a:r>
          </a:p>
        </p:txBody>
      </p:sp>
      <p:sp>
        <p:nvSpPr>
          <p:cNvPr id="3" name="Subtitle 2">
            <a:extLst>
              <a:ext uri="{FF2B5EF4-FFF2-40B4-BE49-F238E27FC236}">
                <a16:creationId xmlns:a16="http://schemas.microsoft.com/office/drawing/2014/main" id="{A3B5FA3C-68BB-BDA9-B5A9-0E2C238AB7E0}"/>
              </a:ext>
            </a:extLst>
          </p:cNvPr>
          <p:cNvSpPr>
            <a:spLocks noGrp="1"/>
          </p:cNvSpPr>
          <p:nvPr>
            <p:ph type="subTitle" idx="1"/>
          </p:nvPr>
        </p:nvSpPr>
        <p:spPr>
          <a:xfrm>
            <a:off x="1" y="3706138"/>
            <a:ext cx="12191999" cy="475286"/>
          </a:xfrm>
        </p:spPr>
        <p:txBody>
          <a:bodyPr/>
          <a:lstStyle/>
          <a:p>
            <a:r>
              <a:rPr lang="en-US" dirty="0"/>
              <a:t>Supervisor Success Series | New Supervisor Training &amp; Onboarding | Module 5</a:t>
            </a:r>
          </a:p>
        </p:txBody>
      </p:sp>
      <p:sp>
        <p:nvSpPr>
          <p:cNvPr id="4" name="Rectangle 3">
            <a:extLst>
              <a:ext uri="{FF2B5EF4-FFF2-40B4-BE49-F238E27FC236}">
                <a16:creationId xmlns:a16="http://schemas.microsoft.com/office/drawing/2014/main" id="{D791B360-731C-6E84-8C43-1B6E3A8CA26A}"/>
              </a:ext>
            </a:extLst>
          </p:cNvPr>
          <p:cNvSpPr/>
          <p:nvPr/>
        </p:nvSpPr>
        <p:spPr>
          <a:xfrm>
            <a:off x="3511826" y="4651513"/>
            <a:ext cx="5883965" cy="1311965"/>
          </a:xfrm>
          <a:prstGeom prst="rect">
            <a:avLst/>
          </a:prstGeom>
          <a:solidFill>
            <a:srgbClr val="EF3E2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ptos" panose="02110004020202020204"/>
                <a:ea typeface="+mn-ea"/>
                <a:cs typeface="+mn-cs"/>
              </a:rPr>
              <a:t>NOTE: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rPr>
              <a:t>This presentation should be heavily edited by the facilitator to ensure that the roles and responsibilities match the organization </a:t>
            </a:r>
          </a:p>
        </p:txBody>
      </p:sp>
    </p:spTree>
    <p:extLst>
      <p:ext uri="{BB962C8B-B14F-4D97-AF65-F5344CB8AC3E}">
        <p14:creationId xmlns:p14="http://schemas.microsoft.com/office/powerpoint/2010/main" val="7463543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6" name="Google Shape;186;p26"/>
          <p:cNvSpPr/>
          <p:nvPr/>
        </p:nvSpPr>
        <p:spPr>
          <a:xfrm>
            <a:off x="352131"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TRAUMA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INFORMED</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lang="en-US" sz="3600" b="1" dirty="0">
                <a:solidFill>
                  <a:srgbClr val="FFFFFF"/>
                </a:solidFill>
                <a:latin typeface="Aptos" panose="020B0004020202020204" pitchFamily="34" charset="0"/>
                <a:sym typeface="Calibri"/>
              </a:rPr>
              <a:t>MANAGEMENT</a:t>
            </a:r>
            <a:endParaRPr kumimoji="0"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sym typeface="Calibri"/>
            </a:endParaRPr>
          </a:p>
        </p:txBody>
      </p:sp>
    </p:spTree>
    <p:extLst>
      <p:ext uri="{BB962C8B-B14F-4D97-AF65-F5344CB8AC3E}">
        <p14:creationId xmlns:p14="http://schemas.microsoft.com/office/powerpoint/2010/main" val="1902907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a:xfrm>
            <a:off x="908844" y="536375"/>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Trauma Informed Approach to Feedback </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FB3A189-EE45-8A7C-F477-BE370F44037E}"/>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How do we use our lived-expertise to help best support our participants?  </a:t>
            </a:r>
          </a:p>
        </p:txBody>
      </p:sp>
      <p:sp>
        <p:nvSpPr>
          <p:cNvPr id="5" name="Rectangle 4">
            <a:extLst>
              <a:ext uri="{FF2B5EF4-FFF2-40B4-BE49-F238E27FC236}">
                <a16:creationId xmlns:a16="http://schemas.microsoft.com/office/drawing/2014/main" id="{D51D3876-2C79-F6F6-503D-8EC884DD0599}"/>
              </a:ext>
            </a:extLst>
          </p:cNvPr>
          <p:cNvSpPr/>
          <p:nvPr/>
        </p:nvSpPr>
        <p:spPr>
          <a:xfrm>
            <a:off x="0" y="6196387"/>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1"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Questions to ask yourself…</a:t>
            </a:r>
            <a:endPar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endParaRPr>
          </a:p>
        </p:txBody>
      </p:sp>
      <p:grpSp>
        <p:nvGrpSpPr>
          <p:cNvPr id="6" name="Group 5">
            <a:extLst>
              <a:ext uri="{FF2B5EF4-FFF2-40B4-BE49-F238E27FC236}">
                <a16:creationId xmlns:a16="http://schemas.microsoft.com/office/drawing/2014/main" id="{140975A6-678C-4D47-8796-E8802975010F}"/>
              </a:ext>
            </a:extLst>
          </p:cNvPr>
          <p:cNvGrpSpPr/>
          <p:nvPr/>
        </p:nvGrpSpPr>
        <p:grpSpPr>
          <a:xfrm>
            <a:off x="908844" y="3335771"/>
            <a:ext cx="2149223" cy="2671832"/>
            <a:chOff x="831832" y="2720643"/>
            <a:chExt cx="2149223" cy="2671832"/>
          </a:xfrm>
        </p:grpSpPr>
        <p:cxnSp>
          <p:nvCxnSpPr>
            <p:cNvPr id="7" name="Straight Connector 6">
              <a:extLst>
                <a:ext uri="{FF2B5EF4-FFF2-40B4-BE49-F238E27FC236}">
                  <a16:creationId xmlns:a16="http://schemas.microsoft.com/office/drawing/2014/main" id="{25D3708F-2A98-A8B7-5B6B-31E4948D5E18}"/>
                </a:ext>
              </a:extLst>
            </p:cNvPr>
            <p:cNvCxnSpPr>
              <a:cxnSpLocks/>
            </p:cNvCxnSpPr>
            <p:nvPr/>
          </p:nvCxnSpPr>
          <p:spPr>
            <a:xfrm>
              <a:off x="928288" y="2720643"/>
              <a:ext cx="195631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6300C1BD-CEA3-B2B1-C15E-37B96F34C377}"/>
                </a:ext>
              </a:extLst>
            </p:cNvPr>
            <p:cNvSpPr/>
            <p:nvPr/>
          </p:nvSpPr>
          <p:spPr>
            <a:xfrm>
              <a:off x="831832" y="2837930"/>
              <a:ext cx="2149223" cy="2554545"/>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Have I ever been in a similar situation? How would I respond if someone had described my behavior in the same way?</a:t>
              </a:r>
            </a:p>
          </p:txBody>
        </p:sp>
      </p:grpSp>
      <p:grpSp>
        <p:nvGrpSpPr>
          <p:cNvPr id="9" name="Group 8">
            <a:extLst>
              <a:ext uri="{FF2B5EF4-FFF2-40B4-BE49-F238E27FC236}">
                <a16:creationId xmlns:a16="http://schemas.microsoft.com/office/drawing/2014/main" id="{4C1BFAD5-DC8C-1487-9534-3A83289D41E9}"/>
              </a:ext>
            </a:extLst>
          </p:cNvPr>
          <p:cNvGrpSpPr/>
          <p:nvPr/>
        </p:nvGrpSpPr>
        <p:grpSpPr>
          <a:xfrm>
            <a:off x="3552590" y="4268040"/>
            <a:ext cx="2069755" cy="1680032"/>
            <a:chOff x="3074471" y="2720643"/>
            <a:chExt cx="2069755" cy="1680032"/>
          </a:xfrm>
        </p:grpSpPr>
        <p:cxnSp>
          <p:nvCxnSpPr>
            <p:cNvPr id="10" name="Straight Connector 9">
              <a:extLst>
                <a:ext uri="{FF2B5EF4-FFF2-40B4-BE49-F238E27FC236}">
                  <a16:creationId xmlns:a16="http://schemas.microsoft.com/office/drawing/2014/main" id="{9A2AA806-D91F-6FC3-543F-DDD682B6F052}"/>
                </a:ext>
              </a:extLst>
            </p:cNvPr>
            <p:cNvCxnSpPr>
              <a:cxnSpLocks/>
            </p:cNvCxnSpPr>
            <p:nvPr/>
          </p:nvCxnSpPr>
          <p:spPr>
            <a:xfrm>
              <a:off x="3187410"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5CC6E0D-635F-5574-B59F-5A45A9EF8826}"/>
                </a:ext>
              </a:extLst>
            </p:cNvPr>
            <p:cNvSpPr/>
            <p:nvPr/>
          </p:nvSpPr>
          <p:spPr>
            <a:xfrm>
              <a:off x="3074471" y="2769459"/>
              <a:ext cx="2069755" cy="1631216"/>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Have I recognized and built upon my team member’s strengths?</a:t>
              </a:r>
            </a:p>
          </p:txBody>
        </p:sp>
      </p:grpSp>
      <p:grpSp>
        <p:nvGrpSpPr>
          <p:cNvPr id="13" name="Group 12">
            <a:extLst>
              <a:ext uri="{FF2B5EF4-FFF2-40B4-BE49-F238E27FC236}">
                <a16:creationId xmlns:a16="http://schemas.microsoft.com/office/drawing/2014/main" id="{4E99E949-4CD1-26D7-4F0E-F621FCB0DED9}"/>
              </a:ext>
            </a:extLst>
          </p:cNvPr>
          <p:cNvGrpSpPr/>
          <p:nvPr/>
        </p:nvGrpSpPr>
        <p:grpSpPr>
          <a:xfrm>
            <a:off x="6386455" y="3339917"/>
            <a:ext cx="2052926" cy="2748777"/>
            <a:chOff x="5202403" y="2720643"/>
            <a:chExt cx="2052926" cy="2748777"/>
          </a:xfrm>
        </p:grpSpPr>
        <p:cxnSp>
          <p:nvCxnSpPr>
            <p:cNvPr id="14" name="Straight Connector 13">
              <a:extLst>
                <a:ext uri="{FF2B5EF4-FFF2-40B4-BE49-F238E27FC236}">
                  <a16:creationId xmlns:a16="http://schemas.microsoft.com/office/drawing/2014/main" id="{0CBFF44B-B3BE-9846-FC6F-7C1CDB2569AC}"/>
                </a:ext>
              </a:extLst>
            </p:cNvPr>
            <p:cNvCxnSpPr>
              <a:cxnSpLocks/>
            </p:cNvCxnSpPr>
            <p:nvPr/>
          </p:nvCxnSpPr>
          <p:spPr>
            <a:xfrm>
              <a:off x="5257167"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30AFB58-75CF-7E97-4440-8BEE4D1274E7}"/>
                </a:ext>
              </a:extLst>
            </p:cNvPr>
            <p:cNvSpPr/>
            <p:nvPr/>
          </p:nvSpPr>
          <p:spPr>
            <a:xfrm>
              <a:off x="5202403" y="2837930"/>
              <a:ext cx="2052926" cy="2631490"/>
            </a:xfrm>
            <a:prstGeom prst="rect">
              <a:avLst/>
            </a:prstGeom>
          </p:spPr>
          <p:txBody>
            <a:bodyPr wrap="square">
              <a:spAutoFit/>
            </a:bodyPr>
            <a:lstStyle/>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How can I work together with my team to create goals for addressing feedback?</a:t>
              </a:r>
            </a:p>
            <a:p>
              <a:pPr marL="0" marR="0" lvl="1" indent="0" algn="ctr" defTabSz="914400" rtl="0" eaLnBrk="1" fontAlgn="auto" latinLnBrk="0" hangingPunct="1">
                <a:lnSpc>
                  <a:spcPct val="100000"/>
                </a:lnSpc>
                <a:spcBef>
                  <a:spcPts val="600"/>
                </a:spcBef>
                <a:spcAft>
                  <a:spcPts val="0"/>
                </a:spcAft>
                <a:buClrTx/>
                <a:buSzPct val="100000"/>
                <a:buFontTx/>
                <a:buNone/>
                <a:tabLst/>
                <a:defRPr/>
              </a:pPr>
              <a:r>
                <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What are their needs? </a:t>
              </a:r>
            </a:p>
          </p:txBody>
        </p:sp>
      </p:grpSp>
      <p:pic>
        <p:nvPicPr>
          <p:cNvPr id="16" name="Graphic 15" descr="Badge 1 with solid fill">
            <a:extLst>
              <a:ext uri="{FF2B5EF4-FFF2-40B4-BE49-F238E27FC236}">
                <a16:creationId xmlns:a16="http://schemas.microsoft.com/office/drawing/2014/main" id="{E1F8EE64-6C39-A6D5-19E5-B744FAD4E5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25525" y="2321954"/>
            <a:ext cx="914400" cy="914400"/>
          </a:xfrm>
          <a:prstGeom prst="rect">
            <a:avLst/>
          </a:prstGeom>
        </p:spPr>
      </p:pic>
      <p:pic>
        <p:nvPicPr>
          <p:cNvPr id="17" name="Graphic 16" descr="Badge with solid fill">
            <a:extLst>
              <a:ext uri="{FF2B5EF4-FFF2-40B4-BE49-F238E27FC236}">
                <a16:creationId xmlns:a16="http://schemas.microsoft.com/office/drawing/2014/main" id="{BCD5D605-6887-8FAA-C554-D5AC80684AF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46084" y="3236354"/>
            <a:ext cx="914400" cy="914400"/>
          </a:xfrm>
          <a:prstGeom prst="rect">
            <a:avLst/>
          </a:prstGeom>
        </p:spPr>
      </p:pic>
      <p:pic>
        <p:nvPicPr>
          <p:cNvPr id="18" name="Graphic 17" descr="Badge 3 with solid fill">
            <a:extLst>
              <a:ext uri="{FF2B5EF4-FFF2-40B4-BE49-F238E27FC236}">
                <a16:creationId xmlns:a16="http://schemas.microsoft.com/office/drawing/2014/main" id="{8A3C7C2F-06E5-6EAF-E30B-CE51A1D4AD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62427" y="2326100"/>
            <a:ext cx="914400" cy="914400"/>
          </a:xfrm>
          <a:prstGeom prst="rect">
            <a:avLst/>
          </a:prstGeom>
        </p:spPr>
      </p:pic>
      <p:grpSp>
        <p:nvGrpSpPr>
          <p:cNvPr id="19" name="Group 18">
            <a:extLst>
              <a:ext uri="{FF2B5EF4-FFF2-40B4-BE49-F238E27FC236}">
                <a16:creationId xmlns:a16="http://schemas.microsoft.com/office/drawing/2014/main" id="{B14F8A5D-CD0F-54F5-EC15-606B6A9749A4}"/>
              </a:ext>
            </a:extLst>
          </p:cNvPr>
          <p:cNvGrpSpPr/>
          <p:nvPr/>
        </p:nvGrpSpPr>
        <p:grpSpPr>
          <a:xfrm>
            <a:off x="9370004" y="3898121"/>
            <a:ext cx="2069755" cy="2295585"/>
            <a:chOff x="3074471" y="2720643"/>
            <a:chExt cx="2069755" cy="2295585"/>
          </a:xfrm>
        </p:grpSpPr>
        <p:cxnSp>
          <p:nvCxnSpPr>
            <p:cNvPr id="21" name="Straight Connector 20">
              <a:extLst>
                <a:ext uri="{FF2B5EF4-FFF2-40B4-BE49-F238E27FC236}">
                  <a16:creationId xmlns:a16="http://schemas.microsoft.com/office/drawing/2014/main" id="{5F884878-3490-C955-FEBF-A847135E4FAC}"/>
                </a:ext>
              </a:extLst>
            </p:cNvPr>
            <p:cNvCxnSpPr>
              <a:cxnSpLocks/>
            </p:cNvCxnSpPr>
            <p:nvPr/>
          </p:nvCxnSpPr>
          <p:spPr>
            <a:xfrm>
              <a:off x="3187410" y="2720643"/>
              <a:ext cx="1956816"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0D549E8-D157-75DA-8FF9-16CD02FC0F88}"/>
                </a:ext>
              </a:extLst>
            </p:cNvPr>
            <p:cNvSpPr/>
            <p:nvPr/>
          </p:nvSpPr>
          <p:spPr>
            <a:xfrm>
              <a:off x="3074471" y="2769459"/>
              <a:ext cx="2069755" cy="2246769"/>
            </a:xfrm>
            <a:prstGeom prst="rect">
              <a:avLst/>
            </a:prstGeom>
          </p:spPr>
          <p:txBody>
            <a:bodyPr wrap="square">
              <a:spAutoFit/>
            </a:bodyPr>
            <a:lstStyle/>
            <a:p>
              <a:pPr marL="12700" algn="ctr">
                <a:lnSpc>
                  <a:spcPct val="100000"/>
                </a:lnSpc>
                <a:spcBef>
                  <a:spcPts val="2420"/>
                </a:spcBef>
                <a:buSzPct val="81818"/>
                <a:tabLst>
                  <a:tab pos="355600" algn="l"/>
                </a:tabLst>
              </a:pPr>
              <a:r>
                <a:rPr lang="en-US" sz="2000" b="1" spc="65" dirty="0">
                  <a:solidFill>
                    <a:srgbClr val="404040"/>
                  </a:solidFill>
                  <a:latin typeface="Aptos Light" panose="020B0004020202020204" pitchFamily="34" charset="0"/>
                  <a:cs typeface="Calibri"/>
                </a:rPr>
                <a:t>Can</a:t>
              </a:r>
              <a:r>
                <a:rPr lang="en-US" sz="2000" b="1" spc="10"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I</a:t>
              </a:r>
              <a:r>
                <a:rPr lang="en-US" sz="2000" b="1" spc="10"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think</a:t>
              </a:r>
              <a:r>
                <a:rPr lang="en-US" sz="2000" b="1" spc="10"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of</a:t>
              </a:r>
              <a:r>
                <a:rPr lang="en-US" sz="2000" b="1" spc="15"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some</a:t>
              </a:r>
              <a:r>
                <a:rPr lang="en-US" sz="2000" b="1" spc="20"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reasons</a:t>
              </a:r>
              <a:r>
                <a:rPr lang="en-US" sz="2000" b="1" spc="30"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for</a:t>
              </a:r>
              <a:r>
                <a:rPr lang="en-US" sz="2000" b="1" spc="20"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the</a:t>
              </a:r>
              <a:r>
                <a:rPr lang="en-US" sz="2000" b="1" spc="10" dirty="0">
                  <a:solidFill>
                    <a:srgbClr val="404040"/>
                  </a:solidFill>
                  <a:latin typeface="Aptos Light" panose="020B0004020202020204" pitchFamily="34" charset="0"/>
                  <a:cs typeface="Calibri"/>
                </a:rPr>
                <a:t> </a:t>
              </a:r>
              <a:r>
                <a:rPr lang="en-US" sz="2000" b="1" spc="-10" dirty="0">
                  <a:solidFill>
                    <a:srgbClr val="404040"/>
                  </a:solidFill>
                  <a:latin typeface="Aptos Light" panose="020B0004020202020204" pitchFamily="34" charset="0"/>
                  <a:cs typeface="Calibri"/>
                </a:rPr>
                <a:t>client’s</a:t>
              </a:r>
              <a:r>
                <a:rPr lang="en-US" sz="2000" b="1" spc="35"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behavior</a:t>
              </a:r>
              <a:r>
                <a:rPr lang="en-US" sz="2000" b="1" spc="15"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that</a:t>
              </a:r>
              <a:r>
                <a:rPr lang="en-US" sz="2000" b="1" spc="10"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could</a:t>
              </a:r>
              <a:r>
                <a:rPr lang="en-US" sz="2000" b="1" spc="30" dirty="0">
                  <a:solidFill>
                    <a:srgbClr val="404040"/>
                  </a:solidFill>
                  <a:latin typeface="Aptos Light" panose="020B0004020202020204" pitchFamily="34" charset="0"/>
                  <a:cs typeface="Calibri"/>
                </a:rPr>
                <a:t> </a:t>
              </a:r>
              <a:r>
                <a:rPr lang="en-US" sz="2000" b="1" spc="-30" dirty="0">
                  <a:solidFill>
                    <a:srgbClr val="404040"/>
                  </a:solidFill>
                  <a:latin typeface="Aptos Light" panose="020B0004020202020204" pitchFamily="34" charset="0"/>
                  <a:cs typeface="Calibri"/>
                </a:rPr>
                <a:t>change</a:t>
              </a:r>
              <a:r>
                <a:rPr lang="en-US" sz="2000" b="1" dirty="0">
                  <a:solidFill>
                    <a:srgbClr val="404040"/>
                  </a:solidFill>
                  <a:latin typeface="Aptos Light" panose="020B0004020202020204" pitchFamily="34" charset="0"/>
                  <a:cs typeface="Calibri"/>
                </a:rPr>
                <a:t> my</a:t>
              </a:r>
              <a:r>
                <a:rPr lang="en-US" sz="2000" b="1" spc="20" dirty="0">
                  <a:solidFill>
                    <a:srgbClr val="404040"/>
                  </a:solidFill>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views</a:t>
              </a:r>
              <a:r>
                <a:rPr lang="en-US" sz="2000" b="1" spc="30" dirty="0">
                  <a:solidFill>
                    <a:srgbClr val="404040"/>
                  </a:solidFill>
                  <a:latin typeface="Aptos Light" panose="020B0004020202020204" pitchFamily="34" charset="0"/>
                  <a:cs typeface="Calibri"/>
                </a:rPr>
                <a:t> </a:t>
              </a:r>
              <a:r>
                <a:rPr lang="en-US" sz="2000" b="1" spc="-25" dirty="0">
                  <a:solidFill>
                    <a:srgbClr val="404040"/>
                  </a:solidFill>
                  <a:latin typeface="Aptos Light" panose="020B0004020202020204" pitchFamily="34" charset="0"/>
                  <a:cs typeface="Calibri"/>
                </a:rPr>
                <a:t>of</a:t>
              </a:r>
              <a:r>
                <a:rPr lang="en-US" sz="2000" b="1" spc="-25" dirty="0">
                  <a:latin typeface="Aptos Light" panose="020B0004020202020204" pitchFamily="34" charset="0"/>
                  <a:cs typeface="Calibri"/>
                </a:rPr>
                <a:t> </a:t>
              </a:r>
              <a:r>
                <a:rPr lang="en-US" sz="2000" b="1" dirty="0">
                  <a:solidFill>
                    <a:srgbClr val="404040"/>
                  </a:solidFill>
                  <a:latin typeface="Aptos Light" panose="020B0004020202020204" pitchFamily="34" charset="0"/>
                  <a:cs typeface="Calibri"/>
                </a:rPr>
                <a:t>what</a:t>
              </a:r>
              <a:r>
                <a:rPr lang="en-US" sz="2000" b="1" spc="-55" dirty="0">
                  <a:solidFill>
                    <a:srgbClr val="404040"/>
                  </a:solidFill>
                  <a:latin typeface="Aptos Light" panose="020B0004020202020204" pitchFamily="34" charset="0"/>
                  <a:cs typeface="Calibri"/>
                </a:rPr>
                <a:t> </a:t>
              </a:r>
              <a:r>
                <a:rPr lang="en-US" sz="2000" b="1" spc="-10" dirty="0">
                  <a:solidFill>
                    <a:srgbClr val="404040"/>
                  </a:solidFill>
                  <a:latin typeface="Aptos Light" panose="020B0004020202020204" pitchFamily="34" charset="0"/>
                  <a:cs typeface="Calibri"/>
                </a:rPr>
                <a:t>happened?</a:t>
              </a:r>
              <a:endParaRPr lang="en-US" sz="2000" b="1" dirty="0">
                <a:latin typeface="Aptos Light" panose="020B0004020202020204" pitchFamily="34" charset="0"/>
                <a:cs typeface="Calibri"/>
              </a:endParaRPr>
            </a:p>
          </p:txBody>
        </p:sp>
      </p:grpSp>
      <p:pic>
        <p:nvPicPr>
          <p:cNvPr id="26" name="Graphic 25" descr="Badge 4 with solid fill">
            <a:extLst>
              <a:ext uri="{FF2B5EF4-FFF2-40B4-BE49-F238E27FC236}">
                <a16:creationId xmlns:a16="http://schemas.microsoft.com/office/drawing/2014/main" id="{3E6922C9-5435-A186-403E-012121490F2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04151" y="2866435"/>
            <a:ext cx="914400" cy="914400"/>
          </a:xfrm>
          <a:prstGeom prst="rect">
            <a:avLst/>
          </a:prstGeom>
        </p:spPr>
      </p:pic>
    </p:spTree>
    <p:extLst>
      <p:ext uri="{BB962C8B-B14F-4D97-AF65-F5344CB8AC3E}">
        <p14:creationId xmlns:p14="http://schemas.microsoft.com/office/powerpoint/2010/main" val="32616328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2765BA-CAB7-83B2-EF8B-361CFD110C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ECD16-7AFA-7BD4-392F-D78F6413E03C}"/>
              </a:ext>
            </a:extLst>
          </p:cNvPr>
          <p:cNvSpPr>
            <a:spLocks noGrp="1"/>
          </p:cNvSpPr>
          <p:nvPr>
            <p:ph type="title"/>
          </p:nvPr>
        </p:nvSpPr>
        <p:spPr>
          <a:xfrm>
            <a:off x="614235" y="434223"/>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Toolkit: Feedback Do’s and Don’ts </a:t>
            </a:r>
          </a:p>
        </p:txBody>
      </p:sp>
      <p:sp>
        <p:nvSpPr>
          <p:cNvPr id="3" name="Rectangle 2">
            <a:extLst>
              <a:ext uri="{FF2B5EF4-FFF2-40B4-BE49-F238E27FC236}">
                <a16:creationId xmlns:a16="http://schemas.microsoft.com/office/drawing/2014/main" id="{A6CD973C-CB64-6FBB-C54A-FE76AEB53114}"/>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93EC7C10-3F0E-9DC0-E754-A15E0DD8B50F}"/>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6DA218AA-CEA4-B246-5C22-9BDE46B93B7C}"/>
              </a:ext>
            </a:extLst>
          </p:cNvPr>
          <p:cNvSpPr/>
          <p:nvPr/>
        </p:nvSpPr>
        <p:spPr>
          <a:xfrm>
            <a:off x="0" y="1310311"/>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One pager for best practices, the do’s, and the don’ts</a:t>
            </a:r>
          </a:p>
        </p:txBody>
      </p:sp>
      <p:sp>
        <p:nvSpPr>
          <p:cNvPr id="6" name="object 4">
            <a:extLst>
              <a:ext uri="{FF2B5EF4-FFF2-40B4-BE49-F238E27FC236}">
                <a16:creationId xmlns:a16="http://schemas.microsoft.com/office/drawing/2014/main" id="{F6F7E44B-32F7-6714-632C-EF8A80BD454A}"/>
              </a:ext>
            </a:extLst>
          </p:cNvPr>
          <p:cNvSpPr/>
          <p:nvPr/>
        </p:nvSpPr>
        <p:spPr>
          <a:xfrm>
            <a:off x="614234" y="2130767"/>
            <a:ext cx="3191485" cy="4480770"/>
          </a:xfrm>
          <a:custGeom>
            <a:avLst/>
            <a:gdLst/>
            <a:ahLst/>
            <a:cxnLst/>
            <a:rect l="l" t="t" r="r" b="b"/>
            <a:pathLst>
              <a:path w="2743200" h="4267200">
                <a:moveTo>
                  <a:pt x="0" y="252095"/>
                </a:moveTo>
                <a:lnTo>
                  <a:pt x="4062" y="206790"/>
                </a:lnTo>
                <a:lnTo>
                  <a:pt x="15775" y="164145"/>
                </a:lnTo>
                <a:lnTo>
                  <a:pt x="34425" y="124873"/>
                </a:lnTo>
                <a:lnTo>
                  <a:pt x="59302" y="89688"/>
                </a:lnTo>
                <a:lnTo>
                  <a:pt x="89693" y="59301"/>
                </a:lnTo>
                <a:lnTo>
                  <a:pt x="124887" y="34426"/>
                </a:lnTo>
                <a:lnTo>
                  <a:pt x="164170" y="15775"/>
                </a:lnTo>
                <a:lnTo>
                  <a:pt x="206831" y="4062"/>
                </a:lnTo>
                <a:lnTo>
                  <a:pt x="252158" y="0"/>
                </a:lnTo>
                <a:lnTo>
                  <a:pt x="2491105" y="0"/>
                </a:lnTo>
                <a:lnTo>
                  <a:pt x="2536409" y="4062"/>
                </a:lnTo>
                <a:lnTo>
                  <a:pt x="2579054" y="15775"/>
                </a:lnTo>
                <a:lnTo>
                  <a:pt x="2618326" y="34426"/>
                </a:lnTo>
                <a:lnTo>
                  <a:pt x="2653511" y="59301"/>
                </a:lnTo>
                <a:lnTo>
                  <a:pt x="2683898" y="89688"/>
                </a:lnTo>
                <a:lnTo>
                  <a:pt x="2708773" y="124873"/>
                </a:lnTo>
                <a:lnTo>
                  <a:pt x="2727424" y="164145"/>
                </a:lnTo>
                <a:lnTo>
                  <a:pt x="2739137" y="206790"/>
                </a:lnTo>
                <a:lnTo>
                  <a:pt x="2743200" y="252095"/>
                </a:lnTo>
                <a:lnTo>
                  <a:pt x="2743200" y="4015041"/>
                </a:lnTo>
                <a:lnTo>
                  <a:pt x="2739137" y="4060368"/>
                </a:lnTo>
                <a:lnTo>
                  <a:pt x="2727424" y="4103029"/>
                </a:lnTo>
                <a:lnTo>
                  <a:pt x="2708773" y="4142312"/>
                </a:lnTo>
                <a:lnTo>
                  <a:pt x="2683898" y="4177506"/>
                </a:lnTo>
                <a:lnTo>
                  <a:pt x="2653511" y="4207897"/>
                </a:lnTo>
                <a:lnTo>
                  <a:pt x="2618326" y="4232774"/>
                </a:lnTo>
                <a:lnTo>
                  <a:pt x="2579054" y="4251424"/>
                </a:lnTo>
                <a:lnTo>
                  <a:pt x="2536409" y="4263137"/>
                </a:lnTo>
                <a:lnTo>
                  <a:pt x="2491105" y="4267200"/>
                </a:lnTo>
                <a:lnTo>
                  <a:pt x="252158" y="4267200"/>
                </a:lnTo>
                <a:lnTo>
                  <a:pt x="206831" y="4263137"/>
                </a:lnTo>
                <a:lnTo>
                  <a:pt x="164170" y="4251424"/>
                </a:lnTo>
                <a:lnTo>
                  <a:pt x="124887" y="4232774"/>
                </a:lnTo>
                <a:lnTo>
                  <a:pt x="89693" y="4207897"/>
                </a:lnTo>
                <a:lnTo>
                  <a:pt x="59302" y="4177506"/>
                </a:lnTo>
                <a:lnTo>
                  <a:pt x="34425" y="4142312"/>
                </a:lnTo>
                <a:lnTo>
                  <a:pt x="15775" y="4103029"/>
                </a:lnTo>
                <a:lnTo>
                  <a:pt x="4062" y="4060368"/>
                </a:lnTo>
                <a:lnTo>
                  <a:pt x="0" y="4015041"/>
                </a:lnTo>
                <a:lnTo>
                  <a:pt x="0" y="252095"/>
                </a:lnTo>
                <a:close/>
              </a:path>
            </a:pathLst>
          </a:custGeom>
          <a:ln w="2540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object 5">
            <a:extLst>
              <a:ext uri="{FF2B5EF4-FFF2-40B4-BE49-F238E27FC236}">
                <a16:creationId xmlns:a16="http://schemas.microsoft.com/office/drawing/2014/main" id="{B4B70AA3-3EFB-6401-1EBA-5B621D960D4B}"/>
              </a:ext>
            </a:extLst>
          </p:cNvPr>
          <p:cNvSpPr txBox="1"/>
          <p:nvPr/>
        </p:nvSpPr>
        <p:spPr>
          <a:xfrm>
            <a:off x="766281" y="2263912"/>
            <a:ext cx="2866430" cy="3575338"/>
          </a:xfrm>
          <a:prstGeom prst="rect">
            <a:avLst/>
          </a:prstGeom>
        </p:spPr>
        <p:txBody>
          <a:bodyPr vert="horz" wrap="square" lIns="0" tIns="101600" rIns="0" bIns="0" rtlCol="0">
            <a:spAutoFit/>
          </a:bodyPr>
          <a:lstStyle/>
          <a:p>
            <a:pPr marL="259079" marR="0" lvl="0" indent="0" algn="ctr" defTabSz="914400" rtl="0" eaLnBrk="1" fontAlgn="auto" latinLnBrk="0" hangingPunct="1">
              <a:lnSpc>
                <a:spcPct val="100000"/>
              </a:lnSpc>
              <a:spcBef>
                <a:spcPts val="800"/>
              </a:spcBef>
              <a:spcAft>
                <a:spcPts val="0"/>
              </a:spcAft>
              <a:buClrTx/>
              <a:buSzTx/>
              <a:buFontTx/>
              <a:buNone/>
              <a:tabLst/>
              <a:defRPr/>
            </a:pPr>
            <a:r>
              <a:rPr kumimoji="0" lang="en-US" sz="2000" b="0" i="0" u="sng" strike="noStrike" kern="1200" cap="none" spc="-204" normalizeH="0" baseline="0" noProof="0" dirty="0">
                <a:ln>
                  <a:noFill/>
                </a:ln>
                <a:solidFill>
                  <a:srgbClr val="E94600"/>
                </a:solidFill>
                <a:effectLst/>
                <a:uLnTx/>
                <a:uFill>
                  <a:solidFill>
                    <a:srgbClr val="BC572C"/>
                  </a:solidFill>
                </a:uFill>
                <a:latin typeface="Aptos Light" panose="020B0004020202020204" pitchFamily="34" charset="0"/>
                <a:ea typeface="+mn-ea"/>
                <a:cs typeface="Arial Black"/>
              </a:rPr>
              <a:t>Best Practices</a:t>
            </a:r>
          </a:p>
          <a:p>
            <a:pPr marL="259079" marR="0" lvl="0" indent="0" algn="ctr" defTabSz="914400" rtl="0" eaLnBrk="1" fontAlgn="auto" latinLnBrk="0" hangingPunct="1">
              <a:lnSpc>
                <a:spcPct val="100000"/>
              </a:lnSpc>
              <a:spcBef>
                <a:spcPts val="800"/>
              </a:spcBef>
              <a:spcAft>
                <a:spcPts val="0"/>
              </a:spcAft>
              <a:buClrTx/>
              <a:buSzTx/>
              <a:buFontTx/>
              <a:buNone/>
              <a:tabLst/>
              <a:defRPr/>
            </a:pPr>
            <a:endParaRPr kumimoji="0" sz="2000" b="0" i="0" u="none" strike="noStrike" kern="1200" cap="none" spc="0" normalizeH="0" baseline="0" noProof="0" dirty="0">
              <a:ln>
                <a:noFill/>
              </a:ln>
              <a:solidFill>
                <a:srgbClr val="E94600"/>
              </a:solidFill>
              <a:effectLst/>
              <a:uLnTx/>
              <a:uFillTx/>
              <a:latin typeface="Aptos Light" panose="020B0004020202020204" pitchFamily="34" charset="0"/>
              <a:ea typeface="+mn-ea"/>
              <a:cs typeface="Arial Black"/>
            </a:endParaRP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kumimoji="0" lang="en-US" sz="1600" i="0" u="none" strike="noStrike" kern="1200" cap="none" spc="0" normalizeH="0" baseline="0" noProof="0" dirty="0">
                <a:ln>
                  <a:noFill/>
                </a:ln>
                <a:solidFill>
                  <a:srgbClr val="000000"/>
                </a:solidFill>
                <a:effectLst/>
                <a:uLnTx/>
                <a:uFillTx/>
                <a:latin typeface="Aptos Light" panose="020B0004020202020204" pitchFamily="34" charset="0"/>
                <a:ea typeface="+mn-ea"/>
                <a:cs typeface="Calibri"/>
              </a:rPr>
              <a:t>Set the tone </a:t>
            </a: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lang="en-US" sz="1600" dirty="0">
                <a:solidFill>
                  <a:srgbClr val="000000"/>
                </a:solidFill>
                <a:latin typeface="Aptos Light" panose="020B0004020202020204" pitchFamily="34" charset="0"/>
                <a:cs typeface="Calibri"/>
              </a:rPr>
              <a:t>Ask permission </a:t>
            </a: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kumimoji="0" lang="en-US" sz="1600" i="0" u="none" strike="noStrike" kern="1200" cap="none" spc="0" normalizeH="0" baseline="0" noProof="0" dirty="0">
                <a:ln>
                  <a:noFill/>
                </a:ln>
                <a:solidFill>
                  <a:srgbClr val="000000"/>
                </a:solidFill>
                <a:effectLst/>
                <a:uLnTx/>
                <a:uFillTx/>
                <a:latin typeface="Aptos Light" panose="020B0004020202020204" pitchFamily="34" charset="0"/>
                <a:ea typeface="+mn-ea"/>
                <a:cs typeface="Calibri"/>
              </a:rPr>
              <a:t>Make and follow a plan </a:t>
            </a: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lang="en-US" sz="1600" dirty="0">
                <a:solidFill>
                  <a:srgbClr val="000000"/>
                </a:solidFill>
                <a:latin typeface="Aptos Light" panose="020B0004020202020204" pitchFamily="34" charset="0"/>
                <a:cs typeface="Calibri"/>
              </a:rPr>
              <a:t>Stick to one topic in the conversation </a:t>
            </a: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lang="en-US" sz="1600" dirty="0">
                <a:solidFill>
                  <a:srgbClr val="000000"/>
                </a:solidFill>
                <a:latin typeface="Aptos Light" panose="020B0004020202020204" pitchFamily="34" charset="0"/>
                <a:cs typeface="Calibri"/>
              </a:rPr>
              <a:t>Avoid a feedback sandwich </a:t>
            </a: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kumimoji="0" lang="en-US" sz="1600" i="0" u="none" strike="noStrike" kern="1200" cap="none" spc="0" normalizeH="0" baseline="0" noProof="0" dirty="0">
                <a:ln>
                  <a:noFill/>
                </a:ln>
                <a:solidFill>
                  <a:srgbClr val="000000"/>
                </a:solidFill>
                <a:effectLst/>
                <a:uLnTx/>
                <a:uFillTx/>
                <a:latin typeface="Aptos Light" panose="020B0004020202020204" pitchFamily="34" charset="0"/>
                <a:ea typeface="+mn-ea"/>
                <a:cs typeface="Calibri"/>
              </a:rPr>
              <a:t>Treat the receiver with an extra degree of respect </a:t>
            </a: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lang="en-US" sz="1600" b="1" dirty="0">
                <a:solidFill>
                  <a:srgbClr val="000000"/>
                </a:solidFill>
                <a:latin typeface="Aptos Light" panose="020B0004020202020204" pitchFamily="34" charset="0"/>
                <a:cs typeface="Calibri"/>
              </a:rPr>
              <a:t>Don’t be a jerk! </a:t>
            </a:r>
            <a:endParaRPr kumimoji="0"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Calibri"/>
            </a:endParaRPr>
          </a:p>
        </p:txBody>
      </p:sp>
      <p:sp>
        <p:nvSpPr>
          <p:cNvPr id="8" name="object 6">
            <a:extLst>
              <a:ext uri="{FF2B5EF4-FFF2-40B4-BE49-F238E27FC236}">
                <a16:creationId xmlns:a16="http://schemas.microsoft.com/office/drawing/2014/main" id="{8451569F-D0AE-6CFD-D0EC-F13E7A130742}"/>
              </a:ext>
            </a:extLst>
          </p:cNvPr>
          <p:cNvSpPr/>
          <p:nvPr/>
        </p:nvSpPr>
        <p:spPr>
          <a:xfrm>
            <a:off x="4237639" y="2173783"/>
            <a:ext cx="3191485" cy="4480770"/>
          </a:xfrm>
          <a:custGeom>
            <a:avLst/>
            <a:gdLst/>
            <a:ahLst/>
            <a:cxnLst/>
            <a:rect l="l" t="t" r="r" b="b"/>
            <a:pathLst>
              <a:path w="2743200" h="4267200">
                <a:moveTo>
                  <a:pt x="0" y="252095"/>
                </a:moveTo>
                <a:lnTo>
                  <a:pt x="4062" y="206790"/>
                </a:lnTo>
                <a:lnTo>
                  <a:pt x="15775" y="164145"/>
                </a:lnTo>
                <a:lnTo>
                  <a:pt x="34426" y="124873"/>
                </a:lnTo>
                <a:lnTo>
                  <a:pt x="59301" y="89688"/>
                </a:lnTo>
                <a:lnTo>
                  <a:pt x="89688" y="59301"/>
                </a:lnTo>
                <a:lnTo>
                  <a:pt x="124873" y="34426"/>
                </a:lnTo>
                <a:lnTo>
                  <a:pt x="164145" y="15775"/>
                </a:lnTo>
                <a:lnTo>
                  <a:pt x="206790" y="4062"/>
                </a:lnTo>
                <a:lnTo>
                  <a:pt x="252095" y="0"/>
                </a:lnTo>
                <a:lnTo>
                  <a:pt x="2491105" y="0"/>
                </a:lnTo>
                <a:lnTo>
                  <a:pt x="2536409" y="4062"/>
                </a:lnTo>
                <a:lnTo>
                  <a:pt x="2579054" y="15775"/>
                </a:lnTo>
                <a:lnTo>
                  <a:pt x="2618326" y="34426"/>
                </a:lnTo>
                <a:lnTo>
                  <a:pt x="2653511" y="59301"/>
                </a:lnTo>
                <a:lnTo>
                  <a:pt x="2683898" y="89688"/>
                </a:lnTo>
                <a:lnTo>
                  <a:pt x="2708773" y="124873"/>
                </a:lnTo>
                <a:lnTo>
                  <a:pt x="2727424" y="164145"/>
                </a:lnTo>
                <a:lnTo>
                  <a:pt x="2739137" y="206790"/>
                </a:lnTo>
                <a:lnTo>
                  <a:pt x="2743200" y="252095"/>
                </a:lnTo>
                <a:lnTo>
                  <a:pt x="2743200" y="4015041"/>
                </a:lnTo>
                <a:lnTo>
                  <a:pt x="2739137" y="4060368"/>
                </a:lnTo>
                <a:lnTo>
                  <a:pt x="2727424" y="4103029"/>
                </a:lnTo>
                <a:lnTo>
                  <a:pt x="2708773" y="4142312"/>
                </a:lnTo>
                <a:lnTo>
                  <a:pt x="2683898" y="4177506"/>
                </a:lnTo>
                <a:lnTo>
                  <a:pt x="2653511" y="4207897"/>
                </a:lnTo>
                <a:lnTo>
                  <a:pt x="2618326" y="4232774"/>
                </a:lnTo>
                <a:lnTo>
                  <a:pt x="2579054" y="4251424"/>
                </a:lnTo>
                <a:lnTo>
                  <a:pt x="2536409" y="4263137"/>
                </a:lnTo>
                <a:lnTo>
                  <a:pt x="2491105" y="4267200"/>
                </a:lnTo>
                <a:lnTo>
                  <a:pt x="252095" y="4267200"/>
                </a:lnTo>
                <a:lnTo>
                  <a:pt x="206790" y="4263137"/>
                </a:lnTo>
                <a:lnTo>
                  <a:pt x="164145" y="4251424"/>
                </a:lnTo>
                <a:lnTo>
                  <a:pt x="124873" y="4232774"/>
                </a:lnTo>
                <a:lnTo>
                  <a:pt x="89688" y="4207897"/>
                </a:lnTo>
                <a:lnTo>
                  <a:pt x="59301" y="4177506"/>
                </a:lnTo>
                <a:lnTo>
                  <a:pt x="34426" y="4142312"/>
                </a:lnTo>
                <a:lnTo>
                  <a:pt x="15775" y="4103029"/>
                </a:lnTo>
                <a:lnTo>
                  <a:pt x="4062" y="4060368"/>
                </a:lnTo>
                <a:lnTo>
                  <a:pt x="0" y="4015041"/>
                </a:lnTo>
                <a:lnTo>
                  <a:pt x="0" y="252095"/>
                </a:lnTo>
                <a:close/>
              </a:path>
            </a:pathLst>
          </a:custGeom>
          <a:ln w="2540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object 7">
            <a:extLst>
              <a:ext uri="{FF2B5EF4-FFF2-40B4-BE49-F238E27FC236}">
                <a16:creationId xmlns:a16="http://schemas.microsoft.com/office/drawing/2014/main" id="{33144EAC-1694-07E5-AF5A-1E42C7790F37}"/>
              </a:ext>
            </a:extLst>
          </p:cNvPr>
          <p:cNvSpPr txBox="1"/>
          <p:nvPr/>
        </p:nvSpPr>
        <p:spPr>
          <a:xfrm>
            <a:off x="4376324" y="2253652"/>
            <a:ext cx="2914114" cy="4237057"/>
          </a:xfrm>
          <a:prstGeom prst="rect">
            <a:avLst/>
          </a:prstGeom>
        </p:spPr>
        <p:txBody>
          <a:bodyPr vert="horz" wrap="square" lIns="0" tIns="101600" rIns="0" bIns="0" rtlCol="0">
            <a:spAutoFit/>
          </a:bodyPr>
          <a:lstStyle/>
          <a:p>
            <a:pPr marL="132715" marR="0" lvl="0" indent="0" algn="ctr" defTabSz="914400" rtl="0" eaLnBrk="1" fontAlgn="auto" latinLnBrk="0" hangingPunct="1">
              <a:lnSpc>
                <a:spcPct val="100000"/>
              </a:lnSpc>
              <a:spcBef>
                <a:spcPts val="800"/>
              </a:spcBef>
              <a:spcAft>
                <a:spcPts val="0"/>
              </a:spcAft>
              <a:buClrTx/>
              <a:buSzTx/>
              <a:buFontTx/>
              <a:buNone/>
              <a:tabLst/>
              <a:defRPr/>
            </a:pPr>
            <a:r>
              <a:rPr kumimoji="0" lang="en-US" sz="2000" b="0" i="0" u="sng" strike="noStrike" kern="1200" cap="none" spc="-140" normalizeH="0" baseline="0" noProof="0" dirty="0">
                <a:ln>
                  <a:noFill/>
                </a:ln>
                <a:solidFill>
                  <a:srgbClr val="E94600"/>
                </a:solidFill>
                <a:effectLst/>
                <a:uLnTx/>
                <a:uFill>
                  <a:solidFill>
                    <a:srgbClr val="BC572C"/>
                  </a:solidFill>
                </a:uFill>
                <a:latin typeface="Aptos Light" panose="020B0004020202020204" pitchFamily="34" charset="0"/>
                <a:ea typeface="+mn-ea"/>
                <a:cs typeface="Arial Black"/>
              </a:rPr>
              <a:t>Do’s</a:t>
            </a:r>
          </a:p>
          <a:p>
            <a:pPr marL="132715" marR="0" lvl="0" indent="0" algn="ctr" defTabSz="914400" rtl="0" eaLnBrk="1" fontAlgn="auto" latinLnBrk="0" hangingPunct="1">
              <a:lnSpc>
                <a:spcPct val="100000"/>
              </a:lnSpc>
              <a:spcBef>
                <a:spcPts val="800"/>
              </a:spcBef>
              <a:spcAft>
                <a:spcPts val="0"/>
              </a:spcAft>
              <a:buClrTx/>
              <a:buSzTx/>
              <a:buFontTx/>
              <a:buNone/>
              <a:tabLst/>
              <a:defRPr/>
            </a:pPr>
            <a:endParaRPr kumimoji="0" sz="2000" b="0" i="0" u="none" strike="noStrike" kern="1200" cap="none" spc="0" normalizeH="0" baseline="0" noProof="0" dirty="0">
              <a:ln>
                <a:noFill/>
              </a:ln>
              <a:solidFill>
                <a:srgbClr val="E94600"/>
              </a:solidFill>
              <a:effectLst/>
              <a:uLnTx/>
              <a:uFillTx/>
              <a:latin typeface="Aptos Light" panose="020B0004020202020204" pitchFamily="34" charset="0"/>
              <a:ea typeface="+mn-ea"/>
              <a:cs typeface="Arial Black"/>
            </a:endParaRPr>
          </a:p>
          <a:p>
            <a:pPr marL="183515" marR="124460" lvl="0" indent="-171450" algn="l" defTabSz="914400" rtl="0" eaLnBrk="1" fontAlgn="auto" latinLnBrk="0" hangingPunct="1">
              <a:lnSpc>
                <a:spcPct val="100000"/>
              </a:lnSpc>
              <a:spcBef>
                <a:spcPts val="620"/>
              </a:spcBef>
              <a:spcAft>
                <a:spcPts val="0"/>
              </a:spcAft>
              <a:buClrTx/>
              <a:buSzTx/>
              <a:buFont typeface="Arial"/>
              <a:buChar char="•"/>
              <a:tabLst>
                <a:tab pos="183515" algn="l"/>
              </a:tabLst>
              <a:defRPr/>
            </a:pPr>
            <a:r>
              <a:rPr kumimoji="0" lang="en-US" sz="1600" b="0" i="0" u="none" strike="noStrike" kern="1200" cap="none" spc="-20" normalizeH="0" baseline="0" noProof="0" dirty="0">
                <a:ln>
                  <a:noFill/>
                </a:ln>
                <a:solidFill>
                  <a:srgbClr val="000000"/>
                </a:solidFill>
                <a:effectLst/>
                <a:uLnTx/>
                <a:uFillTx/>
                <a:latin typeface="Aptos Light" panose="020B0004020202020204" pitchFamily="34" charset="0"/>
                <a:ea typeface="+mn-ea"/>
                <a:cs typeface="Calibri"/>
              </a:rPr>
              <a:t>Use courtesy gestures </a:t>
            </a:r>
          </a:p>
          <a:p>
            <a:pPr marL="183515" marR="124460" lvl="0" indent="-171450" algn="l" defTabSz="914400" rtl="0" eaLnBrk="1" fontAlgn="auto" latinLnBrk="0" hangingPunct="1">
              <a:lnSpc>
                <a:spcPct val="100000"/>
              </a:lnSpc>
              <a:spcBef>
                <a:spcPts val="620"/>
              </a:spcBef>
              <a:spcAft>
                <a:spcPts val="0"/>
              </a:spcAft>
              <a:buClrTx/>
              <a:buSzTx/>
              <a:buFont typeface="Arial"/>
              <a:buChar char="•"/>
              <a:tabLst>
                <a:tab pos="183515" algn="l"/>
              </a:tabLst>
              <a:defRPr/>
            </a:pPr>
            <a:r>
              <a:rPr lang="en-US" sz="1600" spc="-20" dirty="0">
                <a:solidFill>
                  <a:srgbClr val="000000"/>
                </a:solidFill>
                <a:latin typeface="Aptos Light" panose="020B0004020202020204" pitchFamily="34" charset="0"/>
                <a:cs typeface="Calibri"/>
              </a:rPr>
              <a:t>Be specific, factual, and objective </a:t>
            </a:r>
          </a:p>
          <a:p>
            <a:pPr marL="183515" marR="124460" lvl="0" indent="-171450" algn="l" defTabSz="914400" rtl="0" eaLnBrk="1" fontAlgn="auto" latinLnBrk="0" hangingPunct="1">
              <a:lnSpc>
                <a:spcPct val="100000"/>
              </a:lnSpc>
              <a:spcBef>
                <a:spcPts val="620"/>
              </a:spcBef>
              <a:spcAft>
                <a:spcPts val="0"/>
              </a:spcAft>
              <a:buClrTx/>
              <a:buSzTx/>
              <a:buFont typeface="Arial"/>
              <a:buChar char="•"/>
              <a:tabLst>
                <a:tab pos="183515" algn="l"/>
              </a:tabLst>
              <a:defRPr/>
            </a:pPr>
            <a:r>
              <a:rPr kumimoji="0" lang="en-US" sz="1600" b="0" i="0" u="none" strike="noStrike" kern="1200" cap="none" spc="-20" normalizeH="0" baseline="0" noProof="0" dirty="0">
                <a:ln>
                  <a:noFill/>
                </a:ln>
                <a:solidFill>
                  <a:srgbClr val="000000"/>
                </a:solidFill>
                <a:effectLst/>
                <a:uLnTx/>
                <a:uFillTx/>
                <a:latin typeface="Aptos Light" panose="020B0004020202020204" pitchFamily="34" charset="0"/>
                <a:ea typeface="+mn-ea"/>
                <a:cs typeface="Calibri"/>
              </a:rPr>
              <a:t>Separate observations </a:t>
            </a:r>
            <a:r>
              <a:rPr lang="en-US" sz="1600" spc="-20" dirty="0">
                <a:solidFill>
                  <a:srgbClr val="000000"/>
                </a:solidFill>
                <a:latin typeface="Aptos Light" panose="020B0004020202020204" pitchFamily="34" charset="0"/>
                <a:cs typeface="Calibri"/>
              </a:rPr>
              <a:t>about behavior from the impact of the behavior </a:t>
            </a:r>
          </a:p>
          <a:p>
            <a:pPr marL="183515" marR="124460" lvl="0" indent="-171450" algn="l" defTabSz="914400" rtl="0" eaLnBrk="1" fontAlgn="auto" latinLnBrk="0" hangingPunct="1">
              <a:lnSpc>
                <a:spcPct val="100000"/>
              </a:lnSpc>
              <a:spcBef>
                <a:spcPts val="620"/>
              </a:spcBef>
              <a:spcAft>
                <a:spcPts val="0"/>
              </a:spcAft>
              <a:buClrTx/>
              <a:buSzTx/>
              <a:buFont typeface="Arial"/>
              <a:buChar char="•"/>
              <a:tabLst>
                <a:tab pos="183515" algn="l"/>
              </a:tabLst>
              <a:defRPr/>
            </a:pPr>
            <a:r>
              <a:rPr kumimoji="0" lang="en-US" sz="1600" b="0" i="0" u="none" strike="noStrike" kern="1200" cap="none" spc="-20" normalizeH="0" baseline="0" noProof="0" dirty="0">
                <a:ln>
                  <a:noFill/>
                </a:ln>
                <a:solidFill>
                  <a:srgbClr val="000000"/>
                </a:solidFill>
                <a:effectLst/>
                <a:uLnTx/>
                <a:uFillTx/>
                <a:latin typeface="Aptos Light" panose="020B0004020202020204" pitchFamily="34" charset="0"/>
                <a:ea typeface="+mn-ea"/>
                <a:cs typeface="Calibri"/>
              </a:rPr>
              <a:t>Refer to behaviors about which the receiver can do something </a:t>
            </a:r>
          </a:p>
          <a:p>
            <a:pPr marL="183515" marR="124460" lvl="0" indent="-171450" algn="l" defTabSz="914400" rtl="0" eaLnBrk="1" fontAlgn="auto" latinLnBrk="0" hangingPunct="1">
              <a:lnSpc>
                <a:spcPct val="100000"/>
              </a:lnSpc>
              <a:spcBef>
                <a:spcPts val="620"/>
              </a:spcBef>
              <a:spcAft>
                <a:spcPts val="0"/>
              </a:spcAft>
              <a:buClrTx/>
              <a:buSzTx/>
              <a:buFont typeface="Arial"/>
              <a:buChar char="•"/>
              <a:tabLst>
                <a:tab pos="183515" algn="l"/>
              </a:tabLst>
              <a:defRPr/>
            </a:pPr>
            <a:r>
              <a:rPr lang="en-US" sz="1600" spc="-20" dirty="0">
                <a:solidFill>
                  <a:srgbClr val="000000"/>
                </a:solidFill>
                <a:latin typeface="Aptos Light" panose="020B0004020202020204" pitchFamily="34" charset="0"/>
                <a:cs typeface="Calibri"/>
              </a:rPr>
              <a:t>Listen to the participant and seek understanding </a:t>
            </a:r>
          </a:p>
          <a:p>
            <a:pPr marL="183515" marR="124460" lvl="0" indent="-171450" algn="l" defTabSz="914400" rtl="0" eaLnBrk="1" fontAlgn="auto" latinLnBrk="0" hangingPunct="1">
              <a:lnSpc>
                <a:spcPct val="100000"/>
              </a:lnSpc>
              <a:spcBef>
                <a:spcPts val="620"/>
              </a:spcBef>
              <a:spcAft>
                <a:spcPts val="0"/>
              </a:spcAft>
              <a:buClrTx/>
              <a:buSzTx/>
              <a:buFont typeface="Arial"/>
              <a:buChar char="•"/>
              <a:tabLst>
                <a:tab pos="183515" algn="l"/>
              </a:tabLst>
              <a:defRPr/>
            </a:pPr>
            <a:r>
              <a:rPr kumimoji="0" lang="en-US" sz="1600" b="0" i="0" u="none" strike="noStrike" kern="1200" cap="none" spc="-20" normalizeH="0" baseline="0" noProof="0" dirty="0">
                <a:ln>
                  <a:noFill/>
                </a:ln>
                <a:solidFill>
                  <a:srgbClr val="000000"/>
                </a:solidFill>
                <a:effectLst/>
                <a:uLnTx/>
                <a:uFillTx/>
                <a:latin typeface="Aptos Light" panose="020B0004020202020204" pitchFamily="34" charset="0"/>
                <a:ea typeface="+mn-ea"/>
                <a:cs typeface="Calibri"/>
              </a:rPr>
              <a:t>Pro</a:t>
            </a:r>
            <a:r>
              <a:rPr lang="en-US" sz="1600" spc="-20" dirty="0">
                <a:solidFill>
                  <a:srgbClr val="000000"/>
                </a:solidFill>
                <a:latin typeface="Aptos Light" panose="020B0004020202020204" pitchFamily="34" charset="0"/>
                <a:cs typeface="Calibri"/>
              </a:rPr>
              <a:t>vide timely feedback and practice delivery </a:t>
            </a:r>
            <a:endParaRPr kumimoji="0"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Calibri"/>
            </a:endParaRPr>
          </a:p>
        </p:txBody>
      </p:sp>
      <p:sp>
        <p:nvSpPr>
          <p:cNvPr id="20" name="object 10">
            <a:extLst>
              <a:ext uri="{FF2B5EF4-FFF2-40B4-BE49-F238E27FC236}">
                <a16:creationId xmlns:a16="http://schemas.microsoft.com/office/drawing/2014/main" id="{C6D5CE7E-5C4D-EF2C-304F-C6203D1FF3B4}"/>
              </a:ext>
            </a:extLst>
          </p:cNvPr>
          <p:cNvSpPr/>
          <p:nvPr/>
        </p:nvSpPr>
        <p:spPr>
          <a:xfrm>
            <a:off x="8234234" y="2177044"/>
            <a:ext cx="3191485" cy="4480770"/>
          </a:xfrm>
          <a:custGeom>
            <a:avLst/>
            <a:gdLst/>
            <a:ahLst/>
            <a:cxnLst/>
            <a:rect l="l" t="t" r="r" b="b"/>
            <a:pathLst>
              <a:path w="2743200" h="4267200">
                <a:moveTo>
                  <a:pt x="0" y="252095"/>
                </a:moveTo>
                <a:lnTo>
                  <a:pt x="4062" y="206790"/>
                </a:lnTo>
                <a:lnTo>
                  <a:pt x="15775" y="164145"/>
                </a:lnTo>
                <a:lnTo>
                  <a:pt x="34426" y="124873"/>
                </a:lnTo>
                <a:lnTo>
                  <a:pt x="59301" y="89688"/>
                </a:lnTo>
                <a:lnTo>
                  <a:pt x="89688" y="59301"/>
                </a:lnTo>
                <a:lnTo>
                  <a:pt x="124873" y="34426"/>
                </a:lnTo>
                <a:lnTo>
                  <a:pt x="164145" y="15775"/>
                </a:lnTo>
                <a:lnTo>
                  <a:pt x="206790" y="4062"/>
                </a:lnTo>
                <a:lnTo>
                  <a:pt x="252094" y="0"/>
                </a:lnTo>
                <a:lnTo>
                  <a:pt x="2491104" y="0"/>
                </a:lnTo>
                <a:lnTo>
                  <a:pt x="2536409" y="4062"/>
                </a:lnTo>
                <a:lnTo>
                  <a:pt x="2579054" y="15775"/>
                </a:lnTo>
                <a:lnTo>
                  <a:pt x="2618326" y="34426"/>
                </a:lnTo>
                <a:lnTo>
                  <a:pt x="2653511" y="59301"/>
                </a:lnTo>
                <a:lnTo>
                  <a:pt x="2683898" y="89688"/>
                </a:lnTo>
                <a:lnTo>
                  <a:pt x="2708773" y="124873"/>
                </a:lnTo>
                <a:lnTo>
                  <a:pt x="2727424" y="164145"/>
                </a:lnTo>
                <a:lnTo>
                  <a:pt x="2739137" y="206790"/>
                </a:lnTo>
                <a:lnTo>
                  <a:pt x="2743200" y="252095"/>
                </a:lnTo>
                <a:lnTo>
                  <a:pt x="2743200" y="4015041"/>
                </a:lnTo>
                <a:lnTo>
                  <a:pt x="2739137" y="4060368"/>
                </a:lnTo>
                <a:lnTo>
                  <a:pt x="2727424" y="4103029"/>
                </a:lnTo>
                <a:lnTo>
                  <a:pt x="2708773" y="4142312"/>
                </a:lnTo>
                <a:lnTo>
                  <a:pt x="2683898" y="4177506"/>
                </a:lnTo>
                <a:lnTo>
                  <a:pt x="2653511" y="4207897"/>
                </a:lnTo>
                <a:lnTo>
                  <a:pt x="2618326" y="4232774"/>
                </a:lnTo>
                <a:lnTo>
                  <a:pt x="2579054" y="4251424"/>
                </a:lnTo>
                <a:lnTo>
                  <a:pt x="2536409" y="4263137"/>
                </a:lnTo>
                <a:lnTo>
                  <a:pt x="2491104" y="4267200"/>
                </a:lnTo>
                <a:lnTo>
                  <a:pt x="252094" y="4267200"/>
                </a:lnTo>
                <a:lnTo>
                  <a:pt x="206790" y="4263137"/>
                </a:lnTo>
                <a:lnTo>
                  <a:pt x="164145" y="4251424"/>
                </a:lnTo>
                <a:lnTo>
                  <a:pt x="124873" y="4232774"/>
                </a:lnTo>
                <a:lnTo>
                  <a:pt x="89688" y="4207897"/>
                </a:lnTo>
                <a:lnTo>
                  <a:pt x="59301" y="4177506"/>
                </a:lnTo>
                <a:lnTo>
                  <a:pt x="34426" y="4142312"/>
                </a:lnTo>
                <a:lnTo>
                  <a:pt x="15775" y="4103029"/>
                </a:lnTo>
                <a:lnTo>
                  <a:pt x="4062" y="4060368"/>
                </a:lnTo>
                <a:lnTo>
                  <a:pt x="0" y="4015041"/>
                </a:lnTo>
                <a:lnTo>
                  <a:pt x="0" y="252095"/>
                </a:lnTo>
                <a:close/>
              </a:path>
            </a:pathLst>
          </a:custGeom>
          <a:ln w="25400">
            <a:solidFill>
              <a:schemeClr val="accent1"/>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object 11">
            <a:extLst>
              <a:ext uri="{FF2B5EF4-FFF2-40B4-BE49-F238E27FC236}">
                <a16:creationId xmlns:a16="http://schemas.microsoft.com/office/drawing/2014/main" id="{06E5ED69-1277-B640-B094-4EDE1DC8A72A}"/>
              </a:ext>
            </a:extLst>
          </p:cNvPr>
          <p:cNvSpPr txBox="1"/>
          <p:nvPr/>
        </p:nvSpPr>
        <p:spPr>
          <a:xfrm>
            <a:off x="8466364" y="2263912"/>
            <a:ext cx="2727223" cy="2918748"/>
          </a:xfrm>
          <a:prstGeom prst="rect">
            <a:avLst/>
          </a:prstGeom>
        </p:spPr>
        <p:txBody>
          <a:bodyPr vert="horz" wrap="square" lIns="0" tIns="12700" rIns="0" bIns="0" rtlCol="0">
            <a:spAutoFit/>
          </a:bodyPr>
          <a:lstStyle/>
          <a:p>
            <a:pPr marL="233679" marR="40640" lvl="0" indent="152400" algn="ctr" defTabSz="914400" rtl="0" eaLnBrk="1" fontAlgn="auto" latinLnBrk="0" hangingPunct="1">
              <a:lnSpc>
                <a:spcPct val="100000"/>
              </a:lnSpc>
              <a:spcBef>
                <a:spcPts val="100"/>
              </a:spcBef>
              <a:spcAft>
                <a:spcPts val="0"/>
              </a:spcAft>
              <a:buClrTx/>
              <a:buSzTx/>
              <a:buFontTx/>
              <a:buNone/>
              <a:tabLst/>
              <a:defRPr/>
            </a:pPr>
            <a:r>
              <a:rPr kumimoji="0" lang="en-US" sz="2000" b="0" i="0" u="sng" strike="noStrike" kern="1200" cap="none" spc="-200" normalizeH="0" baseline="0" noProof="0" dirty="0">
                <a:ln>
                  <a:noFill/>
                </a:ln>
                <a:solidFill>
                  <a:srgbClr val="E94600"/>
                </a:solidFill>
                <a:effectLst/>
                <a:uLnTx/>
                <a:uFill>
                  <a:solidFill>
                    <a:srgbClr val="BC572C"/>
                  </a:solidFill>
                </a:uFill>
                <a:latin typeface="Aptos Light" panose="020B0004020202020204" pitchFamily="34" charset="0"/>
                <a:ea typeface="+mn-ea"/>
                <a:cs typeface="Arial Black"/>
              </a:rPr>
              <a:t>Don’ts</a:t>
            </a:r>
          </a:p>
          <a:p>
            <a:pPr marL="233679" marR="40640" lvl="0" indent="152400" algn="ctr" defTabSz="914400" rtl="0" eaLnBrk="1" fontAlgn="auto" latinLnBrk="0" hangingPunct="1">
              <a:lnSpc>
                <a:spcPct val="100000"/>
              </a:lnSpc>
              <a:spcBef>
                <a:spcPts val="100"/>
              </a:spcBef>
              <a:spcAft>
                <a:spcPts val="0"/>
              </a:spcAft>
              <a:buClrTx/>
              <a:buSzTx/>
              <a:buFontTx/>
              <a:buNone/>
              <a:tabLst/>
              <a:defRPr/>
            </a:pPr>
            <a:endParaRPr kumimoji="0" sz="2000" b="0" i="0" u="none" strike="noStrike" kern="1200" cap="none" spc="0" normalizeH="0" baseline="0" noProof="0" dirty="0">
              <a:ln>
                <a:noFill/>
              </a:ln>
              <a:solidFill>
                <a:srgbClr val="E94600"/>
              </a:solidFill>
              <a:effectLst/>
              <a:uLnTx/>
              <a:uFillTx/>
              <a:latin typeface="Aptos Light" panose="020B0004020202020204" pitchFamily="34" charset="0"/>
              <a:ea typeface="+mn-ea"/>
              <a:cs typeface="Arial Black"/>
            </a:endParaRP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Calibri"/>
              </a:rPr>
              <a:t>Take it personally </a:t>
            </a: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lang="en-US" sz="1600" dirty="0">
                <a:solidFill>
                  <a:srgbClr val="000000"/>
                </a:solidFill>
                <a:latin typeface="Aptos Light" panose="020B0004020202020204" pitchFamily="34" charset="0"/>
                <a:cs typeface="Calibri"/>
              </a:rPr>
              <a:t>Talk over the participant or argue with them </a:t>
            </a: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Calibri"/>
              </a:rPr>
              <a:t>Present the conversation as disciplinary, keep it POSITIVE and constructive</a:t>
            </a:r>
            <a:r>
              <a:rPr lang="en-US" sz="1600" dirty="0">
                <a:solidFill>
                  <a:srgbClr val="000000"/>
                </a:solidFill>
                <a:latin typeface="Aptos Light" panose="020B0004020202020204" pitchFamily="34" charset="0"/>
                <a:cs typeface="Calibri"/>
              </a:rPr>
              <a:t> </a:t>
            </a:r>
          </a:p>
          <a:p>
            <a:pPr marL="184150" marR="0" lvl="0" indent="-171450" algn="l" defTabSz="914400" rtl="0" eaLnBrk="1" fontAlgn="auto" latinLnBrk="0" hangingPunct="1">
              <a:lnSpc>
                <a:spcPct val="100000"/>
              </a:lnSpc>
              <a:spcBef>
                <a:spcPts val="620"/>
              </a:spcBef>
              <a:spcAft>
                <a:spcPts val="0"/>
              </a:spcAft>
              <a:buClrTx/>
              <a:buSzTx/>
              <a:buFont typeface="Arial"/>
              <a:buChar char="•"/>
              <a:tabLst>
                <a:tab pos="184150" algn="l"/>
              </a:tabLst>
              <a:defRPr/>
            </a:pP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Calibri"/>
              </a:rPr>
              <a:t>Do </a:t>
            </a:r>
            <a:r>
              <a:rPr lang="en-US" sz="1600" dirty="0">
                <a:solidFill>
                  <a:srgbClr val="000000"/>
                </a:solidFill>
                <a:latin typeface="Aptos Light" panose="020B0004020202020204" pitchFamily="34" charset="0"/>
                <a:cs typeface="Calibri"/>
              </a:rPr>
              <a:t>NOT get down on yourself if it doesn’t go as planned </a:t>
            </a:r>
            <a:endParaRPr kumimoji="0"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Calibri"/>
            </a:endParaRPr>
          </a:p>
        </p:txBody>
      </p:sp>
      <p:pic>
        <p:nvPicPr>
          <p:cNvPr id="10" name="Graphic 9" descr="Printer with solid fill">
            <a:extLst>
              <a:ext uri="{FF2B5EF4-FFF2-40B4-BE49-F238E27FC236}">
                <a16:creationId xmlns:a16="http://schemas.microsoft.com/office/drawing/2014/main" id="{51DCA168-6957-9B4A-07BC-072F65C093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193587" y="5943600"/>
            <a:ext cx="914400" cy="914400"/>
          </a:xfrm>
          <a:prstGeom prst="rect">
            <a:avLst/>
          </a:prstGeom>
        </p:spPr>
      </p:pic>
    </p:spTree>
    <p:extLst>
      <p:ext uri="{BB962C8B-B14F-4D97-AF65-F5344CB8AC3E}">
        <p14:creationId xmlns:p14="http://schemas.microsoft.com/office/powerpoint/2010/main" val="11221850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015D7C55-A981-428F-DA1B-AB84AD5F9687}"/>
            </a:ext>
          </a:extLst>
        </p:cNvPr>
        <p:cNvGrpSpPr/>
        <p:nvPr/>
      </p:nvGrpSpPr>
      <p:grpSpPr>
        <a:xfrm>
          <a:off x="0" y="0"/>
          <a:ext cx="0" cy="0"/>
          <a:chOff x="0" y="0"/>
          <a:chExt cx="0" cy="0"/>
        </a:xfrm>
      </p:grpSpPr>
      <p:sp>
        <p:nvSpPr>
          <p:cNvPr id="186" name="Google Shape;186;p26">
            <a:extLst>
              <a:ext uri="{FF2B5EF4-FFF2-40B4-BE49-F238E27FC236}">
                <a16:creationId xmlns:a16="http://schemas.microsoft.com/office/drawing/2014/main" id="{4092EE85-6A99-8E86-0DA8-F8322E476E2E}"/>
              </a:ext>
            </a:extLst>
          </p:cNvPr>
          <p:cNvSpPr/>
          <p:nvPr/>
        </p:nvSpPr>
        <p:spPr>
          <a:xfrm>
            <a:off x="352131"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36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ACTIVITY</a:t>
            </a:r>
            <a:r>
              <a:rPr lang="en-US" sz="3600" b="1" dirty="0">
                <a:solidFill>
                  <a:srgbClr val="FFFFFF"/>
                </a:solidFill>
                <a:latin typeface="Aptos" panose="020B0004020202020204" pitchFamily="34" charset="0"/>
                <a:sym typeface="Calibri"/>
              </a:rPr>
              <a:t>: LET’S </a:t>
            </a:r>
          </a:p>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lang="en-US" sz="3600" b="1" dirty="0">
                <a:solidFill>
                  <a:srgbClr val="FFFFFF"/>
                </a:solidFill>
                <a:latin typeface="Aptos" panose="020B0004020202020204" pitchFamily="34" charset="0"/>
                <a:sym typeface="Calibri"/>
              </a:rPr>
              <a:t>PRACTICE</a:t>
            </a:r>
            <a:endParaRPr kumimoji="0" sz="3600" b="1" i="0" u="none" strike="noStrike" kern="1200" cap="none" spc="0" normalizeH="0" baseline="0" noProof="0" dirty="0">
              <a:ln>
                <a:noFill/>
              </a:ln>
              <a:solidFill>
                <a:srgbClr val="000000"/>
              </a:solidFill>
              <a:effectLst/>
              <a:uLnTx/>
              <a:uFillTx/>
              <a:latin typeface="Aptos" panose="020B0004020202020204" pitchFamily="34" charset="0"/>
              <a:ea typeface="+mn-ea"/>
              <a:cs typeface="+mn-cs"/>
              <a:sym typeface="Calibri"/>
            </a:endParaRPr>
          </a:p>
        </p:txBody>
      </p:sp>
    </p:spTree>
    <p:extLst>
      <p:ext uri="{BB962C8B-B14F-4D97-AF65-F5344CB8AC3E}">
        <p14:creationId xmlns:p14="http://schemas.microsoft.com/office/powerpoint/2010/main" val="1684965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1CC869-29B5-6493-1324-0A518AADA3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F55D34A-3B3B-BB44-51D9-5C5AB391A37C}"/>
              </a:ext>
            </a:extLst>
          </p:cNvPr>
          <p:cNvSpPr>
            <a:spLocks noGrp="1"/>
          </p:cNvSpPr>
          <p:nvPr>
            <p:ph type="title"/>
          </p:nvPr>
        </p:nvSpPr>
        <p:spPr>
          <a:xfrm>
            <a:off x="908843" y="617220"/>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Activity: Scenarios</a:t>
            </a:r>
          </a:p>
        </p:txBody>
      </p:sp>
      <p:sp>
        <p:nvSpPr>
          <p:cNvPr id="3" name="Rectangle 2">
            <a:extLst>
              <a:ext uri="{FF2B5EF4-FFF2-40B4-BE49-F238E27FC236}">
                <a16:creationId xmlns:a16="http://schemas.microsoft.com/office/drawing/2014/main" id="{C7D6710D-6A69-E3A3-6DD4-490D5F6FA5E7}"/>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6702FB65-CB45-3299-A759-64CE9AA361E2}"/>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8B3C723F-B03E-1507-D65A-D6785E4ED999}"/>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Here are some common challenges you may face. Let’s practice!</a:t>
            </a:r>
          </a:p>
        </p:txBody>
      </p:sp>
      <p:sp>
        <p:nvSpPr>
          <p:cNvPr id="6" name="Rectangle 5">
            <a:extLst>
              <a:ext uri="{FF2B5EF4-FFF2-40B4-BE49-F238E27FC236}">
                <a16:creationId xmlns:a16="http://schemas.microsoft.com/office/drawing/2014/main" id="{078AB2CD-393B-1F95-1D54-0DBFF10B7CA0}"/>
              </a:ext>
            </a:extLst>
          </p:cNvPr>
          <p:cNvSpPr/>
          <p:nvPr/>
        </p:nvSpPr>
        <p:spPr>
          <a:xfrm>
            <a:off x="65190" y="2411361"/>
            <a:ext cx="3701845" cy="20352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Light" panose="020B0004020202020204" pitchFamily="34" charset="0"/>
              </a:rPr>
              <a:t>#1: You see your participant checking their phone consistently during working hours. What do you do? </a:t>
            </a:r>
          </a:p>
        </p:txBody>
      </p:sp>
      <p:sp>
        <p:nvSpPr>
          <p:cNvPr id="7" name="Rectangle 6">
            <a:extLst>
              <a:ext uri="{FF2B5EF4-FFF2-40B4-BE49-F238E27FC236}">
                <a16:creationId xmlns:a16="http://schemas.microsoft.com/office/drawing/2014/main" id="{357DDCC8-F9ED-FA8E-D677-38F64FF5329B}"/>
              </a:ext>
            </a:extLst>
          </p:cNvPr>
          <p:cNvSpPr/>
          <p:nvPr/>
        </p:nvSpPr>
        <p:spPr>
          <a:xfrm>
            <a:off x="1233950" y="4624841"/>
            <a:ext cx="3701845" cy="20352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Light" panose="020B0004020202020204" pitchFamily="34" charset="0"/>
              </a:rPr>
              <a:t>#4: You see your participant using headphones during their shift. What do you do? </a:t>
            </a:r>
          </a:p>
        </p:txBody>
      </p:sp>
      <p:sp>
        <p:nvSpPr>
          <p:cNvPr id="8" name="Rectangle 7">
            <a:extLst>
              <a:ext uri="{FF2B5EF4-FFF2-40B4-BE49-F238E27FC236}">
                <a16:creationId xmlns:a16="http://schemas.microsoft.com/office/drawing/2014/main" id="{FEFCD709-83AC-9E53-E3DB-A899201F2CE4}"/>
              </a:ext>
            </a:extLst>
          </p:cNvPr>
          <p:cNvSpPr/>
          <p:nvPr/>
        </p:nvSpPr>
        <p:spPr>
          <a:xfrm>
            <a:off x="4239521" y="2411361"/>
            <a:ext cx="3701845" cy="20352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Light" panose="020B0004020202020204" pitchFamily="34" charset="0"/>
              </a:rPr>
              <a:t>#2: Two participants are in an argument and won’t stop bickering with each other. What do you do? </a:t>
            </a:r>
          </a:p>
        </p:txBody>
      </p:sp>
      <p:sp>
        <p:nvSpPr>
          <p:cNvPr id="9" name="Rectangle 8">
            <a:extLst>
              <a:ext uri="{FF2B5EF4-FFF2-40B4-BE49-F238E27FC236}">
                <a16:creationId xmlns:a16="http://schemas.microsoft.com/office/drawing/2014/main" id="{85D78A3A-BD0F-8F7F-E7BC-DC57D07AD6EF}"/>
              </a:ext>
            </a:extLst>
          </p:cNvPr>
          <p:cNvSpPr/>
          <p:nvPr/>
        </p:nvSpPr>
        <p:spPr>
          <a:xfrm>
            <a:off x="6562930" y="4624840"/>
            <a:ext cx="3701845" cy="20352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Light" panose="020B0004020202020204" pitchFamily="34" charset="0"/>
              </a:rPr>
              <a:t>#5: One of your team members consistently shows up late to their shift and misses your daily stand-up. How do you approach this? </a:t>
            </a:r>
          </a:p>
        </p:txBody>
      </p:sp>
      <p:sp>
        <p:nvSpPr>
          <p:cNvPr id="10" name="Rectangle 9">
            <a:extLst>
              <a:ext uri="{FF2B5EF4-FFF2-40B4-BE49-F238E27FC236}">
                <a16:creationId xmlns:a16="http://schemas.microsoft.com/office/drawing/2014/main" id="{0491C2C3-1E13-9034-8718-C48F4689D7B9}"/>
              </a:ext>
            </a:extLst>
          </p:cNvPr>
          <p:cNvSpPr/>
          <p:nvPr/>
        </p:nvSpPr>
        <p:spPr>
          <a:xfrm>
            <a:off x="8413852" y="2411361"/>
            <a:ext cx="3701845" cy="20352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Aptos Light" panose="020B0004020202020204" pitchFamily="34" charset="0"/>
              </a:rPr>
              <a:t>#3: One of your supervisees is struggling to get their task done every day. How might you handle this? </a:t>
            </a:r>
          </a:p>
        </p:txBody>
      </p:sp>
    </p:spTree>
    <p:extLst>
      <p:ext uri="{BB962C8B-B14F-4D97-AF65-F5344CB8AC3E}">
        <p14:creationId xmlns:p14="http://schemas.microsoft.com/office/powerpoint/2010/main" val="120424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73AEBA-BC3A-C3CB-DF18-DA09494FC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A8B529-5ADC-E72A-DF31-358626BF9F1D}"/>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Closing Reflection </a:t>
            </a:r>
          </a:p>
        </p:txBody>
      </p:sp>
      <p:sp>
        <p:nvSpPr>
          <p:cNvPr id="3" name="Rectangle 2">
            <a:extLst>
              <a:ext uri="{FF2B5EF4-FFF2-40B4-BE49-F238E27FC236}">
                <a16:creationId xmlns:a16="http://schemas.microsoft.com/office/drawing/2014/main" id="{2949089A-5160-3310-626B-0F1C15B9BEDC}"/>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E3AFDED2-04D1-B7B6-85EB-A6FAA4C8CE5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56C21D6E-B5D0-C906-2705-83A5336C58C6}"/>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What did you learn today? Let’s recap!</a:t>
            </a:r>
          </a:p>
        </p:txBody>
      </p:sp>
      <p:grpSp>
        <p:nvGrpSpPr>
          <p:cNvPr id="5" name="Group 4">
            <a:extLst>
              <a:ext uri="{FF2B5EF4-FFF2-40B4-BE49-F238E27FC236}">
                <a16:creationId xmlns:a16="http://schemas.microsoft.com/office/drawing/2014/main" id="{4FDD3CD7-DF8E-6F2D-5E14-7B76C6152753}"/>
              </a:ext>
            </a:extLst>
          </p:cNvPr>
          <p:cNvGrpSpPr/>
          <p:nvPr/>
        </p:nvGrpSpPr>
        <p:grpSpPr>
          <a:xfrm>
            <a:off x="600191" y="2604232"/>
            <a:ext cx="5103853" cy="830997"/>
            <a:chOff x="914400" y="1649627"/>
            <a:chExt cx="5103853" cy="830997"/>
          </a:xfrm>
        </p:grpSpPr>
        <p:sp>
          <p:nvSpPr>
            <p:cNvPr id="12" name="TextBox 11">
              <a:extLst>
                <a:ext uri="{FF2B5EF4-FFF2-40B4-BE49-F238E27FC236}">
                  <a16:creationId xmlns:a16="http://schemas.microsoft.com/office/drawing/2014/main" id="{6C1B6419-EC29-69AB-8E59-14204CE9430C}"/>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3" name="TextBox 12">
              <a:extLst>
                <a:ext uri="{FF2B5EF4-FFF2-40B4-BE49-F238E27FC236}">
                  <a16:creationId xmlns:a16="http://schemas.microsoft.com/office/drawing/2014/main" id="{6012EA13-C4B8-C1BC-BF96-85988D1C8D77}"/>
                </a:ext>
              </a:extLst>
            </p:cNvPr>
            <p:cNvSpPr txBox="1"/>
            <p:nvPr/>
          </p:nvSpPr>
          <p:spPr>
            <a:xfrm>
              <a:off x="1805881" y="1803515"/>
              <a:ext cx="4212372"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One feedback tip and trick </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4" name="Straight Connector 13">
              <a:extLst>
                <a:ext uri="{FF2B5EF4-FFF2-40B4-BE49-F238E27FC236}">
                  <a16:creationId xmlns:a16="http://schemas.microsoft.com/office/drawing/2014/main" id="{CA382578-E0B4-97BA-8493-036868CB5D16}"/>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F0B249E8-30F4-C7C2-D420-7FAA34EA457F}"/>
              </a:ext>
            </a:extLst>
          </p:cNvPr>
          <p:cNvGrpSpPr/>
          <p:nvPr/>
        </p:nvGrpSpPr>
        <p:grpSpPr>
          <a:xfrm>
            <a:off x="1261882" y="3847311"/>
            <a:ext cx="6712847" cy="646750"/>
            <a:chOff x="1576091" y="1741750"/>
            <a:chExt cx="6712847" cy="646750"/>
          </a:xfrm>
        </p:grpSpPr>
        <p:sp>
          <p:nvSpPr>
            <p:cNvPr id="16" name="TextBox 15">
              <a:extLst>
                <a:ext uri="{FF2B5EF4-FFF2-40B4-BE49-F238E27FC236}">
                  <a16:creationId xmlns:a16="http://schemas.microsoft.com/office/drawing/2014/main" id="{BB19AAA3-C98B-1F44-9F4C-AF0902235E1B}"/>
                </a:ext>
              </a:extLst>
            </p:cNvPr>
            <p:cNvSpPr txBox="1"/>
            <p:nvPr/>
          </p:nvSpPr>
          <p:spPr>
            <a:xfrm>
              <a:off x="1805881" y="1803515"/>
              <a:ext cx="64830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Something you learned during this training</a:t>
              </a:r>
              <a:endPar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7" name="Straight Connector 16">
              <a:extLst>
                <a:ext uri="{FF2B5EF4-FFF2-40B4-BE49-F238E27FC236}">
                  <a16:creationId xmlns:a16="http://schemas.microsoft.com/office/drawing/2014/main" id="{A5FA4F7F-BA2B-9C87-C36F-6ED5CB4D8B96}"/>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AA300B8F-4FF4-1892-3821-8E79870C13E0}"/>
              </a:ext>
            </a:extLst>
          </p:cNvPr>
          <p:cNvGrpSpPr/>
          <p:nvPr/>
        </p:nvGrpSpPr>
        <p:grpSpPr>
          <a:xfrm>
            <a:off x="1261882" y="4998267"/>
            <a:ext cx="6069530" cy="646750"/>
            <a:chOff x="1576091" y="1741750"/>
            <a:chExt cx="6069530" cy="646750"/>
          </a:xfrm>
        </p:grpSpPr>
        <p:sp>
          <p:nvSpPr>
            <p:cNvPr id="19" name="TextBox 18">
              <a:extLst>
                <a:ext uri="{FF2B5EF4-FFF2-40B4-BE49-F238E27FC236}">
                  <a16:creationId xmlns:a16="http://schemas.microsoft.com/office/drawing/2014/main" id="{DB65BF11-0262-E337-EE63-F76801BA8A8E}"/>
                </a:ext>
              </a:extLst>
            </p:cNvPr>
            <p:cNvSpPr txBox="1"/>
            <p:nvPr/>
          </p:nvSpPr>
          <p:spPr>
            <a:xfrm>
              <a:off x="1805881" y="1803515"/>
              <a:ext cx="5839740"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How you will show up as a supervisor </a:t>
              </a:r>
            </a:p>
          </p:txBody>
        </p:sp>
        <p:cxnSp>
          <p:nvCxnSpPr>
            <p:cNvPr id="20" name="Straight Connector 19">
              <a:extLst>
                <a:ext uri="{FF2B5EF4-FFF2-40B4-BE49-F238E27FC236}">
                  <a16:creationId xmlns:a16="http://schemas.microsoft.com/office/drawing/2014/main" id="{9AF83DC6-3852-5F9E-3B31-6A397474485F}"/>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473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a:xfrm>
            <a:off x="908844" y="349446"/>
            <a:ext cx="10363200" cy="594360"/>
          </a:xfrm>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How to Use and Edit the Supervisor Success Series Modules </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0FB3A189-EE45-8A7C-F477-BE370F44037E}"/>
              </a:ext>
            </a:extLst>
          </p:cNvPr>
          <p:cNvSpPr/>
          <p:nvPr/>
        </p:nvSpPr>
        <p:spPr>
          <a:xfrm>
            <a:off x="0" y="1009564"/>
            <a:ext cx="12192000" cy="288347"/>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ptos" panose="020B0004020202020204" pitchFamily="34" charset="0"/>
              <a:ea typeface="+mn-ea"/>
              <a:cs typeface="+mn-cs"/>
            </a:endParaRPr>
          </a:p>
        </p:txBody>
      </p:sp>
      <p:grpSp>
        <p:nvGrpSpPr>
          <p:cNvPr id="20" name="Group 19">
            <a:extLst>
              <a:ext uri="{FF2B5EF4-FFF2-40B4-BE49-F238E27FC236}">
                <a16:creationId xmlns:a16="http://schemas.microsoft.com/office/drawing/2014/main" id="{749C7DC9-3445-7CFA-4CEA-5A39C3A2083C}"/>
              </a:ext>
            </a:extLst>
          </p:cNvPr>
          <p:cNvGrpSpPr/>
          <p:nvPr/>
        </p:nvGrpSpPr>
        <p:grpSpPr>
          <a:xfrm>
            <a:off x="486660" y="1603890"/>
            <a:ext cx="11103078" cy="646750"/>
            <a:chOff x="1576091" y="1741750"/>
            <a:chExt cx="11391477" cy="646750"/>
          </a:xfrm>
        </p:grpSpPr>
        <p:sp>
          <p:nvSpPr>
            <p:cNvPr id="23" name="TextBox 22">
              <a:extLst>
                <a:ext uri="{FF2B5EF4-FFF2-40B4-BE49-F238E27FC236}">
                  <a16:creationId xmlns:a16="http://schemas.microsoft.com/office/drawing/2014/main" id="{52990382-241B-4DD6-BB88-261F324A81B5}"/>
                </a:ext>
              </a:extLst>
            </p:cNvPr>
            <p:cNvSpPr txBox="1"/>
            <p:nvPr/>
          </p:nvSpPr>
          <p:spPr>
            <a:xfrm>
              <a:off x="1798371" y="1741750"/>
              <a:ext cx="111691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1. Update the content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your ESE’s branding, replace the REDF logo by searching in the top right for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‘Slide Master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delete</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the REDF logo from the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Master title style slide,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and replace it with your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organization’s logo</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click ‘close Master’ to save.</a:t>
              </a:r>
              <a:endPar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4" name="Straight Connector 23">
              <a:extLst>
                <a:ext uri="{FF2B5EF4-FFF2-40B4-BE49-F238E27FC236}">
                  <a16:creationId xmlns:a16="http://schemas.microsoft.com/office/drawing/2014/main" id="{049DAA2B-AA48-EEC2-7B14-B2F26A1AC7FB}"/>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BC548FAB-F75E-6A71-A140-F91DDA729B55}"/>
              </a:ext>
            </a:extLst>
          </p:cNvPr>
          <p:cNvPicPr>
            <a:picLocks noChangeAspect="1"/>
          </p:cNvPicPr>
          <p:nvPr/>
        </p:nvPicPr>
        <p:blipFill>
          <a:blip r:embed="rId3"/>
          <a:stretch>
            <a:fillRect/>
          </a:stretch>
        </p:blipFill>
        <p:spPr>
          <a:xfrm>
            <a:off x="382330" y="2343810"/>
            <a:ext cx="4170060" cy="1672437"/>
          </a:xfrm>
          <a:prstGeom prst="rect">
            <a:avLst/>
          </a:prstGeom>
        </p:spPr>
      </p:pic>
      <p:sp>
        <p:nvSpPr>
          <p:cNvPr id="6" name="Rectangle 5">
            <a:extLst>
              <a:ext uri="{FF2B5EF4-FFF2-40B4-BE49-F238E27FC236}">
                <a16:creationId xmlns:a16="http://schemas.microsoft.com/office/drawing/2014/main" id="{8B25CD76-A441-100D-7890-CCD87253C642}"/>
              </a:ext>
            </a:extLst>
          </p:cNvPr>
          <p:cNvSpPr/>
          <p:nvPr/>
        </p:nvSpPr>
        <p:spPr>
          <a:xfrm>
            <a:off x="3948804" y="2330187"/>
            <a:ext cx="603586" cy="518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TextBox 6">
            <a:extLst>
              <a:ext uri="{FF2B5EF4-FFF2-40B4-BE49-F238E27FC236}">
                <a16:creationId xmlns:a16="http://schemas.microsoft.com/office/drawing/2014/main" id="{0BB15257-72ED-EC08-BC8E-CD8568326294}"/>
              </a:ext>
            </a:extLst>
          </p:cNvPr>
          <p:cNvSpPr txBox="1"/>
          <p:nvPr/>
        </p:nvSpPr>
        <p:spPr>
          <a:xfrm>
            <a:off x="6348990" y="2556200"/>
            <a:ext cx="5460680"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2.  Update the colors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throughout the presentation to match your organization’s color scheme by selecting the top red bar on each slide, Home tab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sym typeface="Wingdings" pitchFamily="2" charset="2"/>
              </a:rPr>
              <a:t> paint can  and selecting a fill color that works best for your branding.</a:t>
            </a:r>
            <a:endPar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8" name="Straight Connector 7">
            <a:extLst>
              <a:ext uri="{FF2B5EF4-FFF2-40B4-BE49-F238E27FC236}">
                <a16:creationId xmlns:a16="http://schemas.microsoft.com/office/drawing/2014/main" id="{BF4A757F-9A5F-625A-45FB-7477C8C0450E}"/>
              </a:ext>
            </a:extLst>
          </p:cNvPr>
          <p:cNvCxnSpPr/>
          <p:nvPr/>
        </p:nvCxnSpPr>
        <p:spPr>
          <a:xfrm>
            <a:off x="6090444" y="280250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1768052B-9038-D694-CACA-AB21F57D6EA0}"/>
              </a:ext>
            </a:extLst>
          </p:cNvPr>
          <p:cNvPicPr>
            <a:picLocks noChangeAspect="1"/>
          </p:cNvPicPr>
          <p:nvPr/>
        </p:nvPicPr>
        <p:blipFill>
          <a:blip r:embed="rId4"/>
          <a:srcRect b="13113"/>
          <a:stretch/>
        </p:blipFill>
        <p:spPr>
          <a:xfrm>
            <a:off x="8353478" y="3633418"/>
            <a:ext cx="3456192" cy="1672437"/>
          </a:xfrm>
          <a:prstGeom prst="rect">
            <a:avLst/>
          </a:prstGeom>
        </p:spPr>
      </p:pic>
      <p:sp>
        <p:nvSpPr>
          <p:cNvPr id="10" name="Rectangle 9">
            <a:extLst>
              <a:ext uri="{FF2B5EF4-FFF2-40B4-BE49-F238E27FC236}">
                <a16:creationId xmlns:a16="http://schemas.microsoft.com/office/drawing/2014/main" id="{4EC6ECC7-3EB6-4940-9504-DC29CD3F878A}"/>
              </a:ext>
            </a:extLst>
          </p:cNvPr>
          <p:cNvSpPr/>
          <p:nvPr/>
        </p:nvSpPr>
        <p:spPr>
          <a:xfrm>
            <a:off x="9661189" y="3857022"/>
            <a:ext cx="603586" cy="518641"/>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69F6933B-9796-9B1E-0223-69ED03E5E1B3}"/>
              </a:ext>
            </a:extLst>
          </p:cNvPr>
          <p:cNvSpPr txBox="1"/>
          <p:nvPr/>
        </p:nvSpPr>
        <p:spPr>
          <a:xfrm>
            <a:off x="703314" y="4171392"/>
            <a:ext cx="6456617" cy="132343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startAt="3"/>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Update the name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of your organization by using the top right search bar again, selecting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‘Find and replace,’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type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[organization]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into the find bar and your ESE/ organization name into the replace bar, select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‘replace all.’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Anything content highlighted in </a:t>
            </a:r>
            <a:r>
              <a:rPr kumimoji="0" lang="en-US" sz="1600" b="1" i="0" u="none" strike="noStrike" kern="1200" cap="none" spc="0" normalizeH="0" baseline="0" noProof="0" dirty="0">
                <a:ln>
                  <a:noFill/>
                </a:ln>
                <a:solidFill>
                  <a:srgbClr val="000000"/>
                </a:solidFill>
                <a:effectLst/>
                <a:highlight>
                  <a:srgbClr val="808080"/>
                </a:highlight>
                <a:uLnTx/>
                <a:uFillTx/>
                <a:latin typeface="Aptos Light" panose="020B0004020202020204" pitchFamily="34" charset="0"/>
                <a:ea typeface="+mn-ea"/>
                <a:cs typeface="+mn-cs"/>
              </a:rPr>
              <a:t>gray</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a:t>
            </a:r>
            <a:endPar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should be updated.</a:t>
            </a:r>
            <a:endPar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3" name="Straight Connector 12">
            <a:extLst>
              <a:ext uri="{FF2B5EF4-FFF2-40B4-BE49-F238E27FC236}">
                <a16:creationId xmlns:a16="http://schemas.microsoft.com/office/drawing/2014/main" id="{13DF5E1B-A524-A633-1914-2CDFD33B0102}"/>
              </a:ext>
            </a:extLst>
          </p:cNvPr>
          <p:cNvCxnSpPr/>
          <p:nvPr/>
        </p:nvCxnSpPr>
        <p:spPr>
          <a:xfrm>
            <a:off x="444768" y="4417692"/>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B410041-BA8F-55F6-565E-94DB1E2E35C8}"/>
              </a:ext>
            </a:extLst>
          </p:cNvPr>
          <p:cNvPicPr>
            <a:picLocks noChangeAspect="1"/>
          </p:cNvPicPr>
          <p:nvPr/>
        </p:nvPicPr>
        <p:blipFill>
          <a:blip r:embed="rId5"/>
          <a:srcRect b="22147"/>
          <a:stretch/>
        </p:blipFill>
        <p:spPr>
          <a:xfrm>
            <a:off x="3026756" y="5285445"/>
            <a:ext cx="2076036" cy="1427058"/>
          </a:xfrm>
          <a:prstGeom prst="rect">
            <a:avLst/>
          </a:prstGeom>
        </p:spPr>
      </p:pic>
      <p:sp>
        <p:nvSpPr>
          <p:cNvPr id="15" name="TextBox 14">
            <a:extLst>
              <a:ext uri="{FF2B5EF4-FFF2-40B4-BE49-F238E27FC236}">
                <a16:creationId xmlns:a16="http://schemas.microsoft.com/office/drawing/2014/main" id="{183A7B5E-419D-159B-FF45-10A61EC0BE1E}"/>
              </a:ext>
            </a:extLst>
          </p:cNvPr>
          <p:cNvSpPr txBox="1"/>
          <p:nvPr/>
        </p:nvSpPr>
        <p:spPr>
          <a:xfrm>
            <a:off x="0" y="6031498"/>
            <a:ext cx="167757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Need help? Reach out to a REDF staff member </a:t>
            </a:r>
            <a:endParaRPr kumimoji="0" lang="en-US" sz="14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6" name="TextBox 15">
            <a:extLst>
              <a:ext uri="{FF2B5EF4-FFF2-40B4-BE49-F238E27FC236}">
                <a16:creationId xmlns:a16="http://schemas.microsoft.com/office/drawing/2014/main" id="{3DF13039-E362-CB96-CCEE-57EF484FCA78}"/>
              </a:ext>
            </a:extLst>
          </p:cNvPr>
          <p:cNvSpPr txBox="1"/>
          <p:nvPr/>
        </p:nvSpPr>
        <p:spPr>
          <a:xfrm>
            <a:off x="7456738" y="5677557"/>
            <a:ext cx="449670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94600"/>
                </a:solidFill>
                <a:effectLst/>
                <a:uLnTx/>
                <a:uFillTx/>
                <a:latin typeface="Aptos Light" panose="020B0004020202020204" pitchFamily="34" charset="0"/>
                <a:ea typeface="+mn-ea"/>
                <a:cs typeface="+mn-cs"/>
              </a:rPr>
              <a:t>4. Editing Pro Tips…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Use the font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Aptos light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edit text on the slide and </a:t>
            </a:r>
            <a:r>
              <a:rPr kumimoji="0" lang="en-US" sz="1600" b="1" i="0" u="none" strike="noStrike" kern="1200" cap="none" spc="0" normalizeH="0" baseline="0" noProof="0" dirty="0">
                <a:ln>
                  <a:noFill/>
                </a:ln>
                <a:solidFill>
                  <a:srgbClr val="000000"/>
                </a:solidFill>
                <a:effectLst/>
                <a:uLnTx/>
                <a:uFillTx/>
                <a:latin typeface="Aptos SemiBold" panose="020B0004020202020204" pitchFamily="34" charset="0"/>
                <a:ea typeface="+mn-ea"/>
                <a:cs typeface="+mn-cs"/>
              </a:rPr>
              <a:t>Aptos semibold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edit the titles. </a:t>
            </a:r>
            <a:r>
              <a:rPr kumimoji="0" lang="en-US" sz="16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EDIT EVERY SLIDE </a:t>
            </a:r>
            <a:r>
              <a:rPr kumimoji="0" lang="en-US" sz="16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to make sure it reflect your organization’s style and culture. </a:t>
            </a:r>
          </a:p>
        </p:txBody>
      </p:sp>
      <p:cxnSp>
        <p:nvCxnSpPr>
          <p:cNvPr id="17" name="Straight Connector 16">
            <a:extLst>
              <a:ext uri="{FF2B5EF4-FFF2-40B4-BE49-F238E27FC236}">
                <a16:creationId xmlns:a16="http://schemas.microsoft.com/office/drawing/2014/main" id="{5E89B7F7-BEB4-E2C9-E48B-CFEAE3082D87}"/>
              </a:ext>
            </a:extLst>
          </p:cNvPr>
          <p:cNvCxnSpPr>
            <a:cxnSpLocks/>
          </p:cNvCxnSpPr>
          <p:nvPr/>
        </p:nvCxnSpPr>
        <p:spPr>
          <a:xfrm>
            <a:off x="7275889" y="5814776"/>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pic>
        <p:nvPicPr>
          <p:cNvPr id="19" name="Picture 18">
            <a:extLst>
              <a:ext uri="{FF2B5EF4-FFF2-40B4-BE49-F238E27FC236}">
                <a16:creationId xmlns:a16="http://schemas.microsoft.com/office/drawing/2014/main" id="{9F6328F6-30C4-5EB1-C61A-FE02E434AC51}"/>
              </a:ext>
            </a:extLst>
          </p:cNvPr>
          <p:cNvPicPr>
            <a:picLocks noChangeAspect="1"/>
          </p:cNvPicPr>
          <p:nvPr/>
        </p:nvPicPr>
        <p:blipFill>
          <a:blip r:embed="rId6"/>
          <a:stretch>
            <a:fillRect/>
          </a:stretch>
        </p:blipFill>
        <p:spPr>
          <a:xfrm>
            <a:off x="5662638" y="5285445"/>
            <a:ext cx="1444642" cy="1437382"/>
          </a:xfrm>
          <a:prstGeom prst="rect">
            <a:avLst/>
          </a:prstGeom>
        </p:spPr>
      </p:pic>
    </p:spTree>
    <p:extLst>
      <p:ext uri="{BB962C8B-B14F-4D97-AF65-F5344CB8AC3E}">
        <p14:creationId xmlns:p14="http://schemas.microsoft.com/office/powerpoint/2010/main" val="311368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a:extLst>
            <a:ext uri="{FF2B5EF4-FFF2-40B4-BE49-F238E27FC236}">
              <a16:creationId xmlns:a16="http://schemas.microsoft.com/office/drawing/2014/main" id="{1BD593F0-E250-94AB-AAC4-2487ED1F8D08}"/>
            </a:ext>
          </a:extLst>
        </p:cNvPr>
        <p:cNvGrpSpPr/>
        <p:nvPr/>
      </p:nvGrpSpPr>
      <p:grpSpPr>
        <a:xfrm>
          <a:off x="0" y="0"/>
          <a:ext cx="0" cy="0"/>
          <a:chOff x="0" y="0"/>
          <a:chExt cx="0" cy="0"/>
        </a:xfrm>
      </p:grpSpPr>
      <p:sp>
        <p:nvSpPr>
          <p:cNvPr id="178" name="Google Shape;178;p25">
            <a:extLst>
              <a:ext uri="{FF2B5EF4-FFF2-40B4-BE49-F238E27FC236}">
                <a16:creationId xmlns:a16="http://schemas.microsoft.com/office/drawing/2014/main" id="{FBF92959-0594-6C58-CC54-3725928F8664}"/>
              </a:ext>
            </a:extLst>
          </p:cNvPr>
          <p:cNvSpPr txBox="1">
            <a:spLocks noGrp="1"/>
          </p:cNvSpPr>
          <p:nvPr>
            <p:ph type="ctrTitle"/>
          </p:nvPr>
        </p:nvSpPr>
        <p:spPr>
          <a:xfrm>
            <a:off x="342547" y="5302821"/>
            <a:ext cx="11849453" cy="609398"/>
          </a:xfrm>
        </p:spPr>
        <p:txBody>
          <a:bodyPr spcFirstLastPara="1" wrap="square" lIns="0" tIns="0" rIns="0" bIns="0" anchor="ctr" anchorCtr="0">
            <a:noAutofit/>
          </a:bodyPr>
          <a:lstStyle/>
          <a:p>
            <a:pPr marL="0" lvl="0" indent="0" rtl="0">
              <a:lnSpc>
                <a:spcPct val="150000"/>
              </a:lnSpc>
              <a:spcBef>
                <a:spcPts val="0"/>
              </a:spcBef>
              <a:spcAft>
                <a:spcPts val="0"/>
              </a:spcAft>
              <a:buClr>
                <a:schemeClr val="lt1"/>
              </a:buClr>
              <a:buSzPts val="5600"/>
              <a:buFont typeface="Inter"/>
              <a:buNone/>
            </a:pPr>
            <a:r>
              <a:rPr lang="en-US" sz="2400" b="1" dirty="0">
                <a:latin typeface="Aptos SemiBold" panose="020B0004020202020204" pitchFamily="34" charset="0"/>
                <a:ea typeface="Open Sans" panose="020B0606030504020204" pitchFamily="34" charset="0"/>
                <a:cs typeface="Open Sans" panose="020B0606030504020204" pitchFamily="34" charset="0"/>
              </a:rPr>
              <a:t>Supervisor Success Series | Giving Feedback &amp; Empowering Your Team</a:t>
            </a:r>
            <a:br>
              <a:rPr lang="en-US" sz="2400" i="0" u="none" strike="noStrike" cap="none" dirty="0">
                <a:latin typeface="Aptos" panose="020B0004020202020204" pitchFamily="34" charset="0"/>
                <a:ea typeface="Open Sans" panose="020B0606030504020204" pitchFamily="34" charset="0"/>
                <a:cs typeface="Open Sans" panose="020B0606030504020204" pitchFamily="34" charset="0"/>
              </a:rPr>
            </a:br>
            <a:r>
              <a:rPr lang="en-US" sz="2000" b="1" u="none" strike="noStrike" cap="none" dirty="0">
                <a:latin typeface="Aptos SemiBold" panose="020B0004020202020204" pitchFamily="34" charset="0"/>
                <a:ea typeface="Open Sans" panose="020B0606030504020204" pitchFamily="34" charset="0"/>
                <a:cs typeface="Open Sans" panose="020B0606030504020204" pitchFamily="34" charset="0"/>
              </a:rPr>
              <a:t>[OUR ORGANIZATION] </a:t>
            </a:r>
            <a:r>
              <a:rPr lang="en-US" sz="2000" dirty="0">
                <a:latin typeface="Aptos Light" panose="020B0004020202020204" pitchFamily="34" charset="0"/>
                <a:ea typeface="Open Sans" panose="020B0606030504020204" pitchFamily="34" charset="0"/>
                <a:cs typeface="Open Sans" panose="020B0606030504020204" pitchFamily="34" charset="0"/>
              </a:rPr>
              <a:t>Module 5 [Date]</a:t>
            </a:r>
            <a:endParaRPr lang="en-US" sz="2000" u="none" strike="noStrike" cap="none" dirty="0">
              <a:latin typeface="Aptos Light" panose="020B00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57037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28157E2-9353-4D82-8514-BE3C91C7F3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15" imgH="416" progId="TCLayout.ActiveDocument.1">
                  <p:embed/>
                </p:oleObj>
              </mc:Choice>
              <mc:Fallback>
                <p:oleObj name="think-cell Slide" r:id="rId5" imgW="415" imgH="416" progId="TCLayout.ActiveDocument.1">
                  <p:embed/>
                  <p:pic>
                    <p:nvPicPr>
                      <p:cNvPr id="6" name="Object 5" hidden="1">
                        <a:extLst>
                          <a:ext uri="{FF2B5EF4-FFF2-40B4-BE49-F238E27FC236}">
                            <a16:creationId xmlns:a16="http://schemas.microsoft.com/office/drawing/2014/main" id="{D28157E2-9353-4D82-8514-BE3C91C7F37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7F0B35E-93F5-40FD-9C9F-DD342CC3808E}"/>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marR="0" lvl="0" indent="0" algn="ctr" defTabSz="914400" rtl="0" eaLnBrk="1" fontAlgn="auto" latinLnBrk="0" hangingPunct="1">
              <a:lnSpc>
                <a:spcPct val="80000"/>
              </a:lnSpc>
              <a:spcBef>
                <a:spcPct val="0"/>
              </a:spcBef>
              <a:spcAft>
                <a:spcPct val="0"/>
              </a:spcAft>
              <a:buClrTx/>
              <a:buSzTx/>
              <a:buFontTx/>
              <a:buNone/>
              <a:tabLst/>
              <a:defRPr/>
            </a:pPr>
            <a:endParaRPr kumimoji="0" lang="en-US" sz="3600" b="0" i="0" u="none" strike="noStrike" kern="1200" cap="none" spc="0" normalizeH="0" baseline="0" noProof="0" dirty="0">
              <a:ln>
                <a:noFill/>
              </a:ln>
              <a:solidFill>
                <a:srgbClr val="FFFFFF"/>
              </a:solidFill>
              <a:effectLst/>
              <a:uLnTx/>
              <a:uFillTx/>
              <a:latin typeface="Chronicle Display Black" pitchFamily="50" charset="0"/>
              <a:ea typeface="+mn-ea"/>
              <a:cs typeface="+mn-cs"/>
              <a:sym typeface="Chronicle Display Black" pitchFamily="50" charset="0"/>
            </a:endParaRPr>
          </a:p>
        </p:txBody>
      </p:sp>
      <p:sp>
        <p:nvSpPr>
          <p:cNvPr id="33" name="TextBox 32">
            <a:extLst>
              <a:ext uri="{FF2B5EF4-FFF2-40B4-BE49-F238E27FC236}">
                <a16:creationId xmlns:a16="http://schemas.microsoft.com/office/drawing/2014/main" id="{2C74AEED-7B4B-4257-87A5-705AFA8F6E59}"/>
              </a:ext>
            </a:extLst>
          </p:cNvPr>
          <p:cNvSpPr txBox="1"/>
          <p:nvPr/>
        </p:nvSpPr>
        <p:spPr>
          <a:xfrm>
            <a:off x="1702845" y="1872678"/>
            <a:ext cx="5954338"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How to Give Feedback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
        <p:nvSpPr>
          <p:cNvPr id="44" name="TextBox 43">
            <a:extLst>
              <a:ext uri="{FF2B5EF4-FFF2-40B4-BE49-F238E27FC236}">
                <a16:creationId xmlns:a16="http://schemas.microsoft.com/office/drawing/2014/main" id="{7EABA06D-2F0F-4A39-90A8-B5851755B5FA}"/>
              </a:ext>
            </a:extLst>
          </p:cNvPr>
          <p:cNvSpPr txBox="1"/>
          <p:nvPr/>
        </p:nvSpPr>
        <p:spPr>
          <a:xfrm>
            <a:off x="1702845" y="3839784"/>
            <a:ext cx="7808499" cy="298210"/>
          </a:xfrm>
          <a:prstGeom prst="rect">
            <a:avLst/>
          </a:prstGeom>
          <a:noFill/>
        </p:spPr>
        <p:txBody>
          <a:bodyPr wrap="square" rtlCol="0">
            <a:noAutofit/>
          </a:bodyPr>
          <a:lstStyle/>
          <a:p>
            <a:pPr marL="0" marR="0" lvl="0" indent="0" algn="l" defTabSz="914400" rtl="0" eaLnBrk="1" fontAlgn="auto" latinLnBrk="0" hangingPunct="1">
              <a:lnSpc>
                <a:spcPct val="85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Let’s Practice! </a:t>
            </a:r>
          </a:p>
        </p:txBody>
      </p:sp>
      <p:sp>
        <p:nvSpPr>
          <p:cNvPr id="2" name="Title 1">
            <a:extLst>
              <a:ext uri="{FF2B5EF4-FFF2-40B4-BE49-F238E27FC236}">
                <a16:creationId xmlns:a16="http://schemas.microsoft.com/office/drawing/2014/main" id="{117194FC-9155-4F00-9B02-4A065B79DB6F}"/>
              </a:ext>
            </a:extLst>
          </p:cNvPr>
          <p:cNvSpPr>
            <a:spLocks noGrp="1"/>
          </p:cNvSpPr>
          <p:nvPr>
            <p:ph type="title"/>
          </p:nvPr>
        </p:nvSpPr>
        <p:spPr/>
        <p:txBody>
          <a:bodyPr/>
          <a:lstStyle/>
          <a:p>
            <a:r>
              <a:rPr lang="en-US" sz="2800" b="1" dirty="0">
                <a:latin typeface="Aptos SemiBold" panose="020B0004020202020204" pitchFamily="34" charset="0"/>
                <a:ea typeface="Open Sans" panose="020B0606030504020204" pitchFamily="34" charset="0"/>
                <a:cs typeface="Open Sans" panose="020B0606030504020204" pitchFamily="34" charset="0"/>
              </a:rPr>
              <a:t>Supervisor Success Series: Giving Feedback</a:t>
            </a:r>
          </a:p>
        </p:txBody>
      </p:sp>
      <p:sp>
        <p:nvSpPr>
          <p:cNvPr id="3" name="Rectangle 2">
            <a:extLst>
              <a:ext uri="{FF2B5EF4-FFF2-40B4-BE49-F238E27FC236}">
                <a16:creationId xmlns:a16="http://schemas.microsoft.com/office/drawing/2014/main" id="{F3855209-53AC-4766-B808-CF1D2A25F02E}"/>
              </a:ext>
            </a:extLst>
          </p:cNvPr>
          <p:cNvSpPr/>
          <p:nvPr/>
        </p:nvSpPr>
        <p:spPr bwMode="gray">
          <a:xfrm>
            <a:off x="1916113" y="536715"/>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D4007F62-6B41-426E-BFB7-7242036D6E5C}"/>
              </a:ext>
            </a:extLst>
          </p:cNvPr>
          <p:cNvSpPr/>
          <p:nvPr/>
        </p:nvSpPr>
        <p:spPr bwMode="gray">
          <a:xfrm>
            <a:off x="1916113" y="536715"/>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9" name="TextBox 8">
            <a:extLst>
              <a:ext uri="{FF2B5EF4-FFF2-40B4-BE49-F238E27FC236}">
                <a16:creationId xmlns:a16="http://schemas.microsoft.com/office/drawing/2014/main" id="{0B437A79-6C2B-4381-9CAA-D71B4D4B21F0}"/>
              </a:ext>
            </a:extLst>
          </p:cNvPr>
          <p:cNvSpPr txBox="1"/>
          <p:nvPr/>
        </p:nvSpPr>
        <p:spPr>
          <a:xfrm>
            <a:off x="917670" y="1876719"/>
            <a:ext cx="372842"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a:t>
            </a:r>
          </a:p>
        </p:txBody>
      </p:sp>
      <p:sp>
        <p:nvSpPr>
          <p:cNvPr id="47" name="TextBox 46">
            <a:extLst>
              <a:ext uri="{FF2B5EF4-FFF2-40B4-BE49-F238E27FC236}">
                <a16:creationId xmlns:a16="http://schemas.microsoft.com/office/drawing/2014/main" id="{DE58B254-C527-46D3-9B36-6F34CD65ADD8}"/>
              </a:ext>
            </a:extLst>
          </p:cNvPr>
          <p:cNvSpPr txBox="1"/>
          <p:nvPr/>
        </p:nvSpPr>
        <p:spPr>
          <a:xfrm>
            <a:off x="917670" y="2817388"/>
            <a:ext cx="372841"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II</a:t>
            </a:r>
          </a:p>
        </p:txBody>
      </p:sp>
      <p:sp>
        <p:nvSpPr>
          <p:cNvPr id="50" name="TextBox 49">
            <a:extLst>
              <a:ext uri="{FF2B5EF4-FFF2-40B4-BE49-F238E27FC236}">
                <a16:creationId xmlns:a16="http://schemas.microsoft.com/office/drawing/2014/main" id="{F2EE2093-897C-447C-87BF-57A5DE697BF4}"/>
              </a:ext>
            </a:extLst>
          </p:cNvPr>
          <p:cNvSpPr txBox="1"/>
          <p:nvPr/>
        </p:nvSpPr>
        <p:spPr>
          <a:xfrm>
            <a:off x="786698" y="3758057"/>
            <a:ext cx="503814" cy="46166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III</a:t>
            </a:r>
          </a:p>
        </p:txBody>
      </p:sp>
      <p:sp>
        <p:nvSpPr>
          <p:cNvPr id="63" name="Rectangle 62">
            <a:extLst>
              <a:ext uri="{FF2B5EF4-FFF2-40B4-BE49-F238E27FC236}">
                <a16:creationId xmlns:a16="http://schemas.microsoft.com/office/drawing/2014/main" id="{82FBD787-3492-4B03-90E9-78985FEED7E9}"/>
              </a:ext>
            </a:extLst>
          </p:cNvPr>
          <p:cNvSpPr/>
          <p:nvPr/>
        </p:nvSpPr>
        <p:spPr>
          <a:xfrm>
            <a:off x="9515545" y="1289304"/>
            <a:ext cx="45719" cy="4458503"/>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64" name="TextBox 63">
            <a:extLst>
              <a:ext uri="{FF2B5EF4-FFF2-40B4-BE49-F238E27FC236}">
                <a16:creationId xmlns:a16="http://schemas.microsoft.com/office/drawing/2014/main" id="{992C6BA5-8B3B-41C8-80F7-E74598729EC9}"/>
              </a:ext>
            </a:extLst>
          </p:cNvPr>
          <p:cNvSpPr txBox="1"/>
          <p:nvPr/>
        </p:nvSpPr>
        <p:spPr>
          <a:xfrm>
            <a:off x="1702845" y="2856231"/>
            <a:ext cx="6997936" cy="298211"/>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spc="-50" dirty="0">
                <a:solidFill>
                  <a:srgbClr val="000000"/>
                </a:solidFill>
                <a:latin typeface="Aptos Light" panose="020B0004020202020204" pitchFamily="34" charset="0"/>
                <a:ea typeface="Open Sans" panose="020B0606030504020204" pitchFamily="34" charset="0"/>
                <a:cs typeface="Open Sans" panose="020B0606030504020204" pitchFamily="34" charset="0"/>
              </a:rPr>
              <a:t>Using Trauma Informed Management Skills</a:t>
            </a:r>
            <a:endParaRPr kumimoji="0" lang="en-US" sz="24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5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4583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a:extLst>
            <a:ext uri="{FF2B5EF4-FFF2-40B4-BE49-F238E27FC236}">
              <a16:creationId xmlns:a16="http://schemas.microsoft.com/office/drawing/2014/main" id="{DB75D4DE-B230-20BD-FF7F-8E460126FB52}"/>
            </a:ext>
          </a:extLst>
        </p:cNvPr>
        <p:cNvGrpSpPr/>
        <p:nvPr/>
      </p:nvGrpSpPr>
      <p:grpSpPr>
        <a:xfrm>
          <a:off x="0" y="0"/>
          <a:ext cx="0" cy="0"/>
          <a:chOff x="0" y="0"/>
          <a:chExt cx="0" cy="0"/>
        </a:xfrm>
      </p:grpSpPr>
      <p:sp>
        <p:nvSpPr>
          <p:cNvPr id="186" name="Google Shape;186;p26">
            <a:extLst>
              <a:ext uri="{FF2B5EF4-FFF2-40B4-BE49-F238E27FC236}">
                <a16:creationId xmlns:a16="http://schemas.microsoft.com/office/drawing/2014/main" id="{3C654731-BF0B-57B2-1B10-3529D599A77F}"/>
              </a:ext>
            </a:extLst>
          </p:cNvPr>
          <p:cNvSpPr/>
          <p:nvPr/>
        </p:nvSpPr>
        <p:spPr>
          <a:xfrm>
            <a:off x="607485" y="2869950"/>
            <a:ext cx="9523800" cy="1118100"/>
          </a:xfrm>
          <a:prstGeom prst="rect">
            <a:avLst/>
          </a:prstGeom>
          <a:no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90000"/>
              </a:lnSpc>
              <a:spcBef>
                <a:spcPts val="0"/>
              </a:spcBef>
              <a:spcAft>
                <a:spcPts val="0"/>
              </a:spcAft>
              <a:buClr>
                <a:srgbClr val="FFFFFF"/>
              </a:buClr>
              <a:buSzPts val="5600"/>
              <a:buFontTx/>
              <a:buNone/>
              <a:tabLst/>
              <a:defRPr/>
            </a:pPr>
            <a:r>
              <a:rPr kumimoji="0" lang="en-US" sz="40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rPr>
              <a:t>GOALS</a:t>
            </a:r>
            <a:endParaRPr kumimoji="0" sz="4000" b="1" i="0" u="none" strike="noStrike" kern="1200" cap="none" spc="0" normalizeH="0" baseline="0" noProof="0" dirty="0">
              <a:ln>
                <a:noFill/>
              </a:ln>
              <a:solidFill>
                <a:srgbClr val="FFFFFF"/>
              </a:solidFill>
              <a:effectLst/>
              <a:uLnTx/>
              <a:uFillTx/>
              <a:latin typeface="Aptos" panose="020B0004020202020204" pitchFamily="34" charset="0"/>
              <a:ea typeface="+mn-ea"/>
              <a:cs typeface="+mn-cs"/>
              <a:sym typeface="Calibri"/>
            </a:endParaRPr>
          </a:p>
        </p:txBody>
      </p:sp>
      <p:sp>
        <p:nvSpPr>
          <p:cNvPr id="6" name="TextBox 5">
            <a:extLst>
              <a:ext uri="{FF2B5EF4-FFF2-40B4-BE49-F238E27FC236}">
                <a16:creationId xmlns:a16="http://schemas.microsoft.com/office/drawing/2014/main" id="{50FF15BD-5AE4-3FD0-7698-4CCFC71766FB}"/>
              </a:ext>
            </a:extLst>
          </p:cNvPr>
          <p:cNvSpPr txBox="1"/>
          <p:nvPr/>
        </p:nvSpPr>
        <p:spPr>
          <a:xfrm>
            <a:off x="4357222" y="2024480"/>
            <a:ext cx="7326512" cy="2809039"/>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Understand your role in the feedback process</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lang="en-US" sz="2400" dirty="0">
                <a:solidFill>
                  <a:srgbClr val="000000"/>
                </a:solidFill>
                <a:latin typeface="Aptos Light" panose="020B0004020202020204" pitchFamily="34" charset="0"/>
              </a:rPr>
              <a:t>Learn how to focus on positive corrections</a:t>
            </a:r>
            <a:endPar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Understand when to escalate to management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lang="en-US" sz="2400" dirty="0">
                <a:solidFill>
                  <a:srgbClr val="000000"/>
                </a:solidFill>
                <a:latin typeface="Aptos Light" panose="020B0004020202020204" pitchFamily="34" charset="0"/>
              </a:rPr>
              <a:t>Stay centered and use perspective with your team </a:t>
            </a:r>
            <a:endPar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24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Practice so that you can crush it in real life! </a:t>
            </a:r>
          </a:p>
        </p:txBody>
      </p:sp>
    </p:spTree>
    <p:extLst>
      <p:ext uri="{BB962C8B-B14F-4D97-AF65-F5344CB8AC3E}">
        <p14:creationId xmlns:p14="http://schemas.microsoft.com/office/powerpoint/2010/main" val="305623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BD5AEE-CFE4-17DB-0704-3229D2903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F1D374F-B2A6-DAF5-83A9-CD88089C8F84}"/>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Warm Up: Why is Feedback Important?</a:t>
            </a:r>
          </a:p>
        </p:txBody>
      </p:sp>
      <p:sp>
        <p:nvSpPr>
          <p:cNvPr id="3" name="Rectangle 2">
            <a:extLst>
              <a:ext uri="{FF2B5EF4-FFF2-40B4-BE49-F238E27FC236}">
                <a16:creationId xmlns:a16="http://schemas.microsoft.com/office/drawing/2014/main" id="{CD51A004-3398-21D7-4718-5D3E2E6C454A}"/>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EC6E06B2-8258-7000-8DCB-07627099537E}"/>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601A96E1-B0F1-CAB3-8B52-D42E91282A7A}"/>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Reflection Questions</a:t>
            </a:r>
          </a:p>
        </p:txBody>
      </p:sp>
      <p:sp>
        <p:nvSpPr>
          <p:cNvPr id="5" name="TextBox 4">
            <a:extLst>
              <a:ext uri="{FF2B5EF4-FFF2-40B4-BE49-F238E27FC236}">
                <a16:creationId xmlns:a16="http://schemas.microsoft.com/office/drawing/2014/main" id="{0CFC9A83-4BD3-5435-4015-D75E2833AAEA}"/>
              </a:ext>
            </a:extLst>
          </p:cNvPr>
          <p:cNvSpPr txBox="1"/>
          <p:nvPr/>
        </p:nvSpPr>
        <p:spPr>
          <a:xfrm>
            <a:off x="914400" y="2895853"/>
            <a:ext cx="10631606" cy="4801314"/>
          </a:xfrm>
          <a:prstGeom prst="rect">
            <a:avLst/>
          </a:prstGeom>
          <a:noFill/>
        </p:spPr>
        <p:txBody>
          <a:bodyPr wrap="square" rtlCol="0">
            <a:spAutoFit/>
          </a:bodyPr>
          <a:lstStyle/>
          <a:p>
            <a:r>
              <a:rPr lang="en-US" sz="2400" dirty="0">
                <a:latin typeface="Aptos Light" panose="020B0004020202020204" pitchFamily="34" charset="0"/>
              </a:rPr>
              <a:t>1. When has a supervisor given you feedback, why, and how did it help you? </a:t>
            </a:r>
          </a:p>
          <a:p>
            <a:endParaRPr lang="en-US" sz="2400" dirty="0">
              <a:latin typeface="Aptos Light" panose="020B0004020202020204" pitchFamily="34" charset="0"/>
            </a:endParaRPr>
          </a:p>
          <a:p>
            <a:r>
              <a:rPr lang="en-US" sz="2400" dirty="0">
                <a:latin typeface="Aptos Light" panose="020B0004020202020204" pitchFamily="34" charset="0"/>
              </a:rPr>
              <a:t>2. When has a supervisor not handled feedback well, why, what could they fix?</a:t>
            </a:r>
          </a:p>
          <a:p>
            <a:endParaRPr lang="en-US" sz="2400" dirty="0">
              <a:latin typeface="Aptos Light" panose="020B0004020202020204" pitchFamily="34" charset="0"/>
            </a:endParaRPr>
          </a:p>
          <a:p>
            <a:r>
              <a:rPr lang="en-US" sz="2400" dirty="0">
                <a:latin typeface="Aptos Light" panose="020B0004020202020204" pitchFamily="34" charset="0"/>
              </a:rPr>
              <a:t>3. What is scary about giving feedback?</a:t>
            </a:r>
          </a:p>
          <a:p>
            <a:endParaRPr lang="en-US" sz="2400" dirty="0">
              <a:latin typeface="Aptos Light" panose="020B0004020202020204" pitchFamily="34" charset="0"/>
            </a:endParaRPr>
          </a:p>
          <a:p>
            <a:r>
              <a:rPr lang="en-US" sz="2400" dirty="0">
                <a:latin typeface="Aptos Light" panose="020B0004020202020204" pitchFamily="34" charset="0"/>
              </a:rPr>
              <a:t>4. Why is it meaningful and helpful for participants? </a:t>
            </a:r>
          </a:p>
          <a:p>
            <a:endParaRPr lang="en-US" sz="2400" dirty="0">
              <a:latin typeface="Aptos Light" panose="020B0004020202020204" pitchFamily="34" charset="0"/>
            </a:endParaRPr>
          </a:p>
          <a:p>
            <a:r>
              <a:rPr lang="en-US" sz="2400" dirty="0">
                <a:latin typeface="Aptos Light" panose="020B0004020202020204" pitchFamily="34" charset="0"/>
              </a:rPr>
              <a:t>5. What does trust, and our culture have to do with giving feedback?</a:t>
            </a:r>
          </a:p>
          <a:p>
            <a:endParaRPr lang="en-US" sz="2400" dirty="0">
              <a:latin typeface="Aptos Light" panose="020B0004020202020204" pitchFamily="34" charset="0"/>
            </a:endParaRPr>
          </a:p>
          <a:p>
            <a:endParaRPr lang="en-US" sz="2400" dirty="0">
              <a:latin typeface="Aptos Light" panose="020B0004020202020204" pitchFamily="34" charset="0"/>
            </a:endParaRPr>
          </a:p>
          <a:p>
            <a:pPr marL="342900" indent="-342900">
              <a:buAutoNum type="arabicPeriod"/>
            </a:pPr>
            <a:endParaRPr lang="en-US" sz="2400" dirty="0">
              <a:latin typeface="Aptos Light" panose="020B0004020202020204" pitchFamily="34" charset="0"/>
            </a:endParaRPr>
          </a:p>
          <a:p>
            <a:pPr marL="342900" indent="-342900">
              <a:buAutoNum type="arabicPeriod"/>
            </a:pPr>
            <a:endParaRPr lang="en-US" dirty="0">
              <a:latin typeface="Aptos Light" panose="020B0004020202020204" pitchFamily="34" charset="0"/>
            </a:endParaRPr>
          </a:p>
        </p:txBody>
      </p:sp>
    </p:spTree>
    <p:extLst>
      <p:ext uri="{BB962C8B-B14F-4D97-AF65-F5344CB8AC3E}">
        <p14:creationId xmlns:p14="http://schemas.microsoft.com/office/powerpoint/2010/main" val="74715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61B43-890C-B62D-9330-9173497BFF2C}"/>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1F6C993E-AE8B-C30E-3205-CF00819BE32E}"/>
              </a:ext>
            </a:extLst>
          </p:cNvPr>
          <p:cNvSpPr/>
          <p:nvPr/>
        </p:nvSpPr>
        <p:spPr>
          <a:xfrm>
            <a:off x="1332913" y="2648284"/>
            <a:ext cx="9515061" cy="3953121"/>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658702-089D-1059-3C75-7B4F47012511}"/>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Toolkit: Our Basic Rules for Feedback</a:t>
            </a:r>
          </a:p>
        </p:txBody>
      </p:sp>
      <p:sp>
        <p:nvSpPr>
          <p:cNvPr id="3" name="Rectangle 2">
            <a:extLst>
              <a:ext uri="{FF2B5EF4-FFF2-40B4-BE49-F238E27FC236}">
                <a16:creationId xmlns:a16="http://schemas.microsoft.com/office/drawing/2014/main" id="{8BDF564C-41B4-F3A4-0D30-64D5EFD58359}"/>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CE39BE0F-3C8F-C86A-B4B3-640F03F056E4}"/>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9055FF55-BB18-C9DF-9F68-9E5DEB41E314}"/>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Setting the stage and covering just the basics for supervisors… rules of the road</a:t>
            </a:r>
          </a:p>
        </p:txBody>
      </p:sp>
      <p:sp>
        <p:nvSpPr>
          <p:cNvPr id="6" name="TextBox 5">
            <a:extLst>
              <a:ext uri="{FF2B5EF4-FFF2-40B4-BE49-F238E27FC236}">
                <a16:creationId xmlns:a16="http://schemas.microsoft.com/office/drawing/2014/main" id="{EE1DB314-B94D-F09F-E614-D062EFF093C4}"/>
              </a:ext>
            </a:extLst>
          </p:cNvPr>
          <p:cNvSpPr txBox="1"/>
          <p:nvPr/>
        </p:nvSpPr>
        <p:spPr>
          <a:xfrm>
            <a:off x="1785284" y="2666327"/>
            <a:ext cx="8610316" cy="3829125"/>
          </a:xfrm>
          <a:prstGeom prst="rect">
            <a:avLst/>
          </a:prstGeom>
          <a:noFill/>
        </p:spPr>
        <p:txBody>
          <a:bodyPr wrap="square" rtlCol="0">
            <a:spAutoFit/>
          </a:bodyPr>
          <a:lstStyle/>
          <a:p>
            <a:pPr marL="342900" indent="-342900">
              <a:lnSpc>
                <a:spcPct val="150000"/>
              </a:lnSpc>
              <a:buFont typeface="Wingdings" pitchFamily="2" charset="2"/>
              <a:buChar char="q"/>
            </a:pPr>
            <a:r>
              <a:rPr lang="en-US" sz="2400" b="1" dirty="0">
                <a:latin typeface="Aptos Light" panose="020B0004020202020204" pitchFamily="34" charset="0"/>
              </a:rPr>
              <a:t>Don’t be a jerk! Approach with curiosity </a:t>
            </a:r>
          </a:p>
          <a:p>
            <a:pPr marL="342900" indent="-342900">
              <a:lnSpc>
                <a:spcPct val="150000"/>
              </a:lnSpc>
              <a:buFont typeface="Wingdings" pitchFamily="2" charset="2"/>
              <a:buChar char="q"/>
            </a:pPr>
            <a:r>
              <a:rPr lang="en-US" sz="2400" dirty="0">
                <a:latin typeface="Aptos Light" panose="020B0004020202020204" pitchFamily="34" charset="0"/>
              </a:rPr>
              <a:t>Motivate, don’t demoralize </a:t>
            </a:r>
          </a:p>
          <a:p>
            <a:pPr marL="342900" indent="-342900">
              <a:lnSpc>
                <a:spcPct val="150000"/>
              </a:lnSpc>
              <a:buFont typeface="Wingdings" pitchFamily="2" charset="2"/>
              <a:buChar char="q"/>
            </a:pPr>
            <a:r>
              <a:rPr lang="en-US" sz="2400" dirty="0">
                <a:latin typeface="Aptos Light" panose="020B0004020202020204" pitchFamily="34" charset="0"/>
              </a:rPr>
              <a:t>Focus on something that can be improved on </a:t>
            </a:r>
          </a:p>
          <a:p>
            <a:pPr marL="342900" indent="-342900">
              <a:lnSpc>
                <a:spcPct val="150000"/>
              </a:lnSpc>
              <a:buFont typeface="Wingdings" pitchFamily="2" charset="2"/>
              <a:buChar char="q"/>
            </a:pPr>
            <a:r>
              <a:rPr lang="en-US" sz="2400" dirty="0">
                <a:latin typeface="Aptos Light" panose="020B0004020202020204" pitchFamily="34" charset="0"/>
              </a:rPr>
              <a:t>Be real and honest, direct and helpful </a:t>
            </a:r>
          </a:p>
          <a:p>
            <a:pPr marL="342900" indent="-342900">
              <a:lnSpc>
                <a:spcPct val="150000"/>
              </a:lnSpc>
              <a:buFont typeface="Wingdings" pitchFamily="2" charset="2"/>
              <a:buChar char="q"/>
            </a:pPr>
            <a:r>
              <a:rPr lang="en-US" sz="2400" dirty="0">
                <a:latin typeface="Aptos Light" panose="020B0004020202020204" pitchFamily="34" charset="0"/>
              </a:rPr>
              <a:t>“Failure to warn”</a:t>
            </a:r>
          </a:p>
          <a:p>
            <a:pPr marL="800100" lvl="1" indent="-342900">
              <a:lnSpc>
                <a:spcPct val="150000"/>
              </a:lnSpc>
              <a:buFont typeface="Courier New" panose="02070309020205020404" pitchFamily="49" charset="0"/>
              <a:buChar char="o"/>
            </a:pPr>
            <a:r>
              <a:rPr lang="en-US" sz="2200" dirty="0">
                <a:latin typeface="Aptos Light" panose="020B0004020202020204" pitchFamily="34" charset="0"/>
              </a:rPr>
              <a:t>Failure to provide adequate warning </a:t>
            </a:r>
          </a:p>
          <a:p>
            <a:pPr marL="800100" lvl="1" indent="-342900">
              <a:lnSpc>
                <a:spcPct val="150000"/>
              </a:lnSpc>
              <a:buFont typeface="Courier New" panose="02070309020205020404" pitchFamily="49" charset="0"/>
              <a:buChar char="o"/>
            </a:pPr>
            <a:r>
              <a:rPr lang="en-US" sz="2200" dirty="0">
                <a:latin typeface="Aptos Light" panose="020B0004020202020204" pitchFamily="34" charset="0"/>
              </a:rPr>
              <a:t>To avoid being prejudiced, people are sometimes ‘‘too nice”</a:t>
            </a:r>
            <a:endParaRPr lang="en-US" sz="2200" dirty="0">
              <a:solidFill>
                <a:srgbClr val="003366"/>
              </a:solidFill>
              <a:latin typeface="Aptos Light" panose="020B0004020202020204" pitchFamily="34" charset="0"/>
            </a:endParaRPr>
          </a:p>
        </p:txBody>
      </p:sp>
      <p:pic>
        <p:nvPicPr>
          <p:cNvPr id="7" name="Graphic 6" descr="Pin with solid fill">
            <a:extLst>
              <a:ext uri="{FF2B5EF4-FFF2-40B4-BE49-F238E27FC236}">
                <a16:creationId xmlns:a16="http://schemas.microsoft.com/office/drawing/2014/main" id="{C646BAEB-5590-5340-03CA-CFD60AB680D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723025" y="2233155"/>
            <a:ext cx="734835" cy="734835"/>
          </a:xfrm>
          <a:prstGeom prst="rect">
            <a:avLst/>
          </a:prstGeom>
        </p:spPr>
      </p:pic>
      <p:pic>
        <p:nvPicPr>
          <p:cNvPr id="9" name="Graphic 8" descr="Printer with solid fill">
            <a:extLst>
              <a:ext uri="{FF2B5EF4-FFF2-40B4-BE49-F238E27FC236}">
                <a16:creationId xmlns:a16="http://schemas.microsoft.com/office/drawing/2014/main" id="{26A09E7D-9E45-3FFD-E695-2A1B240F39E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213123" y="5943600"/>
            <a:ext cx="914400" cy="914400"/>
          </a:xfrm>
          <a:prstGeom prst="rect">
            <a:avLst/>
          </a:prstGeom>
        </p:spPr>
      </p:pic>
    </p:spTree>
    <p:extLst>
      <p:ext uri="{BB962C8B-B14F-4D97-AF65-F5344CB8AC3E}">
        <p14:creationId xmlns:p14="http://schemas.microsoft.com/office/powerpoint/2010/main" val="486723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44C9E-221C-FD1D-AFDF-05D311337C1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1DFFDEA7-8DB4-11B4-B2F0-74D1BF657C04}"/>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F7FD405C-FB9E-068A-460A-EFAC40983C21}"/>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grpSp>
        <p:nvGrpSpPr>
          <p:cNvPr id="6" name="Group 5">
            <a:extLst>
              <a:ext uri="{FF2B5EF4-FFF2-40B4-BE49-F238E27FC236}">
                <a16:creationId xmlns:a16="http://schemas.microsoft.com/office/drawing/2014/main" id="{CC87D84D-56F3-F4A0-1357-A92EB3BF8D24}"/>
              </a:ext>
            </a:extLst>
          </p:cNvPr>
          <p:cNvGrpSpPr/>
          <p:nvPr/>
        </p:nvGrpSpPr>
        <p:grpSpPr>
          <a:xfrm>
            <a:off x="1005486" y="2482541"/>
            <a:ext cx="10002038" cy="601141"/>
            <a:chOff x="1444222" y="2519248"/>
            <a:chExt cx="10002038" cy="601141"/>
          </a:xfrm>
        </p:grpSpPr>
        <p:cxnSp>
          <p:nvCxnSpPr>
            <p:cNvPr id="7" name="Straight Connector 6">
              <a:extLst>
                <a:ext uri="{FF2B5EF4-FFF2-40B4-BE49-F238E27FC236}">
                  <a16:creationId xmlns:a16="http://schemas.microsoft.com/office/drawing/2014/main" id="{52E55D70-17C1-13D5-0F48-B78DFE7F19F7}"/>
                </a:ext>
              </a:extLst>
            </p:cNvPr>
            <p:cNvCxnSpPr>
              <a:cxnSpLocks/>
            </p:cNvCxnSpPr>
            <p:nvPr/>
          </p:nvCxnSpPr>
          <p:spPr>
            <a:xfrm>
              <a:off x="1444222" y="2848188"/>
              <a:ext cx="394243" cy="0"/>
            </a:xfrm>
            <a:prstGeom prst="line">
              <a:avLst/>
            </a:prstGeom>
            <a:ln w="127000" cmpd="sng"/>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80ECFB21-11FF-1135-2783-3CB8DCA648CA}"/>
                </a:ext>
              </a:extLst>
            </p:cNvPr>
            <p:cNvSpPr txBox="1"/>
            <p:nvPr/>
          </p:nvSpPr>
          <p:spPr>
            <a:xfrm>
              <a:off x="2011530" y="2519248"/>
              <a:ext cx="9434730"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SAFETY #1: </a:t>
              </a:r>
              <a:r>
                <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rPr>
                <a:t>Your number one priority is to keep your team safe. If a participant is doing something to jeopardize their safety or the teams’ then it is appropriate for you to offer a correction. </a:t>
              </a:r>
            </a:p>
          </p:txBody>
        </p:sp>
      </p:grpSp>
      <p:grpSp>
        <p:nvGrpSpPr>
          <p:cNvPr id="9" name="Group 8">
            <a:extLst>
              <a:ext uri="{FF2B5EF4-FFF2-40B4-BE49-F238E27FC236}">
                <a16:creationId xmlns:a16="http://schemas.microsoft.com/office/drawing/2014/main" id="{FBAA03D6-24AE-9097-48CE-07C2EF7A02E6}"/>
              </a:ext>
            </a:extLst>
          </p:cNvPr>
          <p:cNvGrpSpPr/>
          <p:nvPr/>
        </p:nvGrpSpPr>
        <p:grpSpPr>
          <a:xfrm>
            <a:off x="1005486" y="3640601"/>
            <a:ext cx="10002038" cy="601141"/>
            <a:chOff x="1444222" y="3322657"/>
            <a:chExt cx="10002038" cy="601141"/>
          </a:xfrm>
        </p:grpSpPr>
        <p:cxnSp>
          <p:nvCxnSpPr>
            <p:cNvPr id="10" name="Straight Connector 9">
              <a:extLst>
                <a:ext uri="{FF2B5EF4-FFF2-40B4-BE49-F238E27FC236}">
                  <a16:creationId xmlns:a16="http://schemas.microsoft.com/office/drawing/2014/main" id="{1E253A7B-FF05-943D-CB58-3A3314F215D3}"/>
                </a:ext>
              </a:extLst>
            </p:cNvPr>
            <p:cNvCxnSpPr>
              <a:cxnSpLocks/>
            </p:cNvCxnSpPr>
            <p:nvPr/>
          </p:nvCxnSpPr>
          <p:spPr>
            <a:xfrm>
              <a:off x="1444222" y="3668057"/>
              <a:ext cx="394243" cy="0"/>
            </a:xfrm>
            <a:prstGeom prst="line">
              <a:avLst/>
            </a:prstGeom>
            <a:ln w="127000" cmpd="sng">
              <a:solidFill>
                <a:schemeClr val="accent2"/>
              </a:solidFill>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24523285-4A97-8B4D-0D99-B3079F93092B}"/>
                </a:ext>
              </a:extLst>
            </p:cNvPr>
            <p:cNvSpPr txBox="1"/>
            <p:nvPr/>
          </p:nvSpPr>
          <p:spPr>
            <a:xfrm>
              <a:off x="2011530" y="3322657"/>
              <a:ext cx="9434730"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38312F"/>
                  </a:solidFill>
                  <a:effectLst/>
                  <a:highlight>
                    <a:srgbClr val="FFFFFF"/>
                  </a:highlight>
                  <a:uLnTx/>
                  <a:uFillTx/>
                  <a:latin typeface="Aptos Light" panose="020B0004020202020204" pitchFamily="34" charset="0"/>
                  <a:ea typeface="Open Sans" panose="020B0606030504020204" pitchFamily="34" charset="0"/>
                  <a:cs typeface="Open Sans" panose="020B0606030504020204" pitchFamily="34" charset="0"/>
                </a:rPr>
                <a:t>GETTING THE JOB DONE: </a:t>
              </a:r>
              <a:r>
                <a:rPr lang="en-US" sz="2000" dirty="0">
                  <a:solidFill>
                    <a:srgbClr val="38312F"/>
                  </a:solidFill>
                  <a:highlight>
                    <a:srgbClr val="FFFFFF"/>
                  </a:highlight>
                  <a:latin typeface="Aptos Light" panose="020B0004020202020204" pitchFamily="34" charset="0"/>
                  <a:ea typeface="Open Sans" panose="020B0606030504020204" pitchFamily="34" charset="0"/>
                  <a:cs typeface="Open Sans" panose="020B0606030504020204" pitchFamily="34" charset="0"/>
                </a:rPr>
                <a:t>Your second priority is to ensure that the work gets done. If the work is not getting done, you can offer a ONE time positive-based correction. You want them to succeed. Ask them what might be going on. </a:t>
              </a:r>
              <a:endParaRPr kumimoji="0" lang="en-US"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grpSp>
        <p:nvGrpSpPr>
          <p:cNvPr id="22" name="Group 21">
            <a:extLst>
              <a:ext uri="{FF2B5EF4-FFF2-40B4-BE49-F238E27FC236}">
                <a16:creationId xmlns:a16="http://schemas.microsoft.com/office/drawing/2014/main" id="{9419DBEC-6CA8-F7FB-84A2-AEA6702B01E7}"/>
              </a:ext>
            </a:extLst>
          </p:cNvPr>
          <p:cNvGrpSpPr/>
          <p:nvPr/>
        </p:nvGrpSpPr>
        <p:grpSpPr>
          <a:xfrm>
            <a:off x="1005486" y="5965724"/>
            <a:ext cx="9840823" cy="601141"/>
            <a:chOff x="1444222" y="4115159"/>
            <a:chExt cx="9840823" cy="601141"/>
          </a:xfrm>
        </p:grpSpPr>
        <p:cxnSp>
          <p:nvCxnSpPr>
            <p:cNvPr id="23" name="Straight Connector 22">
              <a:extLst>
                <a:ext uri="{FF2B5EF4-FFF2-40B4-BE49-F238E27FC236}">
                  <a16:creationId xmlns:a16="http://schemas.microsoft.com/office/drawing/2014/main" id="{97D0BC1D-CD1F-78CB-6CF6-D8A64CF005A5}"/>
                </a:ext>
              </a:extLst>
            </p:cNvPr>
            <p:cNvCxnSpPr>
              <a:cxnSpLocks/>
            </p:cNvCxnSpPr>
            <p:nvPr/>
          </p:nvCxnSpPr>
          <p:spPr>
            <a:xfrm>
              <a:off x="1444222" y="4503166"/>
              <a:ext cx="394243" cy="0"/>
            </a:xfrm>
            <a:prstGeom prst="line">
              <a:avLst/>
            </a:prstGeom>
            <a:ln w="127000" cmpd="sng">
              <a:solidFill>
                <a:schemeClr val="accent3"/>
              </a:solidFill>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D40F4D85-F4AE-E117-6340-AB1227A18F06}"/>
                </a:ext>
              </a:extLst>
            </p:cNvPr>
            <p:cNvSpPr txBox="1"/>
            <p:nvPr/>
          </p:nvSpPr>
          <p:spPr>
            <a:xfrm>
              <a:off x="2011530" y="4115159"/>
              <a:ext cx="9273515" cy="601141"/>
            </a:xfrm>
            <a:prstGeom prst="rect">
              <a:avLst/>
            </a:prstGeom>
          </p:spPr>
          <p:txBody>
            <a:bodyPr vert="horz" wrap="square" lIns="91440" tIns="45720" rIns="91440" bIns="45720" rtlCol="0" anchor="ctr">
              <a:noAutofit/>
            </a:bodyPr>
            <a:lstStyle/>
            <a:p>
              <a:pPr lvl="0">
                <a:buClr>
                  <a:srgbClr val="000000"/>
                </a:buClr>
                <a:buSzPts val="2000"/>
              </a:pPr>
              <a:r>
                <a:rPr lang="en-US" sz="2000" b="1" dirty="0">
                  <a:latin typeface="Aptos Light" panose="020B0004020202020204" pitchFamily="34" charset="0"/>
                </a:rPr>
                <a:t>SEEK SUPPORT</a:t>
              </a:r>
              <a:r>
                <a:rPr lang="en-US" sz="2000" b="1" dirty="0">
                  <a:solidFill>
                    <a:srgbClr val="000000"/>
                  </a:solidFill>
                  <a:latin typeface="Aptos Light" panose="020B0004020202020204" pitchFamily="34" charset="0"/>
                  <a:ea typeface="Arial"/>
                  <a:cs typeface="Arial"/>
                  <a:sym typeface="Arial"/>
                </a:rPr>
                <a:t>: </a:t>
              </a:r>
              <a:r>
                <a:rPr lang="en-US" sz="2000" dirty="0">
                  <a:solidFill>
                    <a:srgbClr val="000000"/>
                  </a:solidFill>
                  <a:latin typeface="Aptos Light" panose="020B0004020202020204" pitchFamily="34" charset="0"/>
                  <a:ea typeface="Arial"/>
                  <a:cs typeface="Arial"/>
                  <a:sym typeface="Arial"/>
                </a:rPr>
                <a:t>If the feedback is not well received then you should talk with your management team and make a plan together for supporting the participant. </a:t>
              </a:r>
              <a:endParaRPr lang="en-US" dirty="0">
                <a:solidFill>
                  <a:srgbClr val="000000"/>
                </a:solidFill>
                <a:latin typeface="Aptos Light" panose="020B0004020202020204" pitchFamily="34" charset="0"/>
                <a:ea typeface="Arial"/>
                <a:cs typeface="Arial"/>
                <a:sym typeface="Arial"/>
              </a:endParaRPr>
            </a:p>
          </p:txBody>
        </p:sp>
      </p:grpSp>
      <p:grpSp>
        <p:nvGrpSpPr>
          <p:cNvPr id="25" name="Group 24">
            <a:extLst>
              <a:ext uri="{FF2B5EF4-FFF2-40B4-BE49-F238E27FC236}">
                <a16:creationId xmlns:a16="http://schemas.microsoft.com/office/drawing/2014/main" id="{97985D5B-C370-B98F-41E4-90A60F325A97}"/>
              </a:ext>
            </a:extLst>
          </p:cNvPr>
          <p:cNvGrpSpPr/>
          <p:nvPr/>
        </p:nvGrpSpPr>
        <p:grpSpPr>
          <a:xfrm>
            <a:off x="1005486" y="4837035"/>
            <a:ext cx="9840823" cy="601141"/>
            <a:chOff x="1444222" y="4932333"/>
            <a:chExt cx="9840823" cy="601141"/>
          </a:xfrm>
        </p:grpSpPr>
        <p:cxnSp>
          <p:nvCxnSpPr>
            <p:cNvPr id="26" name="Straight Connector 25">
              <a:extLst>
                <a:ext uri="{FF2B5EF4-FFF2-40B4-BE49-F238E27FC236}">
                  <a16:creationId xmlns:a16="http://schemas.microsoft.com/office/drawing/2014/main" id="{5A4D2B75-FCD6-D6A2-5F2E-089A751BD76F}"/>
                </a:ext>
              </a:extLst>
            </p:cNvPr>
            <p:cNvCxnSpPr>
              <a:cxnSpLocks/>
            </p:cNvCxnSpPr>
            <p:nvPr/>
          </p:nvCxnSpPr>
          <p:spPr>
            <a:xfrm>
              <a:off x="1444222" y="5323035"/>
              <a:ext cx="394243" cy="0"/>
            </a:xfrm>
            <a:prstGeom prst="line">
              <a:avLst/>
            </a:prstGeom>
            <a:ln w="127000" cmpd="sng">
              <a:solidFill>
                <a:schemeClr val="accent4"/>
              </a:solidFill>
            </a:ln>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222EAF9D-59FD-6DB2-AF29-1BC73E12AAD1}"/>
                </a:ext>
              </a:extLst>
            </p:cNvPr>
            <p:cNvSpPr txBox="1"/>
            <p:nvPr/>
          </p:nvSpPr>
          <p:spPr>
            <a:xfrm>
              <a:off x="2011530" y="4932333"/>
              <a:ext cx="9273515" cy="601141"/>
            </a:xfrm>
            <a:prstGeom prst="rect">
              <a:avLst/>
            </a:prstGeom>
          </p:spPr>
          <p:txBody>
            <a:bodyPr vert="horz" wrap="square"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38312F"/>
                  </a:solidFill>
                  <a:highlight>
                    <a:srgbClr val="FFFFFF"/>
                  </a:highlight>
                  <a:latin typeface="Aptos Light" panose="020B0004020202020204" pitchFamily="34" charset="0"/>
                  <a:ea typeface="Open Sans" panose="020B0606030504020204" pitchFamily="34" charset="0"/>
                  <a:cs typeface="Open Sans" panose="020B0606030504020204" pitchFamily="34" charset="0"/>
                </a:rPr>
                <a:t>KEEP IT BRIEF, KEEP IT POSITIVE</a:t>
              </a:r>
              <a:r>
                <a:rPr kumimoji="0" lang="en-US" sz="2000" b="1" i="0" u="none" strike="noStrike" kern="1200" cap="none" spc="0" normalizeH="0" baseline="0" noProof="0" dirty="0">
                  <a:ln>
                    <a:noFill/>
                  </a:ln>
                  <a:solidFill>
                    <a:srgbClr val="38312F"/>
                  </a:solidFill>
                  <a:effectLst/>
                  <a:highlight>
                    <a:srgbClr val="FFFFFF"/>
                  </a:highlight>
                  <a:uLnTx/>
                  <a:uFillTx/>
                  <a:latin typeface="Aptos Light" panose="020B0004020202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dirty="0">
                  <a:ln>
                    <a:noFill/>
                  </a:ln>
                  <a:solidFill>
                    <a:srgbClr val="38312F"/>
                  </a:solidFill>
                  <a:effectLst/>
                  <a:highlight>
                    <a:srgbClr val="FFFFFF"/>
                  </a:highlight>
                  <a:uLnTx/>
                  <a:uFillTx/>
                  <a:latin typeface="Aptos Light" panose="020B0004020202020204" pitchFamily="34" charset="0"/>
                  <a:ea typeface="Open Sans" panose="020B0606030504020204" pitchFamily="34" charset="0"/>
                  <a:cs typeface="Open Sans" panose="020B0606030504020204" pitchFamily="34" charset="0"/>
                </a:rPr>
                <a:t>Keep the feedback short and sweet. It is an encouragement focused correction, and it is NEVER negative. Keep it based on observation and explain. </a:t>
              </a:r>
              <a:endParaRPr kumimoji="0" lang="en-US" sz="2000" b="0" i="0" u="none" strike="noStrike" kern="1200" cap="none" spc="0" normalizeH="0" baseline="0" noProof="0" dirty="0">
                <a:ln>
                  <a:noFill/>
                </a:ln>
                <a:solidFill>
                  <a:srgbClr val="000000"/>
                </a:solidFill>
                <a:effectLst/>
                <a:uLnTx/>
                <a:uFillTx/>
                <a:latin typeface="Aptos Light" panose="020B0004020202020204" pitchFamily="34" charset="0"/>
                <a:ea typeface="Open Sans" panose="020B0606030504020204" pitchFamily="34" charset="0"/>
                <a:cs typeface="Open Sans" panose="020B0606030504020204" pitchFamily="34" charset="0"/>
              </a:endParaRPr>
            </a:p>
          </p:txBody>
        </p:sp>
      </p:grpSp>
      <p:pic>
        <p:nvPicPr>
          <p:cNvPr id="31" name="Picture 30">
            <a:extLst>
              <a:ext uri="{FF2B5EF4-FFF2-40B4-BE49-F238E27FC236}">
                <a16:creationId xmlns:a16="http://schemas.microsoft.com/office/drawing/2014/main" id="{9D6814D4-3E60-5347-E1C7-C210CFD5F9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3298" y="2418315"/>
            <a:ext cx="457511" cy="457511"/>
          </a:xfrm>
          <a:prstGeom prst="rect">
            <a:avLst/>
          </a:prstGeom>
        </p:spPr>
      </p:pic>
      <p:pic>
        <p:nvPicPr>
          <p:cNvPr id="32" name="Picture 31">
            <a:extLst>
              <a:ext uri="{FF2B5EF4-FFF2-40B4-BE49-F238E27FC236}">
                <a16:creationId xmlns:a16="http://schemas.microsoft.com/office/drawing/2014/main" id="{7DE1899C-39BE-BC59-814E-3925B18E6A7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9045" y="3589839"/>
            <a:ext cx="457511" cy="457511"/>
          </a:xfrm>
          <a:prstGeom prst="rect">
            <a:avLst/>
          </a:prstGeom>
        </p:spPr>
      </p:pic>
      <p:pic>
        <p:nvPicPr>
          <p:cNvPr id="33" name="Picture 32">
            <a:extLst>
              <a:ext uri="{FF2B5EF4-FFF2-40B4-BE49-F238E27FC236}">
                <a16:creationId xmlns:a16="http://schemas.microsoft.com/office/drawing/2014/main" id="{69363F8A-8C07-6C7D-F6DE-7AE1466FAFA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9042" y="4837035"/>
            <a:ext cx="457511" cy="457511"/>
          </a:xfrm>
          <a:prstGeom prst="rect">
            <a:avLst/>
          </a:prstGeom>
        </p:spPr>
      </p:pic>
      <p:pic>
        <p:nvPicPr>
          <p:cNvPr id="34" name="Picture 33">
            <a:extLst>
              <a:ext uri="{FF2B5EF4-FFF2-40B4-BE49-F238E27FC236}">
                <a16:creationId xmlns:a16="http://schemas.microsoft.com/office/drawing/2014/main" id="{9AD606EF-E41C-99CE-CCCA-0D89A102FF9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39043" y="5958804"/>
            <a:ext cx="457511" cy="457511"/>
          </a:xfrm>
          <a:prstGeom prst="rect">
            <a:avLst/>
          </a:prstGeom>
        </p:spPr>
      </p:pic>
      <p:sp>
        <p:nvSpPr>
          <p:cNvPr id="13" name="Title 1">
            <a:extLst>
              <a:ext uri="{FF2B5EF4-FFF2-40B4-BE49-F238E27FC236}">
                <a16:creationId xmlns:a16="http://schemas.microsoft.com/office/drawing/2014/main" id="{B43F268A-6D25-299B-5ECB-E14EC3370956}"/>
              </a:ext>
            </a:extLst>
          </p:cNvPr>
          <p:cNvSpPr>
            <a:spLocks noGrp="1"/>
          </p:cNvSpPr>
          <p:nvPr>
            <p:ph type="title"/>
          </p:nvPr>
        </p:nvSpPr>
        <p:spPr>
          <a:xfrm>
            <a:off x="908844" y="530996"/>
            <a:ext cx="10363200" cy="594360"/>
          </a:xfrm>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Toolkit: What is Your Role in Feedback? </a:t>
            </a:r>
          </a:p>
        </p:txBody>
      </p:sp>
      <p:sp>
        <p:nvSpPr>
          <p:cNvPr id="14" name="Rectangle 13">
            <a:extLst>
              <a:ext uri="{FF2B5EF4-FFF2-40B4-BE49-F238E27FC236}">
                <a16:creationId xmlns:a16="http://schemas.microsoft.com/office/drawing/2014/main" id="{3AE2C129-314D-6DCF-BA5E-C8E45D642227}"/>
              </a:ext>
            </a:extLst>
          </p:cNvPr>
          <p:cNvSpPr/>
          <p:nvPr/>
        </p:nvSpPr>
        <p:spPr>
          <a:xfrm>
            <a:off x="0" y="1378998"/>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FFFFFF"/>
                </a:solidFill>
                <a:latin typeface="Aptos Light" panose="020B0004020202020204" pitchFamily="34" charset="0"/>
              </a:rPr>
              <a:t>Here is your</a:t>
            </a: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 feedback checklist. What is YOUR role in the feedback process? </a:t>
            </a:r>
          </a:p>
        </p:txBody>
      </p:sp>
      <p:pic>
        <p:nvPicPr>
          <p:cNvPr id="5" name="Graphic 4" descr="Printer with solid fill">
            <a:extLst>
              <a:ext uri="{FF2B5EF4-FFF2-40B4-BE49-F238E27FC236}">
                <a16:creationId xmlns:a16="http://schemas.microsoft.com/office/drawing/2014/main" id="{52DCC0BF-2D84-141E-F987-4DB7DBFED10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11926" y="5943600"/>
            <a:ext cx="914400" cy="914400"/>
          </a:xfrm>
          <a:prstGeom prst="rect">
            <a:avLst/>
          </a:prstGeom>
        </p:spPr>
      </p:pic>
    </p:spTree>
    <p:extLst>
      <p:ext uri="{BB962C8B-B14F-4D97-AF65-F5344CB8AC3E}">
        <p14:creationId xmlns:p14="http://schemas.microsoft.com/office/powerpoint/2010/main" val="34430937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B2DA6C-E906-7880-DD81-41D862B5EF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4D6F2-8C74-48B3-339A-174FC95AA5F9}"/>
              </a:ext>
            </a:extLst>
          </p:cNvPr>
          <p:cNvSpPr>
            <a:spLocks noGrp="1"/>
          </p:cNvSpPr>
          <p:nvPr>
            <p:ph type="title"/>
          </p:nvPr>
        </p:nvSpPr>
        <p:spPr/>
        <p:txBody>
          <a:bodyPr/>
          <a:lstStyle/>
          <a:p>
            <a:r>
              <a:rPr lang="en-US" sz="2800" dirty="0">
                <a:latin typeface="Aptos SemiBold" panose="020B0004020202020204" pitchFamily="34" charset="0"/>
                <a:ea typeface="Open Sans" panose="020B0606030504020204" pitchFamily="34" charset="0"/>
                <a:cs typeface="Open Sans" panose="020B0606030504020204" pitchFamily="34" charset="0"/>
              </a:rPr>
              <a:t>Escalation Reflection </a:t>
            </a:r>
          </a:p>
        </p:txBody>
      </p:sp>
      <p:sp>
        <p:nvSpPr>
          <p:cNvPr id="3" name="Rectangle 2">
            <a:extLst>
              <a:ext uri="{FF2B5EF4-FFF2-40B4-BE49-F238E27FC236}">
                <a16:creationId xmlns:a16="http://schemas.microsoft.com/office/drawing/2014/main" id="{01C9EFA1-A34D-FB5D-92B5-27A9D7CFFE7F}"/>
              </a:ext>
            </a:extLst>
          </p:cNvPr>
          <p:cNvSpPr/>
          <p:nvPr/>
        </p:nvSpPr>
        <p:spPr bwMode="gray">
          <a:xfrm>
            <a:off x="1916113" y="914400"/>
            <a:ext cx="8348662" cy="369888"/>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4" name="Rectangle 3">
            <a:extLst>
              <a:ext uri="{FF2B5EF4-FFF2-40B4-BE49-F238E27FC236}">
                <a16:creationId xmlns:a16="http://schemas.microsoft.com/office/drawing/2014/main" id="{5D22622A-BB3F-5550-986A-1AB77D43F1AA}"/>
              </a:ext>
            </a:extLst>
          </p:cNvPr>
          <p:cNvSpPr/>
          <p:nvPr/>
        </p:nvSpPr>
        <p:spPr bwMode="gray">
          <a:xfrm>
            <a:off x="1916113" y="914400"/>
            <a:ext cx="8348662" cy="359130"/>
          </a:xfrm>
          <a:prstGeom prst="rect">
            <a:avLst/>
          </a:prstGeom>
          <a:noFill/>
          <a:ln w="12700" cap="rnd" algn="ctr">
            <a:noFill/>
            <a:miter lim="800000"/>
            <a:headEnd/>
            <a:tailEnd/>
          </a:ln>
        </p:spPr>
        <p:txBody>
          <a:bodyPr lIns="0" tIns="0" rIns="0" bIns="0" rtlCol="0" anchor="t" anchorCtr="0"/>
          <a:lstStyle/>
          <a:p>
            <a:pPr marL="0" marR="0" lvl="0" indent="0" algn="l" defTabSz="914400" rtl="0" eaLnBrk="0" fontAlgn="base" latinLnBrk="0" hangingPunct="0">
              <a:lnSpc>
                <a:spcPts val="15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Aptos" panose="020B0004020202020204" pitchFamily="34" charset="0"/>
              <a:ea typeface="Open Sans" panose="020B0606030504020204" pitchFamily="34" charset="0"/>
              <a:cs typeface="Open Sans" panose="020B0606030504020204" pitchFamily="34" charset="0"/>
            </a:endParaRPr>
          </a:p>
        </p:txBody>
      </p:sp>
      <p:sp>
        <p:nvSpPr>
          <p:cNvPr id="11" name="Rectangle 10">
            <a:extLst>
              <a:ext uri="{FF2B5EF4-FFF2-40B4-BE49-F238E27FC236}">
                <a16:creationId xmlns:a16="http://schemas.microsoft.com/office/drawing/2014/main" id="{A94B26BD-90D2-817C-845E-A0E987907705}"/>
              </a:ext>
            </a:extLst>
          </p:cNvPr>
          <p:cNvSpPr/>
          <p:nvPr/>
        </p:nvSpPr>
        <p:spPr>
          <a:xfrm>
            <a:off x="0" y="1571542"/>
            <a:ext cx="12192000" cy="661613"/>
          </a:xfrm>
          <a:prstGeom prst="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ptos Light" panose="020B0004020202020204" pitchFamily="34" charset="0"/>
                <a:ea typeface="+mn-ea"/>
                <a:cs typeface="+mn-cs"/>
              </a:rPr>
              <a:t>How and when should you efficiently escalate to your manager? </a:t>
            </a:r>
          </a:p>
        </p:txBody>
      </p:sp>
      <p:grpSp>
        <p:nvGrpSpPr>
          <p:cNvPr id="8" name="Group 7">
            <a:extLst>
              <a:ext uri="{FF2B5EF4-FFF2-40B4-BE49-F238E27FC236}">
                <a16:creationId xmlns:a16="http://schemas.microsoft.com/office/drawing/2014/main" id="{6EA8930E-315C-E150-4195-536BD23F0C3B}"/>
              </a:ext>
            </a:extLst>
          </p:cNvPr>
          <p:cNvGrpSpPr/>
          <p:nvPr/>
        </p:nvGrpSpPr>
        <p:grpSpPr>
          <a:xfrm>
            <a:off x="600191" y="2604232"/>
            <a:ext cx="9414455" cy="830997"/>
            <a:chOff x="914400" y="1649627"/>
            <a:chExt cx="9414455" cy="830997"/>
          </a:xfrm>
        </p:grpSpPr>
        <p:sp>
          <p:nvSpPr>
            <p:cNvPr id="9" name="TextBox 8">
              <a:extLst>
                <a:ext uri="{FF2B5EF4-FFF2-40B4-BE49-F238E27FC236}">
                  <a16:creationId xmlns:a16="http://schemas.microsoft.com/office/drawing/2014/main" id="{9BCF6A0B-C3E0-E1D9-1D4F-F63D265C5F74}"/>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10" name="TextBox 9">
              <a:extLst>
                <a:ext uri="{FF2B5EF4-FFF2-40B4-BE49-F238E27FC236}">
                  <a16:creationId xmlns:a16="http://schemas.microsoft.com/office/drawing/2014/main" id="{B271B636-6B79-2A69-8A53-75A6608B3ED3}"/>
                </a:ext>
              </a:extLst>
            </p:cNvPr>
            <p:cNvSpPr txBox="1"/>
            <p:nvPr/>
          </p:nvSpPr>
          <p:spPr>
            <a:xfrm>
              <a:off x="1805881" y="1803515"/>
              <a:ext cx="85229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1. If after one straightforward conversation, it is rejected</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12" name="Straight Connector 11">
              <a:extLst>
                <a:ext uri="{FF2B5EF4-FFF2-40B4-BE49-F238E27FC236}">
                  <a16:creationId xmlns:a16="http://schemas.microsoft.com/office/drawing/2014/main" id="{D2163C15-738D-890C-E73C-BE2DE2790435}"/>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03E2715C-0432-F373-961B-D37519EA3869}"/>
              </a:ext>
            </a:extLst>
          </p:cNvPr>
          <p:cNvGrpSpPr/>
          <p:nvPr/>
        </p:nvGrpSpPr>
        <p:grpSpPr>
          <a:xfrm>
            <a:off x="1261882" y="3847311"/>
            <a:ext cx="10245545" cy="646750"/>
            <a:chOff x="1576091" y="1741750"/>
            <a:chExt cx="10245545" cy="646750"/>
          </a:xfrm>
        </p:grpSpPr>
        <p:sp>
          <p:nvSpPr>
            <p:cNvPr id="14" name="TextBox 13">
              <a:extLst>
                <a:ext uri="{FF2B5EF4-FFF2-40B4-BE49-F238E27FC236}">
                  <a16:creationId xmlns:a16="http://schemas.microsoft.com/office/drawing/2014/main" id="{4E0EB464-5CCC-A497-5560-086672FF9D36}"/>
                </a:ext>
              </a:extLst>
            </p:cNvPr>
            <p:cNvSpPr txBox="1"/>
            <p:nvPr/>
          </p:nvSpPr>
          <p:spPr>
            <a:xfrm>
              <a:off x="1805881" y="1803515"/>
              <a:ext cx="1001575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2. If you feel uncomfortable with the participant and need support</a:t>
              </a:r>
            </a:p>
          </p:txBody>
        </p:sp>
        <p:cxnSp>
          <p:nvCxnSpPr>
            <p:cNvPr id="15" name="Straight Connector 14">
              <a:extLst>
                <a:ext uri="{FF2B5EF4-FFF2-40B4-BE49-F238E27FC236}">
                  <a16:creationId xmlns:a16="http://schemas.microsoft.com/office/drawing/2014/main" id="{0C44B086-7AB2-C5E5-C844-79B8507141F9}"/>
                </a:ext>
              </a:extLst>
            </p:cNvPr>
            <p:cNvCxnSpPr/>
            <p:nvPr/>
          </p:nvCxnSpPr>
          <p:spPr>
            <a:xfrm>
              <a:off x="1576091" y="1741750"/>
              <a:ext cx="0" cy="646750"/>
            </a:xfrm>
            <a:prstGeom prst="line">
              <a:avLst/>
            </a:prstGeom>
            <a:ln w="63500">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A144F338-ADD5-1482-C299-878101DE80A4}"/>
              </a:ext>
            </a:extLst>
          </p:cNvPr>
          <p:cNvGrpSpPr/>
          <p:nvPr/>
        </p:nvGrpSpPr>
        <p:grpSpPr>
          <a:xfrm>
            <a:off x="1261882" y="4998267"/>
            <a:ext cx="9778238" cy="646750"/>
            <a:chOff x="1576091" y="1741750"/>
            <a:chExt cx="9778238" cy="646750"/>
          </a:xfrm>
        </p:grpSpPr>
        <p:sp>
          <p:nvSpPr>
            <p:cNvPr id="17" name="TextBox 16">
              <a:extLst>
                <a:ext uri="{FF2B5EF4-FFF2-40B4-BE49-F238E27FC236}">
                  <a16:creationId xmlns:a16="http://schemas.microsoft.com/office/drawing/2014/main" id="{B3681111-784B-F5EA-F090-AF5A0E0C6333}"/>
                </a:ext>
              </a:extLst>
            </p:cNvPr>
            <p:cNvSpPr txBox="1"/>
            <p:nvPr/>
          </p:nvSpPr>
          <p:spPr>
            <a:xfrm>
              <a:off x="1805881" y="1803515"/>
              <a:ext cx="954844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3. If there is general negativity or hostility towards you or others</a:t>
              </a:r>
            </a:p>
          </p:txBody>
        </p:sp>
        <p:cxnSp>
          <p:nvCxnSpPr>
            <p:cNvPr id="18" name="Straight Connector 17">
              <a:extLst>
                <a:ext uri="{FF2B5EF4-FFF2-40B4-BE49-F238E27FC236}">
                  <a16:creationId xmlns:a16="http://schemas.microsoft.com/office/drawing/2014/main" id="{DB50448A-34EC-2B3E-11C0-CF8EC1C4E3A6}"/>
                </a:ext>
              </a:extLst>
            </p:cNvPr>
            <p:cNvCxnSpPr/>
            <p:nvPr/>
          </p:nvCxnSpPr>
          <p:spPr>
            <a:xfrm>
              <a:off x="1576091" y="1741750"/>
              <a:ext cx="0" cy="646750"/>
            </a:xfrm>
            <a:prstGeom prst="line">
              <a:avLst/>
            </a:prstGeom>
            <a:ln w="635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106D6205-3953-5D27-2ACD-E873EB0E15A4}"/>
              </a:ext>
            </a:extLst>
          </p:cNvPr>
          <p:cNvGrpSpPr/>
          <p:nvPr/>
        </p:nvGrpSpPr>
        <p:grpSpPr>
          <a:xfrm>
            <a:off x="600191" y="5956330"/>
            <a:ext cx="9970377" cy="830997"/>
            <a:chOff x="914400" y="1649627"/>
            <a:chExt cx="9970377" cy="830997"/>
          </a:xfrm>
        </p:grpSpPr>
        <p:sp>
          <p:nvSpPr>
            <p:cNvPr id="25" name="TextBox 24">
              <a:extLst>
                <a:ext uri="{FF2B5EF4-FFF2-40B4-BE49-F238E27FC236}">
                  <a16:creationId xmlns:a16="http://schemas.microsoft.com/office/drawing/2014/main" id="{D196E6E8-6639-BCCF-9824-57E16285F308}"/>
                </a:ext>
              </a:extLst>
            </p:cNvPr>
            <p:cNvSpPr txBox="1"/>
            <p:nvPr/>
          </p:nvSpPr>
          <p:spPr>
            <a:xfrm>
              <a:off x="914400" y="1649627"/>
              <a:ext cx="184731"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sp>
          <p:nvSpPr>
            <p:cNvPr id="26" name="TextBox 25">
              <a:extLst>
                <a:ext uri="{FF2B5EF4-FFF2-40B4-BE49-F238E27FC236}">
                  <a16:creationId xmlns:a16="http://schemas.microsoft.com/office/drawing/2014/main" id="{3D681424-8344-F329-24F6-98E94436DB7D}"/>
                </a:ext>
              </a:extLst>
            </p:cNvPr>
            <p:cNvSpPr txBox="1"/>
            <p:nvPr/>
          </p:nvSpPr>
          <p:spPr>
            <a:xfrm>
              <a:off x="1805881" y="1803515"/>
              <a:ext cx="907889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rgbClr val="000000"/>
                  </a:solidFill>
                  <a:latin typeface="Aptos Light" panose="020B0004020202020204" pitchFamily="34" charset="0"/>
                </a:rPr>
                <a:t>4</a:t>
              </a:r>
              <a:r>
                <a:rPr kumimoji="0" lang="en-US" sz="2800" b="0"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rPr>
                <a:t>. Script: “I am trying to support X with X”, can you help me?</a:t>
              </a:r>
              <a:endParaRPr kumimoji="0" lang="en-US" sz="2800" b="1" i="0" u="none" strike="noStrike" kern="1200" cap="none" spc="0" normalizeH="0" baseline="0" noProof="0" dirty="0">
                <a:ln>
                  <a:noFill/>
                </a:ln>
                <a:solidFill>
                  <a:srgbClr val="000000"/>
                </a:solidFill>
                <a:effectLst/>
                <a:uLnTx/>
                <a:uFillTx/>
                <a:latin typeface="Aptos Light" panose="020B0004020202020204" pitchFamily="34" charset="0"/>
                <a:ea typeface="+mn-ea"/>
                <a:cs typeface="+mn-cs"/>
              </a:endParaRPr>
            </a:p>
          </p:txBody>
        </p:sp>
        <p:cxnSp>
          <p:nvCxnSpPr>
            <p:cNvPr id="27" name="Straight Connector 26">
              <a:extLst>
                <a:ext uri="{FF2B5EF4-FFF2-40B4-BE49-F238E27FC236}">
                  <a16:creationId xmlns:a16="http://schemas.microsoft.com/office/drawing/2014/main" id="{61125285-CB36-6E4B-1C3E-F129011EC1A7}"/>
                </a:ext>
              </a:extLst>
            </p:cNvPr>
            <p:cNvCxnSpPr/>
            <p:nvPr/>
          </p:nvCxnSpPr>
          <p:spPr>
            <a:xfrm>
              <a:off x="1576091" y="1741750"/>
              <a:ext cx="0" cy="646750"/>
            </a:xfrm>
            <a:prstGeom prst="line">
              <a:avLst/>
            </a:prstGeom>
            <a:ln w="635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57611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JyJEmg_8Rn.9R7T_mSRIyQ"/>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Office Theme">
  <a:themeElements>
    <a:clrScheme name="Custom 1">
      <a:dk1>
        <a:srgbClr val="000000"/>
      </a:dk1>
      <a:lt1>
        <a:srgbClr val="FFFFFF"/>
      </a:lt1>
      <a:dk2>
        <a:srgbClr val="000000"/>
      </a:dk2>
      <a:lt2>
        <a:srgbClr val="E7E6E6"/>
      </a:lt2>
      <a:accent1>
        <a:srgbClr val="E94600"/>
      </a:accent1>
      <a:accent2>
        <a:srgbClr val="E19E00"/>
      </a:accent2>
      <a:accent3>
        <a:srgbClr val="009693"/>
      </a:accent3>
      <a:accent4>
        <a:srgbClr val="001A70"/>
      </a:accent4>
      <a:accent5>
        <a:srgbClr val="009BD9"/>
      </a:accent5>
      <a:accent6>
        <a:srgbClr val="000000"/>
      </a:accent6>
      <a:hlink>
        <a:srgbClr val="009BD9"/>
      </a:hlink>
      <a:folHlink>
        <a:srgbClr val="001A7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11654</TotalTime>
  <Words>2056</Words>
  <Application>Microsoft Macintosh PowerPoint</Application>
  <PresentationFormat>Widescreen</PresentationFormat>
  <Paragraphs>209</Paragraphs>
  <Slides>15</Slides>
  <Notes>15</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32" baseType="lpstr">
      <vt:lpstr>Aptos</vt:lpstr>
      <vt:lpstr>Aptos Display</vt:lpstr>
      <vt:lpstr>Aptos Light</vt:lpstr>
      <vt:lpstr>Aptos SemiBold</vt:lpstr>
      <vt:lpstr>Arial</vt:lpstr>
      <vt:lpstr>Arial Black</vt:lpstr>
      <vt:lpstr>Calibri</vt:lpstr>
      <vt:lpstr>Chronicle Display Black</vt:lpstr>
      <vt:lpstr>Courier New</vt:lpstr>
      <vt:lpstr>Inter</vt:lpstr>
      <vt:lpstr>Overpass Light</vt:lpstr>
      <vt:lpstr>Overpass Medium</vt:lpstr>
      <vt:lpstr>Overpass Thin</vt:lpstr>
      <vt:lpstr>Wingdings</vt:lpstr>
      <vt:lpstr>1_Office Theme</vt:lpstr>
      <vt:lpstr>3_Office Theme</vt:lpstr>
      <vt:lpstr>think-cell Slide</vt:lpstr>
      <vt:lpstr>GIVING FEEDBACK &amp; EMPOWERING YOUR TEAM</vt:lpstr>
      <vt:lpstr>How to Use and Edit the Supervisor Success Series Modules </vt:lpstr>
      <vt:lpstr>Supervisor Success Series | Giving Feedback &amp; Empowering Your Team [OUR ORGANIZATION] Module 5 [Date]</vt:lpstr>
      <vt:lpstr>Supervisor Success Series: Giving Feedback</vt:lpstr>
      <vt:lpstr>PowerPoint Presentation</vt:lpstr>
      <vt:lpstr>Warm Up: Why is Feedback Important?</vt:lpstr>
      <vt:lpstr>Toolkit: Our Basic Rules for Feedback</vt:lpstr>
      <vt:lpstr>Toolkit: What is Your Role in Feedback? </vt:lpstr>
      <vt:lpstr>Escalation Reflection </vt:lpstr>
      <vt:lpstr>PowerPoint Presentation</vt:lpstr>
      <vt:lpstr>Trauma Informed Approach to Feedback </vt:lpstr>
      <vt:lpstr>Toolkit: Feedback Do’s and Don’ts </vt:lpstr>
      <vt:lpstr>PowerPoint Presentation</vt:lpstr>
      <vt:lpstr>Activity: Scenarios</vt:lpstr>
      <vt:lpstr>Closing Reflection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Elizabeth Strand</dc:creator>
  <cp:lastModifiedBy>Elizabeth Strand</cp:lastModifiedBy>
  <cp:revision>32</cp:revision>
  <dcterms:created xsi:type="dcterms:W3CDTF">2025-08-11T16:07:08Z</dcterms:created>
  <dcterms:modified xsi:type="dcterms:W3CDTF">2025-10-02T18:46:19Z</dcterms:modified>
</cp:coreProperties>
</file>