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2"/>
  </p:notesMasterIdLst>
  <p:sldIdLst>
    <p:sldId id="257" r:id="rId3"/>
    <p:sldId id="650" r:id="rId4"/>
    <p:sldId id="695" r:id="rId5"/>
    <p:sldId id="290" r:id="rId6"/>
    <p:sldId id="696" r:id="rId7"/>
    <p:sldId id="717" r:id="rId8"/>
    <p:sldId id="708" r:id="rId9"/>
    <p:sldId id="722" r:id="rId10"/>
    <p:sldId id="721" r:id="rId11"/>
    <p:sldId id="720" r:id="rId12"/>
    <p:sldId id="718" r:id="rId13"/>
    <p:sldId id="719" r:id="rId14"/>
    <p:sldId id="640" r:id="rId15"/>
    <p:sldId id="315" r:id="rId16"/>
    <p:sldId id="684" r:id="rId17"/>
    <p:sldId id="710" r:id="rId18"/>
    <p:sldId id="712" r:id="rId19"/>
    <p:sldId id="706" r:id="rId20"/>
    <p:sldId id="7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543236-9607-AB44-9C91-D50408B760AB}">
          <p14:sldIdLst>
            <p14:sldId id="257"/>
            <p14:sldId id="650"/>
            <p14:sldId id="695"/>
            <p14:sldId id="290"/>
            <p14:sldId id="696"/>
            <p14:sldId id="717"/>
            <p14:sldId id="708"/>
            <p14:sldId id="722"/>
            <p14:sldId id="721"/>
            <p14:sldId id="720"/>
            <p14:sldId id="718"/>
            <p14:sldId id="719"/>
            <p14:sldId id="640"/>
            <p14:sldId id="315"/>
            <p14:sldId id="684"/>
            <p14:sldId id="710"/>
            <p14:sldId id="712"/>
            <p14:sldId id="706"/>
          </p14:sldIdLst>
        </p14:section>
        <p14:section name="Appendix" id="{41E5B067-FAB1-5B4F-891F-F337A8F00E45}">
          <p14:sldIdLst>
            <p14:sldId id="7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5FD0ED-E781-D3CE-4A19-02CD33075BA1}" name="Elizabeth Strand" initials="ES" userId="S::liz.strand@BERKELEY.EDU::201ff8f1-8550-4c7c-b805-f44a43c8384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45"/>
    <p:restoredTop sz="72466"/>
  </p:normalViewPr>
  <p:slideViewPr>
    <p:cSldViewPr snapToGrid="0">
      <p:cViewPr varScale="1">
        <p:scale>
          <a:sx n="76" d="100"/>
          <a:sy n="76" d="100"/>
        </p:scale>
        <p:origin x="1984" y="496"/>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6A786-3DA3-654A-8564-6748BAFD6B04}" type="datetimeFigureOut">
              <a:rPr lang="en-US" smtClean="0"/>
              <a:t>10/2/25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36E69-CCC4-7A4E-9B74-5E30624DD495}" type="slidenum">
              <a:rPr lang="en-US" smtClean="0"/>
              <a:t>‹#›</a:t>
            </a:fld>
            <a:endParaRPr lang="en-US"/>
          </a:p>
        </p:txBody>
      </p:sp>
    </p:spTree>
    <p:extLst>
      <p:ext uri="{BB962C8B-B14F-4D97-AF65-F5344CB8AC3E}">
        <p14:creationId xmlns:p14="http://schemas.microsoft.com/office/powerpoint/2010/main" val="396386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sXSjc-pbXk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3366"/>
                </a:solidFill>
                <a:latin typeface="Calibri"/>
              </a:rPr>
              <a:t>Last updated by REDF: 9/30 </a:t>
            </a:r>
          </a:p>
          <a:p>
            <a:r>
              <a:rPr lang="en-US" dirty="0"/>
              <a:t>Topics: Conflict management basics, self-control, in-practice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39674-55CF-DF4C-B67D-33E54CE6CA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16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7D26-E27C-0EF9-16B4-C8EDD535F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CF208-DB13-56BC-23FC-27789DFFD4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4EC158-9396-DAD3-F7D9-A895276814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 </a:t>
            </a:r>
            <a:r>
              <a:rPr lang="en-US" sz="1200" b="0" dirty="0">
                <a:solidFill>
                  <a:srgbClr val="003366"/>
                </a:solidFill>
                <a:latin typeface="Calibri"/>
              </a:rPr>
              <a:t>Eric Davis material from trauma informed de-escalation </a:t>
            </a:r>
            <a:endParaRPr lang="en-US" sz="1200" b="1" dirty="0">
              <a:solidFill>
                <a:srgbClr val="003366"/>
              </a:solidFill>
              <a:latin typeface="Calibri"/>
            </a:endParaRPr>
          </a:p>
        </p:txBody>
      </p:sp>
      <p:sp>
        <p:nvSpPr>
          <p:cNvPr id="4" name="Slide Number Placeholder 3">
            <a:extLst>
              <a:ext uri="{FF2B5EF4-FFF2-40B4-BE49-F238E27FC236}">
                <a16:creationId xmlns:a16="http://schemas.microsoft.com/office/drawing/2014/main" id="{E51F75FD-0144-B995-D191-4CE66A7CFF0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971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0CC20-7BE7-97D6-9FCC-7ABF45761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0D0A0-3D69-13C2-FB47-0650C18035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E34482-124A-1782-92A6-B138E0EAE195}"/>
              </a:ext>
            </a:extLst>
          </p:cNvPr>
          <p:cNvSpPr>
            <a:spLocks noGrp="1"/>
          </p:cNvSpPr>
          <p:nvPr>
            <p:ph type="body" idx="1"/>
          </p:nvPr>
        </p:nvSpPr>
        <p:spPr/>
        <p:txBody>
          <a:bodyPr/>
          <a:lstStyle/>
          <a:p>
            <a:r>
              <a:rPr lang="en-US" sz="1200" b="1" dirty="0">
                <a:solidFill>
                  <a:srgbClr val="003366"/>
                </a:solidFill>
                <a:latin typeface="Calibri"/>
              </a:rPr>
              <a:t>Facilitator Note: </a:t>
            </a:r>
          </a:p>
          <a:p>
            <a:endParaRPr lang="en-US" sz="1200" dirty="0">
              <a:solidFill>
                <a:srgbClr val="003366"/>
              </a:solidFill>
              <a:latin typeface="Calibri"/>
            </a:endParaRPr>
          </a:p>
          <a:p>
            <a:r>
              <a:rPr lang="en-US" sz="1200" dirty="0">
                <a:solidFill>
                  <a:srgbClr val="003366"/>
                </a:solidFill>
                <a:latin typeface="Calibri"/>
              </a:rPr>
              <a:t>De-Escalation Guiding Principles </a:t>
            </a:r>
          </a:p>
          <a:p>
            <a:endParaRPr lang="en-US" sz="1200" dirty="0">
              <a:solidFill>
                <a:srgbClr val="003366"/>
              </a:solidFill>
              <a:latin typeface="Calibri"/>
            </a:endParaRPr>
          </a:p>
          <a:p>
            <a:pPr marL="469900" indent="-457200">
              <a:lnSpc>
                <a:spcPct val="100000"/>
              </a:lnSpc>
              <a:spcBef>
                <a:spcPts val="95"/>
              </a:spcBef>
              <a:buSzPct val="81818"/>
              <a:buFont typeface="+mj-lt"/>
              <a:buAutoNum type="arabicPeriod"/>
              <a:tabLst>
                <a:tab pos="354965" algn="l"/>
              </a:tabLst>
            </a:pPr>
            <a:r>
              <a:rPr lang="en-US" sz="1200" spc="130" dirty="0">
                <a:solidFill>
                  <a:srgbClr val="404040"/>
                </a:solidFill>
                <a:latin typeface="Calibri"/>
                <a:cs typeface="Calibri"/>
              </a:rPr>
              <a:t>Our</a:t>
            </a:r>
            <a:r>
              <a:rPr lang="en-US" sz="1200" spc="-15" dirty="0">
                <a:solidFill>
                  <a:srgbClr val="404040"/>
                </a:solidFill>
                <a:latin typeface="Calibri"/>
                <a:cs typeface="Calibri"/>
              </a:rPr>
              <a:t> </a:t>
            </a:r>
            <a:r>
              <a:rPr lang="en-US" sz="1200" dirty="0">
                <a:solidFill>
                  <a:srgbClr val="404040"/>
                </a:solidFill>
                <a:latin typeface="Calibri"/>
                <a:cs typeface="Calibri"/>
              </a:rPr>
              <a:t>clients</a:t>
            </a:r>
            <a:r>
              <a:rPr lang="en-US" sz="1200" spc="5" dirty="0">
                <a:solidFill>
                  <a:srgbClr val="404040"/>
                </a:solidFill>
                <a:latin typeface="Calibri"/>
                <a:cs typeface="Calibri"/>
              </a:rPr>
              <a:t> </a:t>
            </a:r>
            <a:r>
              <a:rPr lang="en-US" sz="1200" spc="-20" dirty="0">
                <a:solidFill>
                  <a:srgbClr val="404040"/>
                </a:solidFill>
                <a:latin typeface="Calibri"/>
                <a:cs typeface="Calibri"/>
              </a:rPr>
              <a:t>have</a:t>
            </a:r>
            <a:r>
              <a:rPr lang="en-US" sz="1200" spc="-15" dirty="0">
                <a:solidFill>
                  <a:srgbClr val="404040"/>
                </a:solidFill>
                <a:latin typeface="Calibri"/>
                <a:cs typeface="Calibri"/>
              </a:rPr>
              <a:t> </a:t>
            </a:r>
            <a:r>
              <a:rPr lang="en-US" sz="1200" spc="-25" dirty="0">
                <a:solidFill>
                  <a:srgbClr val="404040"/>
                </a:solidFill>
                <a:latin typeface="Calibri"/>
                <a:cs typeface="Calibri"/>
              </a:rPr>
              <a:t>needs;</a:t>
            </a:r>
            <a:r>
              <a:rPr lang="en-US" sz="1200" spc="-15" dirty="0">
                <a:solidFill>
                  <a:srgbClr val="404040"/>
                </a:solidFill>
                <a:latin typeface="Calibri"/>
                <a:cs typeface="Calibri"/>
              </a:rPr>
              <a:t> </a:t>
            </a:r>
            <a:r>
              <a:rPr lang="en-US" sz="1200" dirty="0">
                <a:solidFill>
                  <a:srgbClr val="404040"/>
                </a:solidFill>
                <a:latin typeface="Calibri"/>
                <a:cs typeface="Calibri"/>
              </a:rPr>
              <a:t>how</a:t>
            </a:r>
            <a:r>
              <a:rPr lang="en-US" sz="1200" spc="-15" dirty="0">
                <a:solidFill>
                  <a:srgbClr val="404040"/>
                </a:solidFill>
                <a:latin typeface="Calibri"/>
                <a:cs typeface="Calibri"/>
              </a:rPr>
              <a:t> </a:t>
            </a:r>
            <a:r>
              <a:rPr lang="en-US" sz="1200" dirty="0">
                <a:solidFill>
                  <a:srgbClr val="404040"/>
                </a:solidFill>
                <a:latin typeface="Calibri"/>
                <a:cs typeface="Calibri"/>
              </a:rPr>
              <a:t>can</a:t>
            </a:r>
            <a:r>
              <a:rPr lang="en-US" sz="1200" spc="-10" dirty="0">
                <a:solidFill>
                  <a:srgbClr val="404040"/>
                </a:solidFill>
                <a:latin typeface="Calibri"/>
                <a:cs typeface="Calibri"/>
              </a:rPr>
              <a:t> </a:t>
            </a:r>
            <a:r>
              <a:rPr lang="en-US" sz="1200" dirty="0">
                <a:solidFill>
                  <a:srgbClr val="404040"/>
                </a:solidFill>
                <a:latin typeface="Calibri"/>
                <a:cs typeface="Calibri"/>
              </a:rPr>
              <a:t>we</a:t>
            </a:r>
            <a:r>
              <a:rPr lang="en-US" sz="1200" spc="-15" dirty="0">
                <a:solidFill>
                  <a:srgbClr val="404040"/>
                </a:solidFill>
                <a:latin typeface="Calibri"/>
                <a:cs typeface="Calibri"/>
              </a:rPr>
              <a:t> </a:t>
            </a:r>
            <a:r>
              <a:rPr lang="en-US" sz="1200" spc="-10" dirty="0">
                <a:solidFill>
                  <a:srgbClr val="404040"/>
                </a:solidFill>
                <a:latin typeface="Calibri"/>
                <a:cs typeface="Calibri"/>
              </a:rPr>
              <a:t>assist</a:t>
            </a:r>
            <a:r>
              <a:rPr lang="en-US" sz="1200" spc="20" dirty="0">
                <a:solidFill>
                  <a:srgbClr val="404040"/>
                </a:solidFill>
                <a:latin typeface="Calibri"/>
                <a:cs typeface="Calibri"/>
              </a:rPr>
              <a:t> </a:t>
            </a:r>
            <a:r>
              <a:rPr lang="en-US" sz="1200" spc="-10" dirty="0">
                <a:solidFill>
                  <a:srgbClr val="404040"/>
                </a:solidFill>
                <a:latin typeface="Calibri"/>
                <a:cs typeface="Calibri"/>
              </a:rPr>
              <a:t>them</a:t>
            </a:r>
            <a:r>
              <a:rPr lang="en-US" sz="1200" spc="-15" dirty="0">
                <a:solidFill>
                  <a:srgbClr val="404040"/>
                </a:solidFill>
                <a:latin typeface="Calibri"/>
                <a:cs typeface="Calibri"/>
              </a:rPr>
              <a:t> </a:t>
            </a:r>
            <a:r>
              <a:rPr lang="en-US" sz="1200" dirty="0">
                <a:solidFill>
                  <a:srgbClr val="404040"/>
                </a:solidFill>
                <a:latin typeface="Calibri"/>
                <a:cs typeface="Calibri"/>
              </a:rPr>
              <a:t>in</a:t>
            </a:r>
            <a:r>
              <a:rPr lang="en-US" sz="1200" spc="-10" dirty="0">
                <a:solidFill>
                  <a:srgbClr val="404040"/>
                </a:solidFill>
                <a:latin typeface="Calibri"/>
                <a:cs typeface="Calibri"/>
              </a:rPr>
              <a:t> </a:t>
            </a:r>
            <a:r>
              <a:rPr lang="en-US" sz="1200" spc="-35" dirty="0">
                <a:solidFill>
                  <a:srgbClr val="404040"/>
                </a:solidFill>
                <a:latin typeface="Calibri"/>
                <a:cs typeface="Calibri"/>
              </a:rPr>
              <a:t>meeting</a:t>
            </a:r>
            <a:r>
              <a:rPr lang="en-US" sz="1200" spc="-5" dirty="0">
                <a:solidFill>
                  <a:srgbClr val="404040"/>
                </a:solidFill>
                <a:latin typeface="Calibri"/>
                <a:cs typeface="Calibri"/>
              </a:rPr>
              <a:t> </a:t>
            </a:r>
            <a:r>
              <a:rPr lang="en-US" sz="1200" dirty="0">
                <a:solidFill>
                  <a:srgbClr val="404040"/>
                </a:solidFill>
                <a:latin typeface="Calibri"/>
                <a:cs typeface="Calibri"/>
              </a:rPr>
              <a:t>those</a:t>
            </a:r>
            <a:r>
              <a:rPr lang="en-US" sz="1200" spc="-5" dirty="0">
                <a:solidFill>
                  <a:srgbClr val="404040"/>
                </a:solidFill>
                <a:latin typeface="Calibri"/>
                <a:cs typeface="Calibri"/>
              </a:rPr>
              <a:t> </a:t>
            </a:r>
            <a:r>
              <a:rPr lang="en-US" sz="1200" spc="-10" dirty="0">
                <a:solidFill>
                  <a:srgbClr val="404040"/>
                </a:solidFill>
                <a:latin typeface="Calibri"/>
                <a:cs typeface="Calibri"/>
              </a:rPr>
              <a:t>needs</a:t>
            </a:r>
            <a:r>
              <a:rPr lang="en-US" sz="1200" spc="-15" dirty="0">
                <a:solidFill>
                  <a:srgbClr val="404040"/>
                </a:solidFill>
                <a:latin typeface="Calibri"/>
                <a:cs typeface="Calibri"/>
              </a:rPr>
              <a:t> </a:t>
            </a:r>
            <a:r>
              <a:rPr lang="en-US" sz="1200" spc="-10" dirty="0">
                <a:solidFill>
                  <a:srgbClr val="404040"/>
                </a:solidFill>
                <a:latin typeface="Calibri"/>
                <a:cs typeface="Calibri"/>
              </a:rPr>
              <a:t>safely?</a:t>
            </a:r>
            <a:endParaRPr lang="en-US" sz="1200" dirty="0">
              <a:latin typeface="Calibri"/>
              <a:cs typeface="Calibri"/>
            </a:endParaRPr>
          </a:p>
          <a:p>
            <a:pPr marL="457200" indent="-457200">
              <a:lnSpc>
                <a:spcPct val="100000"/>
              </a:lnSpc>
              <a:spcBef>
                <a:spcPts val="315"/>
              </a:spcBef>
              <a:buClr>
                <a:srgbClr val="404040"/>
              </a:buClr>
              <a:buFont typeface="+mj-lt"/>
              <a:buAutoNum type="arabicPeriod"/>
            </a:pPr>
            <a:endParaRPr lang="en-US" sz="1200" dirty="0">
              <a:latin typeface="Calibri"/>
              <a:cs typeface="Calibri"/>
            </a:endParaRPr>
          </a:p>
          <a:p>
            <a:pPr marL="469900" indent="-457200">
              <a:lnSpc>
                <a:spcPct val="100000"/>
              </a:lnSpc>
              <a:buSzPct val="81818"/>
              <a:buFont typeface="+mj-lt"/>
              <a:buAutoNum type="arabicPeriod"/>
              <a:tabLst>
                <a:tab pos="354965" algn="l"/>
              </a:tabLst>
            </a:pPr>
            <a:r>
              <a:rPr lang="en-US" sz="1200" spc="135" dirty="0">
                <a:solidFill>
                  <a:srgbClr val="404040"/>
                </a:solidFill>
                <a:latin typeface="Calibri"/>
                <a:cs typeface="Calibri"/>
              </a:rPr>
              <a:t>We</a:t>
            </a:r>
            <a:r>
              <a:rPr lang="en-US" sz="1200" spc="-5" dirty="0">
                <a:solidFill>
                  <a:srgbClr val="404040"/>
                </a:solidFill>
                <a:latin typeface="Calibri"/>
                <a:cs typeface="Calibri"/>
              </a:rPr>
              <a:t> </a:t>
            </a:r>
            <a:r>
              <a:rPr lang="en-US" sz="1200" dirty="0">
                <a:solidFill>
                  <a:srgbClr val="404040"/>
                </a:solidFill>
                <a:latin typeface="Calibri"/>
                <a:cs typeface="Calibri"/>
              </a:rPr>
              <a:t>must</a:t>
            </a:r>
            <a:r>
              <a:rPr lang="en-US" sz="1200" spc="25" dirty="0">
                <a:solidFill>
                  <a:srgbClr val="404040"/>
                </a:solidFill>
                <a:latin typeface="Calibri"/>
                <a:cs typeface="Calibri"/>
              </a:rPr>
              <a:t> </a:t>
            </a:r>
            <a:r>
              <a:rPr lang="en-US" sz="1200" spc="-20" dirty="0">
                <a:solidFill>
                  <a:srgbClr val="404040"/>
                </a:solidFill>
                <a:latin typeface="Calibri"/>
                <a:cs typeface="Calibri"/>
              </a:rPr>
              <a:t>always</a:t>
            </a:r>
            <a:r>
              <a:rPr lang="en-US" sz="1200" spc="15" dirty="0">
                <a:solidFill>
                  <a:srgbClr val="404040"/>
                </a:solidFill>
                <a:latin typeface="Calibri"/>
                <a:cs typeface="Calibri"/>
              </a:rPr>
              <a:t> </a:t>
            </a:r>
            <a:r>
              <a:rPr lang="en-US" sz="1200" dirty="0">
                <a:solidFill>
                  <a:srgbClr val="404040"/>
                </a:solidFill>
                <a:latin typeface="Calibri"/>
                <a:cs typeface="Calibri"/>
              </a:rPr>
              <a:t>treat</a:t>
            </a:r>
            <a:r>
              <a:rPr lang="en-US" sz="1200" spc="25" dirty="0">
                <a:solidFill>
                  <a:srgbClr val="404040"/>
                </a:solidFill>
                <a:latin typeface="Calibri"/>
                <a:cs typeface="Calibri"/>
              </a:rPr>
              <a:t> </a:t>
            </a:r>
            <a:r>
              <a:rPr lang="en-US" sz="1200" dirty="0">
                <a:solidFill>
                  <a:srgbClr val="404040"/>
                </a:solidFill>
                <a:latin typeface="Calibri"/>
                <a:cs typeface="Calibri"/>
              </a:rPr>
              <a:t>others with</a:t>
            </a:r>
            <a:r>
              <a:rPr lang="en-US" sz="1200" spc="20" dirty="0">
                <a:solidFill>
                  <a:srgbClr val="404040"/>
                </a:solidFill>
                <a:latin typeface="Calibri"/>
                <a:cs typeface="Calibri"/>
              </a:rPr>
              <a:t> </a:t>
            </a:r>
            <a:r>
              <a:rPr lang="en-US" sz="1200" spc="-20" dirty="0">
                <a:solidFill>
                  <a:srgbClr val="404040"/>
                </a:solidFill>
                <a:latin typeface="Calibri"/>
                <a:cs typeface="Calibri"/>
              </a:rPr>
              <a:t>dignity</a:t>
            </a:r>
            <a:r>
              <a:rPr lang="en-US" sz="1200" spc="30" dirty="0">
                <a:solidFill>
                  <a:srgbClr val="404040"/>
                </a:solidFill>
                <a:latin typeface="Calibri"/>
                <a:cs typeface="Calibri"/>
              </a:rPr>
              <a:t> </a:t>
            </a:r>
            <a:r>
              <a:rPr lang="en-US" sz="1200" dirty="0">
                <a:solidFill>
                  <a:srgbClr val="404040"/>
                </a:solidFill>
                <a:latin typeface="Calibri"/>
                <a:cs typeface="Calibri"/>
              </a:rPr>
              <a:t>and </a:t>
            </a:r>
            <a:r>
              <a:rPr lang="en-US" sz="1200" spc="-10" dirty="0">
                <a:solidFill>
                  <a:srgbClr val="404040"/>
                </a:solidFill>
                <a:latin typeface="Calibri"/>
                <a:cs typeface="Calibri"/>
              </a:rPr>
              <a:t>respect</a:t>
            </a:r>
            <a:endParaRPr lang="en-US" sz="1200" dirty="0">
              <a:latin typeface="Calibri"/>
              <a:cs typeface="Calibri"/>
            </a:endParaRPr>
          </a:p>
          <a:p>
            <a:pPr marL="457200" indent="-457200">
              <a:lnSpc>
                <a:spcPct val="100000"/>
              </a:lnSpc>
              <a:spcBef>
                <a:spcPts val="315"/>
              </a:spcBef>
              <a:buClr>
                <a:srgbClr val="404040"/>
              </a:buClr>
              <a:buFont typeface="+mj-lt"/>
              <a:buAutoNum type="arabicPeriod"/>
            </a:pPr>
            <a:endParaRPr lang="en-US" sz="1200" dirty="0">
              <a:latin typeface="Calibri"/>
              <a:cs typeface="Calibri"/>
            </a:endParaRPr>
          </a:p>
          <a:p>
            <a:pPr marL="469900" marR="15875" indent="-457200">
              <a:lnSpc>
                <a:spcPct val="100000"/>
              </a:lnSpc>
              <a:buSzPct val="81818"/>
              <a:buFont typeface="+mj-lt"/>
              <a:buAutoNum type="arabicPeriod"/>
              <a:tabLst>
                <a:tab pos="355600" algn="l"/>
              </a:tabLst>
            </a:pPr>
            <a:r>
              <a:rPr lang="en-US" sz="1200" dirty="0">
                <a:solidFill>
                  <a:srgbClr val="404040"/>
                </a:solidFill>
                <a:latin typeface="Calibri"/>
                <a:cs typeface="Calibri"/>
              </a:rPr>
              <a:t>Everyone</a:t>
            </a:r>
            <a:r>
              <a:rPr lang="en-US" sz="1200" spc="-15" dirty="0">
                <a:solidFill>
                  <a:srgbClr val="404040"/>
                </a:solidFill>
                <a:latin typeface="Calibri"/>
                <a:cs typeface="Calibri"/>
              </a:rPr>
              <a:t> </a:t>
            </a:r>
            <a:r>
              <a:rPr lang="en-US" sz="1200" dirty="0">
                <a:solidFill>
                  <a:srgbClr val="404040"/>
                </a:solidFill>
                <a:latin typeface="Calibri"/>
                <a:cs typeface="Calibri"/>
              </a:rPr>
              <a:t>has</a:t>
            </a:r>
            <a:r>
              <a:rPr lang="en-US" sz="1200" spc="-25" dirty="0">
                <a:solidFill>
                  <a:srgbClr val="404040"/>
                </a:solidFill>
                <a:latin typeface="Calibri"/>
                <a:cs typeface="Calibri"/>
              </a:rPr>
              <a:t> </a:t>
            </a:r>
            <a:r>
              <a:rPr lang="en-US" sz="1200" dirty="0">
                <a:solidFill>
                  <a:srgbClr val="404040"/>
                </a:solidFill>
                <a:latin typeface="Calibri"/>
                <a:cs typeface="Calibri"/>
              </a:rPr>
              <a:t>a</a:t>
            </a:r>
            <a:r>
              <a:rPr lang="en-US" sz="1200" spc="-10" dirty="0">
                <a:solidFill>
                  <a:srgbClr val="404040"/>
                </a:solidFill>
                <a:latin typeface="Calibri"/>
                <a:cs typeface="Calibri"/>
              </a:rPr>
              <a:t> </a:t>
            </a:r>
            <a:r>
              <a:rPr lang="en-US" sz="1200" spc="-25" dirty="0">
                <a:solidFill>
                  <a:srgbClr val="404040"/>
                </a:solidFill>
                <a:latin typeface="Calibri"/>
                <a:cs typeface="Calibri"/>
              </a:rPr>
              <a:t>different</a:t>
            </a:r>
            <a:r>
              <a:rPr lang="en-US" sz="1200" spc="-10" dirty="0">
                <a:solidFill>
                  <a:srgbClr val="404040"/>
                </a:solidFill>
                <a:latin typeface="Calibri"/>
                <a:cs typeface="Calibri"/>
              </a:rPr>
              <a:t> </a:t>
            </a:r>
            <a:r>
              <a:rPr lang="en-US" sz="1200" spc="-35" dirty="0">
                <a:solidFill>
                  <a:srgbClr val="404040"/>
                </a:solidFill>
                <a:latin typeface="Calibri"/>
                <a:cs typeface="Calibri"/>
              </a:rPr>
              <a:t>baseline</a:t>
            </a:r>
            <a:r>
              <a:rPr lang="en-US" sz="1200" spc="-20" dirty="0">
                <a:solidFill>
                  <a:srgbClr val="404040"/>
                </a:solidFill>
                <a:latin typeface="Calibri"/>
                <a:cs typeface="Calibri"/>
              </a:rPr>
              <a:t> </a:t>
            </a:r>
            <a:r>
              <a:rPr lang="en-US" sz="1200" dirty="0">
                <a:solidFill>
                  <a:srgbClr val="404040"/>
                </a:solidFill>
                <a:latin typeface="Calibri"/>
                <a:cs typeface="Calibri"/>
              </a:rPr>
              <a:t>(how</a:t>
            </a:r>
            <a:r>
              <a:rPr lang="en-US" sz="1200" spc="-10" dirty="0">
                <a:solidFill>
                  <a:srgbClr val="404040"/>
                </a:solidFill>
                <a:latin typeface="Calibri"/>
                <a:cs typeface="Calibri"/>
              </a:rPr>
              <a:t> </a:t>
            </a:r>
            <a:r>
              <a:rPr lang="en-US" sz="1200" dirty="0">
                <a:solidFill>
                  <a:srgbClr val="404040"/>
                </a:solidFill>
                <a:latin typeface="Calibri"/>
                <a:cs typeface="Calibri"/>
              </a:rPr>
              <a:t>one</a:t>
            </a:r>
            <a:r>
              <a:rPr lang="en-US" sz="1200" spc="-20" dirty="0">
                <a:solidFill>
                  <a:srgbClr val="404040"/>
                </a:solidFill>
                <a:latin typeface="Calibri"/>
                <a:cs typeface="Calibri"/>
              </a:rPr>
              <a:t> </a:t>
            </a:r>
            <a:r>
              <a:rPr lang="en-US" sz="1200" spc="-10" dirty="0">
                <a:solidFill>
                  <a:srgbClr val="404040"/>
                </a:solidFill>
                <a:latin typeface="Calibri"/>
                <a:cs typeface="Calibri"/>
              </a:rPr>
              <a:t>typically</a:t>
            </a:r>
            <a:r>
              <a:rPr lang="en-US" sz="1200" spc="10" dirty="0">
                <a:solidFill>
                  <a:srgbClr val="404040"/>
                </a:solidFill>
                <a:latin typeface="Calibri"/>
                <a:cs typeface="Calibri"/>
              </a:rPr>
              <a:t> </a:t>
            </a:r>
            <a:r>
              <a:rPr lang="en-US" sz="1200" spc="-30" dirty="0">
                <a:solidFill>
                  <a:srgbClr val="404040"/>
                </a:solidFill>
                <a:latin typeface="Calibri"/>
                <a:cs typeface="Calibri"/>
              </a:rPr>
              <a:t>behaves</a:t>
            </a:r>
            <a:r>
              <a:rPr lang="en-US" sz="1200" spc="-25" dirty="0">
                <a:solidFill>
                  <a:srgbClr val="404040"/>
                </a:solidFill>
                <a:latin typeface="Calibri"/>
                <a:cs typeface="Calibri"/>
              </a:rPr>
              <a:t> </a:t>
            </a:r>
            <a:r>
              <a:rPr lang="en-US" sz="1200" dirty="0">
                <a:solidFill>
                  <a:srgbClr val="404040"/>
                </a:solidFill>
                <a:latin typeface="Calibri"/>
                <a:cs typeface="Calibri"/>
              </a:rPr>
              <a:t>during the</a:t>
            </a:r>
            <a:r>
              <a:rPr lang="en-US" sz="1200" spc="-20" dirty="0">
                <a:solidFill>
                  <a:srgbClr val="404040"/>
                </a:solidFill>
                <a:latin typeface="Calibri"/>
                <a:cs typeface="Calibri"/>
              </a:rPr>
              <a:t> day,</a:t>
            </a:r>
            <a:r>
              <a:rPr lang="en-US" sz="1200" spc="-5" dirty="0">
                <a:solidFill>
                  <a:srgbClr val="404040"/>
                </a:solidFill>
                <a:latin typeface="Calibri"/>
                <a:cs typeface="Calibri"/>
              </a:rPr>
              <a:t> </a:t>
            </a:r>
            <a:r>
              <a:rPr lang="en-US" sz="1200" dirty="0">
                <a:solidFill>
                  <a:srgbClr val="404040"/>
                </a:solidFill>
                <a:latin typeface="Calibri"/>
                <a:cs typeface="Calibri"/>
              </a:rPr>
              <a:t>at</a:t>
            </a:r>
            <a:r>
              <a:rPr lang="en-US" sz="1200" spc="-20" dirty="0">
                <a:solidFill>
                  <a:srgbClr val="404040"/>
                </a:solidFill>
                <a:latin typeface="Calibri"/>
                <a:cs typeface="Calibri"/>
              </a:rPr>
              <a:t> </a:t>
            </a:r>
            <a:r>
              <a:rPr lang="en-US" sz="1200" dirty="0">
                <a:solidFill>
                  <a:srgbClr val="404040"/>
                </a:solidFill>
                <a:latin typeface="Calibri"/>
                <a:cs typeface="Calibri"/>
              </a:rPr>
              <a:t>a</a:t>
            </a:r>
            <a:r>
              <a:rPr lang="en-US" sz="1200" spc="-20" dirty="0">
                <a:solidFill>
                  <a:srgbClr val="404040"/>
                </a:solidFill>
                <a:latin typeface="Calibri"/>
                <a:cs typeface="Calibri"/>
              </a:rPr>
              <a:t> </a:t>
            </a:r>
            <a:r>
              <a:rPr lang="en-US" sz="1200" spc="-10" dirty="0">
                <a:solidFill>
                  <a:srgbClr val="404040"/>
                </a:solidFill>
                <a:latin typeface="Calibri"/>
                <a:cs typeface="Calibri"/>
              </a:rPr>
              <a:t>specific time,</a:t>
            </a:r>
            <a:r>
              <a:rPr lang="en-US" sz="1200" spc="5" dirty="0">
                <a:solidFill>
                  <a:srgbClr val="404040"/>
                </a:solidFill>
                <a:latin typeface="Calibri"/>
                <a:cs typeface="Calibri"/>
              </a:rPr>
              <a:t> </a:t>
            </a:r>
            <a:r>
              <a:rPr lang="en-US" sz="1200" spc="75" dirty="0">
                <a:solidFill>
                  <a:srgbClr val="404040"/>
                </a:solidFill>
                <a:latin typeface="Calibri"/>
                <a:cs typeface="Calibri"/>
              </a:rPr>
              <a:t>or</a:t>
            </a:r>
            <a:r>
              <a:rPr lang="en-US" sz="1200" spc="-15" dirty="0">
                <a:solidFill>
                  <a:srgbClr val="404040"/>
                </a:solidFill>
                <a:latin typeface="Calibri"/>
                <a:cs typeface="Calibri"/>
              </a:rPr>
              <a:t> </a:t>
            </a:r>
            <a:r>
              <a:rPr lang="en-US" sz="1200" dirty="0">
                <a:solidFill>
                  <a:srgbClr val="404040"/>
                </a:solidFill>
                <a:latin typeface="Calibri"/>
                <a:cs typeface="Calibri"/>
              </a:rPr>
              <a:t>in</a:t>
            </a:r>
            <a:r>
              <a:rPr lang="en-US" sz="1200" spc="-10" dirty="0">
                <a:solidFill>
                  <a:srgbClr val="404040"/>
                </a:solidFill>
                <a:latin typeface="Calibri"/>
                <a:cs typeface="Calibri"/>
              </a:rPr>
              <a:t> </a:t>
            </a:r>
            <a:r>
              <a:rPr lang="en-US" sz="1200" dirty="0">
                <a:solidFill>
                  <a:srgbClr val="404040"/>
                </a:solidFill>
                <a:latin typeface="Calibri"/>
                <a:cs typeface="Calibri"/>
              </a:rPr>
              <a:t>a</a:t>
            </a:r>
            <a:r>
              <a:rPr lang="en-US" sz="1200" spc="-15" dirty="0">
                <a:solidFill>
                  <a:srgbClr val="404040"/>
                </a:solidFill>
                <a:latin typeface="Calibri"/>
                <a:cs typeface="Calibri"/>
              </a:rPr>
              <a:t> </a:t>
            </a:r>
            <a:r>
              <a:rPr lang="en-US" sz="1200" spc="-20" dirty="0">
                <a:solidFill>
                  <a:srgbClr val="404040"/>
                </a:solidFill>
                <a:latin typeface="Calibri"/>
                <a:cs typeface="Calibri"/>
              </a:rPr>
              <a:t>given</a:t>
            </a:r>
            <a:r>
              <a:rPr lang="en-US" sz="1200" dirty="0">
                <a:solidFill>
                  <a:srgbClr val="404040"/>
                </a:solidFill>
                <a:latin typeface="Calibri"/>
                <a:cs typeface="Calibri"/>
              </a:rPr>
              <a:t> </a:t>
            </a:r>
            <a:r>
              <a:rPr lang="en-US" sz="1200" spc="-10" dirty="0">
                <a:solidFill>
                  <a:srgbClr val="404040"/>
                </a:solidFill>
                <a:latin typeface="Calibri"/>
                <a:cs typeface="Calibri"/>
              </a:rPr>
              <a:t>situation),</a:t>
            </a:r>
            <a:r>
              <a:rPr lang="en-US" sz="1200" spc="15" dirty="0">
                <a:solidFill>
                  <a:srgbClr val="404040"/>
                </a:solidFill>
                <a:latin typeface="Calibri"/>
                <a:cs typeface="Calibri"/>
              </a:rPr>
              <a:t> </a:t>
            </a:r>
            <a:r>
              <a:rPr lang="en-US" sz="1200" dirty="0">
                <a:solidFill>
                  <a:srgbClr val="404040"/>
                </a:solidFill>
                <a:latin typeface="Calibri"/>
                <a:cs typeface="Calibri"/>
              </a:rPr>
              <a:t>and</a:t>
            </a:r>
            <a:r>
              <a:rPr lang="en-US" sz="1200" spc="-5" dirty="0">
                <a:solidFill>
                  <a:srgbClr val="404040"/>
                </a:solidFill>
                <a:latin typeface="Calibri"/>
                <a:cs typeface="Calibri"/>
              </a:rPr>
              <a:t> </a:t>
            </a:r>
            <a:r>
              <a:rPr lang="en-US" sz="1200" dirty="0">
                <a:solidFill>
                  <a:srgbClr val="404040"/>
                </a:solidFill>
                <a:latin typeface="Calibri"/>
                <a:cs typeface="Calibri"/>
              </a:rPr>
              <a:t>we</a:t>
            </a:r>
            <a:r>
              <a:rPr lang="en-US" sz="1200" spc="-15" dirty="0">
                <a:solidFill>
                  <a:srgbClr val="404040"/>
                </a:solidFill>
                <a:latin typeface="Calibri"/>
                <a:cs typeface="Calibri"/>
              </a:rPr>
              <a:t> </a:t>
            </a:r>
            <a:r>
              <a:rPr lang="en-US" sz="1200" dirty="0">
                <a:solidFill>
                  <a:srgbClr val="404040"/>
                </a:solidFill>
                <a:latin typeface="Calibri"/>
                <a:cs typeface="Calibri"/>
              </a:rPr>
              <a:t>need</a:t>
            </a:r>
            <a:r>
              <a:rPr lang="en-US" sz="1200" spc="-25" dirty="0">
                <a:solidFill>
                  <a:srgbClr val="404040"/>
                </a:solidFill>
                <a:latin typeface="Calibri"/>
                <a:cs typeface="Calibri"/>
              </a:rPr>
              <a:t> </a:t>
            </a:r>
            <a:r>
              <a:rPr lang="en-US" sz="1200" dirty="0">
                <a:solidFill>
                  <a:srgbClr val="404040"/>
                </a:solidFill>
                <a:latin typeface="Calibri"/>
                <a:cs typeface="Calibri"/>
              </a:rPr>
              <a:t>to</a:t>
            </a:r>
            <a:r>
              <a:rPr lang="en-US" sz="1200" spc="-5" dirty="0">
                <a:solidFill>
                  <a:srgbClr val="404040"/>
                </a:solidFill>
                <a:latin typeface="Calibri"/>
                <a:cs typeface="Calibri"/>
              </a:rPr>
              <a:t> </a:t>
            </a:r>
            <a:r>
              <a:rPr lang="en-US" sz="1200" dirty="0">
                <a:solidFill>
                  <a:srgbClr val="404040"/>
                </a:solidFill>
                <a:latin typeface="Calibri"/>
                <a:cs typeface="Calibri"/>
              </a:rPr>
              <a:t>meet</a:t>
            </a:r>
            <a:r>
              <a:rPr lang="en-US" sz="1200" spc="-15" dirty="0">
                <a:solidFill>
                  <a:srgbClr val="404040"/>
                </a:solidFill>
                <a:latin typeface="Calibri"/>
                <a:cs typeface="Calibri"/>
              </a:rPr>
              <a:t> </a:t>
            </a:r>
            <a:r>
              <a:rPr lang="en-US" sz="1200" dirty="0">
                <a:solidFill>
                  <a:srgbClr val="404040"/>
                </a:solidFill>
                <a:latin typeface="Calibri"/>
                <a:cs typeface="Calibri"/>
              </a:rPr>
              <a:t>people</a:t>
            </a:r>
            <a:r>
              <a:rPr lang="en-US" sz="1200" spc="-20" dirty="0">
                <a:solidFill>
                  <a:srgbClr val="404040"/>
                </a:solidFill>
                <a:latin typeface="Calibri"/>
                <a:cs typeface="Calibri"/>
              </a:rPr>
              <a:t> </a:t>
            </a:r>
            <a:r>
              <a:rPr lang="en-US" sz="1200" dirty="0">
                <a:solidFill>
                  <a:srgbClr val="404040"/>
                </a:solidFill>
                <a:latin typeface="Calibri"/>
                <a:cs typeface="Calibri"/>
              </a:rPr>
              <a:t>where</a:t>
            </a:r>
            <a:r>
              <a:rPr lang="en-US" sz="1200" spc="-15" dirty="0">
                <a:solidFill>
                  <a:srgbClr val="404040"/>
                </a:solidFill>
                <a:latin typeface="Calibri"/>
                <a:cs typeface="Calibri"/>
              </a:rPr>
              <a:t> </a:t>
            </a:r>
            <a:r>
              <a:rPr lang="en-US" sz="1200" dirty="0">
                <a:solidFill>
                  <a:srgbClr val="404040"/>
                </a:solidFill>
                <a:latin typeface="Calibri"/>
                <a:cs typeface="Calibri"/>
              </a:rPr>
              <a:t>they</a:t>
            </a:r>
            <a:r>
              <a:rPr lang="en-US" sz="1200" spc="-15" dirty="0">
                <a:solidFill>
                  <a:srgbClr val="404040"/>
                </a:solidFill>
                <a:latin typeface="Calibri"/>
                <a:cs typeface="Calibri"/>
              </a:rPr>
              <a:t> </a:t>
            </a:r>
            <a:r>
              <a:rPr lang="en-US" sz="1200" dirty="0">
                <a:solidFill>
                  <a:srgbClr val="404040"/>
                </a:solidFill>
                <a:latin typeface="Calibri"/>
                <a:cs typeface="Calibri"/>
              </a:rPr>
              <a:t>are</a:t>
            </a:r>
            <a:r>
              <a:rPr lang="en-US" sz="1200" spc="-15" dirty="0">
                <a:solidFill>
                  <a:srgbClr val="404040"/>
                </a:solidFill>
                <a:latin typeface="Calibri"/>
                <a:cs typeface="Calibri"/>
              </a:rPr>
              <a:t> </a:t>
            </a:r>
            <a:r>
              <a:rPr lang="en-US" sz="1200" spc="-25" dirty="0">
                <a:solidFill>
                  <a:srgbClr val="404040"/>
                </a:solidFill>
                <a:latin typeface="Calibri"/>
                <a:cs typeface="Calibri"/>
              </a:rPr>
              <a:t>at</a:t>
            </a:r>
            <a:endParaRPr lang="en-US" sz="1200" dirty="0">
              <a:latin typeface="Calibri"/>
              <a:cs typeface="Calibri"/>
            </a:endParaRPr>
          </a:p>
          <a:p>
            <a:pPr marL="457200" indent="-457200">
              <a:lnSpc>
                <a:spcPct val="100000"/>
              </a:lnSpc>
              <a:spcBef>
                <a:spcPts val="315"/>
              </a:spcBef>
              <a:buClr>
                <a:srgbClr val="404040"/>
              </a:buClr>
              <a:buFont typeface="+mj-lt"/>
              <a:buAutoNum type="arabicPeriod"/>
            </a:pPr>
            <a:endParaRPr lang="en-US" sz="1200" dirty="0">
              <a:latin typeface="Calibri"/>
              <a:cs typeface="Calibri"/>
            </a:endParaRPr>
          </a:p>
          <a:p>
            <a:pPr marL="469900" indent="-457200">
              <a:lnSpc>
                <a:spcPct val="100000"/>
              </a:lnSpc>
              <a:buSzPct val="81818"/>
              <a:buFont typeface="+mj-lt"/>
              <a:buAutoNum type="arabicPeriod"/>
              <a:tabLst>
                <a:tab pos="354965" algn="l"/>
              </a:tabLst>
            </a:pPr>
            <a:r>
              <a:rPr lang="en-US" sz="1200" spc="75" dirty="0">
                <a:solidFill>
                  <a:srgbClr val="404040"/>
                </a:solidFill>
                <a:latin typeface="Calibri"/>
                <a:cs typeface="Calibri"/>
              </a:rPr>
              <a:t>One</a:t>
            </a:r>
            <a:r>
              <a:rPr lang="en-US" sz="1200" spc="-5" dirty="0">
                <a:solidFill>
                  <a:srgbClr val="404040"/>
                </a:solidFill>
                <a:latin typeface="Calibri"/>
                <a:cs typeface="Calibri"/>
              </a:rPr>
              <a:t> </a:t>
            </a:r>
            <a:r>
              <a:rPr lang="en-US" sz="1200" dirty="0">
                <a:solidFill>
                  <a:srgbClr val="404040"/>
                </a:solidFill>
                <a:latin typeface="Calibri"/>
                <a:cs typeface="Calibri"/>
              </a:rPr>
              <a:t>response</a:t>
            </a:r>
            <a:r>
              <a:rPr lang="en-US" sz="1200" spc="10" dirty="0">
                <a:solidFill>
                  <a:srgbClr val="404040"/>
                </a:solidFill>
                <a:latin typeface="Calibri"/>
                <a:cs typeface="Calibri"/>
              </a:rPr>
              <a:t> </a:t>
            </a:r>
            <a:r>
              <a:rPr lang="en-US" sz="1200" dirty="0">
                <a:solidFill>
                  <a:srgbClr val="404040"/>
                </a:solidFill>
                <a:latin typeface="Calibri"/>
                <a:cs typeface="Calibri"/>
              </a:rPr>
              <a:t>does</a:t>
            </a:r>
            <a:r>
              <a:rPr lang="en-US" sz="1200" spc="10" dirty="0">
                <a:solidFill>
                  <a:srgbClr val="404040"/>
                </a:solidFill>
                <a:latin typeface="Calibri"/>
                <a:cs typeface="Calibri"/>
              </a:rPr>
              <a:t> </a:t>
            </a:r>
            <a:r>
              <a:rPr lang="en-US" sz="1200" dirty="0">
                <a:solidFill>
                  <a:srgbClr val="404040"/>
                </a:solidFill>
                <a:latin typeface="Calibri"/>
                <a:cs typeface="Calibri"/>
              </a:rPr>
              <a:t>not</a:t>
            </a:r>
            <a:r>
              <a:rPr lang="en-US" sz="1200" spc="15" dirty="0">
                <a:solidFill>
                  <a:srgbClr val="404040"/>
                </a:solidFill>
                <a:latin typeface="Calibri"/>
                <a:cs typeface="Calibri"/>
              </a:rPr>
              <a:t> </a:t>
            </a:r>
            <a:r>
              <a:rPr lang="en-US" sz="1200" dirty="0">
                <a:solidFill>
                  <a:srgbClr val="404040"/>
                </a:solidFill>
                <a:latin typeface="Calibri"/>
                <a:cs typeface="Calibri"/>
              </a:rPr>
              <a:t>fit</a:t>
            </a:r>
            <a:r>
              <a:rPr lang="en-US" sz="1200" spc="10" dirty="0">
                <a:solidFill>
                  <a:srgbClr val="404040"/>
                </a:solidFill>
                <a:latin typeface="Calibri"/>
                <a:cs typeface="Calibri"/>
              </a:rPr>
              <a:t> </a:t>
            </a:r>
            <a:r>
              <a:rPr lang="en-US" sz="1200" spc="-10" dirty="0">
                <a:solidFill>
                  <a:srgbClr val="404040"/>
                </a:solidFill>
                <a:latin typeface="Calibri"/>
                <a:cs typeface="Calibri"/>
              </a:rPr>
              <a:t>all;</a:t>
            </a:r>
            <a:r>
              <a:rPr lang="en-US" sz="1200" spc="10" dirty="0">
                <a:solidFill>
                  <a:srgbClr val="404040"/>
                </a:solidFill>
                <a:latin typeface="Calibri"/>
                <a:cs typeface="Calibri"/>
              </a:rPr>
              <a:t> </a:t>
            </a:r>
            <a:r>
              <a:rPr lang="en-US" sz="1200" dirty="0">
                <a:solidFill>
                  <a:srgbClr val="404040"/>
                </a:solidFill>
                <a:latin typeface="Calibri"/>
                <a:cs typeface="Calibri"/>
              </a:rPr>
              <a:t>we</a:t>
            </a:r>
            <a:r>
              <a:rPr lang="en-US" sz="1200" spc="5" dirty="0">
                <a:solidFill>
                  <a:srgbClr val="404040"/>
                </a:solidFill>
                <a:latin typeface="Calibri"/>
                <a:cs typeface="Calibri"/>
              </a:rPr>
              <a:t> </a:t>
            </a:r>
            <a:r>
              <a:rPr lang="en-US" sz="1200" dirty="0">
                <a:solidFill>
                  <a:srgbClr val="404040"/>
                </a:solidFill>
                <a:latin typeface="Calibri"/>
                <a:cs typeface="Calibri"/>
              </a:rPr>
              <a:t>must</a:t>
            </a:r>
            <a:r>
              <a:rPr lang="en-US" sz="1200" spc="10" dirty="0">
                <a:solidFill>
                  <a:srgbClr val="404040"/>
                </a:solidFill>
                <a:latin typeface="Calibri"/>
                <a:cs typeface="Calibri"/>
              </a:rPr>
              <a:t> </a:t>
            </a:r>
            <a:r>
              <a:rPr lang="en-US" sz="1200" spc="-30" dirty="0">
                <a:solidFill>
                  <a:srgbClr val="404040"/>
                </a:solidFill>
                <a:latin typeface="Calibri"/>
                <a:cs typeface="Calibri"/>
              </a:rPr>
              <a:t>adapt</a:t>
            </a:r>
            <a:r>
              <a:rPr lang="en-US" sz="1200" spc="10" dirty="0">
                <a:solidFill>
                  <a:srgbClr val="404040"/>
                </a:solidFill>
                <a:latin typeface="Calibri"/>
                <a:cs typeface="Calibri"/>
              </a:rPr>
              <a:t> </a:t>
            </a:r>
            <a:r>
              <a:rPr lang="en-US" sz="1200" dirty="0">
                <a:solidFill>
                  <a:srgbClr val="404040"/>
                </a:solidFill>
                <a:latin typeface="Calibri"/>
                <a:cs typeface="Calibri"/>
              </a:rPr>
              <a:t>in</a:t>
            </a:r>
            <a:r>
              <a:rPr lang="en-US" sz="1200" spc="15" dirty="0">
                <a:solidFill>
                  <a:srgbClr val="404040"/>
                </a:solidFill>
                <a:latin typeface="Calibri"/>
                <a:cs typeface="Calibri"/>
              </a:rPr>
              <a:t> </a:t>
            </a:r>
            <a:r>
              <a:rPr lang="en-US" sz="1200" dirty="0">
                <a:solidFill>
                  <a:srgbClr val="404040"/>
                </a:solidFill>
                <a:latin typeface="Calibri"/>
                <a:cs typeface="Calibri"/>
              </a:rPr>
              <a:t>the </a:t>
            </a:r>
            <a:r>
              <a:rPr lang="en-US" sz="1200" spc="-10" dirty="0">
                <a:solidFill>
                  <a:srgbClr val="404040"/>
                </a:solidFill>
                <a:latin typeface="Calibri"/>
                <a:cs typeface="Calibri"/>
              </a:rPr>
              <a:t>moment</a:t>
            </a:r>
            <a:r>
              <a:rPr lang="en-US" sz="1200" spc="10" dirty="0">
                <a:solidFill>
                  <a:srgbClr val="404040"/>
                </a:solidFill>
                <a:latin typeface="Calibri"/>
                <a:cs typeface="Calibri"/>
              </a:rPr>
              <a:t> </a:t>
            </a:r>
            <a:r>
              <a:rPr lang="en-US" sz="1200" dirty="0">
                <a:solidFill>
                  <a:srgbClr val="404040"/>
                </a:solidFill>
                <a:latin typeface="Calibri"/>
                <a:cs typeface="Calibri"/>
              </a:rPr>
              <a:t>to</a:t>
            </a:r>
            <a:r>
              <a:rPr lang="en-US" sz="1200" spc="10" dirty="0">
                <a:solidFill>
                  <a:srgbClr val="404040"/>
                </a:solidFill>
                <a:latin typeface="Calibri"/>
                <a:cs typeface="Calibri"/>
              </a:rPr>
              <a:t> </a:t>
            </a:r>
            <a:r>
              <a:rPr lang="en-US" sz="1200" dirty="0">
                <a:solidFill>
                  <a:srgbClr val="404040"/>
                </a:solidFill>
                <a:latin typeface="Calibri"/>
                <a:cs typeface="Calibri"/>
              </a:rPr>
              <a:t>the</a:t>
            </a:r>
            <a:r>
              <a:rPr lang="en-US" sz="1200" spc="10" dirty="0">
                <a:solidFill>
                  <a:srgbClr val="404040"/>
                </a:solidFill>
                <a:latin typeface="Calibri"/>
                <a:cs typeface="Calibri"/>
              </a:rPr>
              <a:t> </a:t>
            </a:r>
            <a:r>
              <a:rPr lang="en-US" sz="1200" dirty="0">
                <a:solidFill>
                  <a:srgbClr val="404040"/>
                </a:solidFill>
                <a:latin typeface="Calibri"/>
                <a:cs typeface="Calibri"/>
              </a:rPr>
              <a:t>needs</a:t>
            </a:r>
            <a:r>
              <a:rPr lang="en-US" sz="1200" spc="-5" dirty="0">
                <a:solidFill>
                  <a:srgbClr val="404040"/>
                </a:solidFill>
                <a:latin typeface="Calibri"/>
                <a:cs typeface="Calibri"/>
              </a:rPr>
              <a:t> </a:t>
            </a:r>
            <a:r>
              <a:rPr lang="en-US" sz="1200" dirty="0">
                <a:solidFill>
                  <a:srgbClr val="404040"/>
                </a:solidFill>
                <a:latin typeface="Calibri"/>
                <a:cs typeface="Calibri"/>
              </a:rPr>
              <a:t>of the </a:t>
            </a:r>
            <a:r>
              <a:rPr lang="en-US" sz="1200" spc="-10" dirty="0">
                <a:solidFill>
                  <a:srgbClr val="404040"/>
                </a:solidFill>
                <a:latin typeface="Calibri"/>
                <a:cs typeface="Calibri"/>
              </a:rPr>
              <a:t>person</a:t>
            </a:r>
            <a:endParaRPr lang="en-US" sz="1200" dirty="0">
              <a:latin typeface="Calibri"/>
              <a:cs typeface="Calibri"/>
            </a:endParaRPr>
          </a:p>
          <a:p>
            <a:pPr marL="812800" indent="-457200">
              <a:lnSpc>
                <a:spcPct val="100000"/>
              </a:lnSpc>
              <a:spcBef>
                <a:spcPts val="5"/>
              </a:spcBef>
              <a:buFont typeface="+mj-lt"/>
              <a:buAutoNum type="arabicPeriod"/>
            </a:pPr>
            <a:r>
              <a:rPr lang="en-US" sz="1200" dirty="0">
                <a:solidFill>
                  <a:srgbClr val="404040"/>
                </a:solidFill>
                <a:latin typeface="Calibri"/>
                <a:cs typeface="Calibri"/>
              </a:rPr>
              <a:t>we’re</a:t>
            </a:r>
            <a:r>
              <a:rPr lang="en-US" sz="1200" spc="55" dirty="0">
                <a:solidFill>
                  <a:srgbClr val="404040"/>
                </a:solidFill>
                <a:latin typeface="Calibri"/>
                <a:cs typeface="Calibri"/>
              </a:rPr>
              <a:t> </a:t>
            </a:r>
            <a:r>
              <a:rPr lang="en-US" sz="1200" dirty="0">
                <a:solidFill>
                  <a:srgbClr val="404040"/>
                </a:solidFill>
                <a:latin typeface="Calibri"/>
                <a:cs typeface="Calibri"/>
              </a:rPr>
              <a:t>trying</a:t>
            </a:r>
            <a:r>
              <a:rPr lang="en-US" sz="1200" spc="80" dirty="0">
                <a:solidFill>
                  <a:srgbClr val="404040"/>
                </a:solidFill>
                <a:latin typeface="Calibri"/>
                <a:cs typeface="Calibri"/>
              </a:rPr>
              <a:t> </a:t>
            </a:r>
            <a:r>
              <a:rPr lang="en-US" sz="1200" dirty="0">
                <a:solidFill>
                  <a:srgbClr val="404040"/>
                </a:solidFill>
                <a:latin typeface="Calibri"/>
                <a:cs typeface="Calibri"/>
              </a:rPr>
              <a:t>to</a:t>
            </a:r>
            <a:r>
              <a:rPr lang="en-US" sz="1200" spc="50" dirty="0">
                <a:solidFill>
                  <a:srgbClr val="404040"/>
                </a:solidFill>
                <a:latin typeface="Calibri"/>
                <a:cs typeface="Calibri"/>
              </a:rPr>
              <a:t> </a:t>
            </a:r>
            <a:r>
              <a:rPr lang="en-US" sz="1200" spc="-10" dirty="0">
                <a:solidFill>
                  <a:srgbClr val="404040"/>
                </a:solidFill>
                <a:latin typeface="Calibri"/>
                <a:cs typeface="Calibri"/>
              </a:rPr>
              <a:t>support</a:t>
            </a:r>
            <a:endParaRPr lang="en-US" sz="1200" dirty="0">
              <a:latin typeface="Calibri"/>
              <a:cs typeface="Calibri"/>
            </a:endParaRPr>
          </a:p>
          <a:p>
            <a:pPr marL="457200" indent="-457200">
              <a:lnSpc>
                <a:spcPct val="100000"/>
              </a:lnSpc>
              <a:spcBef>
                <a:spcPts val="310"/>
              </a:spcBef>
              <a:buFont typeface="+mj-lt"/>
              <a:buAutoNum type="arabicPeriod"/>
            </a:pPr>
            <a:endParaRPr lang="en-US" sz="1200" dirty="0">
              <a:latin typeface="Calibri"/>
              <a:cs typeface="Calibri"/>
            </a:endParaRPr>
          </a:p>
          <a:p>
            <a:pPr marL="469900" indent="-457200">
              <a:lnSpc>
                <a:spcPct val="100000"/>
              </a:lnSpc>
              <a:buSzPct val="81818"/>
              <a:buFont typeface="+mj-lt"/>
              <a:buAutoNum type="arabicPeriod"/>
              <a:tabLst>
                <a:tab pos="354965" algn="l"/>
              </a:tabLst>
            </a:pPr>
            <a:r>
              <a:rPr lang="en-US" sz="1200" spc="175" dirty="0">
                <a:solidFill>
                  <a:srgbClr val="404040"/>
                </a:solidFill>
                <a:latin typeface="Calibri"/>
                <a:cs typeface="Calibri"/>
              </a:rPr>
              <a:t>A</a:t>
            </a:r>
            <a:r>
              <a:rPr lang="en-US" sz="1200" spc="60" dirty="0">
                <a:solidFill>
                  <a:srgbClr val="404040"/>
                </a:solidFill>
                <a:latin typeface="Calibri"/>
                <a:cs typeface="Calibri"/>
              </a:rPr>
              <a:t> </a:t>
            </a:r>
            <a:r>
              <a:rPr lang="en-US" sz="1200" dirty="0">
                <a:solidFill>
                  <a:srgbClr val="404040"/>
                </a:solidFill>
                <a:latin typeface="Calibri"/>
                <a:cs typeface="Calibri"/>
              </a:rPr>
              <a:t>lack</a:t>
            </a:r>
            <a:r>
              <a:rPr lang="en-US" sz="1200" spc="60" dirty="0">
                <a:solidFill>
                  <a:srgbClr val="404040"/>
                </a:solidFill>
                <a:latin typeface="Calibri"/>
                <a:cs typeface="Calibri"/>
              </a:rPr>
              <a:t> </a:t>
            </a:r>
            <a:r>
              <a:rPr lang="en-US" sz="1200" dirty="0">
                <a:solidFill>
                  <a:srgbClr val="404040"/>
                </a:solidFill>
                <a:latin typeface="Calibri"/>
                <a:cs typeface="Calibri"/>
              </a:rPr>
              <a:t>of</a:t>
            </a:r>
            <a:r>
              <a:rPr lang="en-US" sz="1200" spc="60" dirty="0">
                <a:solidFill>
                  <a:srgbClr val="404040"/>
                </a:solidFill>
                <a:latin typeface="Calibri"/>
                <a:cs typeface="Calibri"/>
              </a:rPr>
              <a:t> </a:t>
            </a:r>
            <a:r>
              <a:rPr lang="en-US" sz="1200" spc="-20" dirty="0">
                <a:solidFill>
                  <a:srgbClr val="404040"/>
                </a:solidFill>
                <a:latin typeface="Calibri"/>
                <a:cs typeface="Calibri"/>
              </a:rPr>
              <a:t>professionalism</a:t>
            </a:r>
            <a:r>
              <a:rPr lang="en-US" sz="1200" spc="110" dirty="0">
                <a:solidFill>
                  <a:srgbClr val="404040"/>
                </a:solidFill>
                <a:latin typeface="Calibri"/>
                <a:cs typeface="Calibri"/>
              </a:rPr>
              <a:t> </a:t>
            </a:r>
            <a:r>
              <a:rPr lang="en-US" sz="1200" spc="75" dirty="0">
                <a:solidFill>
                  <a:srgbClr val="404040"/>
                </a:solidFill>
                <a:latin typeface="Calibri"/>
                <a:cs typeface="Calibri"/>
              </a:rPr>
              <a:t>or</a:t>
            </a:r>
            <a:r>
              <a:rPr lang="en-US" sz="1200" spc="65" dirty="0">
                <a:solidFill>
                  <a:srgbClr val="404040"/>
                </a:solidFill>
                <a:latin typeface="Calibri"/>
                <a:cs typeface="Calibri"/>
              </a:rPr>
              <a:t> </a:t>
            </a:r>
            <a:r>
              <a:rPr lang="en-US" sz="1200" spc="-45" dirty="0">
                <a:solidFill>
                  <a:srgbClr val="404040"/>
                </a:solidFill>
                <a:latin typeface="Calibri"/>
                <a:cs typeface="Calibri"/>
              </a:rPr>
              <a:t>self-</a:t>
            </a:r>
            <a:r>
              <a:rPr lang="en-US" sz="1200" dirty="0">
                <a:solidFill>
                  <a:srgbClr val="404040"/>
                </a:solidFill>
                <a:latin typeface="Calibri"/>
                <a:cs typeface="Calibri"/>
              </a:rPr>
              <a:t>control</a:t>
            </a:r>
            <a:r>
              <a:rPr lang="en-US" sz="1200" spc="95" dirty="0">
                <a:solidFill>
                  <a:srgbClr val="404040"/>
                </a:solidFill>
                <a:latin typeface="Calibri"/>
                <a:cs typeface="Calibri"/>
              </a:rPr>
              <a:t> </a:t>
            </a:r>
            <a:r>
              <a:rPr lang="en-US" sz="1200" dirty="0">
                <a:solidFill>
                  <a:srgbClr val="404040"/>
                </a:solidFill>
                <a:latin typeface="Calibri"/>
                <a:cs typeface="Calibri"/>
              </a:rPr>
              <a:t>can</a:t>
            </a:r>
            <a:r>
              <a:rPr lang="en-US" sz="1200" spc="60" dirty="0">
                <a:solidFill>
                  <a:srgbClr val="404040"/>
                </a:solidFill>
                <a:latin typeface="Calibri"/>
                <a:cs typeface="Calibri"/>
              </a:rPr>
              <a:t> </a:t>
            </a:r>
            <a:r>
              <a:rPr lang="en-US" sz="1200" spc="-25" dirty="0">
                <a:solidFill>
                  <a:srgbClr val="404040"/>
                </a:solidFill>
                <a:latin typeface="Calibri"/>
                <a:cs typeface="Calibri"/>
              </a:rPr>
              <a:t>escalate</a:t>
            </a:r>
            <a:r>
              <a:rPr lang="en-US" sz="1200" spc="80" dirty="0">
                <a:solidFill>
                  <a:srgbClr val="404040"/>
                </a:solidFill>
                <a:latin typeface="Calibri"/>
                <a:cs typeface="Calibri"/>
              </a:rPr>
              <a:t> </a:t>
            </a:r>
            <a:r>
              <a:rPr lang="en-US" sz="1200" dirty="0">
                <a:solidFill>
                  <a:srgbClr val="404040"/>
                </a:solidFill>
                <a:latin typeface="Calibri"/>
                <a:cs typeface="Calibri"/>
              </a:rPr>
              <a:t>a</a:t>
            </a:r>
            <a:r>
              <a:rPr lang="en-US" sz="1200" spc="60" dirty="0">
                <a:solidFill>
                  <a:srgbClr val="404040"/>
                </a:solidFill>
                <a:latin typeface="Calibri"/>
                <a:cs typeface="Calibri"/>
              </a:rPr>
              <a:t> </a:t>
            </a:r>
            <a:r>
              <a:rPr lang="en-US" sz="1200" spc="-10" dirty="0">
                <a:solidFill>
                  <a:srgbClr val="404040"/>
                </a:solidFill>
                <a:latin typeface="Calibri"/>
                <a:cs typeface="Calibri"/>
              </a:rPr>
              <a:t>stressful</a:t>
            </a:r>
            <a:r>
              <a:rPr lang="en-US" sz="1200" spc="105" dirty="0">
                <a:solidFill>
                  <a:srgbClr val="404040"/>
                </a:solidFill>
                <a:latin typeface="Calibri"/>
                <a:cs typeface="Calibri"/>
              </a:rPr>
              <a:t> </a:t>
            </a:r>
            <a:r>
              <a:rPr lang="en-US" sz="1200" spc="-20" dirty="0">
                <a:solidFill>
                  <a:srgbClr val="404040"/>
                </a:solidFill>
                <a:latin typeface="Calibri"/>
                <a:cs typeface="Calibri"/>
              </a:rPr>
              <a:t>situation;</a:t>
            </a:r>
            <a:r>
              <a:rPr lang="en-US" sz="1200" spc="85" dirty="0">
                <a:solidFill>
                  <a:srgbClr val="404040"/>
                </a:solidFill>
                <a:latin typeface="Calibri"/>
                <a:cs typeface="Calibri"/>
              </a:rPr>
              <a:t> </a:t>
            </a:r>
            <a:r>
              <a:rPr lang="en-US" sz="1200" dirty="0">
                <a:solidFill>
                  <a:srgbClr val="404040"/>
                </a:solidFill>
                <a:latin typeface="Calibri"/>
                <a:cs typeface="Calibri"/>
              </a:rPr>
              <a:t>in</a:t>
            </a:r>
            <a:r>
              <a:rPr lang="en-US" sz="1200" spc="65" dirty="0">
                <a:solidFill>
                  <a:srgbClr val="404040"/>
                </a:solidFill>
                <a:latin typeface="Calibri"/>
                <a:cs typeface="Calibri"/>
              </a:rPr>
              <a:t> </a:t>
            </a:r>
            <a:r>
              <a:rPr lang="en-US" sz="1200" dirty="0">
                <a:solidFill>
                  <a:srgbClr val="404040"/>
                </a:solidFill>
                <a:latin typeface="Calibri"/>
                <a:cs typeface="Calibri"/>
              </a:rPr>
              <a:t>order</a:t>
            </a:r>
            <a:r>
              <a:rPr lang="en-US" sz="1200" spc="85" dirty="0">
                <a:solidFill>
                  <a:srgbClr val="404040"/>
                </a:solidFill>
                <a:latin typeface="Calibri"/>
                <a:cs typeface="Calibri"/>
              </a:rPr>
              <a:t> </a:t>
            </a:r>
            <a:r>
              <a:rPr lang="en-US" sz="1200" dirty="0">
                <a:solidFill>
                  <a:srgbClr val="404040"/>
                </a:solidFill>
                <a:latin typeface="Calibri"/>
                <a:cs typeface="Calibri"/>
              </a:rPr>
              <a:t>to</a:t>
            </a:r>
            <a:r>
              <a:rPr lang="en-US" sz="1200" spc="70" dirty="0">
                <a:solidFill>
                  <a:srgbClr val="404040"/>
                </a:solidFill>
                <a:latin typeface="Calibri"/>
                <a:cs typeface="Calibri"/>
              </a:rPr>
              <a:t> </a:t>
            </a:r>
            <a:r>
              <a:rPr lang="en-US" sz="1200" spc="-25" dirty="0">
                <a:solidFill>
                  <a:srgbClr val="404040"/>
                </a:solidFill>
                <a:latin typeface="Calibri"/>
                <a:cs typeface="Calibri"/>
              </a:rPr>
              <a:t>be</a:t>
            </a:r>
            <a:endParaRPr lang="en-US" sz="1200" dirty="0">
              <a:latin typeface="Calibri"/>
              <a:cs typeface="Calibri"/>
            </a:endParaRPr>
          </a:p>
          <a:p>
            <a:pPr marL="812800" indent="-457200">
              <a:lnSpc>
                <a:spcPct val="100000"/>
              </a:lnSpc>
              <a:buFont typeface="+mj-lt"/>
              <a:buAutoNum type="arabicPeriod"/>
            </a:pPr>
            <a:r>
              <a:rPr lang="en-US" sz="1200" spc="-40" dirty="0">
                <a:solidFill>
                  <a:srgbClr val="404040"/>
                </a:solidFill>
                <a:latin typeface="Calibri"/>
                <a:cs typeface="Calibri"/>
              </a:rPr>
              <a:t>effective,</a:t>
            </a:r>
            <a:r>
              <a:rPr lang="en-US" sz="1200" spc="35" dirty="0">
                <a:solidFill>
                  <a:srgbClr val="404040"/>
                </a:solidFill>
                <a:latin typeface="Calibri"/>
                <a:cs typeface="Calibri"/>
              </a:rPr>
              <a:t> </a:t>
            </a:r>
            <a:r>
              <a:rPr lang="en-US" sz="1200" dirty="0">
                <a:solidFill>
                  <a:srgbClr val="404040"/>
                </a:solidFill>
                <a:latin typeface="Calibri"/>
                <a:cs typeface="Calibri"/>
              </a:rPr>
              <a:t>we</a:t>
            </a:r>
            <a:r>
              <a:rPr lang="en-US" sz="1200" spc="40" dirty="0">
                <a:solidFill>
                  <a:srgbClr val="404040"/>
                </a:solidFill>
                <a:latin typeface="Calibri"/>
                <a:cs typeface="Calibri"/>
              </a:rPr>
              <a:t> </a:t>
            </a:r>
            <a:r>
              <a:rPr lang="en-US" sz="1200" dirty="0">
                <a:solidFill>
                  <a:srgbClr val="404040"/>
                </a:solidFill>
                <a:latin typeface="Calibri"/>
                <a:cs typeface="Calibri"/>
              </a:rPr>
              <a:t>need</a:t>
            </a:r>
            <a:r>
              <a:rPr lang="en-US" sz="1200" spc="40" dirty="0">
                <a:solidFill>
                  <a:srgbClr val="404040"/>
                </a:solidFill>
                <a:latin typeface="Calibri"/>
                <a:cs typeface="Calibri"/>
              </a:rPr>
              <a:t> </a:t>
            </a:r>
            <a:r>
              <a:rPr lang="en-US" sz="1200" dirty="0">
                <a:solidFill>
                  <a:srgbClr val="404040"/>
                </a:solidFill>
                <a:latin typeface="Calibri"/>
                <a:cs typeface="Calibri"/>
              </a:rPr>
              <a:t>to</a:t>
            </a:r>
            <a:r>
              <a:rPr lang="en-US" sz="1200" spc="40" dirty="0">
                <a:solidFill>
                  <a:srgbClr val="404040"/>
                </a:solidFill>
                <a:latin typeface="Calibri"/>
                <a:cs typeface="Calibri"/>
              </a:rPr>
              <a:t> </a:t>
            </a:r>
            <a:r>
              <a:rPr lang="en-US" sz="1200" spc="-10" dirty="0">
                <a:solidFill>
                  <a:srgbClr val="404040"/>
                </a:solidFill>
                <a:latin typeface="Calibri"/>
                <a:cs typeface="Calibri"/>
              </a:rPr>
              <a:t>remain</a:t>
            </a:r>
            <a:r>
              <a:rPr lang="en-US" sz="1200" spc="65" dirty="0">
                <a:solidFill>
                  <a:srgbClr val="404040"/>
                </a:solidFill>
                <a:latin typeface="Calibri"/>
                <a:cs typeface="Calibri"/>
              </a:rPr>
              <a:t> </a:t>
            </a:r>
            <a:r>
              <a:rPr lang="en-US" sz="1200" dirty="0">
                <a:solidFill>
                  <a:srgbClr val="404040"/>
                </a:solidFill>
                <a:latin typeface="Calibri"/>
                <a:cs typeface="Calibri"/>
              </a:rPr>
              <a:t>in</a:t>
            </a:r>
            <a:r>
              <a:rPr lang="en-US" sz="1200" spc="40" dirty="0">
                <a:solidFill>
                  <a:srgbClr val="404040"/>
                </a:solidFill>
                <a:latin typeface="Calibri"/>
                <a:cs typeface="Calibri"/>
              </a:rPr>
              <a:t> </a:t>
            </a:r>
            <a:r>
              <a:rPr lang="en-US" sz="1200" dirty="0">
                <a:solidFill>
                  <a:srgbClr val="404040"/>
                </a:solidFill>
                <a:latin typeface="Calibri"/>
                <a:cs typeface="Calibri"/>
              </a:rPr>
              <a:t>control</a:t>
            </a:r>
            <a:r>
              <a:rPr lang="en-US" sz="1200" spc="55" dirty="0">
                <a:solidFill>
                  <a:srgbClr val="404040"/>
                </a:solidFill>
                <a:latin typeface="Calibri"/>
                <a:cs typeface="Calibri"/>
              </a:rPr>
              <a:t> </a:t>
            </a:r>
            <a:r>
              <a:rPr lang="en-US" sz="1200" dirty="0">
                <a:solidFill>
                  <a:srgbClr val="404040"/>
                </a:solidFill>
                <a:latin typeface="Calibri"/>
                <a:cs typeface="Calibri"/>
              </a:rPr>
              <a:t>of</a:t>
            </a:r>
            <a:r>
              <a:rPr lang="en-US" sz="1200" spc="40" dirty="0">
                <a:solidFill>
                  <a:srgbClr val="404040"/>
                </a:solidFill>
                <a:latin typeface="Calibri"/>
                <a:cs typeface="Calibri"/>
              </a:rPr>
              <a:t> </a:t>
            </a:r>
            <a:r>
              <a:rPr lang="en-US" sz="1200" spc="-10" dirty="0">
                <a:solidFill>
                  <a:srgbClr val="404040"/>
                </a:solidFill>
                <a:latin typeface="Calibri"/>
                <a:cs typeface="Calibri"/>
              </a:rPr>
              <a:t>ourselves</a:t>
            </a:r>
            <a:endParaRPr lang="en-US" sz="1200" dirty="0">
              <a:latin typeface="Calibri"/>
              <a:cs typeface="Calibri"/>
            </a:endParaRPr>
          </a:p>
          <a:p>
            <a:pPr marL="457200" indent="-457200">
              <a:lnSpc>
                <a:spcPct val="100000"/>
              </a:lnSpc>
              <a:spcBef>
                <a:spcPts val="320"/>
              </a:spcBef>
              <a:buFont typeface="+mj-lt"/>
              <a:buAutoNum type="arabicPeriod"/>
            </a:pPr>
            <a:endParaRPr lang="en-US" sz="1200" dirty="0">
              <a:latin typeface="Calibri"/>
              <a:cs typeface="Calibri"/>
            </a:endParaRPr>
          </a:p>
          <a:p>
            <a:pPr marL="469900" indent="-457200">
              <a:lnSpc>
                <a:spcPct val="100000"/>
              </a:lnSpc>
              <a:buSzPct val="81818"/>
              <a:buFont typeface="+mj-lt"/>
              <a:buAutoNum type="arabicPeriod"/>
              <a:tabLst>
                <a:tab pos="354965" algn="l"/>
              </a:tabLst>
            </a:pPr>
            <a:r>
              <a:rPr lang="en-US" sz="1200" dirty="0">
                <a:solidFill>
                  <a:srgbClr val="404040"/>
                </a:solidFill>
                <a:latin typeface="Calibri"/>
                <a:cs typeface="Calibri"/>
              </a:rPr>
              <a:t>It</a:t>
            </a:r>
            <a:r>
              <a:rPr lang="en-US" sz="1200" spc="15" dirty="0">
                <a:solidFill>
                  <a:srgbClr val="404040"/>
                </a:solidFill>
                <a:latin typeface="Calibri"/>
                <a:cs typeface="Calibri"/>
              </a:rPr>
              <a:t> </a:t>
            </a:r>
            <a:r>
              <a:rPr lang="en-US" sz="1200" dirty="0">
                <a:solidFill>
                  <a:srgbClr val="404040"/>
                </a:solidFill>
                <a:latin typeface="Calibri"/>
                <a:cs typeface="Calibri"/>
              </a:rPr>
              <a:t>is</a:t>
            </a:r>
            <a:r>
              <a:rPr lang="en-US" sz="1200" spc="35" dirty="0">
                <a:solidFill>
                  <a:srgbClr val="404040"/>
                </a:solidFill>
                <a:latin typeface="Calibri"/>
                <a:cs typeface="Calibri"/>
              </a:rPr>
              <a:t> </a:t>
            </a:r>
            <a:r>
              <a:rPr lang="en-US" sz="1200" dirty="0">
                <a:solidFill>
                  <a:srgbClr val="404040"/>
                </a:solidFill>
                <a:latin typeface="Calibri"/>
                <a:cs typeface="Calibri"/>
              </a:rPr>
              <a:t>important</a:t>
            </a:r>
            <a:r>
              <a:rPr lang="en-US" sz="1200" spc="50" dirty="0">
                <a:solidFill>
                  <a:srgbClr val="404040"/>
                </a:solidFill>
                <a:latin typeface="Calibri"/>
                <a:cs typeface="Calibri"/>
              </a:rPr>
              <a:t> </a:t>
            </a:r>
            <a:r>
              <a:rPr lang="en-US" sz="1200" dirty="0">
                <a:solidFill>
                  <a:srgbClr val="404040"/>
                </a:solidFill>
                <a:latin typeface="Calibri"/>
                <a:cs typeface="Calibri"/>
              </a:rPr>
              <a:t>to</a:t>
            </a:r>
            <a:r>
              <a:rPr lang="en-US" sz="1200" spc="15" dirty="0">
                <a:solidFill>
                  <a:srgbClr val="404040"/>
                </a:solidFill>
                <a:latin typeface="Calibri"/>
                <a:cs typeface="Calibri"/>
              </a:rPr>
              <a:t> </a:t>
            </a:r>
            <a:r>
              <a:rPr lang="en-US" sz="1200" spc="-40" dirty="0">
                <a:solidFill>
                  <a:srgbClr val="404040"/>
                </a:solidFill>
                <a:latin typeface="Calibri"/>
                <a:cs typeface="Calibri"/>
              </a:rPr>
              <a:t>maintain</a:t>
            </a:r>
            <a:r>
              <a:rPr lang="en-US" sz="1200" spc="40" dirty="0">
                <a:solidFill>
                  <a:srgbClr val="404040"/>
                </a:solidFill>
                <a:latin typeface="Calibri"/>
                <a:cs typeface="Calibri"/>
              </a:rPr>
              <a:t> </a:t>
            </a:r>
            <a:r>
              <a:rPr lang="en-US" sz="1200" dirty="0">
                <a:solidFill>
                  <a:srgbClr val="404040"/>
                </a:solidFill>
                <a:latin typeface="Calibri"/>
                <a:cs typeface="Calibri"/>
              </a:rPr>
              <a:t>the</a:t>
            </a:r>
            <a:r>
              <a:rPr lang="en-US" sz="1200" spc="20" dirty="0">
                <a:solidFill>
                  <a:srgbClr val="404040"/>
                </a:solidFill>
                <a:latin typeface="Calibri"/>
                <a:cs typeface="Calibri"/>
              </a:rPr>
              <a:t> </a:t>
            </a:r>
            <a:r>
              <a:rPr lang="en-US" sz="1200" spc="-35" dirty="0">
                <a:solidFill>
                  <a:srgbClr val="404040"/>
                </a:solidFill>
                <a:latin typeface="Calibri"/>
                <a:cs typeface="Calibri"/>
              </a:rPr>
              <a:t>safety</a:t>
            </a:r>
            <a:r>
              <a:rPr lang="en-US" sz="1200" spc="25" dirty="0">
                <a:solidFill>
                  <a:srgbClr val="404040"/>
                </a:solidFill>
                <a:latin typeface="Calibri"/>
                <a:cs typeface="Calibri"/>
              </a:rPr>
              <a:t> </a:t>
            </a:r>
            <a:r>
              <a:rPr lang="en-US" sz="1200" dirty="0">
                <a:solidFill>
                  <a:srgbClr val="404040"/>
                </a:solidFill>
                <a:latin typeface="Calibri"/>
                <a:cs typeface="Calibri"/>
              </a:rPr>
              <a:t>of</a:t>
            </a:r>
            <a:r>
              <a:rPr lang="en-US" sz="1200" spc="15" dirty="0">
                <a:solidFill>
                  <a:srgbClr val="404040"/>
                </a:solidFill>
                <a:latin typeface="Calibri"/>
                <a:cs typeface="Calibri"/>
              </a:rPr>
              <a:t> </a:t>
            </a:r>
            <a:r>
              <a:rPr lang="en-US" sz="1200" dirty="0">
                <a:solidFill>
                  <a:srgbClr val="404040"/>
                </a:solidFill>
                <a:latin typeface="Calibri"/>
                <a:cs typeface="Calibri"/>
              </a:rPr>
              <a:t>everyone</a:t>
            </a:r>
            <a:r>
              <a:rPr lang="en-US" sz="1200" spc="20" dirty="0">
                <a:solidFill>
                  <a:srgbClr val="404040"/>
                </a:solidFill>
                <a:latin typeface="Calibri"/>
                <a:cs typeface="Calibri"/>
              </a:rPr>
              <a:t> </a:t>
            </a:r>
            <a:r>
              <a:rPr lang="en-US" sz="1200" spc="-10" dirty="0">
                <a:solidFill>
                  <a:srgbClr val="404040"/>
                </a:solidFill>
                <a:latin typeface="Calibri"/>
                <a:cs typeface="Calibri"/>
              </a:rPr>
              <a:t>involved</a:t>
            </a:r>
            <a:endParaRPr lang="en-US" sz="1200" dirty="0">
              <a:latin typeface="Calibri"/>
              <a:cs typeface="Calibri"/>
            </a:endParaRPr>
          </a:p>
          <a:p>
            <a:endParaRPr lang="en-US" sz="1200" dirty="0">
              <a:solidFill>
                <a:srgbClr val="003366"/>
              </a:solidFill>
              <a:latin typeface="Calibri"/>
            </a:endParaRPr>
          </a:p>
        </p:txBody>
      </p:sp>
      <p:sp>
        <p:nvSpPr>
          <p:cNvPr id="4" name="Slide Number Placeholder 3">
            <a:extLst>
              <a:ext uri="{FF2B5EF4-FFF2-40B4-BE49-F238E27FC236}">
                <a16:creationId xmlns:a16="http://schemas.microsoft.com/office/drawing/2014/main" id="{9B04BE67-20EE-82E9-CF63-E5D8BB5FE3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814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A366C-73EC-0F94-7E90-CF0B770AF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ABAAD-2E0D-515A-A4D5-843CC3A600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4C5838-B2A7-005A-75D8-1522AC603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Facilitator Notes: </a:t>
            </a:r>
            <a:r>
              <a:rPr lang="en-US" sz="1200" b="0" dirty="0">
                <a:solidFill>
                  <a:srgbClr val="003366"/>
                </a:solidFill>
                <a:latin typeface="Calibri"/>
              </a:rPr>
              <a:t>Conflict Lab at UC Berkeley </a:t>
            </a:r>
            <a:endParaRPr lang="en-US" sz="1200" b="1"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3366"/>
                </a:solidFill>
                <a:effectLst/>
                <a:latin typeface="Calibri"/>
                <a:ea typeface="+mn-ea"/>
                <a:cs typeface="+mn-cs"/>
              </a:rPr>
              <a:t>News flash: We are not perfect. We all make mistakes. How do we apologize when someone was hurt by our actions? </a:t>
            </a:r>
            <a:endParaRPr lang="en-US" sz="1200" b="0" kern="1200" dirty="0">
              <a:solidFill>
                <a:schemeClr val="tx1"/>
              </a:solidFill>
              <a:effectLst/>
              <a:latin typeface="+mn-lt"/>
              <a:ea typeface="+mn-ea"/>
              <a:cs typeface="+mn-cs"/>
            </a:endParaRPr>
          </a:p>
          <a:p>
            <a:pPr marL="171450" indent="-171450">
              <a:buFontTx/>
              <a:buChar char="-"/>
            </a:pPr>
            <a:endParaRPr lang="en-US" sz="1200" dirty="0">
              <a:solidFill>
                <a:srgbClr val="003366"/>
              </a:solidFill>
              <a:latin typeface="Calibri"/>
            </a:endParaRPr>
          </a:p>
        </p:txBody>
      </p:sp>
      <p:sp>
        <p:nvSpPr>
          <p:cNvPr id="4" name="Slide Number Placeholder 3">
            <a:extLst>
              <a:ext uri="{FF2B5EF4-FFF2-40B4-BE49-F238E27FC236}">
                <a16:creationId xmlns:a16="http://schemas.microsoft.com/office/drawing/2014/main" id="{B514BF99-9E37-2EC4-752B-315CF394725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5333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e9ef03096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82" name="Google Shape;182;g2e9ef03096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g2e9ef03096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589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a:t>
            </a:r>
          </a:p>
          <a:p>
            <a:endParaRPr lang="en-US" dirty="0"/>
          </a:p>
          <a:p>
            <a:r>
              <a:rPr lang="en-US" dirty="0"/>
              <a:t>What are your conflict warning signs? </a:t>
            </a:r>
          </a:p>
          <a:p>
            <a:r>
              <a:rPr lang="en-US" dirty="0"/>
              <a:t>How do you feel in your body? </a:t>
            </a:r>
          </a:p>
          <a:p>
            <a:r>
              <a:rPr lang="en-US" dirty="0"/>
              <a:t>How do you know when to practice internal de-escalation? </a:t>
            </a:r>
          </a:p>
        </p:txBody>
      </p:sp>
      <p:sp>
        <p:nvSpPr>
          <p:cNvPr id="4" name="Slide Number Placeholder 3"/>
          <p:cNvSpPr>
            <a:spLocks noGrp="1"/>
          </p:cNvSpPr>
          <p:nvPr>
            <p:ph type="sldNum" sz="quarter" idx="5"/>
          </p:nvPr>
        </p:nvSpPr>
        <p:spPr/>
        <p:txBody>
          <a:bodyPr/>
          <a:lstStyle/>
          <a:p>
            <a:fld id="{E7236E69-CCC4-7A4E-9B74-5E30624DD495}" type="slidenum">
              <a:rPr lang="en-US" smtClean="0"/>
              <a:t>14</a:t>
            </a:fld>
            <a:endParaRPr lang="en-US"/>
          </a:p>
        </p:txBody>
      </p:sp>
    </p:spTree>
    <p:extLst>
      <p:ext uri="{BB962C8B-B14F-4D97-AF65-F5344CB8AC3E}">
        <p14:creationId xmlns:p14="http://schemas.microsoft.com/office/powerpoint/2010/main" val="2715844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rgbClr val="003366"/>
                </a:solidFill>
                <a:latin typeface="Calibri"/>
              </a:rPr>
              <a:t>Facilitator Guide Notes: </a:t>
            </a:r>
          </a:p>
          <a:p>
            <a:endParaRPr lang="en-US" sz="1200" dirty="0">
              <a:solidFill>
                <a:srgbClr val="003366"/>
              </a:solidFill>
              <a:latin typeface="Calibri"/>
            </a:endParaRPr>
          </a:p>
          <a:p>
            <a:r>
              <a:rPr lang="en-US" sz="1200" dirty="0">
                <a:solidFill>
                  <a:srgbClr val="003366"/>
                </a:solidFill>
                <a:latin typeface="Calibri"/>
              </a:rPr>
              <a:t>Remember our self-care for leaders' principles and emotional regulation training? </a:t>
            </a:r>
          </a:p>
          <a:p>
            <a:r>
              <a:rPr lang="en-US" sz="1200" dirty="0">
                <a:solidFill>
                  <a:srgbClr val="003366"/>
                </a:solidFill>
                <a:latin typeface="Calibri"/>
              </a:rPr>
              <a:t>How can we calm ourselves down?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4289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6E4ECA1F-9E7F-0068-3A15-3D9783F6F59B}"/>
            </a:ext>
          </a:extLst>
        </p:cNvPr>
        <p:cNvGrpSpPr/>
        <p:nvPr/>
      </p:nvGrpSpPr>
      <p:grpSpPr>
        <a:xfrm>
          <a:off x="0" y="0"/>
          <a:ext cx="0" cy="0"/>
          <a:chOff x="0" y="0"/>
          <a:chExt cx="0" cy="0"/>
        </a:xfrm>
      </p:grpSpPr>
      <p:sp>
        <p:nvSpPr>
          <p:cNvPr id="181" name="Google Shape;181;g2e9ef03096d_0_12:notes">
            <a:extLst>
              <a:ext uri="{FF2B5EF4-FFF2-40B4-BE49-F238E27FC236}">
                <a16:creationId xmlns:a16="http://schemas.microsoft.com/office/drawing/2014/main" id="{27138027-C7AB-85F0-BA1F-B7B0267187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82" name="Google Shape;182;g2e9ef03096d_0_12:notes">
            <a:extLst>
              <a:ext uri="{FF2B5EF4-FFF2-40B4-BE49-F238E27FC236}">
                <a16:creationId xmlns:a16="http://schemas.microsoft.com/office/drawing/2014/main" id="{FA61A6CB-9A2A-4ABA-BCEF-85E3EF2F12C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g2e9ef03096d_0_12:notes">
            <a:extLst>
              <a:ext uri="{FF2B5EF4-FFF2-40B4-BE49-F238E27FC236}">
                <a16:creationId xmlns:a16="http://schemas.microsoft.com/office/drawing/2014/main" id="{F73A4837-B840-F512-FFE2-5AE07CEF93BC}"/>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493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8C36F-1C45-262F-9370-732597C20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996AA-1E4C-154F-8F10-5091C15692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12A493-CE5C-D097-CBFC-40EA9971BBB7}"/>
              </a:ext>
            </a:extLst>
          </p:cNvPr>
          <p:cNvSpPr>
            <a:spLocks noGrp="1"/>
          </p:cNvSpPr>
          <p:nvPr>
            <p:ph type="body" idx="1"/>
          </p:nvPr>
        </p:nvSpPr>
        <p:spPr/>
        <p:txBody>
          <a:bodyPr/>
          <a:lstStyle/>
          <a:p>
            <a:pPr marL="228600" indent="-228600">
              <a:buAutoNum type="arabicPeriod"/>
            </a:pPr>
            <a:r>
              <a:rPr lang="en-US" sz="1200" dirty="0">
                <a:solidFill>
                  <a:srgbClr val="003366"/>
                </a:solidFill>
                <a:latin typeface="Calibri"/>
              </a:rPr>
              <a:t>You had a terrible day at home; you come in fired up and agitated and you go off on a participant </a:t>
            </a:r>
          </a:p>
          <a:p>
            <a:pPr marL="228600" indent="-228600">
              <a:buAutoNum type="arabicPeriod"/>
            </a:pPr>
            <a:r>
              <a:rPr lang="en-US" sz="1200" dirty="0">
                <a:solidFill>
                  <a:srgbClr val="003366"/>
                </a:solidFill>
                <a:latin typeface="Calibri"/>
              </a:rPr>
              <a:t>A participant gets violent with another participant, verbally abusive or physically abusive </a:t>
            </a:r>
          </a:p>
          <a:p>
            <a:pPr marL="228600" indent="-228600">
              <a:buAutoNum type="arabicPeriod"/>
            </a:pPr>
            <a:r>
              <a:rPr lang="en-US" sz="1200" dirty="0">
                <a:solidFill>
                  <a:srgbClr val="003366"/>
                </a:solidFill>
                <a:latin typeface="Calibri"/>
              </a:rPr>
              <a:t>A participant has a panic attack and is not being safe </a:t>
            </a:r>
          </a:p>
        </p:txBody>
      </p:sp>
      <p:sp>
        <p:nvSpPr>
          <p:cNvPr id="4" name="Slide Number Placeholder 3">
            <a:extLst>
              <a:ext uri="{FF2B5EF4-FFF2-40B4-BE49-F238E27FC236}">
                <a16:creationId xmlns:a16="http://schemas.microsoft.com/office/drawing/2014/main" id="{53C565EC-0E89-6151-7017-C22D66BC0C9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2607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A0F5E-B0F2-A892-70AB-957E39431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E4A36-5335-4021-93FD-D042BAB3804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EEEADC-115D-2143-0799-EDC430C518B2}"/>
              </a:ext>
            </a:extLst>
          </p:cNvPr>
          <p:cNvSpPr>
            <a:spLocks noGrp="1"/>
          </p:cNvSpPr>
          <p:nvPr>
            <p:ph type="body" idx="1"/>
          </p:nvPr>
        </p:nvSpPr>
        <p:spPr/>
        <p:txBody>
          <a:bodyPr/>
          <a:lstStyle/>
          <a:p>
            <a:r>
              <a:rPr lang="en-US" sz="1200" dirty="0">
                <a:solidFill>
                  <a:srgbClr val="003366"/>
                </a:solidFill>
                <a:latin typeface="Calibri"/>
              </a:rPr>
              <a:t>- One takeaway from today?
- One question you still have?
- Reminder: leadership is a process — not a finish line</a:t>
            </a:r>
          </a:p>
        </p:txBody>
      </p:sp>
      <p:sp>
        <p:nvSpPr>
          <p:cNvPr id="4" name="Slide Number Placeholder 3">
            <a:extLst>
              <a:ext uri="{FF2B5EF4-FFF2-40B4-BE49-F238E27FC236}">
                <a16:creationId xmlns:a16="http://schemas.microsoft.com/office/drawing/2014/main" id="{F70E7C65-F23B-17F2-3693-5DB2B3E0F9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044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videos:</a:t>
            </a:r>
          </a:p>
          <a:p>
            <a:r>
              <a:rPr lang="en-US" dirty="0"/>
              <a:t>https://</a:t>
            </a:r>
            <a:r>
              <a:rPr lang="en-US" dirty="0" err="1"/>
              <a:t>www.youtube.com</a:t>
            </a:r>
            <a:r>
              <a:rPr lang="en-US" dirty="0"/>
              <a:t>/</a:t>
            </a:r>
            <a:r>
              <a:rPr lang="en-US" dirty="0" err="1"/>
              <a:t>watch?v</a:t>
            </a:r>
            <a:r>
              <a:rPr lang="en-US" dirty="0"/>
              <a:t>=R2PSExM-NhU&amp;list=TLPQMDIwOTIwMjW613tk2Wqbkg&amp;index=1</a:t>
            </a:r>
          </a:p>
          <a:p>
            <a:endParaRPr lang="en-US" dirty="0"/>
          </a:p>
          <a:p>
            <a:endParaRPr lang="en-US" dirty="0"/>
          </a:p>
        </p:txBody>
      </p:sp>
      <p:sp>
        <p:nvSpPr>
          <p:cNvPr id="4" name="Slide Number Placeholder 3"/>
          <p:cNvSpPr>
            <a:spLocks noGrp="1"/>
          </p:cNvSpPr>
          <p:nvPr>
            <p:ph type="sldNum" sz="quarter" idx="5"/>
          </p:nvPr>
        </p:nvSpPr>
        <p:spPr/>
        <p:txBody>
          <a:bodyPr/>
          <a:lstStyle/>
          <a:p>
            <a:fld id="{E7236E69-CCC4-7A4E-9B74-5E30624DD495}" type="slidenum">
              <a:rPr lang="en-US" smtClean="0"/>
              <a:t>19</a:t>
            </a:fld>
            <a:endParaRPr lang="en-US"/>
          </a:p>
        </p:txBody>
      </p:sp>
    </p:spTree>
    <p:extLst>
      <p:ext uri="{BB962C8B-B14F-4D97-AF65-F5344CB8AC3E}">
        <p14:creationId xmlns:p14="http://schemas.microsoft.com/office/powerpoint/2010/main" val="199823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42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D0DE2A5A-DF5A-9BF6-4D96-7BAFA50623F1}"/>
            </a:ext>
          </a:extLst>
        </p:cNvPr>
        <p:cNvGrpSpPr/>
        <p:nvPr/>
      </p:nvGrpSpPr>
      <p:grpSpPr>
        <a:xfrm>
          <a:off x="0" y="0"/>
          <a:ext cx="0" cy="0"/>
          <a:chOff x="0" y="0"/>
          <a:chExt cx="0" cy="0"/>
        </a:xfrm>
      </p:grpSpPr>
      <p:sp>
        <p:nvSpPr>
          <p:cNvPr id="175" name="Google Shape;175;p4:notes">
            <a:extLst>
              <a:ext uri="{FF2B5EF4-FFF2-40B4-BE49-F238E27FC236}">
                <a16:creationId xmlns:a16="http://schemas.microsoft.com/office/drawing/2014/main" id="{E61AC560-09BF-3077-7C0B-3CFDC8D1069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Tx/>
              <a:buNone/>
            </a:pPr>
            <a:r>
              <a:rPr lang="en-US" dirty="0"/>
              <a:t>Facilitator Note: Before You Begin</a:t>
            </a:r>
          </a:p>
          <a:p>
            <a:pPr marL="0" lvl="0" indent="0" algn="l" rtl="0">
              <a:lnSpc>
                <a:spcPct val="100000"/>
              </a:lnSpc>
              <a:spcBef>
                <a:spcPts val="0"/>
              </a:spcBef>
              <a:spcAft>
                <a:spcPts val="0"/>
              </a:spcAft>
              <a:buSzPts val="1400"/>
              <a:buFontTx/>
              <a:buNone/>
            </a:pPr>
            <a:endParaRPr lang="en-US" dirty="0"/>
          </a:p>
          <a:p>
            <a:pPr marL="0" lvl="0" indent="0" algn="l" rtl="0">
              <a:lnSpc>
                <a:spcPct val="100000"/>
              </a:lnSpc>
              <a:spcBef>
                <a:spcPts val="0"/>
              </a:spcBef>
              <a:spcAft>
                <a:spcPts val="0"/>
              </a:spcAft>
              <a:buSzPts val="1400"/>
              <a:buFontTx/>
              <a:buNone/>
            </a:pPr>
            <a:r>
              <a:rPr lang="en-US" dirty="0"/>
              <a:t>Reminder that de-escalation is HARD, we cannot put too much on supervisors, this is to keep teams safe and teach them tools to de risk a situation. This should be taught to more experienced first-time supervisors and should focus on calm is contagious, and de-escalation strategies in the event of serious need. They should bring in help as soon as possible similar to feedback but can learn some simple tools to stay grounded and calm in potential chaotic situations. This should be an ongoing discussion and can be tricky as so not to re-traumatize. </a:t>
            </a:r>
          </a:p>
        </p:txBody>
      </p:sp>
      <p:sp>
        <p:nvSpPr>
          <p:cNvPr id="176" name="Google Shape;176;p4:notes">
            <a:extLst>
              <a:ext uri="{FF2B5EF4-FFF2-40B4-BE49-F238E27FC236}">
                <a16:creationId xmlns:a16="http://schemas.microsoft.com/office/drawing/2014/main" id="{71BF983A-0DAE-1103-9746-7F024115D2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45275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702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3A6AC6BC-9119-526A-27BD-1402338F9F46}"/>
            </a:ext>
          </a:extLst>
        </p:cNvPr>
        <p:cNvGrpSpPr/>
        <p:nvPr/>
      </p:nvGrpSpPr>
      <p:grpSpPr>
        <a:xfrm>
          <a:off x="0" y="0"/>
          <a:ext cx="0" cy="0"/>
          <a:chOff x="0" y="0"/>
          <a:chExt cx="0" cy="0"/>
        </a:xfrm>
      </p:grpSpPr>
      <p:sp>
        <p:nvSpPr>
          <p:cNvPr id="181" name="Google Shape;181;g2e9ef03096d_0_12:notes">
            <a:extLst>
              <a:ext uri="{FF2B5EF4-FFF2-40B4-BE49-F238E27FC236}">
                <a16:creationId xmlns:a16="http://schemas.microsoft.com/office/drawing/2014/main" id="{1007FF97-A74D-5DA7-E33A-9DB2317C9F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82" name="Google Shape;182;g2e9ef03096d_0_12:notes">
            <a:extLst>
              <a:ext uri="{FF2B5EF4-FFF2-40B4-BE49-F238E27FC236}">
                <a16:creationId xmlns:a16="http://schemas.microsoft.com/office/drawing/2014/main" id="{A7B60200-C114-EFF4-99DC-D00F0D0B3022}"/>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83" name="Google Shape;183;g2e9ef03096d_0_12:notes">
            <a:extLst>
              <a:ext uri="{FF2B5EF4-FFF2-40B4-BE49-F238E27FC236}">
                <a16:creationId xmlns:a16="http://schemas.microsoft.com/office/drawing/2014/main" id="{96F70AC8-E603-8C70-591F-7AFF18C914A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68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E780E-9694-190D-85F0-A60251F55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60E18-8DC2-BD11-525B-5345AA9D730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CE56DA-8AF0-B90E-2E90-DCC8133B12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0" dirty="0">
                <a:solidFill>
                  <a:srgbClr val="003366"/>
                </a:solidFill>
                <a:latin typeface="Calibri"/>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3366"/>
              </a:solidFill>
              <a:latin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solidFill>
                  <a:srgbClr val="003366"/>
                </a:solidFill>
                <a:latin typeface="Calibri"/>
              </a:rPr>
              <a:t>Conflict = </a:t>
            </a:r>
            <a:r>
              <a:rPr lang="en-US" sz="1200" b="0" dirty="0">
                <a:solidFill>
                  <a:srgbClr val="003366"/>
                </a:solidFill>
                <a:latin typeface="Calibri"/>
              </a:rPr>
              <a:t>Anything that disrupts the flow of work</a:t>
            </a:r>
          </a:p>
          <a:p>
            <a:r>
              <a:rPr lang="en-US" sz="1200" kern="1200" dirty="0">
                <a:solidFill>
                  <a:schemeClr val="tx1"/>
                </a:solidFill>
                <a:effectLst/>
                <a:latin typeface="+mn-lt"/>
                <a:ea typeface="+mn-ea"/>
                <a:cs typeface="+mn-cs"/>
              </a:rPr>
              <a:t>Facilitator Note: Learning about conflict and de-escalation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Focus on teaching and defining what these terms mean to help set them up to mitigate conflict if necessary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dirty="0">
              <a:solidFill>
                <a:srgbClr val="003366"/>
              </a:solidFill>
              <a:latin typeface="Calibri"/>
            </a:endParaRPr>
          </a:p>
        </p:txBody>
      </p:sp>
      <p:sp>
        <p:nvSpPr>
          <p:cNvPr id="4" name="Slide Number Placeholder 3">
            <a:extLst>
              <a:ext uri="{FF2B5EF4-FFF2-40B4-BE49-F238E27FC236}">
                <a16:creationId xmlns:a16="http://schemas.microsoft.com/office/drawing/2014/main" id="{8D1B5666-1C67-ED09-DED4-42C043B2F4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6128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60BE5-D943-831A-8E36-6CCB9335E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D6467-BBE4-A607-5578-00DF2A79E01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175CC8-AAFF-4257-BE06-258574ECEE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STOP: First make sure they know WHO to escalate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TELL YOUR MANAGEMENT/LEADERSHIP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3366"/>
                </a:solidFill>
                <a:latin typeface="Calibri"/>
              </a:rPr>
              <a:t>Building on giving feedback and supporting and building up our team, what happens when we face conflict with our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Understanding our triggers – what is that person perceiving as a threat?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e.g., </a:t>
            </a:r>
            <a:r>
              <a:rPr lang="en-US" sz="1200" b="0" dirty="0">
                <a:solidFill>
                  <a:srgbClr val="003366"/>
                </a:solidFill>
                <a:latin typeface="Calibri"/>
              </a:rPr>
              <a:t>you give someone feedback</a:t>
            </a:r>
            <a:endParaRPr lang="en-US" sz="1200" b="1" dirty="0">
              <a:solidFill>
                <a:srgbClr val="003366"/>
              </a:solidFill>
              <a:latin typeface="Calibri"/>
            </a:endParaRPr>
          </a:p>
          <a:p>
            <a:pPr marL="171450" indent="-171450">
              <a:buFontTx/>
              <a:buChar char="-"/>
            </a:pPr>
            <a:endParaRPr lang="en-US" sz="1200" dirty="0">
              <a:solidFill>
                <a:srgbClr val="003366"/>
              </a:solidFill>
              <a:latin typeface="Calibri"/>
            </a:endParaRPr>
          </a:p>
          <a:p>
            <a:pPr marL="171450" indent="-171450">
              <a:buFontTx/>
              <a:buChar char="-"/>
            </a:pPr>
            <a:r>
              <a:rPr lang="en-US" sz="1200" dirty="0">
                <a:solidFill>
                  <a:srgbClr val="003366"/>
                </a:solidFill>
                <a:latin typeface="Calibri"/>
              </a:rPr>
              <a:t>How does this show up? A behavior or an emotional reaction triggered by stress and past experiences </a:t>
            </a:r>
          </a:p>
          <a:p>
            <a:pPr marL="171450" indent="-171450">
              <a:buFontTx/>
              <a:buChar char="-"/>
            </a:pPr>
            <a:r>
              <a:rPr lang="en-US" sz="1200" dirty="0">
                <a:solidFill>
                  <a:srgbClr val="003366"/>
                </a:solidFill>
                <a:latin typeface="Calibri"/>
              </a:rPr>
              <a:t>We do not expect you to be the person responsible for de-escalation </a:t>
            </a:r>
          </a:p>
          <a:p>
            <a:pPr marL="171450" indent="-171450">
              <a:buFontTx/>
              <a:buChar char="-"/>
            </a:pPr>
            <a:r>
              <a:rPr lang="en-US" sz="1200" dirty="0">
                <a:solidFill>
                  <a:srgbClr val="003366"/>
                </a:solidFill>
                <a:latin typeface="Calibri"/>
              </a:rPr>
              <a:t>If you are on a work site and see these warning signs have a plan in place for back-up </a:t>
            </a:r>
          </a:p>
          <a:p>
            <a:pPr marL="171450" indent="-171450">
              <a:buFontTx/>
              <a:buChar char="-"/>
            </a:pPr>
            <a:r>
              <a:rPr lang="en-US" sz="1200" dirty="0">
                <a:solidFill>
                  <a:srgbClr val="003366"/>
                </a:solidFill>
                <a:latin typeface="Calibri"/>
              </a:rPr>
              <a:t>Give your manager a heads up </a:t>
            </a:r>
          </a:p>
          <a:p>
            <a:pPr marL="171450" indent="-171450">
              <a:buFontTx/>
              <a:buChar char="-"/>
            </a:pPr>
            <a:r>
              <a:rPr lang="en-US" sz="1200" dirty="0">
                <a:solidFill>
                  <a:srgbClr val="003366"/>
                </a:solidFill>
                <a:latin typeface="Calibri"/>
              </a:rPr>
              <a:t>They will bring their past experiences to the table </a:t>
            </a:r>
          </a:p>
          <a:p>
            <a:pPr marL="171450" indent="-171450">
              <a:buFontTx/>
              <a:buChar char="-"/>
            </a:pPr>
            <a:endParaRPr lang="en-US" sz="1200" dirty="0">
              <a:solidFill>
                <a:srgbClr val="003366"/>
              </a:solidFill>
              <a:latin typeface="Calibri"/>
            </a:endParaRPr>
          </a:p>
          <a:p>
            <a:pPr marL="171450" indent="-171450">
              <a:buFontTx/>
              <a:buChar char="-"/>
            </a:pPr>
            <a:r>
              <a:rPr lang="en-US" sz="1200" dirty="0">
                <a:solidFill>
                  <a:srgbClr val="003366"/>
                </a:solidFill>
                <a:latin typeface="Calibri"/>
              </a:rPr>
              <a:t>Fight: Employee is aggressive back to feedback </a:t>
            </a:r>
          </a:p>
          <a:p>
            <a:pPr marL="171450" indent="-171450">
              <a:buFontTx/>
              <a:buChar char="-"/>
            </a:pPr>
            <a:endParaRPr lang="en-US" sz="1200" dirty="0">
              <a:solidFill>
                <a:srgbClr val="003366"/>
              </a:solidFill>
              <a:latin typeface="Calibri"/>
            </a:endParaRPr>
          </a:p>
        </p:txBody>
      </p:sp>
      <p:sp>
        <p:nvSpPr>
          <p:cNvPr id="4" name="Slide Number Placeholder 3">
            <a:extLst>
              <a:ext uri="{FF2B5EF4-FFF2-40B4-BE49-F238E27FC236}">
                <a16:creationId xmlns:a16="http://schemas.microsoft.com/office/drawing/2014/main" id="{37F09970-C99D-6D2F-986B-90305D958F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326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9EAAD-9688-EB16-A679-771B8E35E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20A8B-A858-87D2-4A42-E28DF30F5A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B744B0-B814-D81C-B5FD-817A35E9DB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Facilitator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What is de-escalating?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3366"/>
                </a:solidFill>
                <a:latin typeface="Calibri"/>
              </a:rPr>
              <a:t>How do we handle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3366"/>
                </a:solidFill>
                <a:latin typeface="Calibri"/>
              </a:rPr>
              <a:t>How do we help people gain control? VALIDATE HOW SOMEONE FEELS NO MATTER WHERE THEY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3366"/>
                </a:solidFill>
                <a:latin typeface="Calibri"/>
              </a:rPr>
              <a:t>	- How do you know they are validated?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Acknowledge how somebody feels and help them feel heard to the point of a release where they feel listened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Go over the options and consequences of, starting with what they were going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Let them really, decide what they will do, legitimately and truly.</a:t>
            </a:r>
            <a:endParaRPr lang="en-US" sz="1200" b="0"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3366"/>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3366"/>
                </a:solidFill>
                <a:latin typeface="Calibri"/>
              </a:rPr>
              <a:t>https://</a:t>
            </a:r>
            <a:r>
              <a:rPr lang="en-US" sz="1200" b="0" dirty="0" err="1">
                <a:solidFill>
                  <a:srgbClr val="003366"/>
                </a:solidFill>
                <a:latin typeface="Calibri"/>
              </a:rPr>
              <a:t>youtu.be</a:t>
            </a:r>
            <a:r>
              <a:rPr lang="en-US" sz="1200" b="0" dirty="0">
                <a:solidFill>
                  <a:srgbClr val="003366"/>
                </a:solidFill>
                <a:latin typeface="Calibri"/>
              </a:rPr>
              <a:t>/4qsfBCatgX8?si=NSknwY7DG1eEAd6a</a:t>
            </a:r>
          </a:p>
        </p:txBody>
      </p:sp>
      <p:sp>
        <p:nvSpPr>
          <p:cNvPr id="4" name="Slide Number Placeholder 3">
            <a:extLst>
              <a:ext uri="{FF2B5EF4-FFF2-40B4-BE49-F238E27FC236}">
                <a16:creationId xmlns:a16="http://schemas.microsoft.com/office/drawing/2014/main" id="{B1AD9DB9-AA4D-64F1-06BC-29158C3851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943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E6DB-03B4-12B4-762C-65EFAC38D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818A6-3AF3-F0D3-25CE-7D69C2E80D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8A0D8D-BD76-3272-E00F-1DE1487113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Facilitator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THIS IS WHY YOU ARE OUR BEST LEADERS</a:t>
            </a:r>
            <a:r>
              <a:rPr lang="en-US" sz="1200" b="0" i="0" kern="1200" dirty="0">
                <a:solidFill>
                  <a:schemeClr val="tx1"/>
                </a:solidFill>
                <a:effectLst/>
                <a:latin typeface="+mn-lt"/>
                <a:ea typeface="+mn-ea"/>
                <a:cs typeface="+mn-cs"/>
              </a:rPr>
              <a:t>. Rarely can a response make something better. What makes something better? Connection.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What is the best way to ease someone's pain and suffering? In this beautifully animated RSA Short, Dr Brené Brown reminds us that we can only create a genuine empathic connection if we are brave enough to really get in touch with our own fragilities. Voice: Dr Brené Brown Animation: Katy Davis (AKA </a:t>
            </a:r>
            <a:r>
              <a:rPr lang="en-US" sz="1200" b="0" i="0" kern="1200" dirty="0" err="1">
                <a:solidFill>
                  <a:schemeClr val="tx1"/>
                </a:solidFill>
                <a:effectLst/>
                <a:latin typeface="+mn-lt"/>
                <a:ea typeface="+mn-ea"/>
                <a:cs typeface="+mn-cs"/>
              </a:rPr>
              <a:t>Gobblynne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www.gobblynne.com</a:t>
            </a:r>
            <a:r>
              <a:rPr lang="en-US" sz="1200" b="0" i="0" kern="1200" dirty="0">
                <a:solidFill>
                  <a:schemeClr val="tx1"/>
                </a:solidFill>
                <a:effectLst/>
                <a:latin typeface="+mn-lt"/>
                <a:ea typeface="+mn-ea"/>
                <a:cs typeface="+mn-cs"/>
              </a:rPr>
              <a:t> Production and Editing: Al Francis-Sears and Abi Stephenson Watch Dr Brené Brown's full talk 'The Power of Vulnerability' here: </a:t>
            </a:r>
            <a:r>
              <a:rPr lang="en-US" sz="1200" b="0" i="0" u="none" strike="noStrike" kern="1200" dirty="0">
                <a:solidFill>
                  <a:schemeClr val="tx1"/>
                </a:solidFill>
                <a:effectLst/>
                <a:latin typeface="+mn-lt"/>
                <a:ea typeface="+mn-ea"/>
                <a:cs typeface="+mn-cs"/>
                <a:hlinkClick r:id="rId3"/>
              </a:rPr>
              <a:t>   • The Power of Vulnerability - Brene Brown  </a:t>
            </a:r>
            <a:r>
              <a:rPr lang="en-US" sz="1200" b="0" i="0" kern="1200" dirty="0">
                <a:solidFill>
                  <a:schemeClr val="tx1"/>
                </a:solidFill>
                <a:effectLst/>
                <a:latin typeface="+mn-lt"/>
                <a:ea typeface="+mn-ea"/>
                <a:cs typeface="+mn-cs"/>
              </a:rPr>
              <a:t> Dr Brené Brown is a research professor and best-selling author of "Daring Greatly: How the Courage to be Vulnerable Transforms the Way We Live, Love, Parent and Lead" (Penguin Portfolio, 2013). She has spent the past decade studying vulnerability, courage, worthiness, and shame.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66"/>
                </a:solidFill>
                <a:latin typeface="Calibri"/>
              </a:rPr>
              <a:t>https://</a:t>
            </a:r>
            <a:r>
              <a:rPr lang="en-US" sz="1200" b="1" dirty="0" err="1">
                <a:solidFill>
                  <a:srgbClr val="003366"/>
                </a:solidFill>
                <a:latin typeface="Calibri"/>
              </a:rPr>
              <a:t>youtu.be</a:t>
            </a:r>
            <a:r>
              <a:rPr lang="en-US" sz="1200" b="1" dirty="0">
                <a:solidFill>
                  <a:srgbClr val="003366"/>
                </a:solidFill>
                <a:latin typeface="Calibri"/>
              </a:rPr>
              <a:t>/1Evwgu369Jw?si=js7W_gtIzjzIiErR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3366"/>
              </a:solidFill>
              <a:latin typeface="Calibri"/>
            </a:endParaRPr>
          </a:p>
        </p:txBody>
      </p:sp>
      <p:sp>
        <p:nvSpPr>
          <p:cNvPr id="4" name="Slide Number Placeholder 3">
            <a:extLst>
              <a:ext uri="{FF2B5EF4-FFF2-40B4-BE49-F238E27FC236}">
                <a16:creationId xmlns:a16="http://schemas.microsoft.com/office/drawing/2014/main" id="{F05E7261-912A-E81F-F9CC-D5E55DB046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952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A79C-2BCC-32F2-A665-BF36281D3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B6C82-CF82-2DD4-244D-45C797426B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1A0BCC-99B7-D4D6-9B47-779B4186C0D6}"/>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5" name="Footer Placeholder 4">
            <a:extLst>
              <a:ext uri="{FF2B5EF4-FFF2-40B4-BE49-F238E27FC236}">
                <a16:creationId xmlns:a16="http://schemas.microsoft.com/office/drawing/2014/main" id="{0CC1CB38-A9F1-1ACC-7353-E659C0052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1BFE7-8EE6-246A-14CD-CA035CE4D52B}"/>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94825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902A5-25BE-FDD3-CE0E-C8F862400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FB9B2-4B83-1012-8EE2-D477AFD365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77D99-2508-1B93-2F8B-2CFC73AAC5A0}"/>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5" name="Footer Placeholder 4">
            <a:extLst>
              <a:ext uri="{FF2B5EF4-FFF2-40B4-BE49-F238E27FC236}">
                <a16:creationId xmlns:a16="http://schemas.microsoft.com/office/drawing/2014/main" id="{56EB4F06-C672-2D1A-CD65-4C2B541C6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ADC1F-3F31-B37D-FB36-3B11E7BF4DC9}"/>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311410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6C27E-3863-564E-4D81-58A9EBC94E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C629D7-3985-CE57-6B28-DCB06E7B00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953EF-A5EE-CB61-B870-6EE7D96C43B3}"/>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5" name="Footer Placeholder 4">
            <a:extLst>
              <a:ext uri="{FF2B5EF4-FFF2-40B4-BE49-F238E27FC236}">
                <a16:creationId xmlns:a16="http://schemas.microsoft.com/office/drawing/2014/main" id="{DCC91CDC-D638-0B65-72E5-A23720603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A3739-DFEF-2986-8C69-29D7435EE5AD}"/>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3450623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accent1"/>
        </a:solidFill>
        <a:effectLst/>
      </p:bgPr>
    </p:bg>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4731193" y="-154580"/>
            <a:ext cx="6193042" cy="7010400"/>
          </a:xfrm>
          <a:prstGeom prst="rect">
            <a:avLst/>
          </a:prstGeom>
          <a:noFill/>
          <a:ln>
            <a:noFill/>
          </a:ln>
        </p:spPr>
      </p:pic>
      <p:pic>
        <p:nvPicPr>
          <p:cNvPr id="17" name="Google Shape;17;p2"/>
          <p:cNvPicPr preferRelativeResize="0"/>
          <p:nvPr/>
        </p:nvPicPr>
        <p:blipFill rotWithShape="1">
          <a:blip r:embed="rId2">
            <a:alphaModFix/>
          </a:blip>
          <a:srcRect/>
          <a:stretch/>
        </p:blipFill>
        <p:spPr>
          <a:xfrm>
            <a:off x="-106019" y="-76200"/>
            <a:ext cx="6193042" cy="7010400"/>
          </a:xfrm>
          <a:prstGeom prst="rect">
            <a:avLst/>
          </a:prstGeom>
          <a:noFill/>
          <a:ln>
            <a:noFill/>
          </a:ln>
        </p:spPr>
      </p:pic>
      <p:pic>
        <p:nvPicPr>
          <p:cNvPr id="18" name="Google Shape;18;p2"/>
          <p:cNvPicPr preferRelativeResize="0"/>
          <p:nvPr/>
        </p:nvPicPr>
        <p:blipFill rotWithShape="1">
          <a:blip r:embed="rId3">
            <a:alphaModFix/>
          </a:blip>
          <a:srcRect/>
          <a:stretch/>
        </p:blipFill>
        <p:spPr>
          <a:xfrm>
            <a:off x="10701468" y="5849980"/>
            <a:ext cx="1143724" cy="707914"/>
          </a:xfrm>
          <a:prstGeom prst="rect">
            <a:avLst/>
          </a:prstGeom>
          <a:noFill/>
          <a:ln>
            <a:noFill/>
          </a:ln>
        </p:spPr>
      </p:pic>
      <p:sp>
        <p:nvSpPr>
          <p:cNvPr id="19" name="Google Shape;19;p2"/>
          <p:cNvSpPr/>
          <p:nvPr/>
        </p:nvSpPr>
        <p:spPr>
          <a:xfrm flipH="1">
            <a:off x="-3" y="0"/>
            <a:ext cx="12192002" cy="4922457"/>
          </a:xfrm>
          <a:prstGeom prst="rect">
            <a:avLst/>
          </a:prstGeom>
          <a:blipFill rotWithShape="1">
            <a:blip r:embed="rId4">
              <a:alphaModFix/>
            </a:blip>
            <a:stretch>
              <a:fillRect l="8716" t="-24305" b="-63625"/>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20" name="Google Shape;20;p2"/>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sp>
        <p:nvSpPr>
          <p:cNvPr id="21" name="Google Shape;21;p2"/>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pic>
        <p:nvPicPr>
          <p:cNvPr id="22" name="Google Shape;22;p2"/>
          <p:cNvPicPr preferRelativeResize="0"/>
          <p:nvPr/>
        </p:nvPicPr>
        <p:blipFill rotWithShape="1">
          <a:blip r:embed="rId5">
            <a:alphaModFix/>
          </a:blip>
          <a:srcRect l="15964" t="1401" r="24801" b="1402"/>
          <a:stretch/>
        </p:blipFill>
        <p:spPr>
          <a:xfrm>
            <a:off x="0" y="0"/>
            <a:ext cx="3334287" cy="4103370"/>
          </a:xfrm>
          <a:prstGeom prst="rect">
            <a:avLst/>
          </a:prstGeom>
          <a:noFill/>
          <a:ln>
            <a:noFill/>
          </a:ln>
        </p:spPr>
      </p:pic>
      <p:pic>
        <p:nvPicPr>
          <p:cNvPr id="23" name="Google Shape;23;p2"/>
          <p:cNvPicPr preferRelativeResize="0"/>
          <p:nvPr/>
        </p:nvPicPr>
        <p:blipFill rotWithShape="1">
          <a:blip r:embed="rId6">
            <a:alphaModFix/>
          </a:blip>
          <a:srcRect l="12312" t="686" r="5609" b="686"/>
          <a:stretch/>
        </p:blipFill>
        <p:spPr>
          <a:xfrm>
            <a:off x="3334287" y="0"/>
            <a:ext cx="3334287" cy="4103370"/>
          </a:xfrm>
          <a:prstGeom prst="rect">
            <a:avLst/>
          </a:prstGeom>
          <a:noFill/>
          <a:ln>
            <a:noFill/>
          </a:ln>
        </p:spPr>
      </p:pic>
      <p:pic>
        <p:nvPicPr>
          <p:cNvPr id="24" name="Google Shape;24;p2"/>
          <p:cNvPicPr preferRelativeResize="0"/>
          <p:nvPr/>
        </p:nvPicPr>
        <p:blipFill rotWithShape="1">
          <a:blip r:embed="rId7">
            <a:alphaModFix/>
          </a:blip>
          <a:srcRect l="28424" r="29410" b="1471"/>
          <a:stretch/>
        </p:blipFill>
        <p:spPr>
          <a:xfrm>
            <a:off x="6668574" y="0"/>
            <a:ext cx="3334287" cy="4103370"/>
          </a:xfrm>
          <a:prstGeom prst="rect">
            <a:avLst/>
          </a:prstGeom>
          <a:noFill/>
          <a:ln>
            <a:noFill/>
          </a:ln>
        </p:spPr>
      </p:pic>
    </p:spTree>
    <p:extLst>
      <p:ext uri="{BB962C8B-B14F-4D97-AF65-F5344CB8AC3E}">
        <p14:creationId xmlns:p14="http://schemas.microsoft.com/office/powerpoint/2010/main" val="1279761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3_Title Slide">
    <p:bg>
      <p:bgPr>
        <a:solidFill>
          <a:schemeClr val="accent1"/>
        </a:solidFill>
        <a:effectLst/>
      </p:bgPr>
    </p:bg>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65000"/>
          </a:blip>
          <a:srcRect/>
          <a:stretch/>
        </p:blipFill>
        <p:spPr>
          <a:xfrm>
            <a:off x="6104978" y="-76200"/>
            <a:ext cx="6193042" cy="7010400"/>
          </a:xfrm>
          <a:prstGeom prst="rect">
            <a:avLst/>
          </a:prstGeom>
          <a:noFill/>
          <a:ln>
            <a:noFill/>
          </a:ln>
        </p:spPr>
      </p:pic>
      <p:pic>
        <p:nvPicPr>
          <p:cNvPr id="27" name="Google Shape;27;p3"/>
          <p:cNvPicPr preferRelativeResize="0"/>
          <p:nvPr/>
        </p:nvPicPr>
        <p:blipFill rotWithShape="1">
          <a:blip r:embed="rId2">
            <a:alphaModFix amt="65000"/>
          </a:blip>
          <a:srcRect/>
          <a:stretch/>
        </p:blipFill>
        <p:spPr>
          <a:xfrm>
            <a:off x="-106019" y="-76200"/>
            <a:ext cx="6193042" cy="7010400"/>
          </a:xfrm>
          <a:prstGeom prst="rect">
            <a:avLst/>
          </a:prstGeom>
          <a:noFill/>
          <a:ln>
            <a:noFill/>
          </a:ln>
        </p:spPr>
      </p:pic>
      <p:sp>
        <p:nvSpPr>
          <p:cNvPr id="28" name="Google Shape;28;p3"/>
          <p:cNvSpPr/>
          <p:nvPr/>
        </p:nvSpPr>
        <p:spPr>
          <a:xfrm flipH="1">
            <a:off x="-1" y="0"/>
            <a:ext cx="8804031" cy="5362876"/>
          </a:xfrm>
          <a:prstGeom prst="rect">
            <a:avLst/>
          </a:prstGeom>
          <a:blipFill rotWithShape="1">
            <a:blip r:embed="rId3">
              <a:alphaModFix/>
            </a:blip>
            <a:stretch>
              <a:fillRect l="-35411" t="-24130" r="-2306" b="-6380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pic>
        <p:nvPicPr>
          <p:cNvPr id="29" name="Google Shape;29;p3"/>
          <p:cNvPicPr preferRelativeResize="0"/>
          <p:nvPr/>
        </p:nvPicPr>
        <p:blipFill rotWithShape="1">
          <a:blip r:embed="rId4">
            <a:alphaModFix/>
          </a:blip>
          <a:srcRect t="10749" r="11346" b="1771"/>
          <a:stretch/>
        </p:blipFill>
        <p:spPr>
          <a:xfrm>
            <a:off x="0" y="962263"/>
            <a:ext cx="7901354" cy="4400613"/>
          </a:xfrm>
          <a:prstGeom prst="rect">
            <a:avLst/>
          </a:prstGeom>
          <a:noFill/>
          <a:ln>
            <a:noFill/>
          </a:ln>
        </p:spPr>
      </p:pic>
      <p:sp>
        <p:nvSpPr>
          <p:cNvPr id="30" name="Google Shape;30;p3"/>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sp>
        <p:nvSpPr>
          <p:cNvPr id="31" name="Google Shape;31;p3"/>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pic>
        <p:nvPicPr>
          <p:cNvPr id="32" name="Google Shape;32;p3"/>
          <p:cNvPicPr preferRelativeResize="0"/>
          <p:nvPr/>
        </p:nvPicPr>
        <p:blipFill rotWithShape="1">
          <a:blip r:embed="rId5">
            <a:alphaModFix/>
          </a:blip>
          <a:srcRect/>
          <a:stretch/>
        </p:blipFill>
        <p:spPr>
          <a:xfrm>
            <a:off x="10701468" y="5849980"/>
            <a:ext cx="1143724" cy="707914"/>
          </a:xfrm>
          <a:prstGeom prst="rect">
            <a:avLst/>
          </a:prstGeom>
          <a:noFill/>
          <a:ln>
            <a:noFill/>
          </a:ln>
        </p:spPr>
      </p:pic>
    </p:spTree>
    <p:extLst>
      <p:ext uri="{BB962C8B-B14F-4D97-AF65-F5344CB8AC3E}">
        <p14:creationId xmlns:p14="http://schemas.microsoft.com/office/powerpoint/2010/main" val="433444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3_Title Slide">
    <p:bg>
      <p:bgPr>
        <a:solidFill>
          <a:schemeClr val="accent4"/>
        </a:solidFill>
        <a:effectLst/>
      </p:bgPr>
    </p:bg>
    <p:spTree>
      <p:nvGrpSpPr>
        <p:cNvPr id="1" name="Shape 33"/>
        <p:cNvGrpSpPr/>
        <p:nvPr/>
      </p:nvGrpSpPr>
      <p:grpSpPr>
        <a:xfrm>
          <a:off x="0" y="0"/>
          <a:ext cx="0" cy="0"/>
          <a:chOff x="0" y="0"/>
          <a:chExt cx="0" cy="0"/>
        </a:xfrm>
      </p:grpSpPr>
      <p:pic>
        <p:nvPicPr>
          <p:cNvPr id="34" name="Google Shape;34;p4"/>
          <p:cNvPicPr preferRelativeResize="0"/>
          <p:nvPr/>
        </p:nvPicPr>
        <p:blipFill rotWithShape="1">
          <a:blip r:embed="rId2">
            <a:alphaModFix amt="65000"/>
          </a:blip>
          <a:srcRect/>
          <a:stretch/>
        </p:blipFill>
        <p:spPr>
          <a:xfrm>
            <a:off x="6104978" y="-76200"/>
            <a:ext cx="6193042" cy="7010400"/>
          </a:xfrm>
          <a:prstGeom prst="rect">
            <a:avLst/>
          </a:prstGeom>
          <a:noFill/>
          <a:ln>
            <a:noFill/>
          </a:ln>
        </p:spPr>
      </p:pic>
      <p:pic>
        <p:nvPicPr>
          <p:cNvPr id="35" name="Google Shape;35;p4"/>
          <p:cNvPicPr preferRelativeResize="0"/>
          <p:nvPr/>
        </p:nvPicPr>
        <p:blipFill rotWithShape="1">
          <a:blip r:embed="rId2">
            <a:alphaModFix amt="65000"/>
          </a:blip>
          <a:srcRect/>
          <a:stretch/>
        </p:blipFill>
        <p:spPr>
          <a:xfrm>
            <a:off x="-106019" y="-76200"/>
            <a:ext cx="6193042" cy="7010400"/>
          </a:xfrm>
          <a:prstGeom prst="rect">
            <a:avLst/>
          </a:prstGeom>
          <a:noFill/>
          <a:ln>
            <a:noFill/>
          </a:ln>
        </p:spPr>
      </p:pic>
      <p:pic>
        <p:nvPicPr>
          <p:cNvPr id="36" name="Google Shape;36;p4"/>
          <p:cNvPicPr preferRelativeResize="0"/>
          <p:nvPr/>
        </p:nvPicPr>
        <p:blipFill rotWithShape="1">
          <a:blip r:embed="rId3">
            <a:alphaModFix/>
          </a:blip>
          <a:srcRect/>
          <a:stretch/>
        </p:blipFill>
        <p:spPr>
          <a:xfrm>
            <a:off x="10701468" y="5849980"/>
            <a:ext cx="1143724" cy="707914"/>
          </a:xfrm>
          <a:prstGeom prst="rect">
            <a:avLst/>
          </a:prstGeom>
          <a:noFill/>
          <a:ln>
            <a:noFill/>
          </a:ln>
        </p:spPr>
      </p:pic>
      <p:sp>
        <p:nvSpPr>
          <p:cNvPr id="37" name="Google Shape;37;p4"/>
          <p:cNvSpPr/>
          <p:nvPr/>
        </p:nvSpPr>
        <p:spPr>
          <a:xfrm flipH="1">
            <a:off x="-1" y="0"/>
            <a:ext cx="8804031" cy="5362876"/>
          </a:xfrm>
          <a:prstGeom prst="rect">
            <a:avLst/>
          </a:prstGeom>
          <a:blipFill rotWithShape="1">
            <a:blip r:embed="rId4">
              <a:alphaModFix/>
            </a:blip>
            <a:stretch>
              <a:fillRect l="-35411" t="-24130" r="-2306" b="-6380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38" name="Google Shape;38;p4"/>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pic>
        <p:nvPicPr>
          <p:cNvPr id="39" name="Google Shape;39;p4"/>
          <p:cNvPicPr preferRelativeResize="0"/>
          <p:nvPr/>
        </p:nvPicPr>
        <p:blipFill rotWithShape="1">
          <a:blip r:embed="rId5">
            <a:alphaModFix/>
          </a:blip>
          <a:srcRect t="10749" r="11346" b="1771"/>
          <a:stretch/>
        </p:blipFill>
        <p:spPr>
          <a:xfrm>
            <a:off x="0" y="962263"/>
            <a:ext cx="7901354" cy="4400613"/>
          </a:xfrm>
          <a:prstGeom prst="rect">
            <a:avLst/>
          </a:prstGeom>
          <a:noFill/>
          <a:ln>
            <a:noFill/>
          </a:ln>
        </p:spPr>
      </p:pic>
      <p:sp>
        <p:nvSpPr>
          <p:cNvPr id="40" name="Google Shape;40;p4"/>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spTree>
    <p:extLst>
      <p:ext uri="{BB962C8B-B14F-4D97-AF65-F5344CB8AC3E}">
        <p14:creationId xmlns:p14="http://schemas.microsoft.com/office/powerpoint/2010/main" val="3468289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3_Title Slide">
    <p:bg>
      <p:bgPr>
        <a:solidFill>
          <a:schemeClr val="accent3"/>
        </a:solidFill>
        <a:effectLst/>
      </p:bgPr>
    </p:bg>
    <p:spTree>
      <p:nvGrpSpPr>
        <p:cNvPr id="1" name="Shape 41"/>
        <p:cNvGrpSpPr/>
        <p:nvPr/>
      </p:nvGrpSpPr>
      <p:grpSpPr>
        <a:xfrm>
          <a:off x="0" y="0"/>
          <a:ext cx="0" cy="0"/>
          <a:chOff x="0" y="0"/>
          <a:chExt cx="0" cy="0"/>
        </a:xfrm>
      </p:grpSpPr>
      <p:pic>
        <p:nvPicPr>
          <p:cNvPr id="42" name="Google Shape;42;p5"/>
          <p:cNvPicPr preferRelativeResize="0"/>
          <p:nvPr/>
        </p:nvPicPr>
        <p:blipFill rotWithShape="1">
          <a:blip r:embed="rId2">
            <a:alphaModFix/>
          </a:blip>
          <a:srcRect/>
          <a:stretch/>
        </p:blipFill>
        <p:spPr>
          <a:xfrm>
            <a:off x="6104979" y="-76200"/>
            <a:ext cx="6193042" cy="7010400"/>
          </a:xfrm>
          <a:prstGeom prst="rect">
            <a:avLst/>
          </a:prstGeom>
          <a:noFill/>
          <a:ln>
            <a:noFill/>
          </a:ln>
        </p:spPr>
      </p:pic>
      <p:pic>
        <p:nvPicPr>
          <p:cNvPr id="43" name="Google Shape;43;p5"/>
          <p:cNvPicPr preferRelativeResize="0"/>
          <p:nvPr/>
        </p:nvPicPr>
        <p:blipFill rotWithShape="1">
          <a:blip r:embed="rId2">
            <a:alphaModFix amt="75000"/>
          </a:blip>
          <a:srcRect/>
          <a:stretch/>
        </p:blipFill>
        <p:spPr>
          <a:xfrm>
            <a:off x="-106019" y="-76200"/>
            <a:ext cx="6193042" cy="7010400"/>
          </a:xfrm>
          <a:prstGeom prst="rect">
            <a:avLst/>
          </a:prstGeom>
          <a:noFill/>
          <a:ln>
            <a:noFill/>
          </a:ln>
        </p:spPr>
      </p:pic>
      <p:pic>
        <p:nvPicPr>
          <p:cNvPr id="44" name="Google Shape;44;p5"/>
          <p:cNvPicPr preferRelativeResize="0"/>
          <p:nvPr/>
        </p:nvPicPr>
        <p:blipFill rotWithShape="1">
          <a:blip r:embed="rId3">
            <a:alphaModFix/>
          </a:blip>
          <a:srcRect/>
          <a:stretch/>
        </p:blipFill>
        <p:spPr>
          <a:xfrm>
            <a:off x="10701468" y="5849980"/>
            <a:ext cx="1143724" cy="707914"/>
          </a:xfrm>
          <a:prstGeom prst="rect">
            <a:avLst/>
          </a:prstGeom>
          <a:noFill/>
          <a:ln>
            <a:noFill/>
          </a:ln>
        </p:spPr>
      </p:pic>
      <p:sp>
        <p:nvSpPr>
          <p:cNvPr id="45" name="Google Shape;45;p5"/>
          <p:cNvSpPr/>
          <p:nvPr/>
        </p:nvSpPr>
        <p:spPr>
          <a:xfrm flipH="1">
            <a:off x="-1" y="0"/>
            <a:ext cx="8804031" cy="5362876"/>
          </a:xfrm>
          <a:prstGeom prst="rect">
            <a:avLst/>
          </a:prstGeom>
          <a:blipFill rotWithShape="1">
            <a:blip r:embed="rId4">
              <a:alphaModFix/>
            </a:blip>
            <a:stretch>
              <a:fillRect l="-35411" t="-24130" r="-2306" b="-6380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46" name="Google Shape;46;p5"/>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pic>
        <p:nvPicPr>
          <p:cNvPr id="47" name="Google Shape;47;p5"/>
          <p:cNvPicPr preferRelativeResize="0"/>
          <p:nvPr/>
        </p:nvPicPr>
        <p:blipFill rotWithShape="1">
          <a:blip r:embed="rId5">
            <a:alphaModFix/>
          </a:blip>
          <a:srcRect t="10749" r="11346" b="1771"/>
          <a:stretch/>
        </p:blipFill>
        <p:spPr>
          <a:xfrm>
            <a:off x="0" y="962263"/>
            <a:ext cx="7901354" cy="4400613"/>
          </a:xfrm>
          <a:prstGeom prst="rect">
            <a:avLst/>
          </a:prstGeom>
          <a:noFill/>
          <a:ln>
            <a:noFill/>
          </a:ln>
        </p:spPr>
      </p:pic>
      <p:sp>
        <p:nvSpPr>
          <p:cNvPr id="48" name="Google Shape;48;p5"/>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spTree>
    <p:extLst>
      <p:ext uri="{BB962C8B-B14F-4D97-AF65-F5344CB8AC3E}">
        <p14:creationId xmlns:p14="http://schemas.microsoft.com/office/powerpoint/2010/main" val="2864542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3_Title Slide">
    <p:bg>
      <p:bgPr>
        <a:solidFill>
          <a:schemeClr val="accent1"/>
        </a:solidFill>
        <a:effectLst/>
      </p:bgPr>
    </p:bg>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a:stretch/>
        </p:blipFill>
        <p:spPr>
          <a:xfrm>
            <a:off x="6096000" y="-76200"/>
            <a:ext cx="6193042" cy="7010400"/>
          </a:xfrm>
          <a:prstGeom prst="rect">
            <a:avLst/>
          </a:prstGeom>
          <a:noFill/>
          <a:ln>
            <a:noFill/>
          </a:ln>
        </p:spPr>
      </p:pic>
      <p:pic>
        <p:nvPicPr>
          <p:cNvPr id="51" name="Google Shape;51;p6"/>
          <p:cNvPicPr preferRelativeResize="0"/>
          <p:nvPr/>
        </p:nvPicPr>
        <p:blipFill rotWithShape="1">
          <a:blip r:embed="rId2">
            <a:alphaModFix/>
          </a:blip>
          <a:srcRect/>
          <a:stretch/>
        </p:blipFill>
        <p:spPr>
          <a:xfrm>
            <a:off x="-106019" y="-76200"/>
            <a:ext cx="6193042" cy="7010400"/>
          </a:xfrm>
          <a:prstGeom prst="rect">
            <a:avLst/>
          </a:prstGeom>
          <a:noFill/>
          <a:ln>
            <a:noFill/>
          </a:ln>
        </p:spPr>
      </p:pic>
      <p:sp>
        <p:nvSpPr>
          <p:cNvPr id="52" name="Google Shape;52;p6"/>
          <p:cNvSpPr/>
          <p:nvPr/>
        </p:nvSpPr>
        <p:spPr>
          <a:xfrm flipH="1">
            <a:off x="-1" y="0"/>
            <a:ext cx="8804031" cy="5362876"/>
          </a:xfrm>
          <a:prstGeom prst="rect">
            <a:avLst/>
          </a:prstGeom>
          <a:blipFill rotWithShape="1">
            <a:blip r:embed="rId3">
              <a:alphaModFix/>
            </a:blip>
            <a:stretch>
              <a:fillRect l="-35411" t="-24130" r="-2306" b="-6380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53" name="Google Shape;53;p6"/>
          <p:cNvSpPr txBox="1">
            <a:spLocks noGrp="1"/>
          </p:cNvSpPr>
          <p:nvPr>
            <p:ph type="ctrTitle"/>
          </p:nvPr>
        </p:nvSpPr>
        <p:spPr>
          <a:xfrm>
            <a:off x="435315" y="5594369"/>
            <a:ext cx="6301784" cy="6093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889"/>
              <a:buNone/>
              <a:defRPr b="0" i="0">
                <a:solidFill>
                  <a:schemeClr val="lt1"/>
                </a:solidFill>
                <a:latin typeface="Arial"/>
                <a:ea typeface="Arial"/>
                <a:cs typeface="Arial"/>
                <a:sym typeface="Arial"/>
              </a:defRPr>
            </a:lvl1pPr>
            <a:lvl2pPr lvl="1" algn="l">
              <a:lnSpc>
                <a:spcPct val="100000"/>
              </a:lnSpc>
              <a:spcBef>
                <a:spcPts val="0"/>
              </a:spcBef>
              <a:spcAft>
                <a:spcPts val="0"/>
              </a:spcAft>
              <a:buSzPts val="1556"/>
              <a:buNone/>
              <a:defRPr/>
            </a:lvl2pPr>
            <a:lvl3pPr lvl="2" algn="l">
              <a:lnSpc>
                <a:spcPct val="100000"/>
              </a:lnSpc>
              <a:spcBef>
                <a:spcPts val="0"/>
              </a:spcBef>
              <a:spcAft>
                <a:spcPts val="0"/>
              </a:spcAft>
              <a:buSzPts val="1556"/>
              <a:buNone/>
              <a:defRPr/>
            </a:lvl3pPr>
            <a:lvl4pPr lvl="3" algn="l">
              <a:lnSpc>
                <a:spcPct val="100000"/>
              </a:lnSpc>
              <a:spcBef>
                <a:spcPts val="0"/>
              </a:spcBef>
              <a:spcAft>
                <a:spcPts val="0"/>
              </a:spcAft>
              <a:buSzPts val="1556"/>
              <a:buNone/>
              <a:defRPr/>
            </a:lvl4pPr>
            <a:lvl5pPr lvl="4" algn="l">
              <a:lnSpc>
                <a:spcPct val="100000"/>
              </a:lnSpc>
              <a:spcBef>
                <a:spcPts val="0"/>
              </a:spcBef>
              <a:spcAft>
                <a:spcPts val="0"/>
              </a:spcAft>
              <a:buSzPts val="1556"/>
              <a:buNone/>
              <a:defRPr/>
            </a:lvl5pPr>
            <a:lvl6pPr lvl="5" algn="l">
              <a:lnSpc>
                <a:spcPct val="100000"/>
              </a:lnSpc>
              <a:spcBef>
                <a:spcPts val="0"/>
              </a:spcBef>
              <a:spcAft>
                <a:spcPts val="0"/>
              </a:spcAft>
              <a:buSzPts val="1556"/>
              <a:buNone/>
              <a:defRPr/>
            </a:lvl6pPr>
            <a:lvl7pPr lvl="6" algn="l">
              <a:lnSpc>
                <a:spcPct val="100000"/>
              </a:lnSpc>
              <a:spcBef>
                <a:spcPts val="0"/>
              </a:spcBef>
              <a:spcAft>
                <a:spcPts val="0"/>
              </a:spcAft>
              <a:buSzPts val="1556"/>
              <a:buNone/>
              <a:defRPr/>
            </a:lvl7pPr>
            <a:lvl8pPr lvl="7" algn="l">
              <a:lnSpc>
                <a:spcPct val="100000"/>
              </a:lnSpc>
              <a:spcBef>
                <a:spcPts val="0"/>
              </a:spcBef>
              <a:spcAft>
                <a:spcPts val="0"/>
              </a:spcAft>
              <a:buSzPts val="1556"/>
              <a:buNone/>
              <a:defRPr/>
            </a:lvl8pPr>
            <a:lvl9pPr lvl="8" algn="l">
              <a:lnSpc>
                <a:spcPct val="100000"/>
              </a:lnSpc>
              <a:spcBef>
                <a:spcPts val="0"/>
              </a:spcBef>
              <a:spcAft>
                <a:spcPts val="0"/>
              </a:spcAft>
              <a:buSzPts val="1556"/>
              <a:buNone/>
              <a:defRPr/>
            </a:lvl9pPr>
          </a:lstStyle>
          <a:p>
            <a:endParaRPr/>
          </a:p>
        </p:txBody>
      </p:sp>
      <p:pic>
        <p:nvPicPr>
          <p:cNvPr id="54" name="Google Shape;54;p6"/>
          <p:cNvPicPr preferRelativeResize="0"/>
          <p:nvPr/>
        </p:nvPicPr>
        <p:blipFill rotWithShape="1">
          <a:blip r:embed="rId4">
            <a:alphaModFix/>
          </a:blip>
          <a:srcRect t="10749" r="11346" b="1771"/>
          <a:stretch/>
        </p:blipFill>
        <p:spPr>
          <a:xfrm>
            <a:off x="0" y="962263"/>
            <a:ext cx="7901354" cy="4400613"/>
          </a:xfrm>
          <a:prstGeom prst="rect">
            <a:avLst/>
          </a:prstGeom>
          <a:noFill/>
          <a:ln>
            <a:noFill/>
          </a:ln>
        </p:spPr>
      </p:pic>
      <p:sp>
        <p:nvSpPr>
          <p:cNvPr id="55" name="Google Shape;55;p6"/>
          <p:cNvSpPr txBox="1">
            <a:spLocks noGrp="1"/>
          </p:cNvSpPr>
          <p:nvPr>
            <p:ph type="subTitle" idx="1"/>
          </p:nvPr>
        </p:nvSpPr>
        <p:spPr>
          <a:xfrm>
            <a:off x="412165" y="6203767"/>
            <a:ext cx="9144000" cy="3775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3613"/>
              <a:buChar char="•"/>
              <a:defRPr/>
            </a:lvl1pPr>
            <a:lvl2pPr lvl="1" algn="l">
              <a:lnSpc>
                <a:spcPct val="90000"/>
              </a:lnSpc>
              <a:spcBef>
                <a:spcPts val="500"/>
              </a:spcBef>
              <a:spcAft>
                <a:spcPts val="0"/>
              </a:spcAft>
              <a:buSzPts val="3097"/>
              <a:buChar char="•"/>
              <a:defRPr/>
            </a:lvl2pPr>
            <a:lvl3pPr lvl="2" algn="l">
              <a:lnSpc>
                <a:spcPct val="90000"/>
              </a:lnSpc>
              <a:spcBef>
                <a:spcPts val="500"/>
              </a:spcBef>
              <a:spcAft>
                <a:spcPts val="0"/>
              </a:spcAft>
              <a:buSzPts val="2581"/>
              <a:buChar char="•"/>
              <a:defRPr/>
            </a:lvl3pPr>
            <a:lvl4pPr lvl="3" algn="l">
              <a:lnSpc>
                <a:spcPct val="90000"/>
              </a:lnSpc>
              <a:spcBef>
                <a:spcPts val="500"/>
              </a:spcBef>
              <a:spcAft>
                <a:spcPts val="0"/>
              </a:spcAft>
              <a:buSzPts val="2323"/>
              <a:buChar char="•"/>
              <a:defRPr/>
            </a:lvl4pPr>
            <a:lvl5pPr lvl="4" algn="l">
              <a:lnSpc>
                <a:spcPct val="90000"/>
              </a:lnSpc>
              <a:spcBef>
                <a:spcPts val="500"/>
              </a:spcBef>
              <a:spcAft>
                <a:spcPts val="0"/>
              </a:spcAft>
              <a:buSzPts val="2323"/>
              <a:buChar char="•"/>
              <a:defRPr/>
            </a:lvl5pPr>
            <a:lvl6pPr lvl="5" algn="l">
              <a:lnSpc>
                <a:spcPct val="90000"/>
              </a:lnSpc>
              <a:spcBef>
                <a:spcPts val="500"/>
              </a:spcBef>
              <a:spcAft>
                <a:spcPts val="0"/>
              </a:spcAft>
              <a:buSzPts val="2323"/>
              <a:buChar char="•"/>
              <a:defRPr/>
            </a:lvl6pPr>
            <a:lvl7pPr lvl="6" algn="l">
              <a:lnSpc>
                <a:spcPct val="90000"/>
              </a:lnSpc>
              <a:spcBef>
                <a:spcPts val="500"/>
              </a:spcBef>
              <a:spcAft>
                <a:spcPts val="0"/>
              </a:spcAft>
              <a:buSzPts val="2323"/>
              <a:buChar char="•"/>
              <a:defRPr/>
            </a:lvl7pPr>
            <a:lvl8pPr lvl="7" algn="l">
              <a:lnSpc>
                <a:spcPct val="90000"/>
              </a:lnSpc>
              <a:spcBef>
                <a:spcPts val="500"/>
              </a:spcBef>
              <a:spcAft>
                <a:spcPts val="0"/>
              </a:spcAft>
              <a:buSzPts val="2323"/>
              <a:buChar char="•"/>
              <a:defRPr/>
            </a:lvl8pPr>
            <a:lvl9pPr lvl="8" algn="l">
              <a:lnSpc>
                <a:spcPct val="90000"/>
              </a:lnSpc>
              <a:spcBef>
                <a:spcPts val="500"/>
              </a:spcBef>
              <a:spcAft>
                <a:spcPts val="0"/>
              </a:spcAft>
              <a:buSzPts val="2323"/>
              <a:buChar char="•"/>
              <a:defRPr/>
            </a:lvl9pPr>
          </a:lstStyle>
          <a:p>
            <a:endParaRPr/>
          </a:p>
        </p:txBody>
      </p:sp>
    </p:spTree>
    <p:extLst>
      <p:ext uri="{BB962C8B-B14F-4D97-AF65-F5344CB8AC3E}">
        <p14:creationId xmlns:p14="http://schemas.microsoft.com/office/powerpoint/2010/main" val="693001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a:alphaModFix/>
          </a:blip>
          <a:srcRect/>
          <a:stretch/>
        </p:blipFill>
        <p:spPr>
          <a:xfrm>
            <a:off x="-97042" y="8878"/>
            <a:ext cx="6193042" cy="7010400"/>
          </a:xfrm>
          <a:prstGeom prst="rect">
            <a:avLst/>
          </a:prstGeom>
          <a:noFill/>
          <a:ln>
            <a:noFill/>
          </a:ln>
        </p:spPr>
      </p:pic>
      <p:pic>
        <p:nvPicPr>
          <p:cNvPr id="58" name="Google Shape;58;p7"/>
          <p:cNvPicPr preferRelativeResize="0"/>
          <p:nvPr/>
        </p:nvPicPr>
        <p:blipFill rotWithShape="1">
          <a:blip r:embed="rId2">
            <a:alphaModFix/>
          </a:blip>
          <a:srcRect/>
          <a:stretch/>
        </p:blipFill>
        <p:spPr>
          <a:xfrm>
            <a:off x="6113951" y="0"/>
            <a:ext cx="6193042" cy="7010400"/>
          </a:xfrm>
          <a:prstGeom prst="rect">
            <a:avLst/>
          </a:prstGeom>
          <a:noFill/>
          <a:ln>
            <a:noFill/>
          </a:ln>
        </p:spPr>
      </p:pic>
      <p:sp>
        <p:nvSpPr>
          <p:cNvPr id="59" name="Google Shape;59;p7"/>
          <p:cNvSpPr txBox="1">
            <a:spLocks noGrp="1"/>
          </p:cNvSpPr>
          <p:nvPr>
            <p:ph type="ctrTitle"/>
          </p:nvPr>
        </p:nvSpPr>
        <p:spPr>
          <a:xfrm>
            <a:off x="776613" y="2041067"/>
            <a:ext cx="10515600" cy="2326791"/>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5600"/>
              <a:buFont typeface="Inter"/>
              <a:buNone/>
              <a:defRPr sz="56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
          <p:cNvSpPr txBox="1">
            <a:spLocks noGrp="1"/>
          </p:cNvSpPr>
          <p:nvPr>
            <p:ph type="subTitle" idx="1"/>
          </p:nvPr>
        </p:nvSpPr>
        <p:spPr>
          <a:xfrm>
            <a:off x="776613" y="4557561"/>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rgbClr val="F39922"/>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1" name="Google Shape;61;p7"/>
          <p:cNvPicPr preferRelativeResize="0"/>
          <p:nvPr/>
        </p:nvPicPr>
        <p:blipFill rotWithShape="1">
          <a:blip r:embed="rId3">
            <a:alphaModFix/>
          </a:blip>
          <a:srcRect/>
          <a:stretch/>
        </p:blipFill>
        <p:spPr>
          <a:xfrm>
            <a:off x="10701468" y="5849980"/>
            <a:ext cx="1143724" cy="707914"/>
          </a:xfrm>
          <a:prstGeom prst="rect">
            <a:avLst/>
          </a:prstGeom>
          <a:noFill/>
          <a:ln>
            <a:noFill/>
          </a:ln>
        </p:spPr>
      </p:pic>
    </p:spTree>
    <p:extLst>
      <p:ext uri="{BB962C8B-B14F-4D97-AF65-F5344CB8AC3E}">
        <p14:creationId xmlns:p14="http://schemas.microsoft.com/office/powerpoint/2010/main" val="2577370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accent1"/>
        </a:solidFill>
        <a:effectLst/>
      </p:bgPr>
    </p:bg>
    <p:spTree>
      <p:nvGrpSpPr>
        <p:cNvPr id="1" name="Shape 62"/>
        <p:cNvGrpSpPr/>
        <p:nvPr/>
      </p:nvGrpSpPr>
      <p:grpSpPr>
        <a:xfrm>
          <a:off x="0" y="0"/>
          <a:ext cx="0" cy="0"/>
          <a:chOff x="0" y="0"/>
          <a:chExt cx="0" cy="0"/>
        </a:xfrm>
      </p:grpSpPr>
      <p:pic>
        <p:nvPicPr>
          <p:cNvPr id="63" name="Google Shape;63;p8"/>
          <p:cNvPicPr preferRelativeResize="0"/>
          <p:nvPr/>
        </p:nvPicPr>
        <p:blipFill rotWithShape="1">
          <a:blip r:embed="rId2">
            <a:alphaModFix/>
          </a:blip>
          <a:srcRect/>
          <a:stretch/>
        </p:blipFill>
        <p:spPr>
          <a:xfrm>
            <a:off x="6104978" y="-76200"/>
            <a:ext cx="6193042" cy="7010400"/>
          </a:xfrm>
          <a:prstGeom prst="rect">
            <a:avLst/>
          </a:prstGeom>
          <a:noFill/>
          <a:ln>
            <a:noFill/>
          </a:ln>
        </p:spPr>
      </p:pic>
      <p:sp>
        <p:nvSpPr>
          <p:cNvPr id="64" name="Google Shape;64;p8"/>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sp>
        <p:nvSpPr>
          <p:cNvPr id="65" name="Google Shape;65;p8"/>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7" name="Google Shape;67;p8"/>
          <p:cNvPicPr preferRelativeResize="0"/>
          <p:nvPr/>
        </p:nvPicPr>
        <p:blipFill rotWithShape="1">
          <a:blip r:embed="rId2">
            <a:alphaModFix/>
          </a:blip>
          <a:srcRect/>
          <a:stretch/>
        </p:blipFill>
        <p:spPr>
          <a:xfrm>
            <a:off x="-106019" y="-76200"/>
            <a:ext cx="6193042" cy="7010400"/>
          </a:xfrm>
          <a:prstGeom prst="rect">
            <a:avLst/>
          </a:prstGeom>
          <a:noFill/>
          <a:ln>
            <a:noFill/>
          </a:ln>
        </p:spPr>
      </p:pic>
    </p:spTree>
    <p:extLst>
      <p:ext uri="{BB962C8B-B14F-4D97-AF65-F5344CB8AC3E}">
        <p14:creationId xmlns:p14="http://schemas.microsoft.com/office/powerpoint/2010/main" val="2599362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4"/>
        </a:solidFill>
        <a:effectLst/>
      </p:bgPr>
    </p:bg>
    <p:spTree>
      <p:nvGrpSpPr>
        <p:cNvPr id="1" name="Shape 68"/>
        <p:cNvGrpSpPr/>
        <p:nvPr/>
      </p:nvGrpSpPr>
      <p:grpSpPr>
        <a:xfrm>
          <a:off x="0" y="0"/>
          <a:ext cx="0" cy="0"/>
          <a:chOff x="0" y="0"/>
          <a:chExt cx="0" cy="0"/>
        </a:xfrm>
      </p:grpSpPr>
      <p:pic>
        <p:nvPicPr>
          <p:cNvPr id="69" name="Google Shape;69;p9"/>
          <p:cNvPicPr preferRelativeResize="0"/>
          <p:nvPr/>
        </p:nvPicPr>
        <p:blipFill rotWithShape="1">
          <a:blip r:embed="rId2">
            <a:alphaModFix amt="50000"/>
          </a:blip>
          <a:srcRect/>
          <a:stretch/>
        </p:blipFill>
        <p:spPr>
          <a:xfrm>
            <a:off x="0" y="-76200"/>
            <a:ext cx="6193042" cy="7010400"/>
          </a:xfrm>
          <a:prstGeom prst="rect">
            <a:avLst/>
          </a:prstGeom>
          <a:noFill/>
          <a:ln>
            <a:noFill/>
          </a:ln>
        </p:spPr>
      </p:pic>
      <p:pic>
        <p:nvPicPr>
          <p:cNvPr id="70" name="Google Shape;70;p9"/>
          <p:cNvPicPr preferRelativeResize="0"/>
          <p:nvPr/>
        </p:nvPicPr>
        <p:blipFill rotWithShape="1">
          <a:blip r:embed="rId2">
            <a:alphaModFix amt="50000"/>
          </a:blip>
          <a:srcRect/>
          <a:stretch/>
        </p:blipFill>
        <p:spPr>
          <a:xfrm>
            <a:off x="6193042" y="-76200"/>
            <a:ext cx="6193042" cy="7010400"/>
          </a:xfrm>
          <a:prstGeom prst="rect">
            <a:avLst/>
          </a:prstGeom>
          <a:noFill/>
          <a:ln>
            <a:noFill/>
          </a:ln>
        </p:spPr>
      </p:pic>
      <p:sp>
        <p:nvSpPr>
          <p:cNvPr id="71" name="Google Shape;71;p9"/>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3" name="Google Shape;73;p9"/>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spTree>
    <p:extLst>
      <p:ext uri="{BB962C8B-B14F-4D97-AF65-F5344CB8AC3E}">
        <p14:creationId xmlns:p14="http://schemas.microsoft.com/office/powerpoint/2010/main" val="291169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9B07-4171-1C1B-A1A4-9CC19C40A9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D37E8-F868-C63B-5D07-D2E9240EA6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B809D-A0B6-32BF-C42D-81E0249851A5}"/>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5" name="Footer Placeholder 4">
            <a:extLst>
              <a:ext uri="{FF2B5EF4-FFF2-40B4-BE49-F238E27FC236}">
                <a16:creationId xmlns:a16="http://schemas.microsoft.com/office/drawing/2014/main" id="{003CF13A-84AC-D807-FDAA-241A253D1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C0B63-F1C1-3DCE-5EC8-A49961A423AA}"/>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377656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accent3"/>
        </a:solidFill>
        <a:effectLst/>
      </p:bgPr>
    </p:bg>
    <p:spTree>
      <p:nvGrpSpPr>
        <p:cNvPr id="1" name="Shape 74"/>
        <p:cNvGrpSpPr/>
        <p:nvPr/>
      </p:nvGrpSpPr>
      <p:grpSpPr>
        <a:xfrm>
          <a:off x="0" y="0"/>
          <a:ext cx="0" cy="0"/>
          <a:chOff x="0" y="0"/>
          <a:chExt cx="0" cy="0"/>
        </a:xfrm>
      </p:grpSpPr>
      <p:pic>
        <p:nvPicPr>
          <p:cNvPr id="75" name="Google Shape;75;p10"/>
          <p:cNvPicPr preferRelativeResize="0"/>
          <p:nvPr/>
        </p:nvPicPr>
        <p:blipFill rotWithShape="1">
          <a:blip r:embed="rId2">
            <a:alphaModFix/>
          </a:blip>
          <a:srcRect/>
          <a:stretch/>
        </p:blipFill>
        <p:spPr>
          <a:xfrm>
            <a:off x="0" y="-64539"/>
            <a:ext cx="6193042" cy="7010400"/>
          </a:xfrm>
          <a:prstGeom prst="rect">
            <a:avLst/>
          </a:prstGeom>
          <a:noFill/>
          <a:ln>
            <a:noFill/>
          </a:ln>
        </p:spPr>
      </p:pic>
      <p:pic>
        <p:nvPicPr>
          <p:cNvPr id="76" name="Google Shape;76;p10"/>
          <p:cNvPicPr preferRelativeResize="0"/>
          <p:nvPr/>
        </p:nvPicPr>
        <p:blipFill rotWithShape="1">
          <a:blip r:embed="rId2">
            <a:alphaModFix/>
          </a:blip>
          <a:srcRect/>
          <a:stretch/>
        </p:blipFill>
        <p:spPr>
          <a:xfrm>
            <a:off x="6193042" y="-76200"/>
            <a:ext cx="6193042" cy="7010400"/>
          </a:xfrm>
          <a:prstGeom prst="rect">
            <a:avLst/>
          </a:prstGeom>
          <a:noFill/>
          <a:ln>
            <a:noFill/>
          </a:ln>
        </p:spPr>
      </p:pic>
      <p:sp>
        <p:nvSpPr>
          <p:cNvPr id="77" name="Google Shape;77;p10"/>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a:ea typeface="Overpass Medium"/>
                <a:cs typeface="Overpass Medium"/>
                <a:sym typeface="Overpass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9" name="Google Shape;79;p10"/>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spTree>
    <p:extLst>
      <p:ext uri="{BB962C8B-B14F-4D97-AF65-F5344CB8AC3E}">
        <p14:creationId xmlns:p14="http://schemas.microsoft.com/office/powerpoint/2010/main" val="2991756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3"/>
        </a:solidFill>
        <a:effectLst/>
      </p:bgPr>
    </p:bg>
    <p:spTree>
      <p:nvGrpSpPr>
        <p:cNvPr id="1" name="Shape 80"/>
        <p:cNvGrpSpPr/>
        <p:nvPr/>
      </p:nvGrpSpPr>
      <p:grpSpPr>
        <a:xfrm>
          <a:off x="0" y="0"/>
          <a:ext cx="0" cy="0"/>
          <a:chOff x="0" y="0"/>
          <a:chExt cx="0" cy="0"/>
        </a:xfrm>
      </p:grpSpPr>
      <p:pic>
        <p:nvPicPr>
          <p:cNvPr id="81" name="Google Shape;81;p11"/>
          <p:cNvPicPr preferRelativeResize="0"/>
          <p:nvPr/>
        </p:nvPicPr>
        <p:blipFill rotWithShape="1">
          <a:blip r:embed="rId2">
            <a:alphaModFix amt="65000"/>
          </a:blip>
          <a:srcRect/>
          <a:stretch/>
        </p:blipFill>
        <p:spPr>
          <a:xfrm>
            <a:off x="0" y="-76200"/>
            <a:ext cx="6193042" cy="7010400"/>
          </a:xfrm>
          <a:prstGeom prst="rect">
            <a:avLst/>
          </a:prstGeom>
          <a:noFill/>
          <a:ln>
            <a:noFill/>
          </a:ln>
        </p:spPr>
      </p:pic>
      <p:pic>
        <p:nvPicPr>
          <p:cNvPr id="82" name="Google Shape;82;p11"/>
          <p:cNvPicPr preferRelativeResize="0"/>
          <p:nvPr/>
        </p:nvPicPr>
        <p:blipFill rotWithShape="1">
          <a:blip r:embed="rId2">
            <a:alphaModFix amt="66000"/>
          </a:blip>
          <a:srcRect/>
          <a:stretch/>
        </p:blipFill>
        <p:spPr>
          <a:xfrm>
            <a:off x="6210996" y="-76200"/>
            <a:ext cx="6193042" cy="7010400"/>
          </a:xfrm>
          <a:prstGeom prst="rect">
            <a:avLst/>
          </a:prstGeom>
          <a:noFill/>
          <a:ln>
            <a:noFill/>
          </a:ln>
        </p:spPr>
      </p:pic>
      <p:sp>
        <p:nvSpPr>
          <p:cNvPr id="83" name="Google Shape;83;p11"/>
          <p:cNvSpPr/>
          <p:nvPr/>
        </p:nvSpPr>
        <p:spPr>
          <a:xfrm>
            <a:off x="8473440" y="0"/>
            <a:ext cx="3759621" cy="6858000"/>
          </a:xfrm>
          <a:prstGeom prst="rect">
            <a:avLst/>
          </a:prstGeom>
          <a:blipFill rotWithShape="1">
            <a:blip r:embed="rId3">
              <a:alphaModFix/>
            </a:blip>
            <a:stretch>
              <a:fillRect l="-95" t="-41913" r="-139258" b="-912"/>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4" name="Google Shape;84;p11"/>
          <p:cNvPicPr preferRelativeResize="0"/>
          <p:nvPr/>
        </p:nvPicPr>
        <p:blipFill rotWithShape="1">
          <a:blip r:embed="rId4">
            <a:alphaModFix/>
          </a:blip>
          <a:srcRect/>
          <a:stretch/>
        </p:blipFill>
        <p:spPr>
          <a:xfrm>
            <a:off x="797597" y="537975"/>
            <a:ext cx="877206" cy="434043"/>
          </a:xfrm>
          <a:prstGeom prst="rect">
            <a:avLst/>
          </a:prstGeom>
          <a:noFill/>
          <a:ln>
            <a:noFill/>
          </a:ln>
        </p:spPr>
      </p:pic>
      <p:sp>
        <p:nvSpPr>
          <p:cNvPr id="85" name="Google Shape;85;p11"/>
          <p:cNvSpPr>
            <a:spLocks noGrp="1"/>
          </p:cNvSpPr>
          <p:nvPr>
            <p:ph type="pic" idx="2"/>
          </p:nvPr>
        </p:nvSpPr>
        <p:spPr>
          <a:xfrm>
            <a:off x="6112806" y="781000"/>
            <a:ext cx="5281597" cy="5281597"/>
          </a:xfrm>
          <a:prstGeom prst="rect">
            <a:avLst/>
          </a:prstGeom>
          <a:solidFill>
            <a:schemeClr val="accent4"/>
          </a:solidFill>
          <a:ln>
            <a:noFill/>
          </a:ln>
        </p:spPr>
        <p:txBody>
          <a:bodyPr/>
          <a:lstStyle/>
          <a:p>
            <a:endParaRPr lang="en-US"/>
          </a:p>
        </p:txBody>
      </p:sp>
      <p:sp>
        <p:nvSpPr>
          <p:cNvPr id="86" name="Google Shape;86;p11"/>
          <p:cNvSpPr txBox="1"/>
          <p:nvPr/>
        </p:nvSpPr>
        <p:spPr>
          <a:xfrm>
            <a:off x="797597" y="6320273"/>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spTree>
    <p:extLst>
      <p:ext uri="{BB962C8B-B14F-4D97-AF65-F5344CB8AC3E}">
        <p14:creationId xmlns:p14="http://schemas.microsoft.com/office/powerpoint/2010/main" val="2127605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accent4"/>
        </a:solidFill>
        <a:effectLst/>
      </p:bgPr>
    </p:bg>
    <p:spTree>
      <p:nvGrpSpPr>
        <p:cNvPr id="1" name="Shape 87"/>
        <p:cNvGrpSpPr/>
        <p:nvPr/>
      </p:nvGrpSpPr>
      <p:grpSpPr>
        <a:xfrm>
          <a:off x="0" y="0"/>
          <a:ext cx="0" cy="0"/>
          <a:chOff x="0" y="0"/>
          <a:chExt cx="0" cy="0"/>
        </a:xfrm>
      </p:grpSpPr>
      <p:pic>
        <p:nvPicPr>
          <p:cNvPr id="88" name="Google Shape;88;p12"/>
          <p:cNvPicPr preferRelativeResize="0"/>
          <p:nvPr/>
        </p:nvPicPr>
        <p:blipFill rotWithShape="1">
          <a:blip r:embed="rId2">
            <a:alphaModFix amt="50000"/>
          </a:blip>
          <a:srcRect/>
          <a:stretch/>
        </p:blipFill>
        <p:spPr>
          <a:xfrm>
            <a:off x="0" y="-76200"/>
            <a:ext cx="6193042" cy="7010400"/>
          </a:xfrm>
          <a:prstGeom prst="rect">
            <a:avLst/>
          </a:prstGeom>
          <a:noFill/>
          <a:ln>
            <a:noFill/>
          </a:ln>
        </p:spPr>
      </p:pic>
      <p:pic>
        <p:nvPicPr>
          <p:cNvPr id="89" name="Google Shape;89;p12"/>
          <p:cNvPicPr preferRelativeResize="0"/>
          <p:nvPr/>
        </p:nvPicPr>
        <p:blipFill rotWithShape="1">
          <a:blip r:embed="rId2">
            <a:alphaModFix amt="50000"/>
          </a:blip>
          <a:srcRect/>
          <a:stretch/>
        </p:blipFill>
        <p:spPr>
          <a:xfrm>
            <a:off x="6210996" y="-76200"/>
            <a:ext cx="6193042" cy="7010400"/>
          </a:xfrm>
          <a:prstGeom prst="rect">
            <a:avLst/>
          </a:prstGeom>
          <a:noFill/>
          <a:ln>
            <a:noFill/>
          </a:ln>
        </p:spPr>
      </p:pic>
      <p:sp>
        <p:nvSpPr>
          <p:cNvPr id="90" name="Google Shape;90;p12"/>
          <p:cNvSpPr/>
          <p:nvPr/>
        </p:nvSpPr>
        <p:spPr>
          <a:xfrm>
            <a:off x="-573" y="0"/>
            <a:ext cx="3385458" cy="6858000"/>
          </a:xfrm>
          <a:prstGeom prst="rect">
            <a:avLst/>
          </a:prstGeom>
          <a:blipFill rotWithShape="1">
            <a:blip r:embed="rId3">
              <a:alphaModFix/>
            </a:blip>
            <a:stretch>
              <a:fillRect l="-9941" t="-41913" r="-155867" b="-912"/>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2"/>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sp>
        <p:nvSpPr>
          <p:cNvPr id="92" name="Google Shape;92;p12"/>
          <p:cNvSpPr txBox="1">
            <a:spLocks noGrp="1"/>
          </p:cNvSpPr>
          <p:nvPr>
            <p:ph type="ctrTitle"/>
          </p:nvPr>
        </p:nvSpPr>
        <p:spPr>
          <a:xfrm>
            <a:off x="7328770" y="3252521"/>
            <a:ext cx="4087660" cy="338554"/>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474C55"/>
              </a:buClr>
              <a:buSzPts val="2200"/>
              <a:buFont typeface="Inter"/>
              <a:buNone/>
              <a:defRPr sz="2200" b="0" i="0">
                <a:solidFill>
                  <a:schemeClr val="lt1"/>
                </a:solidFill>
                <a:latin typeface="Overpass Thin"/>
                <a:ea typeface="Overpass Thin"/>
                <a:cs typeface="Overpass Thin"/>
                <a:sym typeface="Overpass Th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3" name="Google Shape;93;p12"/>
          <p:cNvPicPr preferRelativeResize="0"/>
          <p:nvPr/>
        </p:nvPicPr>
        <p:blipFill rotWithShape="1">
          <a:blip r:embed="rId4">
            <a:alphaModFix/>
          </a:blip>
          <a:srcRect/>
          <a:stretch/>
        </p:blipFill>
        <p:spPr>
          <a:xfrm>
            <a:off x="10539224" y="537975"/>
            <a:ext cx="877206" cy="434043"/>
          </a:xfrm>
          <a:prstGeom prst="rect">
            <a:avLst/>
          </a:prstGeom>
          <a:noFill/>
          <a:ln>
            <a:noFill/>
          </a:ln>
        </p:spPr>
      </p:pic>
      <p:sp>
        <p:nvSpPr>
          <p:cNvPr id="94" name="Google Shape;94;p12"/>
          <p:cNvSpPr>
            <a:spLocks noGrp="1"/>
          </p:cNvSpPr>
          <p:nvPr>
            <p:ph type="pic" idx="2"/>
          </p:nvPr>
        </p:nvSpPr>
        <p:spPr>
          <a:xfrm>
            <a:off x="738648" y="781000"/>
            <a:ext cx="5281597" cy="5281597"/>
          </a:xfrm>
          <a:prstGeom prst="rect">
            <a:avLst/>
          </a:prstGeom>
          <a:solidFill>
            <a:schemeClr val="accent4"/>
          </a:solidFill>
          <a:ln>
            <a:noFill/>
          </a:ln>
        </p:spPr>
        <p:txBody>
          <a:bodyPr/>
          <a:lstStyle/>
          <a:p>
            <a:endParaRPr lang="en-US"/>
          </a:p>
        </p:txBody>
      </p:sp>
    </p:spTree>
    <p:extLst>
      <p:ext uri="{BB962C8B-B14F-4D97-AF65-F5344CB8AC3E}">
        <p14:creationId xmlns:p14="http://schemas.microsoft.com/office/powerpoint/2010/main" val="3042443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lt1"/>
        </a:solidFill>
        <a:effectLst/>
      </p:bgPr>
    </p:bg>
    <p:spTree>
      <p:nvGrpSpPr>
        <p:cNvPr id="1" name="Shape 95"/>
        <p:cNvGrpSpPr/>
        <p:nvPr/>
      </p:nvGrpSpPr>
      <p:grpSpPr>
        <a:xfrm>
          <a:off x="0" y="0"/>
          <a:ext cx="0" cy="0"/>
          <a:chOff x="0" y="0"/>
          <a:chExt cx="0" cy="0"/>
        </a:xfrm>
      </p:grpSpPr>
      <p:sp>
        <p:nvSpPr>
          <p:cNvPr id="96" name="Google Shape;96;p13"/>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a:solidFill>
                <a:srgbClr val="474C55"/>
              </a:solidFill>
              <a:latin typeface="Inter"/>
              <a:ea typeface="Inter"/>
              <a:cs typeface="Inter"/>
              <a:sym typeface="Inter"/>
            </a:endParaRPr>
          </a:p>
        </p:txBody>
      </p:sp>
      <p:pic>
        <p:nvPicPr>
          <p:cNvPr id="97" name="Google Shape;97;p13"/>
          <p:cNvPicPr preferRelativeResize="0"/>
          <p:nvPr/>
        </p:nvPicPr>
        <p:blipFill rotWithShape="1">
          <a:blip r:embed="rId2">
            <a:alphaModFix/>
          </a:blip>
          <a:srcRect/>
          <a:stretch/>
        </p:blipFill>
        <p:spPr>
          <a:xfrm>
            <a:off x="775855" y="361359"/>
            <a:ext cx="877206" cy="434044"/>
          </a:xfrm>
          <a:prstGeom prst="rect">
            <a:avLst/>
          </a:prstGeom>
          <a:noFill/>
          <a:ln>
            <a:noFill/>
          </a:ln>
        </p:spPr>
      </p:pic>
      <p:sp>
        <p:nvSpPr>
          <p:cNvPr id="98" name="Google Shape;98;p13"/>
          <p:cNvSpPr/>
          <p:nvPr/>
        </p:nvSpPr>
        <p:spPr>
          <a:xfrm>
            <a:off x="5345588" y="-30899"/>
            <a:ext cx="6858000" cy="6934200"/>
          </a:xfrm>
          <a:prstGeom prst="rect">
            <a:avLst/>
          </a:prstGeom>
          <a:blipFill rotWithShape="1">
            <a:blip r:embed="rId3">
              <a:alphaModFix/>
            </a:blip>
            <a:stretch>
              <a:fillRect l="136" t="-35000" r="-135" b="3500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13"/>
          <p:cNvSpPr/>
          <p:nvPr/>
        </p:nvSpPr>
        <p:spPr>
          <a:xfrm>
            <a:off x="5354984" y="3443403"/>
            <a:ext cx="6858000" cy="3429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p13"/>
          <p:cNvPicPr preferRelativeResize="0"/>
          <p:nvPr/>
        </p:nvPicPr>
        <p:blipFill rotWithShape="1">
          <a:blip r:embed="rId4">
            <a:alphaModFix amt="65000"/>
          </a:blip>
          <a:srcRect/>
          <a:stretch/>
        </p:blipFill>
        <p:spPr>
          <a:xfrm rot="5400000">
            <a:off x="5746456" y="3042535"/>
            <a:ext cx="6074670" cy="6876405"/>
          </a:xfrm>
          <a:prstGeom prst="rect">
            <a:avLst/>
          </a:prstGeom>
          <a:noFill/>
          <a:ln>
            <a:noFill/>
          </a:ln>
        </p:spPr>
      </p:pic>
      <p:sp>
        <p:nvSpPr>
          <p:cNvPr id="101" name="Google Shape;101;p13"/>
          <p:cNvSpPr>
            <a:spLocks noGrp="1"/>
          </p:cNvSpPr>
          <p:nvPr>
            <p:ph type="pic" idx="2"/>
          </p:nvPr>
        </p:nvSpPr>
        <p:spPr>
          <a:xfrm>
            <a:off x="6133790" y="795403"/>
            <a:ext cx="5281597" cy="5281597"/>
          </a:xfrm>
          <a:prstGeom prst="rect">
            <a:avLst/>
          </a:prstGeom>
          <a:solidFill>
            <a:schemeClr val="accent4"/>
          </a:solidFill>
          <a:ln>
            <a:noFill/>
          </a:ln>
        </p:spPr>
        <p:txBody>
          <a:bodyPr/>
          <a:lstStyle/>
          <a:p>
            <a:endParaRPr lang="en-US"/>
          </a:p>
        </p:txBody>
      </p:sp>
      <p:sp>
        <p:nvSpPr>
          <p:cNvPr id="102" name="Google Shape;102;p13"/>
          <p:cNvSpPr txBox="1"/>
          <p:nvPr/>
        </p:nvSpPr>
        <p:spPr>
          <a:xfrm>
            <a:off x="775855" y="6486634"/>
            <a:ext cx="1044880" cy="14619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Overpass Medium"/>
                <a:ea typeface="Overpass Medium"/>
                <a:cs typeface="Overpass Medium"/>
                <a:sym typeface="Overpass Medium"/>
              </a:rPr>
              <a:t>‹#›</a:t>
            </a:fld>
            <a:endParaRPr sz="950" b="0" i="0" u="none" strike="noStrike" cap="none">
              <a:solidFill>
                <a:srgbClr val="474C55"/>
              </a:solidFill>
              <a:latin typeface="Overpass Medium"/>
              <a:ea typeface="Overpass Medium"/>
              <a:cs typeface="Overpass Medium"/>
              <a:sym typeface="Overpass Medium"/>
            </a:endParaRPr>
          </a:p>
        </p:txBody>
      </p:sp>
    </p:spTree>
    <p:extLst>
      <p:ext uri="{BB962C8B-B14F-4D97-AF65-F5344CB8AC3E}">
        <p14:creationId xmlns:p14="http://schemas.microsoft.com/office/powerpoint/2010/main" val="1307879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lt1"/>
        </a:solidFill>
        <a:effectLst/>
      </p:bgPr>
    </p:bg>
    <p:spTree>
      <p:nvGrpSpPr>
        <p:cNvPr id="1" name="Shape 103"/>
        <p:cNvGrpSpPr/>
        <p:nvPr/>
      </p:nvGrpSpPr>
      <p:grpSpPr>
        <a:xfrm>
          <a:off x="0" y="0"/>
          <a:ext cx="0" cy="0"/>
          <a:chOff x="0" y="0"/>
          <a:chExt cx="0" cy="0"/>
        </a:xfrm>
      </p:grpSpPr>
      <p:sp>
        <p:nvSpPr>
          <p:cNvPr id="104" name="Google Shape;104;p14"/>
          <p:cNvSpPr/>
          <p:nvPr/>
        </p:nvSpPr>
        <p:spPr>
          <a:xfrm>
            <a:off x="-9396" y="-45302"/>
            <a:ext cx="6858000" cy="6934200"/>
          </a:xfrm>
          <a:prstGeom prst="rect">
            <a:avLst/>
          </a:prstGeom>
          <a:blipFill rotWithShape="1">
            <a:blip r:embed="rId2">
              <a:alphaModFix/>
            </a:blip>
            <a:stretch>
              <a:fillRect l="136" t="-35329" r="-135" b="35328"/>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4"/>
          <p:cNvSpPr/>
          <p:nvPr/>
        </p:nvSpPr>
        <p:spPr>
          <a:xfrm>
            <a:off x="0" y="3429000"/>
            <a:ext cx="6858000" cy="3429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14"/>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Overpass Medium"/>
                <a:ea typeface="Overpass Medium"/>
                <a:cs typeface="Overpass Medium"/>
                <a:sym typeface="Overpass Medium"/>
              </a:rPr>
              <a:t>‹#›</a:t>
            </a:fld>
            <a:endParaRPr sz="950" b="0" i="0" u="none" strike="noStrike" cap="none">
              <a:solidFill>
                <a:srgbClr val="474C55"/>
              </a:solidFill>
              <a:latin typeface="Overpass Medium"/>
              <a:ea typeface="Overpass Medium"/>
              <a:cs typeface="Overpass Medium"/>
              <a:sym typeface="Overpass Medium"/>
            </a:endParaRPr>
          </a:p>
        </p:txBody>
      </p:sp>
      <p:pic>
        <p:nvPicPr>
          <p:cNvPr id="107" name="Google Shape;107;p14"/>
          <p:cNvPicPr preferRelativeResize="0"/>
          <p:nvPr/>
        </p:nvPicPr>
        <p:blipFill rotWithShape="1">
          <a:blip r:embed="rId3">
            <a:alphaModFix/>
          </a:blip>
          <a:srcRect/>
          <a:stretch/>
        </p:blipFill>
        <p:spPr>
          <a:xfrm>
            <a:off x="10535988" y="537975"/>
            <a:ext cx="877206" cy="434044"/>
          </a:xfrm>
          <a:prstGeom prst="rect">
            <a:avLst/>
          </a:prstGeom>
          <a:noFill/>
          <a:ln>
            <a:noFill/>
          </a:ln>
        </p:spPr>
      </p:pic>
      <p:pic>
        <p:nvPicPr>
          <p:cNvPr id="108" name="Google Shape;108;p14"/>
          <p:cNvPicPr preferRelativeResize="0"/>
          <p:nvPr/>
        </p:nvPicPr>
        <p:blipFill rotWithShape="1">
          <a:blip r:embed="rId4">
            <a:alphaModFix amt="50000"/>
          </a:blip>
          <a:srcRect/>
          <a:stretch/>
        </p:blipFill>
        <p:spPr>
          <a:xfrm rot="5400000">
            <a:off x="246883" y="3020321"/>
            <a:ext cx="6193042" cy="7010400"/>
          </a:xfrm>
          <a:prstGeom prst="rect">
            <a:avLst/>
          </a:prstGeom>
          <a:noFill/>
          <a:ln>
            <a:noFill/>
          </a:ln>
        </p:spPr>
      </p:pic>
      <p:sp>
        <p:nvSpPr>
          <p:cNvPr id="109" name="Google Shape;109;p14"/>
          <p:cNvSpPr>
            <a:spLocks noGrp="1"/>
          </p:cNvSpPr>
          <p:nvPr>
            <p:ph type="pic" idx="2"/>
          </p:nvPr>
        </p:nvSpPr>
        <p:spPr>
          <a:xfrm>
            <a:off x="778806" y="781000"/>
            <a:ext cx="5281597" cy="5281597"/>
          </a:xfrm>
          <a:prstGeom prst="rect">
            <a:avLst/>
          </a:prstGeom>
          <a:solidFill>
            <a:schemeClr val="accent4"/>
          </a:solidFill>
          <a:ln>
            <a:noFill/>
          </a:ln>
        </p:spPr>
        <p:txBody>
          <a:bodyPr/>
          <a:lstStyle/>
          <a:p>
            <a:endParaRPr lang="en-US"/>
          </a:p>
        </p:txBody>
      </p:sp>
    </p:spTree>
    <p:extLst>
      <p:ext uri="{BB962C8B-B14F-4D97-AF65-F5344CB8AC3E}">
        <p14:creationId xmlns:p14="http://schemas.microsoft.com/office/powerpoint/2010/main" val="2757239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accent2"/>
        </a:solidFill>
        <a:effectLst/>
      </p:bgPr>
    </p:bg>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2">
            <a:alphaModFix/>
          </a:blip>
          <a:srcRect/>
          <a:stretch/>
        </p:blipFill>
        <p:spPr>
          <a:xfrm>
            <a:off x="-106016" y="-81643"/>
            <a:ext cx="6193042" cy="7010400"/>
          </a:xfrm>
          <a:prstGeom prst="rect">
            <a:avLst/>
          </a:prstGeom>
          <a:noFill/>
          <a:ln>
            <a:noFill/>
          </a:ln>
        </p:spPr>
      </p:pic>
      <p:pic>
        <p:nvPicPr>
          <p:cNvPr id="116" name="Google Shape;116;p16"/>
          <p:cNvPicPr preferRelativeResize="0"/>
          <p:nvPr/>
        </p:nvPicPr>
        <p:blipFill rotWithShape="1">
          <a:blip r:embed="rId2">
            <a:alphaModFix/>
          </a:blip>
          <a:srcRect/>
          <a:stretch/>
        </p:blipFill>
        <p:spPr>
          <a:xfrm>
            <a:off x="6104975" y="-81643"/>
            <a:ext cx="6193042" cy="7010400"/>
          </a:xfrm>
          <a:prstGeom prst="rect">
            <a:avLst/>
          </a:prstGeom>
          <a:noFill/>
          <a:ln>
            <a:noFill/>
          </a:ln>
        </p:spPr>
      </p:pic>
      <p:sp>
        <p:nvSpPr>
          <p:cNvPr id="117" name="Google Shape;117;p16"/>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dk1"/>
                </a:solidFill>
                <a:latin typeface="Overpass Medium"/>
                <a:ea typeface="Overpass Medium"/>
                <a:cs typeface="Overpass Medium"/>
                <a:sym typeface="Overpass Medium"/>
              </a:rPr>
              <a:t>‹#›</a:t>
            </a:fld>
            <a:endParaRPr sz="950" b="0" i="0" u="none" strike="noStrike" cap="none">
              <a:solidFill>
                <a:schemeClr val="dk1"/>
              </a:solidFill>
              <a:latin typeface="Overpass Medium"/>
              <a:ea typeface="Overpass Medium"/>
              <a:cs typeface="Overpass Medium"/>
              <a:sym typeface="Overpass Medium"/>
            </a:endParaRPr>
          </a:p>
        </p:txBody>
      </p:sp>
      <p:sp>
        <p:nvSpPr>
          <p:cNvPr id="118" name="Google Shape;118;p16"/>
          <p:cNvSpPr>
            <a:spLocks noGrp="1"/>
          </p:cNvSpPr>
          <p:nvPr>
            <p:ph type="pic" idx="2"/>
          </p:nvPr>
        </p:nvSpPr>
        <p:spPr>
          <a:xfrm>
            <a:off x="0" y="1"/>
            <a:ext cx="4100839" cy="4582886"/>
          </a:xfrm>
          <a:prstGeom prst="rect">
            <a:avLst/>
          </a:prstGeom>
          <a:solidFill>
            <a:schemeClr val="accent4"/>
          </a:solidFill>
          <a:ln>
            <a:noFill/>
          </a:ln>
        </p:spPr>
        <p:txBody>
          <a:bodyPr/>
          <a:lstStyle/>
          <a:p>
            <a:endParaRPr lang="en-US"/>
          </a:p>
        </p:txBody>
      </p:sp>
      <p:sp>
        <p:nvSpPr>
          <p:cNvPr id="119" name="Google Shape;119;p16"/>
          <p:cNvSpPr>
            <a:spLocks noGrp="1"/>
          </p:cNvSpPr>
          <p:nvPr>
            <p:ph type="pic" idx="3"/>
          </p:nvPr>
        </p:nvSpPr>
        <p:spPr>
          <a:xfrm>
            <a:off x="4100839" y="1"/>
            <a:ext cx="4100839" cy="4582886"/>
          </a:xfrm>
          <a:prstGeom prst="rect">
            <a:avLst/>
          </a:prstGeom>
          <a:solidFill>
            <a:schemeClr val="accent4"/>
          </a:solidFill>
          <a:ln>
            <a:noFill/>
          </a:ln>
        </p:spPr>
        <p:txBody>
          <a:bodyPr/>
          <a:lstStyle/>
          <a:p>
            <a:endParaRPr lang="en-US"/>
          </a:p>
        </p:txBody>
      </p:sp>
      <p:sp>
        <p:nvSpPr>
          <p:cNvPr id="120" name="Google Shape;120;p16"/>
          <p:cNvSpPr>
            <a:spLocks noGrp="1"/>
          </p:cNvSpPr>
          <p:nvPr>
            <p:ph type="pic" idx="4"/>
          </p:nvPr>
        </p:nvSpPr>
        <p:spPr>
          <a:xfrm>
            <a:off x="8197179" y="1"/>
            <a:ext cx="3994822" cy="4582886"/>
          </a:xfrm>
          <a:prstGeom prst="rect">
            <a:avLst/>
          </a:prstGeom>
          <a:solidFill>
            <a:schemeClr val="accent4"/>
          </a:solidFill>
          <a:ln>
            <a:noFill/>
          </a:ln>
        </p:spPr>
        <p:txBody>
          <a:bodyPr/>
          <a:lstStyle/>
          <a:p>
            <a:endParaRPr lang="en-US"/>
          </a:p>
        </p:txBody>
      </p:sp>
      <p:sp>
        <p:nvSpPr>
          <p:cNvPr id="121" name="Google Shape;121;p16"/>
          <p:cNvSpPr txBox="1">
            <a:spLocks noGrp="1"/>
          </p:cNvSpPr>
          <p:nvPr>
            <p:ph type="subTitle" idx="1"/>
          </p:nvPr>
        </p:nvSpPr>
        <p:spPr>
          <a:xfrm>
            <a:off x="577479" y="5325445"/>
            <a:ext cx="9144000" cy="377539"/>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Font typeface="Arial"/>
              <a:buNone/>
              <a:defRPr sz="1800" b="0" i="0">
                <a:solidFill>
                  <a:schemeClr val="dk1"/>
                </a:solidFill>
                <a:latin typeface="Overpass Light"/>
                <a:ea typeface="Overpass Light"/>
                <a:cs typeface="Overpass Light"/>
                <a:sym typeface="Overpass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759958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Comparison">
  <p:cSld name="5_Comparison">
    <p:spTree>
      <p:nvGrpSpPr>
        <p:cNvPr id="1" name="Shape 122"/>
        <p:cNvGrpSpPr/>
        <p:nvPr/>
      </p:nvGrpSpPr>
      <p:grpSpPr>
        <a:xfrm>
          <a:off x="0" y="0"/>
          <a:ext cx="0" cy="0"/>
          <a:chOff x="0" y="0"/>
          <a:chExt cx="0" cy="0"/>
        </a:xfrm>
      </p:grpSpPr>
      <p:sp>
        <p:nvSpPr>
          <p:cNvPr id="123" name="Google Shape;123;p17"/>
          <p:cNvSpPr txBox="1">
            <a:spLocks noGrp="1"/>
          </p:cNvSpPr>
          <p:nvPr>
            <p:ph type="ctrTitle"/>
          </p:nvPr>
        </p:nvSpPr>
        <p:spPr>
          <a:xfrm>
            <a:off x="776613" y="438461"/>
            <a:ext cx="10638774" cy="3877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39922"/>
              </a:buClr>
              <a:buSzPts val="2800"/>
              <a:buFont typeface="Inter"/>
              <a:buNone/>
              <a:defRPr sz="28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7"/>
          <p:cNvSpPr txBox="1">
            <a:spLocks noGrp="1"/>
          </p:cNvSpPr>
          <p:nvPr>
            <p:ph type="body" idx="1"/>
          </p:nvPr>
        </p:nvSpPr>
        <p:spPr>
          <a:xfrm>
            <a:off x="776613" y="1817914"/>
            <a:ext cx="4935255" cy="4043136"/>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accent1"/>
              </a:buClr>
              <a:buSzPts val="2600"/>
              <a:buChar char="•"/>
              <a:defRPr sz="2600" b="0" i="0">
                <a:solidFill>
                  <a:schemeClr val="dk1"/>
                </a:solidFill>
                <a:latin typeface="Overpass Medium"/>
                <a:ea typeface="Overpass Medium"/>
                <a:cs typeface="Overpass Medium"/>
                <a:sym typeface="Overpass Medium"/>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5" name="Google Shape;125;p17"/>
          <p:cNvSpPr txBox="1">
            <a:spLocks noGrp="1"/>
          </p:cNvSpPr>
          <p:nvPr>
            <p:ph type="body" idx="2"/>
          </p:nvPr>
        </p:nvSpPr>
        <p:spPr>
          <a:xfrm>
            <a:off x="6484306" y="1817914"/>
            <a:ext cx="4935255" cy="4043136"/>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accent1"/>
              </a:buClr>
              <a:buSzPts val="2600"/>
              <a:buFont typeface="Arial"/>
              <a:buChar char="•"/>
              <a:defRPr sz="2600" b="0" i="0">
                <a:solidFill>
                  <a:schemeClr val="dk1"/>
                </a:solidFill>
                <a:latin typeface="Overpass Medium"/>
                <a:ea typeface="Overpass Medium"/>
                <a:cs typeface="Overpass Medium"/>
                <a:sym typeface="Overpass Medium"/>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6" name="Google Shape;126;p17"/>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rgbClr val="474C55"/>
                </a:solidFill>
                <a:latin typeface="Overpass Medium"/>
                <a:ea typeface="Overpass Medium"/>
                <a:cs typeface="Overpass Medium"/>
                <a:sym typeface="Overpass Medium"/>
              </a:rPr>
              <a:t>‹#›</a:t>
            </a:fld>
            <a:endParaRPr sz="950" b="0" i="0" u="none" strike="noStrike" cap="none">
              <a:solidFill>
                <a:srgbClr val="474C55"/>
              </a:solidFill>
              <a:latin typeface="Overpass Medium"/>
              <a:ea typeface="Overpass Medium"/>
              <a:cs typeface="Overpass Medium"/>
              <a:sym typeface="Overpass Medium"/>
            </a:endParaRPr>
          </a:p>
        </p:txBody>
      </p:sp>
      <p:pic>
        <p:nvPicPr>
          <p:cNvPr id="127" name="Google Shape;127;p17"/>
          <p:cNvPicPr preferRelativeResize="0"/>
          <p:nvPr/>
        </p:nvPicPr>
        <p:blipFill rotWithShape="1">
          <a:blip r:embed="rId2">
            <a:alphaModFix/>
          </a:blip>
          <a:srcRect/>
          <a:stretch/>
        </p:blipFill>
        <p:spPr>
          <a:xfrm>
            <a:off x="10455386" y="401164"/>
            <a:ext cx="877206" cy="434044"/>
          </a:xfrm>
          <a:prstGeom prst="rect">
            <a:avLst/>
          </a:prstGeom>
          <a:noFill/>
          <a:ln>
            <a:noFill/>
          </a:ln>
        </p:spPr>
      </p:pic>
    </p:spTree>
    <p:extLst>
      <p:ext uri="{BB962C8B-B14F-4D97-AF65-F5344CB8AC3E}">
        <p14:creationId xmlns:p14="http://schemas.microsoft.com/office/powerpoint/2010/main" val="2356305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and Content">
  <p:cSld name="3_Title and Content">
    <p:bg>
      <p:bgPr>
        <a:solidFill>
          <a:schemeClr val="accent3"/>
        </a:solidFill>
        <a:effectLst/>
      </p:bgPr>
    </p:bg>
    <p:spTree>
      <p:nvGrpSpPr>
        <p:cNvPr id="1" name="Shape 128"/>
        <p:cNvGrpSpPr/>
        <p:nvPr/>
      </p:nvGrpSpPr>
      <p:grpSpPr>
        <a:xfrm>
          <a:off x="0" y="0"/>
          <a:ext cx="0" cy="0"/>
          <a:chOff x="0" y="0"/>
          <a:chExt cx="0" cy="0"/>
        </a:xfrm>
      </p:grpSpPr>
      <p:grpSp>
        <p:nvGrpSpPr>
          <p:cNvPr id="129" name="Google Shape;129;p18"/>
          <p:cNvGrpSpPr/>
          <p:nvPr/>
        </p:nvGrpSpPr>
        <p:grpSpPr>
          <a:xfrm>
            <a:off x="-106018" y="-70757"/>
            <a:ext cx="12395060" cy="7081157"/>
            <a:chOff x="-106018" y="-55680"/>
            <a:chExt cx="12395060" cy="7081157"/>
          </a:xfrm>
        </p:grpSpPr>
        <p:pic>
          <p:nvPicPr>
            <p:cNvPr id="130" name="Google Shape;130;p18"/>
            <p:cNvPicPr preferRelativeResize="0"/>
            <p:nvPr/>
          </p:nvPicPr>
          <p:blipFill rotWithShape="1">
            <a:blip r:embed="rId2">
              <a:alphaModFix/>
            </a:blip>
            <a:srcRect/>
            <a:stretch/>
          </p:blipFill>
          <p:spPr>
            <a:xfrm>
              <a:off x="6096000" y="15077"/>
              <a:ext cx="6193042" cy="7010400"/>
            </a:xfrm>
            <a:prstGeom prst="rect">
              <a:avLst/>
            </a:prstGeom>
            <a:noFill/>
            <a:ln>
              <a:noFill/>
            </a:ln>
          </p:spPr>
        </p:pic>
        <p:pic>
          <p:nvPicPr>
            <p:cNvPr id="131" name="Google Shape;131;p18"/>
            <p:cNvPicPr preferRelativeResize="0"/>
            <p:nvPr/>
          </p:nvPicPr>
          <p:blipFill rotWithShape="1">
            <a:blip r:embed="rId2">
              <a:alphaModFix/>
            </a:blip>
            <a:srcRect/>
            <a:stretch/>
          </p:blipFill>
          <p:spPr>
            <a:xfrm>
              <a:off x="-106018" y="-55680"/>
              <a:ext cx="6193042" cy="7010400"/>
            </a:xfrm>
            <a:prstGeom prst="rect">
              <a:avLst/>
            </a:prstGeom>
            <a:noFill/>
            <a:ln>
              <a:noFill/>
            </a:ln>
          </p:spPr>
        </p:pic>
      </p:grpSp>
      <p:sp>
        <p:nvSpPr>
          <p:cNvPr id="132" name="Google Shape;132;p18"/>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pic>
        <p:nvPicPr>
          <p:cNvPr id="133" name="Google Shape;133;p18"/>
          <p:cNvPicPr preferRelativeResize="0"/>
          <p:nvPr/>
        </p:nvPicPr>
        <p:blipFill rotWithShape="1">
          <a:blip r:embed="rId3">
            <a:alphaModFix/>
          </a:blip>
          <a:srcRect/>
          <a:stretch/>
        </p:blipFill>
        <p:spPr>
          <a:xfrm>
            <a:off x="10539224" y="537975"/>
            <a:ext cx="877206" cy="434043"/>
          </a:xfrm>
          <a:prstGeom prst="rect">
            <a:avLst/>
          </a:prstGeom>
          <a:noFill/>
          <a:ln>
            <a:noFill/>
          </a:ln>
        </p:spPr>
      </p:pic>
    </p:spTree>
    <p:extLst>
      <p:ext uri="{BB962C8B-B14F-4D97-AF65-F5344CB8AC3E}">
        <p14:creationId xmlns:p14="http://schemas.microsoft.com/office/powerpoint/2010/main" val="1224616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cSld name="3_Title and Content">
    <p:bg>
      <p:bgPr>
        <a:solidFill>
          <a:schemeClr val="accent4"/>
        </a:solidFill>
        <a:effectLst/>
      </p:bgPr>
    </p:bg>
    <p:spTree>
      <p:nvGrpSpPr>
        <p:cNvPr id="1" name="Shape 134"/>
        <p:cNvGrpSpPr/>
        <p:nvPr/>
      </p:nvGrpSpPr>
      <p:grpSpPr>
        <a:xfrm>
          <a:off x="0" y="0"/>
          <a:ext cx="0" cy="0"/>
          <a:chOff x="0" y="0"/>
          <a:chExt cx="0" cy="0"/>
        </a:xfrm>
      </p:grpSpPr>
      <p:grpSp>
        <p:nvGrpSpPr>
          <p:cNvPr id="135" name="Google Shape;135;p19"/>
          <p:cNvGrpSpPr/>
          <p:nvPr/>
        </p:nvGrpSpPr>
        <p:grpSpPr>
          <a:xfrm>
            <a:off x="-106018" y="-70757"/>
            <a:ext cx="12395060" cy="7081157"/>
            <a:chOff x="-106018" y="-55680"/>
            <a:chExt cx="12395060" cy="7081157"/>
          </a:xfrm>
        </p:grpSpPr>
        <p:pic>
          <p:nvPicPr>
            <p:cNvPr id="136" name="Google Shape;136;p19"/>
            <p:cNvPicPr preferRelativeResize="0"/>
            <p:nvPr/>
          </p:nvPicPr>
          <p:blipFill rotWithShape="1">
            <a:blip r:embed="rId2">
              <a:alphaModFix/>
            </a:blip>
            <a:srcRect/>
            <a:stretch/>
          </p:blipFill>
          <p:spPr>
            <a:xfrm>
              <a:off x="6096000" y="15077"/>
              <a:ext cx="6193042" cy="7010400"/>
            </a:xfrm>
            <a:prstGeom prst="rect">
              <a:avLst/>
            </a:prstGeom>
            <a:noFill/>
            <a:ln>
              <a:noFill/>
            </a:ln>
          </p:spPr>
        </p:pic>
        <p:pic>
          <p:nvPicPr>
            <p:cNvPr id="137" name="Google Shape;137;p19"/>
            <p:cNvPicPr preferRelativeResize="0"/>
            <p:nvPr/>
          </p:nvPicPr>
          <p:blipFill rotWithShape="1">
            <a:blip r:embed="rId2">
              <a:alphaModFix/>
            </a:blip>
            <a:srcRect/>
            <a:stretch/>
          </p:blipFill>
          <p:spPr>
            <a:xfrm>
              <a:off x="-106018" y="-55680"/>
              <a:ext cx="6193042" cy="7010400"/>
            </a:xfrm>
            <a:prstGeom prst="rect">
              <a:avLst/>
            </a:prstGeom>
            <a:noFill/>
            <a:ln>
              <a:noFill/>
            </a:ln>
          </p:spPr>
        </p:pic>
      </p:grpSp>
      <p:sp>
        <p:nvSpPr>
          <p:cNvPr id="138" name="Google Shape;138;p19"/>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pic>
        <p:nvPicPr>
          <p:cNvPr id="139" name="Google Shape;139;p19"/>
          <p:cNvPicPr preferRelativeResize="0"/>
          <p:nvPr/>
        </p:nvPicPr>
        <p:blipFill rotWithShape="1">
          <a:blip r:embed="rId3">
            <a:alphaModFix/>
          </a:blip>
          <a:srcRect/>
          <a:stretch/>
        </p:blipFill>
        <p:spPr>
          <a:xfrm>
            <a:off x="10539224" y="537975"/>
            <a:ext cx="877206" cy="434043"/>
          </a:xfrm>
          <a:prstGeom prst="rect">
            <a:avLst/>
          </a:prstGeom>
          <a:noFill/>
          <a:ln>
            <a:noFill/>
          </a:ln>
        </p:spPr>
      </p:pic>
    </p:spTree>
    <p:extLst>
      <p:ext uri="{BB962C8B-B14F-4D97-AF65-F5344CB8AC3E}">
        <p14:creationId xmlns:p14="http://schemas.microsoft.com/office/powerpoint/2010/main" val="2026225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accent3"/>
        </a:solidFill>
        <a:effectLst/>
      </p:bgPr>
    </p:bg>
    <p:spTree>
      <p:nvGrpSpPr>
        <p:cNvPr id="1" name="Shape 140"/>
        <p:cNvGrpSpPr/>
        <p:nvPr/>
      </p:nvGrpSpPr>
      <p:grpSpPr>
        <a:xfrm>
          <a:off x="0" y="0"/>
          <a:ext cx="0" cy="0"/>
          <a:chOff x="0" y="0"/>
          <a:chExt cx="0" cy="0"/>
        </a:xfrm>
      </p:grpSpPr>
      <p:grpSp>
        <p:nvGrpSpPr>
          <p:cNvPr id="141" name="Google Shape;141;p20"/>
          <p:cNvGrpSpPr/>
          <p:nvPr/>
        </p:nvGrpSpPr>
        <p:grpSpPr>
          <a:xfrm>
            <a:off x="-106018" y="-81643"/>
            <a:ext cx="12404035" cy="7021286"/>
            <a:chOff x="-106018" y="-66566"/>
            <a:chExt cx="12404035" cy="7021286"/>
          </a:xfrm>
        </p:grpSpPr>
        <p:pic>
          <p:nvPicPr>
            <p:cNvPr id="142" name="Google Shape;142;p20"/>
            <p:cNvPicPr preferRelativeResize="0"/>
            <p:nvPr/>
          </p:nvPicPr>
          <p:blipFill rotWithShape="1">
            <a:blip r:embed="rId2">
              <a:alphaModFix amt="65000"/>
            </a:blip>
            <a:srcRect/>
            <a:stretch/>
          </p:blipFill>
          <p:spPr>
            <a:xfrm>
              <a:off x="-106018" y="-55680"/>
              <a:ext cx="6193042" cy="7010400"/>
            </a:xfrm>
            <a:prstGeom prst="rect">
              <a:avLst/>
            </a:prstGeom>
            <a:noFill/>
            <a:ln>
              <a:noFill/>
            </a:ln>
          </p:spPr>
        </p:pic>
        <p:pic>
          <p:nvPicPr>
            <p:cNvPr id="143" name="Google Shape;143;p20"/>
            <p:cNvPicPr preferRelativeResize="0"/>
            <p:nvPr/>
          </p:nvPicPr>
          <p:blipFill rotWithShape="1">
            <a:blip r:embed="rId2">
              <a:alphaModFix amt="65000"/>
            </a:blip>
            <a:srcRect/>
            <a:stretch/>
          </p:blipFill>
          <p:spPr>
            <a:xfrm>
              <a:off x="6104975" y="-66566"/>
              <a:ext cx="6193042" cy="7010400"/>
            </a:xfrm>
            <a:prstGeom prst="rect">
              <a:avLst/>
            </a:prstGeom>
            <a:noFill/>
            <a:ln>
              <a:noFill/>
            </a:ln>
          </p:spPr>
        </p:pic>
      </p:grpSp>
      <p:sp>
        <p:nvSpPr>
          <p:cNvPr id="144" name="Google Shape;144;p20"/>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lt1"/>
                </a:solidFill>
                <a:latin typeface="Overpass Medium"/>
                <a:ea typeface="Overpass Medium"/>
                <a:cs typeface="Overpass Medium"/>
                <a:sym typeface="Overpass Medium"/>
              </a:rPr>
              <a:t>‹#›</a:t>
            </a:fld>
            <a:endParaRPr sz="950" b="0" i="0" u="none" strike="noStrike" cap="none">
              <a:solidFill>
                <a:schemeClr val="lt1"/>
              </a:solidFill>
              <a:latin typeface="Overpass Medium"/>
              <a:ea typeface="Overpass Medium"/>
              <a:cs typeface="Overpass Medium"/>
              <a:sym typeface="Overpass Medium"/>
            </a:endParaRPr>
          </a:p>
        </p:txBody>
      </p:sp>
      <p:pic>
        <p:nvPicPr>
          <p:cNvPr id="145" name="Google Shape;145;p20"/>
          <p:cNvPicPr preferRelativeResize="0"/>
          <p:nvPr/>
        </p:nvPicPr>
        <p:blipFill rotWithShape="1">
          <a:blip r:embed="rId3">
            <a:alphaModFix/>
          </a:blip>
          <a:srcRect/>
          <a:stretch/>
        </p:blipFill>
        <p:spPr>
          <a:xfrm>
            <a:off x="10539223" y="537975"/>
            <a:ext cx="877207" cy="434044"/>
          </a:xfrm>
          <a:prstGeom prst="rect">
            <a:avLst/>
          </a:prstGeom>
          <a:noFill/>
          <a:ln>
            <a:noFill/>
          </a:ln>
        </p:spPr>
      </p:pic>
      <p:cxnSp>
        <p:nvCxnSpPr>
          <p:cNvPr id="146" name="Google Shape;146;p20"/>
          <p:cNvCxnSpPr/>
          <p:nvPr/>
        </p:nvCxnSpPr>
        <p:spPr>
          <a:xfrm>
            <a:off x="0" y="2108952"/>
            <a:ext cx="12192000" cy="0"/>
          </a:xfrm>
          <a:prstGeom prst="straightConnector1">
            <a:avLst/>
          </a:prstGeom>
          <a:noFill/>
          <a:ln w="25400" cap="flat" cmpd="sng">
            <a:solidFill>
              <a:schemeClr val="lt1"/>
            </a:solidFill>
            <a:prstDash val="solid"/>
            <a:round/>
            <a:headEnd type="none" w="sm" len="sm"/>
            <a:tailEnd type="none" w="sm" len="sm"/>
          </a:ln>
        </p:spPr>
      </p:cxnSp>
      <p:cxnSp>
        <p:nvCxnSpPr>
          <p:cNvPr id="147" name="Google Shape;147;p20"/>
          <p:cNvCxnSpPr/>
          <p:nvPr/>
        </p:nvCxnSpPr>
        <p:spPr>
          <a:xfrm rot="10800000">
            <a:off x="4217063" y="2108952"/>
            <a:ext cx="0" cy="3413145"/>
          </a:xfrm>
          <a:prstGeom prst="straightConnector1">
            <a:avLst/>
          </a:prstGeom>
          <a:noFill/>
          <a:ln w="25400" cap="flat" cmpd="sng">
            <a:solidFill>
              <a:schemeClr val="lt1"/>
            </a:solidFill>
            <a:prstDash val="solid"/>
            <a:round/>
            <a:headEnd type="none" w="sm" len="sm"/>
            <a:tailEnd type="none" w="sm" len="sm"/>
          </a:ln>
        </p:spPr>
      </p:cxnSp>
      <p:cxnSp>
        <p:nvCxnSpPr>
          <p:cNvPr id="148" name="Google Shape;148;p20"/>
          <p:cNvCxnSpPr/>
          <p:nvPr/>
        </p:nvCxnSpPr>
        <p:spPr>
          <a:xfrm>
            <a:off x="0" y="5544130"/>
            <a:ext cx="12192000" cy="0"/>
          </a:xfrm>
          <a:prstGeom prst="straightConnector1">
            <a:avLst/>
          </a:prstGeom>
          <a:noFill/>
          <a:ln w="25400" cap="flat" cmpd="sng">
            <a:solidFill>
              <a:schemeClr val="lt1"/>
            </a:solidFill>
            <a:prstDash val="solid"/>
            <a:round/>
            <a:headEnd type="none" w="sm" len="sm"/>
            <a:tailEnd type="none" w="sm" len="sm"/>
          </a:ln>
        </p:spPr>
      </p:cxnSp>
      <p:sp>
        <p:nvSpPr>
          <p:cNvPr id="149" name="Google Shape;149;p20"/>
          <p:cNvSpPr>
            <a:spLocks noGrp="1"/>
          </p:cNvSpPr>
          <p:nvPr>
            <p:ph type="pic" idx="2"/>
          </p:nvPr>
        </p:nvSpPr>
        <p:spPr>
          <a:xfrm>
            <a:off x="1030551" y="2586041"/>
            <a:ext cx="2203450" cy="2171700"/>
          </a:xfrm>
          <a:prstGeom prst="ellipse">
            <a:avLst/>
          </a:prstGeom>
          <a:noFill/>
          <a:ln>
            <a:noFill/>
          </a:ln>
        </p:spPr>
        <p:txBody>
          <a:bodyPr/>
          <a:lstStyle/>
          <a:p>
            <a:endParaRPr lang="en-US"/>
          </a:p>
        </p:txBody>
      </p:sp>
    </p:spTree>
    <p:extLst>
      <p:ext uri="{BB962C8B-B14F-4D97-AF65-F5344CB8AC3E}">
        <p14:creationId xmlns:p14="http://schemas.microsoft.com/office/powerpoint/2010/main" val="314464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85D9-EC41-A0F6-6024-8445A278AD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80681-F300-635B-43C2-29E4CA7B7D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EB53FF-FEE9-177F-C023-620B7BDAC9A3}"/>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5" name="Footer Placeholder 4">
            <a:extLst>
              <a:ext uri="{FF2B5EF4-FFF2-40B4-BE49-F238E27FC236}">
                <a16:creationId xmlns:a16="http://schemas.microsoft.com/office/drawing/2014/main" id="{77FC0CEF-82FC-C698-135E-F039FB44D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CB5DF-1FA2-5918-84C3-ACFCB88CA1E5}"/>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4031144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3_Title and Content">
    <p:bg>
      <p:bgPr>
        <a:solidFill>
          <a:schemeClr val="accent1"/>
        </a:solidFill>
        <a:effectLst/>
      </p:bgPr>
    </p:bg>
    <p:spTree>
      <p:nvGrpSpPr>
        <p:cNvPr id="1" name="Shape 150"/>
        <p:cNvGrpSpPr/>
        <p:nvPr/>
      </p:nvGrpSpPr>
      <p:grpSpPr>
        <a:xfrm>
          <a:off x="0" y="0"/>
          <a:ext cx="0" cy="0"/>
          <a:chOff x="0" y="0"/>
          <a:chExt cx="0" cy="0"/>
        </a:xfrm>
      </p:grpSpPr>
      <p:grpSp>
        <p:nvGrpSpPr>
          <p:cNvPr id="151" name="Google Shape;151;p21"/>
          <p:cNvGrpSpPr/>
          <p:nvPr/>
        </p:nvGrpSpPr>
        <p:grpSpPr>
          <a:xfrm>
            <a:off x="109642" y="341051"/>
            <a:ext cx="12404035" cy="7021286"/>
            <a:chOff x="-106018" y="-81643"/>
            <a:chExt cx="12404035" cy="7021286"/>
          </a:xfrm>
        </p:grpSpPr>
        <p:pic>
          <p:nvPicPr>
            <p:cNvPr id="152" name="Google Shape;152;p21"/>
            <p:cNvPicPr preferRelativeResize="0"/>
            <p:nvPr/>
          </p:nvPicPr>
          <p:blipFill rotWithShape="1">
            <a:blip r:embed="rId2">
              <a:alphaModFix/>
            </a:blip>
            <a:srcRect/>
            <a:stretch/>
          </p:blipFill>
          <p:spPr>
            <a:xfrm>
              <a:off x="-106018" y="-70757"/>
              <a:ext cx="6193042" cy="7010400"/>
            </a:xfrm>
            <a:prstGeom prst="rect">
              <a:avLst/>
            </a:prstGeom>
            <a:noFill/>
            <a:ln>
              <a:noFill/>
            </a:ln>
          </p:spPr>
        </p:pic>
        <p:pic>
          <p:nvPicPr>
            <p:cNvPr id="153" name="Google Shape;153;p21"/>
            <p:cNvPicPr preferRelativeResize="0"/>
            <p:nvPr/>
          </p:nvPicPr>
          <p:blipFill rotWithShape="1">
            <a:blip r:embed="rId2">
              <a:alphaModFix/>
            </a:blip>
            <a:srcRect/>
            <a:stretch/>
          </p:blipFill>
          <p:spPr>
            <a:xfrm>
              <a:off x="6104975" y="-81643"/>
              <a:ext cx="6193042" cy="7010400"/>
            </a:xfrm>
            <a:prstGeom prst="rect">
              <a:avLst/>
            </a:prstGeom>
            <a:noFill/>
            <a:ln>
              <a:noFill/>
            </a:ln>
          </p:spPr>
        </p:pic>
      </p:grpSp>
      <p:sp>
        <p:nvSpPr>
          <p:cNvPr id="154" name="Google Shape;154;p21"/>
          <p:cNvSpPr/>
          <p:nvPr/>
        </p:nvSpPr>
        <p:spPr>
          <a:xfrm>
            <a:off x="0" y="6283569"/>
            <a:ext cx="12192000" cy="574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5" name="Google Shape;155;p21"/>
          <p:cNvSpPr/>
          <p:nvPr/>
        </p:nvSpPr>
        <p:spPr>
          <a:xfrm>
            <a:off x="10756003" y="6329579"/>
            <a:ext cx="863241" cy="4154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chemeClr val="accent3"/>
                </a:solidFill>
                <a:latin typeface="Overpass Medium"/>
                <a:ea typeface="Overpass Medium"/>
                <a:cs typeface="Overpass Medium"/>
                <a:sym typeface="Overpass Medium"/>
              </a:rPr>
              <a:t>redf.org</a:t>
            </a:r>
            <a:endParaRPr sz="1400" b="0" i="0" u="none" strike="noStrike" cap="none">
              <a:solidFill>
                <a:schemeClr val="accent3"/>
              </a:solidFill>
              <a:latin typeface="Overpass Medium"/>
              <a:ea typeface="Overpass Medium"/>
              <a:cs typeface="Overpass Medium"/>
              <a:sym typeface="Overpass Medium"/>
            </a:endParaRPr>
          </a:p>
        </p:txBody>
      </p:sp>
      <p:pic>
        <p:nvPicPr>
          <p:cNvPr id="156" name="Google Shape;156;p21"/>
          <p:cNvPicPr preferRelativeResize="0"/>
          <p:nvPr/>
        </p:nvPicPr>
        <p:blipFill rotWithShape="1">
          <a:blip r:embed="rId3">
            <a:alphaModFix/>
          </a:blip>
          <a:srcRect/>
          <a:stretch/>
        </p:blipFill>
        <p:spPr>
          <a:xfrm>
            <a:off x="776613" y="522476"/>
            <a:ext cx="1248451" cy="772736"/>
          </a:xfrm>
          <a:prstGeom prst="rect">
            <a:avLst/>
          </a:prstGeom>
          <a:noFill/>
          <a:ln>
            <a:noFill/>
          </a:ln>
        </p:spPr>
      </p:pic>
      <p:sp>
        <p:nvSpPr>
          <p:cNvPr id="157" name="Google Shape;157;p21"/>
          <p:cNvSpPr>
            <a:spLocks noGrp="1"/>
          </p:cNvSpPr>
          <p:nvPr>
            <p:ph type="pic" idx="2"/>
          </p:nvPr>
        </p:nvSpPr>
        <p:spPr>
          <a:xfrm>
            <a:off x="9060785" y="3254922"/>
            <a:ext cx="1700746" cy="1676240"/>
          </a:xfrm>
          <a:prstGeom prst="ellipse">
            <a:avLst/>
          </a:prstGeom>
          <a:noFill/>
          <a:ln>
            <a:noFill/>
          </a:ln>
        </p:spPr>
        <p:txBody>
          <a:bodyPr/>
          <a:lstStyle/>
          <a:p>
            <a:endParaRPr lang="en-US"/>
          </a:p>
        </p:txBody>
      </p:sp>
    </p:spTree>
    <p:extLst>
      <p:ext uri="{BB962C8B-B14F-4D97-AF65-F5344CB8AC3E}">
        <p14:creationId xmlns:p14="http://schemas.microsoft.com/office/powerpoint/2010/main" val="3594818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p:cSld name="3_Title and Content">
    <p:bg>
      <p:bgPr>
        <a:solidFill>
          <a:schemeClr val="accent1"/>
        </a:solidFill>
        <a:effectLst/>
      </p:bgPr>
    </p:bg>
    <p:spTree>
      <p:nvGrpSpPr>
        <p:cNvPr id="1" name="Shape 158"/>
        <p:cNvGrpSpPr/>
        <p:nvPr/>
      </p:nvGrpSpPr>
      <p:grpSpPr>
        <a:xfrm>
          <a:off x="0" y="0"/>
          <a:ext cx="0" cy="0"/>
          <a:chOff x="0" y="0"/>
          <a:chExt cx="0" cy="0"/>
        </a:xfrm>
      </p:grpSpPr>
      <p:grpSp>
        <p:nvGrpSpPr>
          <p:cNvPr id="159" name="Google Shape;159;p22"/>
          <p:cNvGrpSpPr/>
          <p:nvPr/>
        </p:nvGrpSpPr>
        <p:grpSpPr>
          <a:xfrm>
            <a:off x="-106018" y="-81643"/>
            <a:ext cx="12404035" cy="7021286"/>
            <a:chOff x="-106018" y="-81643"/>
            <a:chExt cx="12404035" cy="7021286"/>
          </a:xfrm>
        </p:grpSpPr>
        <p:pic>
          <p:nvPicPr>
            <p:cNvPr id="160" name="Google Shape;160;p22"/>
            <p:cNvPicPr preferRelativeResize="0"/>
            <p:nvPr/>
          </p:nvPicPr>
          <p:blipFill rotWithShape="1">
            <a:blip r:embed="rId2">
              <a:alphaModFix/>
            </a:blip>
            <a:srcRect/>
            <a:stretch/>
          </p:blipFill>
          <p:spPr>
            <a:xfrm>
              <a:off x="-106018" y="-70757"/>
              <a:ext cx="6193042" cy="7010400"/>
            </a:xfrm>
            <a:prstGeom prst="rect">
              <a:avLst/>
            </a:prstGeom>
            <a:noFill/>
            <a:ln>
              <a:noFill/>
            </a:ln>
          </p:spPr>
        </p:pic>
        <p:pic>
          <p:nvPicPr>
            <p:cNvPr id="161" name="Google Shape;161;p22"/>
            <p:cNvPicPr preferRelativeResize="0"/>
            <p:nvPr/>
          </p:nvPicPr>
          <p:blipFill rotWithShape="1">
            <a:blip r:embed="rId2">
              <a:alphaModFix/>
            </a:blip>
            <a:srcRect/>
            <a:stretch/>
          </p:blipFill>
          <p:spPr>
            <a:xfrm>
              <a:off x="6104975" y="-81643"/>
              <a:ext cx="6193042" cy="7010400"/>
            </a:xfrm>
            <a:prstGeom prst="rect">
              <a:avLst/>
            </a:prstGeom>
            <a:noFill/>
            <a:ln>
              <a:noFill/>
            </a:ln>
          </p:spPr>
        </p:pic>
      </p:grpSp>
      <p:sp>
        <p:nvSpPr>
          <p:cNvPr id="162" name="Google Shape;162;p22"/>
          <p:cNvSpPr/>
          <p:nvPr/>
        </p:nvSpPr>
        <p:spPr>
          <a:xfrm>
            <a:off x="0" y="6283569"/>
            <a:ext cx="12192000" cy="574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3" name="Google Shape;163;p22"/>
          <p:cNvSpPr/>
          <p:nvPr/>
        </p:nvSpPr>
        <p:spPr>
          <a:xfrm>
            <a:off x="10756003" y="6329579"/>
            <a:ext cx="863241" cy="4154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chemeClr val="accent3"/>
                </a:solidFill>
                <a:latin typeface="Overpass Medium"/>
                <a:ea typeface="Overpass Medium"/>
                <a:cs typeface="Overpass Medium"/>
                <a:sym typeface="Overpass Medium"/>
              </a:rPr>
              <a:t>redf.org</a:t>
            </a:r>
            <a:endParaRPr sz="1400" b="0" i="0" u="none" strike="noStrike" cap="none">
              <a:solidFill>
                <a:schemeClr val="accent3"/>
              </a:solidFill>
              <a:latin typeface="Overpass Medium"/>
              <a:ea typeface="Overpass Medium"/>
              <a:cs typeface="Overpass Medium"/>
              <a:sym typeface="Overpass Medium"/>
            </a:endParaRPr>
          </a:p>
        </p:txBody>
      </p:sp>
    </p:spTree>
    <p:extLst>
      <p:ext uri="{BB962C8B-B14F-4D97-AF65-F5344CB8AC3E}">
        <p14:creationId xmlns:p14="http://schemas.microsoft.com/office/powerpoint/2010/main" val="1711886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164"/>
        <p:cNvGrpSpPr/>
        <p:nvPr/>
      </p:nvGrpSpPr>
      <p:grpSpPr>
        <a:xfrm>
          <a:off x="0" y="0"/>
          <a:ext cx="0" cy="0"/>
          <a:chOff x="0" y="0"/>
          <a:chExt cx="0" cy="0"/>
        </a:xfrm>
      </p:grpSpPr>
      <p:sp>
        <p:nvSpPr>
          <p:cNvPr id="165" name="Google Shape;165;p23"/>
          <p:cNvSpPr>
            <a:spLocks noGrp="1"/>
          </p:cNvSpPr>
          <p:nvPr>
            <p:ph type="pic" idx="2"/>
          </p:nvPr>
        </p:nvSpPr>
        <p:spPr>
          <a:xfrm>
            <a:off x="0" y="0"/>
            <a:ext cx="6858000" cy="6858000"/>
          </a:xfrm>
          <a:prstGeom prst="rect">
            <a:avLst/>
          </a:prstGeom>
          <a:solidFill>
            <a:schemeClr val="lt1"/>
          </a:solidFill>
          <a:ln>
            <a:noFill/>
          </a:ln>
        </p:spPr>
        <p:txBody>
          <a:bodyPr/>
          <a:lstStyle/>
          <a:p>
            <a:endParaRPr lang="en-US"/>
          </a:p>
        </p:txBody>
      </p:sp>
      <p:pic>
        <p:nvPicPr>
          <p:cNvPr id="166" name="Google Shape;166;p23"/>
          <p:cNvPicPr preferRelativeResize="0"/>
          <p:nvPr/>
        </p:nvPicPr>
        <p:blipFill rotWithShape="1">
          <a:blip r:embed="rId2">
            <a:alphaModFix/>
          </a:blip>
          <a:srcRect/>
          <a:stretch/>
        </p:blipFill>
        <p:spPr>
          <a:xfrm>
            <a:off x="10455386" y="537975"/>
            <a:ext cx="877206" cy="434044"/>
          </a:xfrm>
          <a:prstGeom prst="rect">
            <a:avLst/>
          </a:prstGeom>
          <a:noFill/>
          <a:ln>
            <a:noFill/>
          </a:ln>
        </p:spPr>
      </p:pic>
      <p:sp>
        <p:nvSpPr>
          <p:cNvPr id="167" name="Google Shape;167;p23"/>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dk1"/>
                </a:solidFill>
                <a:latin typeface="Overpass Medium"/>
                <a:ea typeface="Overpass Medium"/>
                <a:cs typeface="Overpass Medium"/>
                <a:sym typeface="Overpass Medium"/>
              </a:rPr>
              <a:t>‹#›</a:t>
            </a:fld>
            <a:endParaRPr sz="950" b="0" i="0" u="none" strike="noStrike" cap="none">
              <a:solidFill>
                <a:schemeClr val="dk1"/>
              </a:solidFill>
              <a:latin typeface="Overpass Medium"/>
              <a:ea typeface="Overpass Medium"/>
              <a:cs typeface="Overpass Medium"/>
              <a:sym typeface="Overpass Medium"/>
            </a:endParaRPr>
          </a:p>
        </p:txBody>
      </p:sp>
    </p:spTree>
    <p:extLst>
      <p:ext uri="{BB962C8B-B14F-4D97-AF65-F5344CB8AC3E}">
        <p14:creationId xmlns:p14="http://schemas.microsoft.com/office/powerpoint/2010/main" val="2536469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endParaRPr lang="en-US" dirty="0"/>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4230496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110"/>
        <p:cNvGrpSpPr/>
        <p:nvPr/>
      </p:nvGrpSpPr>
      <p:grpSpPr>
        <a:xfrm>
          <a:off x="0" y="0"/>
          <a:ext cx="0" cy="0"/>
          <a:chOff x="0" y="0"/>
          <a:chExt cx="0" cy="0"/>
        </a:xfrm>
      </p:grpSpPr>
      <p:sp>
        <p:nvSpPr>
          <p:cNvPr id="111" name="Google Shape;111;p15"/>
          <p:cNvSpPr>
            <a:spLocks noGrp="1"/>
          </p:cNvSpPr>
          <p:nvPr>
            <p:ph type="pic" idx="2"/>
          </p:nvPr>
        </p:nvSpPr>
        <p:spPr>
          <a:xfrm>
            <a:off x="3766456" y="0"/>
            <a:ext cx="8425544" cy="6858000"/>
          </a:xfrm>
          <a:prstGeom prst="rect">
            <a:avLst/>
          </a:prstGeom>
          <a:solidFill>
            <a:schemeClr val="lt1"/>
          </a:solidFill>
          <a:ln>
            <a:noFill/>
          </a:ln>
        </p:spPr>
        <p:txBody>
          <a:bodyPr/>
          <a:lstStyle/>
          <a:p>
            <a:endParaRPr lang="en-US"/>
          </a:p>
        </p:txBody>
      </p:sp>
      <p:sp>
        <p:nvSpPr>
          <p:cNvPr id="112" name="Google Shape;112;p15"/>
          <p:cNvSpPr/>
          <p:nvPr/>
        </p:nvSpPr>
        <p:spPr>
          <a:xfrm>
            <a:off x="0" y="0"/>
            <a:ext cx="3766457"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3" name="Google Shape;113;p15"/>
          <p:cNvPicPr preferRelativeResize="0"/>
          <p:nvPr/>
        </p:nvPicPr>
        <p:blipFill rotWithShape="1">
          <a:blip r:embed="rId2">
            <a:alphaModFix/>
          </a:blip>
          <a:srcRect/>
          <a:stretch/>
        </p:blipFill>
        <p:spPr>
          <a:xfrm>
            <a:off x="-2426585" y="0"/>
            <a:ext cx="6193042" cy="7010400"/>
          </a:xfrm>
          <a:prstGeom prst="rect">
            <a:avLst/>
          </a:prstGeom>
          <a:noFill/>
          <a:ln>
            <a:noFill/>
          </a:ln>
        </p:spPr>
      </p:pic>
    </p:spTree>
    <p:extLst>
      <p:ext uri="{BB962C8B-B14F-4D97-AF65-F5344CB8AC3E}">
        <p14:creationId xmlns:p14="http://schemas.microsoft.com/office/powerpoint/2010/main" val="1381788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endParaRPr lang="en-US" dirty="0"/>
          </a:p>
        </p:txBody>
      </p:sp>
    </p:spTree>
    <p:extLst>
      <p:ext uri="{BB962C8B-B14F-4D97-AF65-F5344CB8AC3E}">
        <p14:creationId xmlns:p14="http://schemas.microsoft.com/office/powerpoint/2010/main" val="1701863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91CE-2594-9C26-E47A-C1E363975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2259B-DDAF-FB04-54C6-CE184FAD0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623EC-B30B-59F0-F21D-3DEB251D5010}"/>
              </a:ext>
            </a:extLst>
          </p:cNvPr>
          <p:cNvSpPr>
            <a:spLocks noGrp="1"/>
          </p:cNvSpPr>
          <p:nvPr>
            <p:ph type="dt" sz="half" idx="10"/>
          </p:nvPr>
        </p:nvSpPr>
        <p:spPr/>
        <p:txBody>
          <a:bodyPr/>
          <a:lstStyle/>
          <a:p>
            <a:fld id="{E8216A5B-133D-D540-BF1F-8BDF634ED0F0}" type="datetimeFigureOut">
              <a:rPr lang="en-US" smtClean="0"/>
              <a:t>10/2/25</a:t>
            </a:fld>
            <a:endParaRPr lang="en-US"/>
          </a:p>
        </p:txBody>
      </p:sp>
      <p:sp>
        <p:nvSpPr>
          <p:cNvPr id="5" name="Footer Placeholder 4">
            <a:extLst>
              <a:ext uri="{FF2B5EF4-FFF2-40B4-BE49-F238E27FC236}">
                <a16:creationId xmlns:a16="http://schemas.microsoft.com/office/drawing/2014/main" id="{30C01266-F032-793D-F02D-ABB24DB70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38203-4BAA-4A46-7E87-35B08A970ADB}"/>
              </a:ext>
            </a:extLst>
          </p:cNvPr>
          <p:cNvSpPr>
            <a:spLocks noGrp="1"/>
          </p:cNvSpPr>
          <p:nvPr>
            <p:ph type="sldNum" sz="quarter" idx="12"/>
          </p:nvPr>
        </p:nvSpPr>
        <p:spPr/>
        <p:txBody>
          <a:bodyPr/>
          <a:lstStyle/>
          <a:p>
            <a:fld id="{0CA77DF0-4EF4-BF49-9899-D82800D38821}" type="slidenum">
              <a:rPr lang="en-US" smtClean="0"/>
              <a:t>‹#›</a:t>
            </a:fld>
            <a:endParaRPr lang="en-US"/>
          </a:p>
        </p:txBody>
      </p:sp>
    </p:spTree>
    <p:extLst>
      <p:ext uri="{BB962C8B-B14F-4D97-AF65-F5344CB8AC3E}">
        <p14:creationId xmlns:p14="http://schemas.microsoft.com/office/powerpoint/2010/main" val="85510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3E8A2-0533-567A-58C6-C184D6BB2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DCA2E-F3E8-D9FC-4D09-2977128503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DB8761-E2F4-5162-1058-3E9E08597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037C0E-29C6-791D-F9E5-0C1C8A1F7735}"/>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6" name="Footer Placeholder 5">
            <a:extLst>
              <a:ext uri="{FF2B5EF4-FFF2-40B4-BE49-F238E27FC236}">
                <a16:creationId xmlns:a16="http://schemas.microsoft.com/office/drawing/2014/main" id="{2CA7586B-BB51-03BD-93AC-8FABE22D6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05B57E-4D0C-49D5-A8FA-772E96D46050}"/>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67588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7931-B1A1-F2C9-6A30-A642302AA7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A6CDB3-06BB-28DB-2DC8-2E069FC1A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00C510-0D83-6A6F-7C02-71CA00EC44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9E1B4E-8F98-EB97-E03B-B8D1F5459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9C3EE-957D-EC9C-1698-247575CD66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0A10B0-9E9A-9762-CD0C-F0E0C9043963}"/>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8" name="Footer Placeholder 7">
            <a:extLst>
              <a:ext uri="{FF2B5EF4-FFF2-40B4-BE49-F238E27FC236}">
                <a16:creationId xmlns:a16="http://schemas.microsoft.com/office/drawing/2014/main" id="{A8480FF7-B334-0740-F7F6-E6D39F85EC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8F7985-46BB-8620-7CFB-A0D34979177A}"/>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223671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2DC9-E6E2-9E29-32F1-C9239812FB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43E54B-FF9B-7AE5-ECA2-875AD2822B47}"/>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4" name="Footer Placeholder 3">
            <a:extLst>
              <a:ext uri="{FF2B5EF4-FFF2-40B4-BE49-F238E27FC236}">
                <a16:creationId xmlns:a16="http://schemas.microsoft.com/office/drawing/2014/main" id="{825B8FD6-F70B-2E03-91CE-48DDF51FA0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D5F19-2549-7025-7862-7EE867DC5C94}"/>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121874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A1773-AA9A-68FD-FAA6-7921808F9E4D}"/>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3" name="Footer Placeholder 2">
            <a:extLst>
              <a:ext uri="{FF2B5EF4-FFF2-40B4-BE49-F238E27FC236}">
                <a16:creationId xmlns:a16="http://schemas.microsoft.com/office/drawing/2014/main" id="{6A494492-5F4A-5928-EE44-E4909E8A08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5BF4FD-35A1-BB99-D672-C3045DFD012F}"/>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365944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54E4-4E44-114D-3093-6F4B7ED4C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044E8-3AB5-7FBC-D944-2055EE646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4F72BB-3708-9BFC-0982-8FB96339A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076A7-B19B-3D6F-57FD-236E54E5CBF1}"/>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6" name="Footer Placeholder 5">
            <a:extLst>
              <a:ext uri="{FF2B5EF4-FFF2-40B4-BE49-F238E27FC236}">
                <a16:creationId xmlns:a16="http://schemas.microsoft.com/office/drawing/2014/main" id="{F0E9E7C3-8209-989D-3C0A-99A6217F4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E13B18-6B33-3D7A-8D21-5855DFB62703}"/>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327296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6B809-27EE-2990-AD59-0F4F2B535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352ADF-1064-6B84-D739-C2439A1281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F34600-EE8F-7804-16FE-18AE02F75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B358D-1430-ABE1-2641-3E8DBA9855EB}"/>
              </a:ext>
            </a:extLst>
          </p:cNvPr>
          <p:cNvSpPr>
            <a:spLocks noGrp="1"/>
          </p:cNvSpPr>
          <p:nvPr>
            <p:ph type="dt" sz="half" idx="10"/>
          </p:nvPr>
        </p:nvSpPr>
        <p:spPr/>
        <p:txBody>
          <a:bodyPr/>
          <a:lstStyle/>
          <a:p>
            <a:fld id="{5477E654-58B7-B241-B632-DA54EA7E038F}" type="datetimeFigureOut">
              <a:rPr lang="en-US" smtClean="0"/>
              <a:t>10/2/25</a:t>
            </a:fld>
            <a:endParaRPr lang="en-US"/>
          </a:p>
        </p:txBody>
      </p:sp>
      <p:sp>
        <p:nvSpPr>
          <p:cNvPr id="6" name="Footer Placeholder 5">
            <a:extLst>
              <a:ext uri="{FF2B5EF4-FFF2-40B4-BE49-F238E27FC236}">
                <a16:creationId xmlns:a16="http://schemas.microsoft.com/office/drawing/2014/main" id="{3FE93B0E-3696-F715-B342-9D6910E6E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B8ED7-78FC-EDAF-FFAA-9170C7140749}"/>
              </a:ext>
            </a:extLst>
          </p:cNvPr>
          <p:cNvSpPr>
            <a:spLocks noGrp="1"/>
          </p:cNvSpPr>
          <p:nvPr>
            <p:ph type="sldNum" sz="quarter" idx="12"/>
          </p:nvPr>
        </p:nvSpPr>
        <p:spPr/>
        <p:txBody>
          <a:bodyPr/>
          <a:lstStyle/>
          <a:p>
            <a:fld id="{D37C4C86-863A-C745-A129-925E5FC7B502}" type="slidenum">
              <a:rPr lang="en-US" smtClean="0"/>
              <a:t>‹#›</a:t>
            </a:fld>
            <a:endParaRPr lang="en-US"/>
          </a:p>
        </p:txBody>
      </p:sp>
    </p:spTree>
    <p:extLst>
      <p:ext uri="{BB962C8B-B14F-4D97-AF65-F5344CB8AC3E}">
        <p14:creationId xmlns:p14="http://schemas.microsoft.com/office/powerpoint/2010/main" val="21636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372E2D-91FB-5C3F-280C-4085B769F9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250281-61B0-B0A6-B91A-995960136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E7846-3788-C473-3A10-2F8C0F9F0F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77E654-58B7-B241-B632-DA54EA7E038F}" type="datetimeFigureOut">
              <a:rPr lang="en-US" smtClean="0"/>
              <a:t>10/2/25</a:t>
            </a:fld>
            <a:endParaRPr lang="en-US"/>
          </a:p>
        </p:txBody>
      </p:sp>
      <p:sp>
        <p:nvSpPr>
          <p:cNvPr id="5" name="Footer Placeholder 4">
            <a:extLst>
              <a:ext uri="{FF2B5EF4-FFF2-40B4-BE49-F238E27FC236}">
                <a16:creationId xmlns:a16="http://schemas.microsoft.com/office/drawing/2014/main" id="{C9DB83EF-7BC6-18F0-59FB-29EE4CC84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5FD3A8-6EFD-184A-73C8-A86C32ED9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7C4C86-863A-C745-A129-925E5FC7B502}" type="slidenum">
              <a:rPr lang="en-US" smtClean="0"/>
              <a:t>‹#›</a:t>
            </a:fld>
            <a:endParaRPr lang="en-US"/>
          </a:p>
        </p:txBody>
      </p:sp>
      <p:pic>
        <p:nvPicPr>
          <p:cNvPr id="7" name="Google Shape;166;p23">
            <a:extLst>
              <a:ext uri="{FF2B5EF4-FFF2-40B4-BE49-F238E27FC236}">
                <a16:creationId xmlns:a16="http://schemas.microsoft.com/office/drawing/2014/main" id="{47641BCA-6502-B2F9-CD9E-10DADA48DCA5}"/>
              </a:ext>
            </a:extLst>
          </p:cNvPr>
          <p:cNvPicPr preferRelativeResize="0"/>
          <p:nvPr userDrawn="1"/>
        </p:nvPicPr>
        <p:blipFill rotWithShape="1">
          <a:blip r:embed="rId13">
            <a:alphaModFix/>
          </a:blip>
          <a:srcRect/>
          <a:stretch/>
        </p:blipFill>
        <p:spPr>
          <a:xfrm>
            <a:off x="10455386" y="537975"/>
            <a:ext cx="877206" cy="434044"/>
          </a:xfrm>
          <a:prstGeom prst="rect">
            <a:avLst/>
          </a:prstGeom>
          <a:noFill/>
          <a:ln>
            <a:noFill/>
          </a:ln>
        </p:spPr>
      </p:pic>
    </p:spTree>
    <p:extLst>
      <p:ext uri="{BB962C8B-B14F-4D97-AF65-F5344CB8AC3E}">
        <p14:creationId xmlns:p14="http://schemas.microsoft.com/office/powerpoint/2010/main" val="2600804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3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3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3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166;p23">
            <a:extLst>
              <a:ext uri="{FF2B5EF4-FFF2-40B4-BE49-F238E27FC236}">
                <a16:creationId xmlns:a16="http://schemas.microsoft.com/office/drawing/2014/main" id="{D142874A-CE7B-17F9-2BD7-781D44A97819}"/>
              </a:ext>
            </a:extLst>
          </p:cNvPr>
          <p:cNvPicPr preferRelativeResize="0"/>
          <p:nvPr userDrawn="1"/>
        </p:nvPicPr>
        <p:blipFill rotWithShape="1">
          <a:blip r:embed="rId27">
            <a:alphaModFix/>
          </a:blip>
          <a:srcRect/>
          <a:stretch/>
        </p:blipFill>
        <p:spPr>
          <a:xfrm>
            <a:off x="10455386" y="537975"/>
            <a:ext cx="877206" cy="434044"/>
          </a:xfrm>
          <a:prstGeom prst="rect">
            <a:avLst/>
          </a:prstGeom>
          <a:noFill/>
          <a:ln>
            <a:noFill/>
          </a:ln>
        </p:spPr>
      </p:pic>
    </p:spTree>
    <p:extLst>
      <p:ext uri="{BB962C8B-B14F-4D97-AF65-F5344CB8AC3E}">
        <p14:creationId xmlns:p14="http://schemas.microsoft.com/office/powerpoint/2010/main" val="923454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hyperlink" Target="https://youtu.be/4qsfBCatgX8?si=NSknwY7DG1eEAd6a"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1Evwgu369Jw?si=prNcPkmHfsso3iW4" TargetMode="External"/><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6569-4CB0-3E54-DC54-132CA7505722}"/>
              </a:ext>
            </a:extLst>
          </p:cNvPr>
          <p:cNvSpPr>
            <a:spLocks noGrp="1"/>
          </p:cNvSpPr>
          <p:nvPr>
            <p:ph type="ctrTitle"/>
          </p:nvPr>
        </p:nvSpPr>
        <p:spPr>
          <a:xfrm>
            <a:off x="556437" y="2197542"/>
            <a:ext cx="11079126" cy="1231458"/>
          </a:xfrm>
        </p:spPr>
        <p:txBody>
          <a:bodyPr>
            <a:normAutofit fontScale="90000"/>
          </a:bodyPr>
          <a:lstStyle/>
          <a:p>
            <a:r>
              <a:rPr lang="en-US" dirty="0"/>
              <a:t>DE-ESCALATION &amp; CONFLICT MANAGEMENT</a:t>
            </a:r>
          </a:p>
        </p:txBody>
      </p:sp>
      <p:sp>
        <p:nvSpPr>
          <p:cNvPr id="3" name="Subtitle 2">
            <a:extLst>
              <a:ext uri="{FF2B5EF4-FFF2-40B4-BE49-F238E27FC236}">
                <a16:creationId xmlns:a16="http://schemas.microsoft.com/office/drawing/2014/main" id="{A3B5FA3C-68BB-BDA9-B5A9-0E2C238AB7E0}"/>
              </a:ext>
            </a:extLst>
          </p:cNvPr>
          <p:cNvSpPr>
            <a:spLocks noGrp="1"/>
          </p:cNvSpPr>
          <p:nvPr>
            <p:ph type="subTitle" idx="1"/>
          </p:nvPr>
        </p:nvSpPr>
        <p:spPr>
          <a:xfrm>
            <a:off x="1" y="3706138"/>
            <a:ext cx="12191999" cy="475286"/>
          </a:xfrm>
        </p:spPr>
        <p:txBody>
          <a:bodyPr/>
          <a:lstStyle/>
          <a:p>
            <a:r>
              <a:rPr lang="en-US" dirty="0"/>
              <a:t>Supervisor Success Series | New Supervisor Training &amp; Onboarding | Module 6</a:t>
            </a:r>
          </a:p>
        </p:txBody>
      </p:sp>
      <p:sp>
        <p:nvSpPr>
          <p:cNvPr id="4" name="Rectangle 3">
            <a:extLst>
              <a:ext uri="{FF2B5EF4-FFF2-40B4-BE49-F238E27FC236}">
                <a16:creationId xmlns:a16="http://schemas.microsoft.com/office/drawing/2014/main" id="{D791B360-731C-6E84-8C43-1B6E3A8CA26A}"/>
              </a:ext>
            </a:extLst>
          </p:cNvPr>
          <p:cNvSpPr/>
          <p:nvPr/>
        </p:nvSpPr>
        <p:spPr>
          <a:xfrm>
            <a:off x="3511826" y="4651513"/>
            <a:ext cx="5883965" cy="1311965"/>
          </a:xfrm>
          <a:prstGeom prst="rect">
            <a:avLst/>
          </a:prstGeom>
          <a:solidFill>
            <a:srgbClr val="EF3E2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NOTE: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This presentation should be heavily edited by the facilitator to ensure that the roles and responsibilities match the organization </a:t>
            </a:r>
          </a:p>
        </p:txBody>
      </p:sp>
    </p:spTree>
    <p:extLst>
      <p:ext uri="{BB962C8B-B14F-4D97-AF65-F5344CB8AC3E}">
        <p14:creationId xmlns:p14="http://schemas.microsoft.com/office/powerpoint/2010/main" val="74635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1811-AC6D-9FD7-BC54-400336DB4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953A2-6E18-F91D-A37C-C833374E83D7}"/>
              </a:ext>
            </a:extLst>
          </p:cNvPr>
          <p:cNvSpPr>
            <a:spLocks noGrp="1"/>
          </p:cNvSpPr>
          <p:nvPr>
            <p:ph type="title"/>
          </p:nvPr>
        </p:nvSpPr>
        <p:spPr>
          <a:xfrm>
            <a:off x="908844" y="328269"/>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De-Escalation and Empathy in Combination </a:t>
            </a:r>
          </a:p>
        </p:txBody>
      </p:sp>
      <p:sp>
        <p:nvSpPr>
          <p:cNvPr id="3" name="Rectangle 2">
            <a:extLst>
              <a:ext uri="{FF2B5EF4-FFF2-40B4-BE49-F238E27FC236}">
                <a16:creationId xmlns:a16="http://schemas.microsoft.com/office/drawing/2014/main" id="{0F91B1AA-48F5-E0AF-4DAB-58BA26D3B1A5}"/>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221206DD-0D59-B4D6-443A-75F483AB4403}"/>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64376FFF-E66D-8B4A-1C55-53110A618B51}"/>
              </a:ext>
            </a:extLst>
          </p:cNvPr>
          <p:cNvSpPr/>
          <p:nvPr/>
        </p:nvSpPr>
        <p:spPr>
          <a:xfrm>
            <a:off x="0" y="1117638"/>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What techniques can we use to de-escalate? Bring your manager in if it gets to be too much.</a:t>
            </a:r>
          </a:p>
        </p:txBody>
      </p:sp>
      <p:sp>
        <p:nvSpPr>
          <p:cNvPr id="5" name="Text Placeholder 7">
            <a:extLst>
              <a:ext uri="{FF2B5EF4-FFF2-40B4-BE49-F238E27FC236}">
                <a16:creationId xmlns:a16="http://schemas.microsoft.com/office/drawing/2014/main" id="{45D96525-7B33-5052-F187-F8C983819A7D}"/>
              </a:ext>
            </a:extLst>
          </p:cNvPr>
          <p:cNvSpPr txBox="1">
            <a:spLocks/>
          </p:cNvSpPr>
          <p:nvPr/>
        </p:nvSpPr>
        <p:spPr>
          <a:xfrm>
            <a:off x="1665459" y="1859661"/>
            <a:ext cx="2520000" cy="1080000"/>
          </a:xfrm>
          <a:prstGeom prst="rect">
            <a:avLst/>
          </a:prstGeom>
          <a:ln>
            <a:noFill/>
          </a:ln>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lang="en-US" sz="1800" dirty="0">
                <a:solidFill>
                  <a:srgbClr val="000000"/>
                </a:solidFill>
                <a:latin typeface="Aptos Light" panose="020B0004020202020204" pitchFamily="34" charset="0"/>
                <a:ea typeface="Chronicle Display Black" charset="0"/>
                <a:cs typeface="Chronicle Display Black" charset="0"/>
              </a:rPr>
              <a:t>Slowing Down the Conversation</a:t>
            </a:r>
            <a:r>
              <a:rPr lang="en-US" sz="1800" b="1" dirty="0">
                <a:solidFill>
                  <a:srgbClr val="000000"/>
                </a:solidFill>
                <a:latin typeface="Aptos Light" panose="020B0004020202020204" pitchFamily="34" charset="0"/>
                <a:ea typeface="Chronicle Display Black" charset="0"/>
                <a:cs typeface="Chronicle Display Black" charset="0"/>
              </a:rPr>
              <a:t>, Give it TIME</a:t>
            </a:r>
            <a:endParaRPr kumimoji="0" lang="en-US" sz="1800" b="1" u="none" strike="noStrike" kern="1200" cap="none" spc="0" normalizeH="0" baseline="0" noProof="0" dirty="0">
              <a:ln>
                <a:noFill/>
              </a:ln>
              <a:solidFill>
                <a:srgbClr val="000000"/>
              </a:solidFill>
              <a:effectLst/>
              <a:uLnTx/>
              <a:uFillTx/>
              <a:latin typeface="Aptos Light" panose="020B0004020202020204" pitchFamily="34" charset="0"/>
              <a:ea typeface="Chronicle Display Black" charset="0"/>
              <a:cs typeface="Chronicle Display Black" charset="0"/>
            </a:endParaRPr>
          </a:p>
        </p:txBody>
      </p:sp>
      <p:sp>
        <p:nvSpPr>
          <p:cNvPr id="6" name="Text Placeholder 9">
            <a:extLst>
              <a:ext uri="{FF2B5EF4-FFF2-40B4-BE49-F238E27FC236}">
                <a16:creationId xmlns:a16="http://schemas.microsoft.com/office/drawing/2014/main" id="{21C38729-9EC6-5F20-60D9-B4AC9F7DA550}"/>
              </a:ext>
            </a:extLst>
          </p:cNvPr>
          <p:cNvSpPr txBox="1">
            <a:spLocks/>
          </p:cNvSpPr>
          <p:nvPr/>
        </p:nvSpPr>
        <p:spPr>
          <a:xfrm>
            <a:off x="1665459" y="3096088"/>
            <a:ext cx="2665431" cy="1080000"/>
          </a:xfrm>
          <a:prstGeom prst="rect">
            <a:avLst/>
          </a:prstGeom>
          <a:ln>
            <a:noFill/>
          </a:ln>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1800" b="1" u="none" strike="noStrike" kern="1200" cap="none" spc="0" normalizeH="0" baseline="0" noProof="0" dirty="0">
                <a:ln>
                  <a:noFill/>
                </a:ln>
                <a:solidFill>
                  <a:srgbClr val="000000"/>
                </a:solidFill>
                <a:effectLst/>
                <a:uLnTx/>
                <a:uFillTx/>
                <a:latin typeface="Aptos Light" panose="020B0004020202020204" pitchFamily="34" charset="0"/>
                <a:ea typeface="Chronicle Display Black" charset="0"/>
                <a:cs typeface="Chronicle Display Black" charset="0"/>
              </a:rPr>
              <a:t>Validating</a:t>
            </a:r>
            <a:r>
              <a:rPr kumimoji="0" lang="en-US" sz="1800" u="none" strike="noStrike" kern="1200" cap="none" spc="0" normalizeH="0" baseline="0" noProof="0" dirty="0">
                <a:ln>
                  <a:noFill/>
                </a:ln>
                <a:solidFill>
                  <a:srgbClr val="000000"/>
                </a:solidFill>
                <a:effectLst/>
                <a:uLnTx/>
                <a:uFillTx/>
                <a:latin typeface="Aptos Light" panose="020B0004020202020204" pitchFamily="34" charset="0"/>
                <a:ea typeface="Chronicle Display Black" charset="0"/>
                <a:cs typeface="Chronicle Display Black" charset="0"/>
              </a:rPr>
              <a:t> their Emotions </a:t>
            </a:r>
          </a:p>
        </p:txBody>
      </p:sp>
      <p:sp>
        <p:nvSpPr>
          <p:cNvPr id="7" name="Text Placeholder 11">
            <a:extLst>
              <a:ext uri="{FF2B5EF4-FFF2-40B4-BE49-F238E27FC236}">
                <a16:creationId xmlns:a16="http://schemas.microsoft.com/office/drawing/2014/main" id="{4D4DC41F-D1F2-310E-7D34-FD7D96C1E3D9}"/>
              </a:ext>
            </a:extLst>
          </p:cNvPr>
          <p:cNvSpPr txBox="1">
            <a:spLocks/>
          </p:cNvSpPr>
          <p:nvPr/>
        </p:nvSpPr>
        <p:spPr>
          <a:xfrm>
            <a:off x="1665460" y="5581650"/>
            <a:ext cx="2520000" cy="1080000"/>
          </a:xfrm>
          <a:prstGeom prst="rect">
            <a:avLst/>
          </a:prstGeom>
          <a:ln>
            <a:noFill/>
          </a:ln>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Wingdings" charset="2"/>
              <a:buNone/>
              <a:tabLst/>
              <a:defRPr/>
            </a:pPr>
            <a:r>
              <a:rPr lang="en-US" sz="1800" dirty="0">
                <a:solidFill>
                  <a:srgbClr val="000000"/>
                </a:solidFill>
                <a:latin typeface="Aptos Light" panose="020B0004020202020204" pitchFamily="34" charset="0"/>
                <a:ea typeface="Chronicle Display Black" charset="0"/>
                <a:cs typeface="Chronicle Display Black" charset="0"/>
              </a:rPr>
              <a:t>Offering </a:t>
            </a:r>
            <a:r>
              <a:rPr lang="en-US" sz="1800" b="1" dirty="0">
                <a:solidFill>
                  <a:srgbClr val="000000"/>
                </a:solidFill>
                <a:latin typeface="Aptos Light" panose="020B0004020202020204" pitchFamily="34" charset="0"/>
                <a:ea typeface="Chronicle Display Black" charset="0"/>
                <a:cs typeface="Chronicle Display Black" charset="0"/>
              </a:rPr>
              <a:t>Choices</a:t>
            </a:r>
            <a:endParaRPr kumimoji="0" lang="en-US" sz="1800" b="1" u="none" strike="noStrike" kern="1200" cap="none" spc="0" normalizeH="0" baseline="0" noProof="0" dirty="0">
              <a:ln>
                <a:noFill/>
              </a:ln>
              <a:solidFill>
                <a:srgbClr val="000000"/>
              </a:solidFill>
              <a:effectLst/>
              <a:uLnTx/>
              <a:uFillTx/>
              <a:latin typeface="Aptos Light" panose="020B0004020202020204" pitchFamily="34" charset="0"/>
              <a:ea typeface="Chronicle Display Black" charset="0"/>
              <a:cs typeface="Chronicle Display Black" charset="0"/>
            </a:endParaRPr>
          </a:p>
        </p:txBody>
      </p:sp>
      <p:sp>
        <p:nvSpPr>
          <p:cNvPr id="10" name="Text Placeholder 14">
            <a:extLst>
              <a:ext uri="{FF2B5EF4-FFF2-40B4-BE49-F238E27FC236}">
                <a16:creationId xmlns:a16="http://schemas.microsoft.com/office/drawing/2014/main" id="{A6647A98-7EB2-207C-B2FC-D0428624D6DC}"/>
              </a:ext>
            </a:extLst>
          </p:cNvPr>
          <p:cNvSpPr txBox="1">
            <a:spLocks/>
          </p:cNvSpPr>
          <p:nvPr/>
        </p:nvSpPr>
        <p:spPr>
          <a:xfrm>
            <a:off x="4612059" y="1859661"/>
            <a:ext cx="6659985" cy="1080000"/>
          </a:xfrm>
          <a:prstGeom prst="rect">
            <a:avLst/>
          </a:prstGeom>
        </p:spPr>
        <p:txBody>
          <a:bodyPr anchor="ctr">
            <a:noAutofit/>
          </a:bodyP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30000"/>
              </a:lnSpc>
              <a:buClr>
                <a:srgbClr val="787878"/>
              </a:buClr>
              <a:buNone/>
              <a:tabLst>
                <a:tab pos="182880" algn="l"/>
              </a:tabLst>
              <a:defRPr/>
            </a:pPr>
            <a:r>
              <a:rPr kumimoji="0" lang="en-US" sz="1800" u="none" strike="noStrike" kern="1200" cap="none" spc="0" normalizeH="0" baseline="0" noProof="0" dirty="0">
                <a:ln>
                  <a:noFill/>
                </a:ln>
                <a:solidFill>
                  <a:schemeClr val="tx1"/>
                </a:solidFill>
                <a:effectLst/>
                <a:uLnTx/>
                <a:uFillTx/>
                <a:latin typeface="Aptos Light" panose="020B0004020202020204" pitchFamily="34" charset="0"/>
                <a:cs typeface="Open Sans"/>
              </a:rPr>
              <a:t>Staying calm is key. Calm is contagious. It </a:t>
            </a:r>
            <a:r>
              <a:rPr lang="en-US" sz="1800" dirty="0">
                <a:solidFill>
                  <a:schemeClr val="tx1"/>
                </a:solidFill>
                <a:latin typeface="Aptos Light" panose="020B0004020202020204" pitchFamily="34" charset="0"/>
                <a:cs typeface="Open Sans"/>
              </a:rPr>
              <a:t>allows the person to process their emotions and think more clearly before responding. It takes 20—30 minutes for the body to regulate. Wait it out. </a:t>
            </a:r>
            <a:endParaRPr kumimoji="0" lang="en-US" sz="1800" u="none" strike="noStrike" kern="1200" cap="none" spc="0" normalizeH="0" baseline="0" noProof="0" dirty="0">
              <a:ln>
                <a:noFill/>
              </a:ln>
              <a:solidFill>
                <a:schemeClr val="tx1"/>
              </a:solidFill>
              <a:effectLst/>
              <a:uLnTx/>
              <a:uFillTx/>
              <a:latin typeface="Aptos Light" panose="020B0004020202020204" pitchFamily="34" charset="0"/>
              <a:cs typeface="Open Sans"/>
            </a:endParaRPr>
          </a:p>
        </p:txBody>
      </p:sp>
      <p:cxnSp>
        <p:nvCxnSpPr>
          <p:cNvPr id="15" name="Straight Connector 14">
            <a:extLst>
              <a:ext uri="{FF2B5EF4-FFF2-40B4-BE49-F238E27FC236}">
                <a16:creationId xmlns:a16="http://schemas.microsoft.com/office/drawing/2014/main" id="{53153207-C962-8499-B6E7-D215AFAE8E4E}"/>
              </a:ext>
            </a:extLst>
          </p:cNvPr>
          <p:cNvCxnSpPr/>
          <p:nvPr/>
        </p:nvCxnSpPr>
        <p:spPr>
          <a:xfrm>
            <a:off x="4398759" y="1859661"/>
            <a:ext cx="0" cy="1080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90726B2-2E69-7FBA-2DD8-6AFD6017B085}"/>
              </a:ext>
            </a:extLst>
          </p:cNvPr>
          <p:cNvCxnSpPr/>
          <p:nvPr/>
        </p:nvCxnSpPr>
        <p:spPr>
          <a:xfrm>
            <a:off x="4398759" y="3096088"/>
            <a:ext cx="0" cy="10800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73B233-9D46-2242-A401-C7D51809BE8B}"/>
              </a:ext>
            </a:extLst>
          </p:cNvPr>
          <p:cNvCxnSpPr/>
          <p:nvPr/>
        </p:nvCxnSpPr>
        <p:spPr>
          <a:xfrm>
            <a:off x="4398759" y="4332515"/>
            <a:ext cx="0" cy="1080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CE4C30-F938-A716-BF34-9F19CD0593CA}"/>
              </a:ext>
            </a:extLst>
          </p:cNvPr>
          <p:cNvCxnSpPr/>
          <p:nvPr/>
        </p:nvCxnSpPr>
        <p:spPr>
          <a:xfrm>
            <a:off x="4398759" y="5568942"/>
            <a:ext cx="0" cy="10800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CBDF8A-712F-B40E-5EE0-B4986AB81298}"/>
              </a:ext>
            </a:extLst>
          </p:cNvPr>
          <p:cNvSpPr/>
          <p:nvPr/>
        </p:nvSpPr>
        <p:spPr>
          <a:xfrm>
            <a:off x="908860" y="1859661"/>
            <a:ext cx="72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u="none" strike="noStrike" kern="1200" cap="none" spc="0" normalizeH="0" baseline="0" noProof="0" dirty="0">
                <a:ln>
                  <a:noFill/>
                </a:ln>
                <a:solidFill>
                  <a:schemeClr val="accent1"/>
                </a:solidFill>
                <a:effectLst/>
                <a:uLnTx/>
                <a:uFillTx/>
                <a:latin typeface="Aptos Light" panose="020B0004020202020204" pitchFamily="34" charset="0"/>
              </a:rPr>
              <a:t>1</a:t>
            </a:r>
          </a:p>
        </p:txBody>
      </p:sp>
      <p:sp>
        <p:nvSpPr>
          <p:cNvPr id="28" name="Rectangle 27">
            <a:extLst>
              <a:ext uri="{FF2B5EF4-FFF2-40B4-BE49-F238E27FC236}">
                <a16:creationId xmlns:a16="http://schemas.microsoft.com/office/drawing/2014/main" id="{BCC25E51-B27D-918C-E730-B386D46E27E8}"/>
              </a:ext>
            </a:extLst>
          </p:cNvPr>
          <p:cNvSpPr/>
          <p:nvPr/>
        </p:nvSpPr>
        <p:spPr>
          <a:xfrm>
            <a:off x="908860" y="3096088"/>
            <a:ext cx="72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u="none" strike="noStrike" kern="1200" cap="none" spc="0" normalizeH="0" baseline="0" noProof="0" dirty="0">
                <a:ln>
                  <a:noFill/>
                </a:ln>
                <a:solidFill>
                  <a:schemeClr val="accent2"/>
                </a:solidFill>
                <a:effectLst/>
                <a:uLnTx/>
                <a:uFillTx/>
                <a:latin typeface="Aptos Light" panose="020B0004020202020204" pitchFamily="34" charset="0"/>
              </a:rPr>
              <a:t>2</a:t>
            </a:r>
          </a:p>
        </p:txBody>
      </p:sp>
      <p:sp>
        <p:nvSpPr>
          <p:cNvPr id="29" name="Rectangle 28">
            <a:extLst>
              <a:ext uri="{FF2B5EF4-FFF2-40B4-BE49-F238E27FC236}">
                <a16:creationId xmlns:a16="http://schemas.microsoft.com/office/drawing/2014/main" id="{24C0631C-C17A-B7AA-105B-5AC9EA7B0D29}"/>
              </a:ext>
            </a:extLst>
          </p:cNvPr>
          <p:cNvSpPr/>
          <p:nvPr/>
        </p:nvSpPr>
        <p:spPr>
          <a:xfrm>
            <a:off x="908860" y="4332515"/>
            <a:ext cx="72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u="none" strike="noStrike" kern="1200" cap="none" spc="0" normalizeH="0" baseline="0" noProof="0" dirty="0">
                <a:ln>
                  <a:noFill/>
                </a:ln>
                <a:solidFill>
                  <a:schemeClr val="accent3"/>
                </a:solidFill>
                <a:effectLst/>
                <a:uLnTx/>
                <a:uFillTx/>
                <a:latin typeface="Aptos Light" panose="020B0004020202020204" pitchFamily="34" charset="0"/>
              </a:rPr>
              <a:t>3</a:t>
            </a:r>
          </a:p>
        </p:txBody>
      </p:sp>
      <p:sp>
        <p:nvSpPr>
          <p:cNvPr id="30" name="Rectangle 29">
            <a:extLst>
              <a:ext uri="{FF2B5EF4-FFF2-40B4-BE49-F238E27FC236}">
                <a16:creationId xmlns:a16="http://schemas.microsoft.com/office/drawing/2014/main" id="{8BD22E34-259A-EB26-D980-0E0F00C4F890}"/>
              </a:ext>
            </a:extLst>
          </p:cNvPr>
          <p:cNvSpPr/>
          <p:nvPr/>
        </p:nvSpPr>
        <p:spPr>
          <a:xfrm>
            <a:off x="908860" y="5568942"/>
            <a:ext cx="72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u="none" strike="noStrike" kern="1200" cap="none" spc="0" normalizeH="0" baseline="0" noProof="0" dirty="0">
                <a:ln>
                  <a:noFill/>
                </a:ln>
                <a:solidFill>
                  <a:schemeClr val="accent4"/>
                </a:solidFill>
                <a:effectLst/>
                <a:uLnTx/>
                <a:uFillTx/>
                <a:latin typeface="Aptos Light" panose="020B0004020202020204" pitchFamily="34" charset="0"/>
              </a:rPr>
              <a:t>4</a:t>
            </a:r>
          </a:p>
        </p:txBody>
      </p:sp>
      <p:sp>
        <p:nvSpPr>
          <p:cNvPr id="31" name="Text Placeholder 15">
            <a:extLst>
              <a:ext uri="{FF2B5EF4-FFF2-40B4-BE49-F238E27FC236}">
                <a16:creationId xmlns:a16="http://schemas.microsoft.com/office/drawing/2014/main" id="{12CCC3F5-ACC0-6EC6-891A-54CA76A89B11}"/>
              </a:ext>
            </a:extLst>
          </p:cNvPr>
          <p:cNvSpPr txBox="1">
            <a:spLocks/>
          </p:cNvSpPr>
          <p:nvPr/>
        </p:nvSpPr>
        <p:spPr>
          <a:xfrm>
            <a:off x="4612059" y="3020071"/>
            <a:ext cx="6659985" cy="1080000"/>
          </a:xfrm>
          <a:prstGeom prst="rect">
            <a:avLst/>
          </a:prstGeom>
        </p:spPr>
        <p:txBody>
          <a:bodyPr anchor="ctr">
            <a:noAutofit/>
          </a:bodyPr>
          <a:lstStyle>
            <a:defPPr>
              <a:defRPr lang="en-US"/>
            </a:defPPr>
            <a:lvl1pPr marL="137160" indent="-137160">
              <a:lnSpc>
                <a:spcPct val="130000"/>
              </a:lnSpc>
              <a:spcBef>
                <a:spcPts val="1000"/>
              </a:spcBef>
              <a:buClr>
                <a:schemeClr val="accent5"/>
              </a:buClr>
              <a:buSzPct val="75000"/>
              <a:buFont typeface="Arial" panose="020B0604020202020204" pitchFamily="34" charset="0"/>
              <a:buChar char="•"/>
              <a:tabLst>
                <a:tab pos="182880" algn="l"/>
              </a:tabLst>
              <a:defRPr sz="1200">
                <a:solidFill>
                  <a:srgbClr val="000000"/>
                </a:solidFill>
                <a:cs typeface="Open Sans"/>
              </a:defRPr>
            </a:lvl1pPr>
            <a:lvl2pPr marL="685800" indent="-228600">
              <a:lnSpc>
                <a:spcPct val="100000"/>
              </a:lnSpc>
              <a:spcBef>
                <a:spcPts val="500"/>
              </a:spcBef>
              <a:buClr>
                <a:schemeClr val="accent5"/>
              </a:buClr>
              <a:buSzPct val="75000"/>
              <a:buFont typeface="Wingdings" charset="2"/>
              <a:buChar char="§"/>
              <a:defRPr>
                <a:solidFill>
                  <a:srgbClr val="3F3F3F"/>
                </a:solidFill>
              </a:defRPr>
            </a:lvl2pPr>
            <a:lvl3pPr marL="1143000" indent="-228600">
              <a:lnSpc>
                <a:spcPct val="100000"/>
              </a:lnSpc>
              <a:spcBef>
                <a:spcPts val="500"/>
              </a:spcBef>
              <a:buClr>
                <a:schemeClr val="accent5"/>
              </a:buClr>
              <a:buSzPct val="75000"/>
              <a:buFont typeface="Wingdings" charset="2"/>
              <a:buChar char="§"/>
              <a:defRPr sz="1600">
                <a:solidFill>
                  <a:srgbClr val="3F3F3F"/>
                </a:solidFill>
              </a:defRPr>
            </a:lvl3pPr>
            <a:lvl4pPr marL="1600200" indent="-228600">
              <a:lnSpc>
                <a:spcPct val="100000"/>
              </a:lnSpc>
              <a:spcBef>
                <a:spcPts val="500"/>
              </a:spcBef>
              <a:buClr>
                <a:schemeClr val="accent5"/>
              </a:buClr>
              <a:buSzPct val="75000"/>
              <a:buFont typeface="Wingdings" charset="2"/>
              <a:buChar char="§"/>
              <a:defRPr sz="1400">
                <a:solidFill>
                  <a:srgbClr val="3F3F3F"/>
                </a:solidFill>
              </a:defRPr>
            </a:lvl4pPr>
            <a:lvl5pPr marL="2057400" indent="-228600">
              <a:lnSpc>
                <a:spcPct val="100000"/>
              </a:lnSpc>
              <a:spcBef>
                <a:spcPts val="500"/>
              </a:spcBef>
              <a:buClr>
                <a:schemeClr val="accent5"/>
              </a:buClr>
              <a:buSzPct val="75000"/>
              <a:buFont typeface="Wingdings" charset="2"/>
              <a:buChar char="§"/>
              <a:defRPr sz="1400">
                <a:solidFill>
                  <a:srgbClr val="3F3F3F"/>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30000"/>
              </a:lnSpc>
              <a:spcBef>
                <a:spcPts val="1000"/>
              </a:spcBef>
              <a:spcAft>
                <a:spcPts val="0"/>
              </a:spcAft>
              <a:buClr>
                <a:srgbClr val="787878"/>
              </a:buClr>
              <a:buSzPct val="75000"/>
              <a:buNone/>
              <a:tabLst>
                <a:tab pos="182880" algn="l"/>
              </a:tabLst>
              <a:defRPr/>
            </a:pPr>
            <a:r>
              <a:rPr lang="en-US" sz="1800" dirty="0">
                <a:solidFill>
                  <a:schemeClr val="tx1"/>
                </a:solidFill>
                <a:latin typeface="Aptos Light" panose="020B0004020202020204" pitchFamily="34" charset="0"/>
              </a:rPr>
              <a:t>Acknowledge what the other person is feeling without minimizing or dismissing it. No, “why?” or “I’m sorry you feel that way.” </a:t>
            </a:r>
            <a:r>
              <a:rPr lang="en-US" sz="1800" b="1" dirty="0">
                <a:solidFill>
                  <a:schemeClr val="accent1"/>
                </a:solidFill>
                <a:latin typeface="Aptos Light" panose="020B0004020202020204" pitchFamily="34" charset="0"/>
              </a:rPr>
              <a:t>X </a:t>
            </a:r>
            <a:r>
              <a:rPr lang="en-US" sz="1800" dirty="0">
                <a:solidFill>
                  <a:schemeClr val="tx1"/>
                </a:solidFill>
                <a:latin typeface="Aptos Light" panose="020B0004020202020204" pitchFamily="34" charset="0"/>
              </a:rPr>
              <a:t>Instead: I see you are struggling, I see this is hard. </a:t>
            </a:r>
            <a:endParaRPr kumimoji="0" lang="en-US" sz="1800" u="none" strike="noStrike" kern="1200" cap="none" spc="0" normalizeH="0" baseline="0" noProof="0" dirty="0">
              <a:ln>
                <a:noFill/>
              </a:ln>
              <a:solidFill>
                <a:schemeClr val="tx1"/>
              </a:solidFill>
              <a:effectLst/>
              <a:uLnTx/>
              <a:uFillTx/>
              <a:latin typeface="Aptos Light" panose="020B0004020202020204" pitchFamily="34" charset="0"/>
            </a:endParaRPr>
          </a:p>
        </p:txBody>
      </p:sp>
      <p:sp>
        <p:nvSpPr>
          <p:cNvPr id="32" name="Text Placeholder 16">
            <a:extLst>
              <a:ext uri="{FF2B5EF4-FFF2-40B4-BE49-F238E27FC236}">
                <a16:creationId xmlns:a16="http://schemas.microsoft.com/office/drawing/2014/main" id="{B72FD54E-6F6D-81E6-88D8-6B3F17AA2969}"/>
              </a:ext>
            </a:extLst>
          </p:cNvPr>
          <p:cNvSpPr txBox="1">
            <a:spLocks/>
          </p:cNvSpPr>
          <p:nvPr/>
        </p:nvSpPr>
        <p:spPr>
          <a:xfrm>
            <a:off x="4612059" y="5581650"/>
            <a:ext cx="6659985" cy="1080000"/>
          </a:xfrm>
          <a:prstGeom prst="rect">
            <a:avLst/>
          </a:prstGeom>
        </p:spPr>
        <p:txBody>
          <a:bodyPr anchor="ctr">
            <a:noAutofit/>
          </a:bodyPr>
          <a:lstStyle>
            <a:defPPr>
              <a:defRPr lang="en-US"/>
            </a:defPPr>
            <a:lvl1pPr marL="137160" indent="-137160">
              <a:lnSpc>
                <a:spcPct val="130000"/>
              </a:lnSpc>
              <a:spcBef>
                <a:spcPts val="1000"/>
              </a:spcBef>
              <a:buClr>
                <a:schemeClr val="accent5"/>
              </a:buClr>
              <a:buSzPct val="75000"/>
              <a:buFont typeface="Arial" panose="020B0604020202020204" pitchFamily="34" charset="0"/>
              <a:buChar char="•"/>
              <a:tabLst>
                <a:tab pos="182880" algn="l"/>
              </a:tabLst>
              <a:defRPr sz="1200">
                <a:solidFill>
                  <a:srgbClr val="000000"/>
                </a:solidFill>
                <a:cs typeface="Open Sans"/>
              </a:defRPr>
            </a:lvl1pPr>
            <a:lvl2pPr marL="685800" indent="-228600">
              <a:lnSpc>
                <a:spcPct val="100000"/>
              </a:lnSpc>
              <a:spcBef>
                <a:spcPts val="500"/>
              </a:spcBef>
              <a:buClr>
                <a:schemeClr val="accent5"/>
              </a:buClr>
              <a:buSzPct val="75000"/>
              <a:buFont typeface="Wingdings" charset="2"/>
              <a:buChar char="§"/>
              <a:defRPr>
                <a:solidFill>
                  <a:srgbClr val="3F3F3F"/>
                </a:solidFill>
              </a:defRPr>
            </a:lvl2pPr>
            <a:lvl3pPr marL="1143000" indent="-228600">
              <a:lnSpc>
                <a:spcPct val="100000"/>
              </a:lnSpc>
              <a:spcBef>
                <a:spcPts val="500"/>
              </a:spcBef>
              <a:buClr>
                <a:schemeClr val="accent5"/>
              </a:buClr>
              <a:buSzPct val="75000"/>
              <a:buFont typeface="Wingdings" charset="2"/>
              <a:buChar char="§"/>
              <a:defRPr sz="1600">
                <a:solidFill>
                  <a:srgbClr val="3F3F3F"/>
                </a:solidFill>
              </a:defRPr>
            </a:lvl3pPr>
            <a:lvl4pPr marL="1600200" indent="-228600">
              <a:lnSpc>
                <a:spcPct val="100000"/>
              </a:lnSpc>
              <a:spcBef>
                <a:spcPts val="500"/>
              </a:spcBef>
              <a:buClr>
                <a:schemeClr val="accent5"/>
              </a:buClr>
              <a:buSzPct val="75000"/>
              <a:buFont typeface="Wingdings" charset="2"/>
              <a:buChar char="§"/>
              <a:defRPr sz="1400">
                <a:solidFill>
                  <a:srgbClr val="3F3F3F"/>
                </a:solidFill>
              </a:defRPr>
            </a:lvl4pPr>
            <a:lvl5pPr marL="2057400" indent="-228600">
              <a:lnSpc>
                <a:spcPct val="100000"/>
              </a:lnSpc>
              <a:spcBef>
                <a:spcPts val="500"/>
              </a:spcBef>
              <a:buClr>
                <a:schemeClr val="accent5"/>
              </a:buClr>
              <a:buSzPct val="75000"/>
              <a:buFont typeface="Wingdings" charset="2"/>
              <a:buChar char="§"/>
              <a:defRPr sz="1400">
                <a:solidFill>
                  <a:srgbClr val="3F3F3F"/>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Clr>
                <a:srgbClr val="787878"/>
              </a:buClr>
              <a:buNone/>
              <a:defRPr/>
            </a:pPr>
            <a:r>
              <a:rPr lang="en-US" sz="1800" dirty="0">
                <a:solidFill>
                  <a:schemeClr val="tx1"/>
                </a:solidFill>
                <a:latin typeface="Aptos Light" panose="020B0004020202020204" pitchFamily="34" charset="0"/>
              </a:rPr>
              <a:t>Give the person some control over the conversation by offering options and choices about how to receive. Try to do this in a non-judgmental, non-patronizing way. </a:t>
            </a:r>
            <a:endParaRPr kumimoji="0" lang="en-US" sz="1800" u="none" strike="noStrike" kern="1200" cap="none" spc="0" normalizeH="0" baseline="0" noProof="0" dirty="0">
              <a:ln>
                <a:noFill/>
              </a:ln>
              <a:solidFill>
                <a:schemeClr val="tx1"/>
              </a:solidFill>
              <a:effectLst/>
              <a:uLnTx/>
              <a:uFillTx/>
              <a:latin typeface="Aptos Light" panose="020B0004020202020204" pitchFamily="34" charset="0"/>
            </a:endParaRPr>
          </a:p>
        </p:txBody>
      </p:sp>
      <p:sp>
        <p:nvSpPr>
          <p:cNvPr id="33" name="Text Placeholder 13">
            <a:extLst>
              <a:ext uri="{FF2B5EF4-FFF2-40B4-BE49-F238E27FC236}">
                <a16:creationId xmlns:a16="http://schemas.microsoft.com/office/drawing/2014/main" id="{5D53CB5E-CBD2-B804-9DE3-5FAFEC72CB4D}"/>
              </a:ext>
            </a:extLst>
          </p:cNvPr>
          <p:cNvSpPr txBox="1">
            <a:spLocks/>
          </p:cNvSpPr>
          <p:nvPr/>
        </p:nvSpPr>
        <p:spPr>
          <a:xfrm>
            <a:off x="1665460" y="4303478"/>
            <a:ext cx="2520000" cy="1080000"/>
          </a:xfrm>
          <a:prstGeom prst="rect">
            <a:avLst/>
          </a:prstGeom>
        </p:spPr>
        <p:txBody>
          <a:bodyPr lIns="0" tIns="0" rIns="0" bIns="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85000"/>
              </a:lnSpc>
              <a:buClr>
                <a:srgbClr val="787878"/>
              </a:buClr>
              <a:buNone/>
              <a:defRPr/>
            </a:pPr>
            <a:r>
              <a:rPr lang="en-US" sz="1800" dirty="0">
                <a:solidFill>
                  <a:srgbClr val="000000"/>
                </a:solidFill>
                <a:latin typeface="Aptos Light" panose="020B0004020202020204" pitchFamily="34" charset="0"/>
                <a:ea typeface="Chronicle Display Black" charset="0"/>
                <a:cs typeface="Chronicle Display Black" charset="0"/>
              </a:rPr>
              <a:t>Active Listening &amp; Non-Verbal Communication </a:t>
            </a:r>
          </a:p>
        </p:txBody>
      </p:sp>
      <p:sp>
        <p:nvSpPr>
          <p:cNvPr id="34" name="Text Placeholder 17">
            <a:extLst>
              <a:ext uri="{FF2B5EF4-FFF2-40B4-BE49-F238E27FC236}">
                <a16:creationId xmlns:a16="http://schemas.microsoft.com/office/drawing/2014/main" id="{2031C2AF-B21F-82F0-E2EC-F274E2E1302D}"/>
              </a:ext>
            </a:extLst>
          </p:cNvPr>
          <p:cNvSpPr txBox="1">
            <a:spLocks/>
          </p:cNvSpPr>
          <p:nvPr/>
        </p:nvSpPr>
        <p:spPr>
          <a:xfrm>
            <a:off x="4612059" y="4303478"/>
            <a:ext cx="6659985" cy="1080000"/>
          </a:xfrm>
          <a:prstGeom prst="rect">
            <a:avLst/>
          </a:prstGeom>
        </p:spPr>
        <p:txBody>
          <a:bodyPr anchor="ctr">
            <a:noAutofit/>
          </a:bodyPr>
          <a:lstStyle>
            <a:defPPr>
              <a:defRPr lang="en-US"/>
            </a:defPPr>
            <a:lvl1pPr marL="137160" indent="-137160">
              <a:lnSpc>
                <a:spcPct val="130000"/>
              </a:lnSpc>
              <a:spcBef>
                <a:spcPts val="1000"/>
              </a:spcBef>
              <a:buClr>
                <a:schemeClr val="accent5"/>
              </a:buClr>
              <a:buSzPct val="75000"/>
              <a:buFont typeface="Arial" panose="020B0604020202020204" pitchFamily="34" charset="0"/>
              <a:buChar char="•"/>
              <a:tabLst>
                <a:tab pos="182880" algn="l"/>
              </a:tabLst>
              <a:defRPr sz="1200">
                <a:solidFill>
                  <a:srgbClr val="000000"/>
                </a:solidFill>
                <a:cs typeface="Open Sans"/>
              </a:defRPr>
            </a:lvl1pPr>
            <a:lvl2pPr marL="685800" indent="-228600">
              <a:lnSpc>
                <a:spcPct val="100000"/>
              </a:lnSpc>
              <a:spcBef>
                <a:spcPts val="500"/>
              </a:spcBef>
              <a:buClr>
                <a:schemeClr val="accent5"/>
              </a:buClr>
              <a:buSzPct val="75000"/>
              <a:buFont typeface="Wingdings" charset="2"/>
              <a:buChar char="§"/>
              <a:defRPr>
                <a:solidFill>
                  <a:srgbClr val="3F3F3F"/>
                </a:solidFill>
              </a:defRPr>
            </a:lvl2pPr>
            <a:lvl3pPr marL="1143000" indent="-228600">
              <a:lnSpc>
                <a:spcPct val="100000"/>
              </a:lnSpc>
              <a:spcBef>
                <a:spcPts val="500"/>
              </a:spcBef>
              <a:buClr>
                <a:schemeClr val="accent5"/>
              </a:buClr>
              <a:buSzPct val="75000"/>
              <a:buFont typeface="Wingdings" charset="2"/>
              <a:buChar char="§"/>
              <a:defRPr sz="1600">
                <a:solidFill>
                  <a:srgbClr val="3F3F3F"/>
                </a:solidFill>
              </a:defRPr>
            </a:lvl3pPr>
            <a:lvl4pPr marL="1600200" indent="-228600">
              <a:lnSpc>
                <a:spcPct val="100000"/>
              </a:lnSpc>
              <a:spcBef>
                <a:spcPts val="500"/>
              </a:spcBef>
              <a:buClr>
                <a:schemeClr val="accent5"/>
              </a:buClr>
              <a:buSzPct val="75000"/>
              <a:buFont typeface="Wingdings" charset="2"/>
              <a:buChar char="§"/>
              <a:defRPr sz="1400">
                <a:solidFill>
                  <a:srgbClr val="3F3F3F"/>
                </a:solidFill>
              </a:defRPr>
            </a:lvl4pPr>
            <a:lvl5pPr marL="2057400" indent="-228600">
              <a:lnSpc>
                <a:spcPct val="100000"/>
              </a:lnSpc>
              <a:spcBef>
                <a:spcPts val="500"/>
              </a:spcBef>
              <a:buClr>
                <a:schemeClr val="accent5"/>
              </a:buClr>
              <a:buSzPct val="75000"/>
              <a:buFont typeface="Wingdings" charset="2"/>
              <a:buChar char="§"/>
              <a:defRPr sz="1400">
                <a:solidFill>
                  <a:srgbClr val="3F3F3F"/>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30000"/>
              </a:lnSpc>
              <a:spcBef>
                <a:spcPts val="1000"/>
              </a:spcBef>
              <a:spcAft>
                <a:spcPts val="0"/>
              </a:spcAft>
              <a:buClr>
                <a:srgbClr val="787878"/>
              </a:buClr>
              <a:buSzPct val="75000"/>
              <a:buNone/>
              <a:tabLst>
                <a:tab pos="182880" algn="l"/>
              </a:tabLst>
              <a:defRPr/>
            </a:pPr>
            <a:r>
              <a:rPr kumimoji="0" lang="en-US" sz="1800" u="none" strike="noStrike" kern="1200" cap="none" spc="0" normalizeH="0" baseline="0" noProof="0" dirty="0">
                <a:ln>
                  <a:noFill/>
                </a:ln>
                <a:solidFill>
                  <a:schemeClr val="tx1"/>
                </a:solidFill>
                <a:effectLst/>
                <a:uLnTx/>
                <a:uFillTx/>
                <a:latin typeface="Aptos Light" panose="020B0004020202020204" pitchFamily="34" charset="0"/>
              </a:rPr>
              <a:t>Paying full attention to the speaker without interrupting or planning your response while maintaining open, non-threatening body language to signal empathy and calmness. </a:t>
            </a:r>
          </a:p>
        </p:txBody>
      </p:sp>
    </p:spTree>
    <p:extLst>
      <p:ext uri="{BB962C8B-B14F-4D97-AF65-F5344CB8AC3E}">
        <p14:creationId xmlns:p14="http://schemas.microsoft.com/office/powerpoint/2010/main" val="279196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44C9E-221C-FD1D-AFDF-05D311337C1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DFFDEA7-8DB4-11B4-B2F0-74D1BF657C04}"/>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7FD405C-FB9E-068A-460A-EFAC40983C21}"/>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CC87D84D-56F3-F4A0-1357-A92EB3BF8D24}"/>
              </a:ext>
            </a:extLst>
          </p:cNvPr>
          <p:cNvGrpSpPr/>
          <p:nvPr/>
        </p:nvGrpSpPr>
        <p:grpSpPr>
          <a:xfrm>
            <a:off x="1005486" y="2482541"/>
            <a:ext cx="10002038" cy="601141"/>
            <a:chOff x="1444222" y="2519248"/>
            <a:chExt cx="10002038" cy="601141"/>
          </a:xfrm>
        </p:grpSpPr>
        <p:cxnSp>
          <p:nvCxnSpPr>
            <p:cNvPr id="7" name="Straight Connector 6">
              <a:extLst>
                <a:ext uri="{FF2B5EF4-FFF2-40B4-BE49-F238E27FC236}">
                  <a16:creationId xmlns:a16="http://schemas.microsoft.com/office/drawing/2014/main" id="{52E55D70-17C1-13D5-0F48-B78DFE7F19F7}"/>
                </a:ext>
              </a:extLst>
            </p:cNvPr>
            <p:cNvCxnSpPr>
              <a:cxnSpLocks/>
            </p:cNvCxnSpPr>
            <p:nvPr/>
          </p:nvCxnSpPr>
          <p:spPr>
            <a:xfrm>
              <a:off x="1444222" y="2848188"/>
              <a:ext cx="394243" cy="0"/>
            </a:xfrm>
            <a:prstGeom prst="line">
              <a:avLst/>
            </a:prstGeom>
            <a:ln w="127000" cmpd="sng"/>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0ECFB21-11FF-1135-2783-3CB8DCA648CA}"/>
                </a:ext>
              </a:extLst>
            </p:cNvPr>
            <p:cNvSpPr txBox="1"/>
            <p:nvPr/>
          </p:nvSpPr>
          <p:spPr>
            <a:xfrm>
              <a:off x="2011530" y="2519248"/>
              <a:ext cx="9434730" cy="601141"/>
            </a:xfrm>
            <a:prstGeom prst="rect">
              <a:avLst/>
            </a:prstGeom>
          </p:spPr>
          <p:txBody>
            <a:bodyPr vert="horz" wrap="square" lIns="91440" tIns="45720" rIns="91440" bIns="45720" rtlCol="0" anchor="ctr">
              <a:noAutofit/>
            </a:bodyPr>
            <a:lstStyle/>
            <a:p>
              <a:pPr lvl="0">
                <a:spcAft>
                  <a:spcPts val="600"/>
                </a:spcAft>
                <a:defRPr/>
              </a:pPr>
              <a:r>
                <a:rPr kumimoji="0" lang="en-US" sz="2000" b="1"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MEET PEOPLE WHERE THEY ARE: </a:t>
              </a:r>
              <a:r>
                <a:rPr lang="en-US" sz="2000" dirty="0">
                  <a:solidFill>
                    <a:srgbClr val="404040"/>
                  </a:solidFill>
                  <a:latin typeface="Aptos Light" panose="020B0004020202020204" pitchFamily="34" charset="0"/>
                  <a:cs typeface="Calibri"/>
                </a:rPr>
                <a:t>Everyone</a:t>
              </a:r>
              <a:r>
                <a:rPr lang="en-US" sz="2000" spc="-15" dirty="0">
                  <a:solidFill>
                    <a:srgbClr val="404040"/>
                  </a:solidFill>
                  <a:latin typeface="Aptos Light" panose="020B0004020202020204" pitchFamily="34" charset="0"/>
                  <a:cs typeface="Calibri"/>
                </a:rPr>
                <a:t> </a:t>
              </a:r>
              <a:r>
                <a:rPr lang="en-US" sz="2000" dirty="0">
                  <a:solidFill>
                    <a:srgbClr val="404040"/>
                  </a:solidFill>
                  <a:latin typeface="Aptos Light" panose="020B0004020202020204" pitchFamily="34" charset="0"/>
                  <a:cs typeface="Calibri"/>
                </a:rPr>
                <a:t>has</a:t>
              </a:r>
              <a:r>
                <a:rPr lang="en-US" sz="2000" spc="-25" dirty="0">
                  <a:solidFill>
                    <a:srgbClr val="404040"/>
                  </a:solidFill>
                  <a:latin typeface="Aptos Light" panose="020B0004020202020204" pitchFamily="34" charset="0"/>
                  <a:cs typeface="Calibri"/>
                </a:rPr>
                <a:t> </a:t>
              </a:r>
              <a:r>
                <a:rPr lang="en-US" sz="2000" dirty="0">
                  <a:solidFill>
                    <a:srgbClr val="404040"/>
                  </a:solidFill>
                  <a:latin typeface="Aptos Light" panose="020B0004020202020204" pitchFamily="34" charset="0"/>
                  <a:cs typeface="Calibri"/>
                </a:rPr>
                <a:t>a</a:t>
              </a:r>
              <a:r>
                <a:rPr lang="en-US" sz="2000" spc="-10" dirty="0">
                  <a:solidFill>
                    <a:srgbClr val="404040"/>
                  </a:solidFill>
                  <a:latin typeface="Aptos Light" panose="020B0004020202020204" pitchFamily="34" charset="0"/>
                  <a:cs typeface="Calibri"/>
                </a:rPr>
                <a:t> </a:t>
              </a:r>
              <a:r>
                <a:rPr lang="en-US" sz="2000" spc="-25" dirty="0">
                  <a:solidFill>
                    <a:srgbClr val="404040"/>
                  </a:solidFill>
                  <a:latin typeface="Aptos Light" panose="020B0004020202020204" pitchFamily="34" charset="0"/>
                  <a:cs typeface="Calibri"/>
                </a:rPr>
                <a:t>different</a:t>
              </a:r>
              <a:r>
                <a:rPr lang="en-US" sz="2000" spc="-10" dirty="0">
                  <a:solidFill>
                    <a:srgbClr val="404040"/>
                  </a:solidFill>
                  <a:latin typeface="Aptos Light" panose="020B0004020202020204" pitchFamily="34" charset="0"/>
                  <a:cs typeface="Calibri"/>
                </a:rPr>
                <a:t> </a:t>
              </a:r>
              <a:r>
                <a:rPr lang="en-US" sz="2000" spc="-35" dirty="0">
                  <a:solidFill>
                    <a:srgbClr val="404040"/>
                  </a:solidFill>
                  <a:latin typeface="Aptos Light" panose="020B0004020202020204" pitchFamily="34" charset="0"/>
                  <a:cs typeface="Calibri"/>
                </a:rPr>
                <a:t>baseline</a:t>
              </a:r>
              <a:r>
                <a:rPr lang="en-US" sz="2000" spc="-20" dirty="0">
                  <a:solidFill>
                    <a:srgbClr val="404040"/>
                  </a:solidFill>
                  <a:latin typeface="Aptos Light" panose="020B0004020202020204" pitchFamily="34" charset="0"/>
                  <a:cs typeface="Calibri"/>
                </a:rPr>
                <a:t> </a:t>
              </a:r>
              <a:r>
                <a:rPr lang="en-US" sz="2000" dirty="0">
                  <a:solidFill>
                    <a:srgbClr val="404040"/>
                  </a:solidFill>
                  <a:latin typeface="Aptos Light" panose="020B0004020202020204" pitchFamily="34" charset="0"/>
                  <a:cs typeface="Calibri"/>
                </a:rPr>
                <a:t>(how</a:t>
              </a:r>
              <a:r>
                <a:rPr lang="en-US" sz="2000" spc="-10" dirty="0">
                  <a:solidFill>
                    <a:srgbClr val="404040"/>
                  </a:solidFill>
                  <a:latin typeface="Aptos Light" panose="020B0004020202020204" pitchFamily="34" charset="0"/>
                  <a:cs typeface="Calibri"/>
                </a:rPr>
                <a:t> </a:t>
              </a:r>
              <a:r>
                <a:rPr lang="en-US" sz="2000" dirty="0">
                  <a:solidFill>
                    <a:srgbClr val="404040"/>
                  </a:solidFill>
                  <a:latin typeface="Aptos Light" panose="020B0004020202020204" pitchFamily="34" charset="0"/>
                  <a:cs typeface="Calibri"/>
                </a:rPr>
                <a:t>one</a:t>
              </a:r>
              <a:r>
                <a:rPr lang="en-US" sz="2000" spc="-20" dirty="0">
                  <a:solidFill>
                    <a:srgbClr val="404040"/>
                  </a:solidFill>
                  <a:latin typeface="Aptos Light" panose="020B0004020202020204" pitchFamily="34" charset="0"/>
                  <a:cs typeface="Calibri"/>
                </a:rPr>
                <a:t> </a:t>
              </a:r>
              <a:r>
                <a:rPr lang="en-US" sz="2000" spc="-10" dirty="0">
                  <a:solidFill>
                    <a:srgbClr val="404040"/>
                  </a:solidFill>
                  <a:latin typeface="Aptos Light" panose="020B0004020202020204" pitchFamily="34" charset="0"/>
                  <a:cs typeface="Calibri"/>
                </a:rPr>
                <a:t>typically</a:t>
              </a:r>
              <a:r>
                <a:rPr lang="en-US" sz="2000" spc="10" dirty="0">
                  <a:solidFill>
                    <a:srgbClr val="404040"/>
                  </a:solidFill>
                  <a:latin typeface="Aptos Light" panose="020B0004020202020204" pitchFamily="34" charset="0"/>
                  <a:cs typeface="Calibri"/>
                </a:rPr>
                <a:t> </a:t>
              </a:r>
              <a:r>
                <a:rPr lang="en-US" sz="2000" spc="-30" dirty="0">
                  <a:solidFill>
                    <a:srgbClr val="404040"/>
                  </a:solidFill>
                  <a:latin typeface="Aptos Light" panose="020B0004020202020204" pitchFamily="34" charset="0"/>
                  <a:cs typeface="Calibri"/>
                </a:rPr>
                <a:t>behaves</a:t>
              </a:r>
              <a:r>
                <a:rPr lang="en-US" sz="2000" spc="-25" dirty="0">
                  <a:solidFill>
                    <a:srgbClr val="404040"/>
                  </a:solidFill>
                  <a:latin typeface="Aptos Light" panose="020B0004020202020204" pitchFamily="34" charset="0"/>
                  <a:cs typeface="Calibri"/>
                </a:rPr>
                <a:t> </a:t>
              </a:r>
              <a:r>
                <a:rPr lang="en-US" sz="2000" dirty="0">
                  <a:solidFill>
                    <a:srgbClr val="404040"/>
                  </a:solidFill>
                  <a:latin typeface="Aptos Light" panose="020B0004020202020204" pitchFamily="34" charset="0"/>
                  <a:cs typeface="Calibri"/>
                </a:rPr>
                <a:t>during the</a:t>
              </a:r>
              <a:r>
                <a:rPr lang="en-US" sz="2000" spc="-20" dirty="0">
                  <a:solidFill>
                    <a:srgbClr val="404040"/>
                  </a:solidFill>
                  <a:latin typeface="Aptos Light" panose="020B0004020202020204" pitchFamily="34" charset="0"/>
                  <a:cs typeface="Calibri"/>
                </a:rPr>
                <a:t> day,</a:t>
              </a:r>
              <a:r>
                <a:rPr lang="en-US" sz="2000" spc="-5" dirty="0">
                  <a:solidFill>
                    <a:srgbClr val="404040"/>
                  </a:solidFill>
                  <a:latin typeface="Aptos Light" panose="020B0004020202020204" pitchFamily="34" charset="0"/>
                  <a:cs typeface="Calibri"/>
                </a:rPr>
                <a:t> </a:t>
              </a:r>
              <a:r>
                <a:rPr lang="en-US" sz="2000" dirty="0">
                  <a:solidFill>
                    <a:srgbClr val="404040"/>
                  </a:solidFill>
                  <a:latin typeface="Aptos Light" panose="020B0004020202020204" pitchFamily="34" charset="0"/>
                  <a:cs typeface="Calibri"/>
                </a:rPr>
                <a:t>at</a:t>
              </a:r>
              <a:r>
                <a:rPr lang="en-US" sz="2000" spc="-20" dirty="0">
                  <a:solidFill>
                    <a:srgbClr val="404040"/>
                  </a:solidFill>
                  <a:latin typeface="Aptos Light" panose="020B0004020202020204" pitchFamily="34" charset="0"/>
                  <a:cs typeface="Calibri"/>
                </a:rPr>
                <a:t> </a:t>
              </a:r>
              <a:r>
                <a:rPr lang="en-US" sz="2000" dirty="0">
                  <a:solidFill>
                    <a:srgbClr val="404040"/>
                  </a:solidFill>
                  <a:latin typeface="Aptos Light" panose="020B0004020202020204" pitchFamily="34" charset="0"/>
                  <a:cs typeface="Calibri"/>
                </a:rPr>
                <a:t>a</a:t>
              </a:r>
              <a:r>
                <a:rPr lang="en-US" sz="2000" spc="-20" dirty="0">
                  <a:solidFill>
                    <a:srgbClr val="404040"/>
                  </a:solidFill>
                  <a:latin typeface="Aptos Light" panose="020B0004020202020204" pitchFamily="34" charset="0"/>
                  <a:cs typeface="Calibri"/>
                </a:rPr>
                <a:t> </a:t>
              </a:r>
              <a:r>
                <a:rPr lang="en-US" sz="2000" spc="-10" dirty="0">
                  <a:solidFill>
                    <a:srgbClr val="404040"/>
                  </a:solidFill>
                  <a:latin typeface="Aptos Light" panose="020B0004020202020204" pitchFamily="34" charset="0"/>
                  <a:cs typeface="Calibri"/>
                </a:rPr>
                <a:t>specific time,</a:t>
              </a:r>
              <a:r>
                <a:rPr lang="en-US" sz="2000" spc="5" dirty="0">
                  <a:solidFill>
                    <a:srgbClr val="404040"/>
                  </a:solidFill>
                  <a:latin typeface="Aptos Light" panose="020B0004020202020204" pitchFamily="34" charset="0"/>
                  <a:cs typeface="Calibri"/>
                </a:rPr>
                <a:t> or in a certain situation). </a:t>
              </a:r>
              <a:endParaRPr kumimoji="0" lang="en-US" sz="200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FBAA03D6-24AE-9097-48CE-07C2EF7A02E6}"/>
              </a:ext>
            </a:extLst>
          </p:cNvPr>
          <p:cNvGrpSpPr/>
          <p:nvPr/>
        </p:nvGrpSpPr>
        <p:grpSpPr>
          <a:xfrm>
            <a:off x="1005486" y="3640601"/>
            <a:ext cx="10002038" cy="601141"/>
            <a:chOff x="1444222" y="3322657"/>
            <a:chExt cx="10002038" cy="601141"/>
          </a:xfrm>
        </p:grpSpPr>
        <p:cxnSp>
          <p:nvCxnSpPr>
            <p:cNvPr id="10" name="Straight Connector 9">
              <a:extLst>
                <a:ext uri="{FF2B5EF4-FFF2-40B4-BE49-F238E27FC236}">
                  <a16:creationId xmlns:a16="http://schemas.microsoft.com/office/drawing/2014/main" id="{1E253A7B-FF05-943D-CB58-3A3314F215D3}"/>
                </a:ext>
              </a:extLst>
            </p:cNvPr>
            <p:cNvCxnSpPr>
              <a:cxnSpLocks/>
            </p:cNvCxnSpPr>
            <p:nvPr/>
          </p:nvCxnSpPr>
          <p:spPr>
            <a:xfrm>
              <a:off x="1444222" y="3668057"/>
              <a:ext cx="394243" cy="0"/>
            </a:xfrm>
            <a:prstGeom prst="line">
              <a:avLst/>
            </a:prstGeom>
            <a:ln w="127000" cmpd="sng">
              <a:solidFill>
                <a:schemeClr val="accent2"/>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4523285-4A97-8B4D-0D99-B3079F93092B}"/>
                </a:ext>
              </a:extLst>
            </p:cNvPr>
            <p:cNvSpPr txBox="1"/>
            <p:nvPr/>
          </p:nvSpPr>
          <p:spPr>
            <a:xfrm>
              <a:off x="2011530" y="3322657"/>
              <a:ext cx="9434730" cy="601141"/>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312F"/>
                  </a:solidFill>
                  <a:effectLst/>
                  <a:highlight>
                    <a:srgbClr val="FFFFFF"/>
                  </a:highlight>
                  <a:uLnTx/>
                  <a:uFillTx/>
                  <a:latin typeface="Aptos Light" panose="020B0004020202020204" pitchFamily="34" charset="0"/>
                  <a:ea typeface="Open Sans" panose="020B0606030504020204" pitchFamily="34" charset="0"/>
                  <a:cs typeface="Open Sans" panose="020B0606030504020204" pitchFamily="34" charset="0"/>
                </a:rPr>
                <a:t>ONE RESPONSE DOES NOT FIT ALL: </a:t>
              </a:r>
              <a:r>
                <a:rPr kumimoji="0" lang="en-US" sz="2000" b="0" i="0" u="none" strike="noStrike" kern="1200" cap="none" spc="0" normalizeH="0" baseline="0" noProof="0" dirty="0">
                  <a:ln>
                    <a:noFill/>
                  </a:ln>
                  <a:solidFill>
                    <a:srgbClr val="38312F"/>
                  </a:solidFill>
                  <a:effectLst/>
                  <a:highlight>
                    <a:srgbClr val="FFFFFF"/>
                  </a:highlight>
                  <a:uLnTx/>
                  <a:uFillTx/>
                  <a:latin typeface="Aptos Light" panose="020B0004020202020204" pitchFamily="34" charset="0"/>
                  <a:ea typeface="Open Sans" panose="020B0606030504020204" pitchFamily="34" charset="0"/>
                  <a:cs typeface="Open Sans" panose="020B0606030504020204" pitchFamily="34" charset="0"/>
                </a:rPr>
                <a:t>We must adapt to the needs of our team by understanding and listening to the individual we are trying to support. </a:t>
              </a:r>
              <a:endParaRPr kumimoji="0" lang="en-US" sz="18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9419DBEC-6CA8-F7FB-84A2-AEA6702B01E7}"/>
              </a:ext>
            </a:extLst>
          </p:cNvPr>
          <p:cNvGrpSpPr/>
          <p:nvPr/>
        </p:nvGrpSpPr>
        <p:grpSpPr>
          <a:xfrm>
            <a:off x="1005486" y="5965724"/>
            <a:ext cx="9840823" cy="601141"/>
            <a:chOff x="1444222" y="4115159"/>
            <a:chExt cx="9840823" cy="601141"/>
          </a:xfrm>
        </p:grpSpPr>
        <p:cxnSp>
          <p:nvCxnSpPr>
            <p:cNvPr id="23" name="Straight Connector 22">
              <a:extLst>
                <a:ext uri="{FF2B5EF4-FFF2-40B4-BE49-F238E27FC236}">
                  <a16:creationId xmlns:a16="http://schemas.microsoft.com/office/drawing/2014/main" id="{97D0BC1D-CD1F-78CB-6CF6-D8A64CF005A5}"/>
                </a:ext>
              </a:extLst>
            </p:cNvPr>
            <p:cNvCxnSpPr>
              <a:cxnSpLocks/>
            </p:cNvCxnSpPr>
            <p:nvPr/>
          </p:nvCxnSpPr>
          <p:spPr>
            <a:xfrm>
              <a:off x="1444222" y="4503166"/>
              <a:ext cx="394243" cy="0"/>
            </a:xfrm>
            <a:prstGeom prst="line">
              <a:avLst/>
            </a:prstGeom>
            <a:ln w="1270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40F4D85-F4AE-E117-6340-AB1227A18F06}"/>
                </a:ext>
              </a:extLst>
            </p:cNvPr>
            <p:cNvSpPr txBox="1"/>
            <p:nvPr/>
          </p:nvSpPr>
          <p:spPr>
            <a:xfrm>
              <a:off x="2011530" y="4115159"/>
              <a:ext cx="9273515" cy="601141"/>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ASK FOR HELP: </a:t>
              </a:r>
              <a:r>
                <a:rPr kumimoji="0" lang="en-US" sz="20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REMINDER – your goal as a supervisor is safety first and getting the job done. Beyond that </a:t>
              </a:r>
              <a:r>
                <a:rPr kumimoji="0" lang="en-US" sz="2000" b="1"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ASK your manager for support </a:t>
              </a:r>
              <a:r>
                <a:rPr kumimoji="0" lang="en-US" sz="20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when you feel you need it. </a:t>
              </a:r>
              <a:endParaRPr kumimoji="0" lang="en-US" sz="18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grpSp>
      <p:grpSp>
        <p:nvGrpSpPr>
          <p:cNvPr id="25" name="Group 24">
            <a:extLst>
              <a:ext uri="{FF2B5EF4-FFF2-40B4-BE49-F238E27FC236}">
                <a16:creationId xmlns:a16="http://schemas.microsoft.com/office/drawing/2014/main" id="{97985D5B-C370-B98F-41E4-90A60F325A97}"/>
              </a:ext>
            </a:extLst>
          </p:cNvPr>
          <p:cNvGrpSpPr/>
          <p:nvPr/>
        </p:nvGrpSpPr>
        <p:grpSpPr>
          <a:xfrm>
            <a:off x="1005486" y="4837035"/>
            <a:ext cx="9840823" cy="601141"/>
            <a:chOff x="1444222" y="4932333"/>
            <a:chExt cx="9840823" cy="601141"/>
          </a:xfrm>
        </p:grpSpPr>
        <p:cxnSp>
          <p:nvCxnSpPr>
            <p:cNvPr id="26" name="Straight Connector 25">
              <a:extLst>
                <a:ext uri="{FF2B5EF4-FFF2-40B4-BE49-F238E27FC236}">
                  <a16:creationId xmlns:a16="http://schemas.microsoft.com/office/drawing/2014/main" id="{5A4D2B75-FCD6-D6A2-5F2E-089A751BD76F}"/>
                </a:ext>
              </a:extLst>
            </p:cNvPr>
            <p:cNvCxnSpPr>
              <a:cxnSpLocks/>
            </p:cNvCxnSpPr>
            <p:nvPr/>
          </p:nvCxnSpPr>
          <p:spPr>
            <a:xfrm>
              <a:off x="1444222" y="5323035"/>
              <a:ext cx="394243" cy="0"/>
            </a:xfrm>
            <a:prstGeom prst="line">
              <a:avLst/>
            </a:prstGeom>
            <a:ln w="12700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22EAF9D-59FD-6DB2-AF29-1BC73E12AAD1}"/>
                </a:ext>
              </a:extLst>
            </p:cNvPr>
            <p:cNvSpPr txBox="1"/>
            <p:nvPr/>
          </p:nvSpPr>
          <p:spPr>
            <a:xfrm>
              <a:off x="2011530" y="4932333"/>
              <a:ext cx="9273515" cy="601141"/>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312F"/>
                  </a:solidFill>
                  <a:effectLst/>
                  <a:highlight>
                    <a:srgbClr val="FFFFFF"/>
                  </a:highlight>
                  <a:uLnTx/>
                  <a:uFillTx/>
                  <a:latin typeface="Aptos Light" panose="020B0004020202020204" pitchFamily="34" charset="0"/>
                  <a:ea typeface="Open Sans" panose="020B0606030504020204" pitchFamily="34" charset="0"/>
                  <a:cs typeface="Open Sans" panose="020B0606030504020204" pitchFamily="34" charset="0"/>
                </a:rPr>
                <a:t>SELF-CONTROL: </a:t>
              </a:r>
              <a:r>
                <a:rPr kumimoji="0" lang="en-US" sz="2000" b="0" i="0" u="none" strike="noStrike" kern="1200" cap="none" spc="0" normalizeH="0" baseline="0" noProof="0" dirty="0">
                  <a:ln>
                    <a:noFill/>
                  </a:ln>
                  <a:solidFill>
                    <a:srgbClr val="38312F"/>
                  </a:solidFill>
                  <a:effectLst/>
                  <a:highlight>
                    <a:srgbClr val="FFFFFF"/>
                  </a:highlight>
                  <a:uLnTx/>
                  <a:uFillTx/>
                  <a:latin typeface="Aptos Light" panose="020B0004020202020204" pitchFamily="34" charset="0"/>
                  <a:ea typeface="Open Sans" panose="020B0606030504020204" pitchFamily="34" charset="0"/>
                  <a:cs typeface="Open Sans" panose="020B0606030504020204" pitchFamily="34" charset="0"/>
                </a:rPr>
                <a:t>We must check-in with ourselves before we assist others. </a:t>
              </a:r>
              <a:r>
                <a:rPr lang="en-US" sz="2000" dirty="0">
                  <a:solidFill>
                    <a:srgbClr val="38312F"/>
                  </a:solidFill>
                  <a:highlight>
                    <a:srgbClr val="FFFFFF"/>
                  </a:highlight>
                  <a:latin typeface="Aptos Light" panose="020B0004020202020204" pitchFamily="34" charset="0"/>
                  <a:ea typeface="Open Sans" panose="020B0606030504020204" pitchFamily="34" charset="0"/>
                  <a:cs typeface="Open Sans" panose="020B0606030504020204" pitchFamily="34" charset="0"/>
                </a:rPr>
                <a:t>To be effective, we need to remain in control of ourselves. </a:t>
              </a:r>
              <a:r>
                <a:rPr lang="en-US" sz="2000" b="1" dirty="0">
                  <a:solidFill>
                    <a:srgbClr val="38312F"/>
                  </a:solidFill>
                  <a:highlight>
                    <a:srgbClr val="FFFFFF"/>
                  </a:highlight>
                  <a:latin typeface="Aptos Light" panose="020B0004020202020204" pitchFamily="34" charset="0"/>
                  <a:ea typeface="Open Sans" panose="020B0606030504020204" pitchFamily="34" charset="0"/>
                  <a:cs typeface="Open Sans" panose="020B0606030504020204" pitchFamily="34" charset="0"/>
                </a:rPr>
                <a:t>Calm is contagious. </a:t>
              </a:r>
              <a:r>
                <a:rPr lang="en-US" sz="2000" dirty="0">
                  <a:solidFill>
                    <a:srgbClr val="38312F"/>
                  </a:solidFill>
                  <a:highlight>
                    <a:srgbClr val="FFFFFF"/>
                  </a:highlight>
                  <a:latin typeface="Aptos Light" panose="020B0004020202020204" pitchFamily="34" charset="0"/>
                  <a:ea typeface="Open Sans" panose="020B0606030504020204" pitchFamily="34" charset="0"/>
                  <a:cs typeface="Open Sans" panose="020B0606030504020204" pitchFamily="34" charset="0"/>
                </a:rPr>
                <a:t>Do not take it personally. </a:t>
              </a:r>
              <a:endParaRPr kumimoji="0" lang="en-US" sz="20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grpSp>
      <p:pic>
        <p:nvPicPr>
          <p:cNvPr id="31" name="Picture 30">
            <a:extLst>
              <a:ext uri="{FF2B5EF4-FFF2-40B4-BE49-F238E27FC236}">
                <a16:creationId xmlns:a16="http://schemas.microsoft.com/office/drawing/2014/main" id="{9D6814D4-3E60-5347-E1C7-C210CFD5F9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3298" y="2418315"/>
            <a:ext cx="457511" cy="457511"/>
          </a:xfrm>
          <a:prstGeom prst="rect">
            <a:avLst/>
          </a:prstGeom>
        </p:spPr>
      </p:pic>
      <p:pic>
        <p:nvPicPr>
          <p:cNvPr id="32" name="Picture 31">
            <a:extLst>
              <a:ext uri="{FF2B5EF4-FFF2-40B4-BE49-F238E27FC236}">
                <a16:creationId xmlns:a16="http://schemas.microsoft.com/office/drawing/2014/main" id="{7DE1899C-39BE-BC59-814E-3925B18E6A7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9045" y="3589839"/>
            <a:ext cx="457511" cy="457511"/>
          </a:xfrm>
          <a:prstGeom prst="rect">
            <a:avLst/>
          </a:prstGeom>
        </p:spPr>
      </p:pic>
      <p:pic>
        <p:nvPicPr>
          <p:cNvPr id="33" name="Picture 32">
            <a:extLst>
              <a:ext uri="{FF2B5EF4-FFF2-40B4-BE49-F238E27FC236}">
                <a16:creationId xmlns:a16="http://schemas.microsoft.com/office/drawing/2014/main" id="{69363F8A-8C07-6C7D-F6DE-7AE1466FAF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9042" y="4837035"/>
            <a:ext cx="457511" cy="457511"/>
          </a:xfrm>
          <a:prstGeom prst="rect">
            <a:avLst/>
          </a:prstGeom>
        </p:spPr>
      </p:pic>
      <p:pic>
        <p:nvPicPr>
          <p:cNvPr id="34" name="Picture 33">
            <a:extLst>
              <a:ext uri="{FF2B5EF4-FFF2-40B4-BE49-F238E27FC236}">
                <a16:creationId xmlns:a16="http://schemas.microsoft.com/office/drawing/2014/main" id="{9AD606EF-E41C-99CE-CCCA-0D89A102FF9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9043" y="5958804"/>
            <a:ext cx="457511" cy="457511"/>
          </a:xfrm>
          <a:prstGeom prst="rect">
            <a:avLst/>
          </a:prstGeom>
        </p:spPr>
      </p:pic>
      <p:sp>
        <p:nvSpPr>
          <p:cNvPr id="13" name="Title 1">
            <a:extLst>
              <a:ext uri="{FF2B5EF4-FFF2-40B4-BE49-F238E27FC236}">
                <a16:creationId xmlns:a16="http://schemas.microsoft.com/office/drawing/2014/main" id="{B43F268A-6D25-299B-5ECB-E14EC3370956}"/>
              </a:ext>
            </a:extLst>
          </p:cNvPr>
          <p:cNvSpPr>
            <a:spLocks noGrp="1"/>
          </p:cNvSpPr>
          <p:nvPr>
            <p:ph type="title"/>
          </p:nvPr>
        </p:nvSpPr>
        <p:spPr>
          <a:xfrm>
            <a:off x="908844" y="530996"/>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Toolkit: De-escalation Guiding Principles </a:t>
            </a:r>
          </a:p>
        </p:txBody>
      </p:sp>
      <p:sp>
        <p:nvSpPr>
          <p:cNvPr id="14" name="Rectangle 13">
            <a:extLst>
              <a:ext uri="{FF2B5EF4-FFF2-40B4-BE49-F238E27FC236}">
                <a16:creationId xmlns:a16="http://schemas.microsoft.com/office/drawing/2014/main" id="{3AE2C129-314D-6DCF-BA5E-C8E45D642227}"/>
              </a:ext>
            </a:extLst>
          </p:cNvPr>
          <p:cNvSpPr/>
          <p:nvPr/>
        </p:nvSpPr>
        <p:spPr>
          <a:xfrm>
            <a:off x="0" y="1378998"/>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Here is your de-escalation checklist. What is YOUR role in </a:t>
            </a:r>
            <a:r>
              <a:rPr lang="en-US" sz="2400" dirty="0">
                <a:solidFill>
                  <a:srgbClr val="FFFFFF"/>
                </a:solidFill>
                <a:latin typeface="Aptos Light" panose="020B0004020202020204" pitchFamily="34" charset="0"/>
              </a:rPr>
              <a:t>supporting your team?</a:t>
            </a:r>
            <a:endPar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endParaRPr>
          </a:p>
        </p:txBody>
      </p:sp>
      <p:pic>
        <p:nvPicPr>
          <p:cNvPr id="5" name="Graphic 4" descr="Printer with solid fill">
            <a:extLst>
              <a:ext uri="{FF2B5EF4-FFF2-40B4-BE49-F238E27FC236}">
                <a16:creationId xmlns:a16="http://schemas.microsoft.com/office/drawing/2014/main" id="{5E994A74-B2F9-A1C5-C20F-83CA9FE863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6514" y="5896531"/>
            <a:ext cx="914400" cy="914400"/>
          </a:xfrm>
          <a:prstGeom prst="rect">
            <a:avLst/>
          </a:prstGeom>
        </p:spPr>
      </p:pic>
    </p:spTree>
    <p:extLst>
      <p:ext uri="{BB962C8B-B14F-4D97-AF65-F5344CB8AC3E}">
        <p14:creationId xmlns:p14="http://schemas.microsoft.com/office/powerpoint/2010/main" val="3443093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2DA6C-E906-7880-DD81-41D862B5E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4D6F2-8C74-48B3-339A-174FC95AA5F9}"/>
              </a:ext>
            </a:extLst>
          </p:cNvPr>
          <p:cNvSpPr>
            <a:spLocks noGrp="1"/>
          </p:cNvSpPr>
          <p:nvPr>
            <p:ph type="title"/>
          </p:nvPr>
        </p:nvSpPr>
        <p:spPr>
          <a:xfrm>
            <a:off x="473528" y="136256"/>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The Apology Menu</a:t>
            </a:r>
          </a:p>
        </p:txBody>
      </p:sp>
      <p:sp>
        <p:nvSpPr>
          <p:cNvPr id="3" name="Rectangle 2">
            <a:extLst>
              <a:ext uri="{FF2B5EF4-FFF2-40B4-BE49-F238E27FC236}">
                <a16:creationId xmlns:a16="http://schemas.microsoft.com/office/drawing/2014/main" id="{01C9EFA1-A34D-FB5D-92B5-27A9D7CFFE7F}"/>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D22622A-BB3F-5550-986A-1AB77D43F1AA}"/>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A94B26BD-90D2-817C-845E-A0E987907705}"/>
              </a:ext>
            </a:extLst>
          </p:cNvPr>
          <p:cNvSpPr/>
          <p:nvPr/>
        </p:nvSpPr>
        <p:spPr>
          <a:xfrm>
            <a:off x="0" y="1017267"/>
            <a:ext cx="12192000" cy="59436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We all make mistakes! If you messed up as the leader... How do you say sorry?</a:t>
            </a:r>
          </a:p>
        </p:txBody>
      </p:sp>
      <p:sp>
        <p:nvSpPr>
          <p:cNvPr id="5" name="TextBox 4">
            <a:extLst>
              <a:ext uri="{FF2B5EF4-FFF2-40B4-BE49-F238E27FC236}">
                <a16:creationId xmlns:a16="http://schemas.microsoft.com/office/drawing/2014/main" id="{4D7DC5F0-F849-3448-F591-BAC465FBBCA0}"/>
              </a:ext>
            </a:extLst>
          </p:cNvPr>
          <p:cNvSpPr txBox="1"/>
          <p:nvPr/>
        </p:nvSpPr>
        <p:spPr>
          <a:xfrm>
            <a:off x="231208" y="1898278"/>
            <a:ext cx="11718472" cy="4801314"/>
          </a:xfrm>
          <a:prstGeom prst="rect">
            <a:avLst/>
          </a:prstGeom>
          <a:noFill/>
        </p:spPr>
        <p:txBody>
          <a:bodyPr wrap="square" rtlCol="0">
            <a:spAutoFit/>
          </a:bodyPr>
          <a:lstStyle/>
          <a:p>
            <a:r>
              <a:rPr lang="en-US" b="1" dirty="0">
                <a:latin typeface="Aptos Light" panose="020B0004020202020204" pitchFamily="34" charset="0"/>
              </a:rPr>
              <a:t>“I’m Sorry” </a:t>
            </a:r>
            <a:r>
              <a:rPr lang="en-US" dirty="0">
                <a:latin typeface="Aptos Light" panose="020B0004020202020204" pitchFamily="34" charset="0"/>
              </a:rPr>
              <a:t>Authentically! No “if” or “but.” Just I am sorry for… </a:t>
            </a:r>
          </a:p>
          <a:p>
            <a:r>
              <a:rPr lang="en-US" dirty="0">
                <a:latin typeface="Aptos Light" panose="020B0004020202020204" pitchFamily="34" charset="0"/>
              </a:rPr>
              <a:t> </a:t>
            </a:r>
          </a:p>
          <a:p>
            <a:r>
              <a:rPr lang="en-US" b="1" dirty="0">
                <a:latin typeface="Aptos Light" panose="020B0004020202020204" pitchFamily="34" charset="0"/>
              </a:rPr>
              <a:t>Acknowledgement of responsibility </a:t>
            </a:r>
            <a:r>
              <a:rPr lang="en-US" dirty="0">
                <a:latin typeface="Aptos Light" panose="020B0004020202020204" pitchFamily="34" charset="0"/>
              </a:rPr>
              <a:t>with a statement demonstrating giver understands their part in the offense. “I accept responsibility for my actions.” </a:t>
            </a:r>
          </a:p>
          <a:p>
            <a:endParaRPr lang="en-US" dirty="0">
              <a:latin typeface="Aptos Light" panose="020B0004020202020204" pitchFamily="34" charset="0"/>
            </a:endParaRPr>
          </a:p>
          <a:p>
            <a:r>
              <a:rPr lang="en-US" b="1" dirty="0">
                <a:latin typeface="Aptos Light" panose="020B0004020202020204" pitchFamily="34" charset="0"/>
              </a:rPr>
              <a:t>Acknowledge the impact</a:t>
            </a:r>
            <a:r>
              <a:rPr lang="en-US" dirty="0">
                <a:latin typeface="Aptos Light" panose="020B0004020202020204" pitchFamily="34" charset="0"/>
              </a:rPr>
              <a:t>, not our </a:t>
            </a:r>
            <a:r>
              <a:rPr lang="en-US" i="1" dirty="0">
                <a:latin typeface="Aptos Light" panose="020B0004020202020204" pitchFamily="34" charset="0"/>
              </a:rPr>
              <a:t>intent</a:t>
            </a:r>
            <a:r>
              <a:rPr lang="en-US" dirty="0">
                <a:latin typeface="Aptos Light" panose="020B0004020202020204" pitchFamily="34" charset="0"/>
              </a:rPr>
              <a:t>. </a:t>
            </a:r>
            <a:r>
              <a:rPr lang="en-US" u="sng" dirty="0">
                <a:latin typeface="Aptos Light" panose="020B0004020202020204" pitchFamily="34" charset="0"/>
              </a:rPr>
              <a:t>The more upset the person is, the less they care about your intent</a:t>
            </a:r>
            <a:r>
              <a:rPr lang="en-US" dirty="0">
                <a:latin typeface="Aptos Light" panose="020B0004020202020204" pitchFamily="34" charset="0"/>
              </a:rPr>
              <a:t>. (What feelings are there? What needs were not met?)  “I’m hearing that…” (playback of impact). “I can imagine you’re feeling…because you wanted…is that right? </a:t>
            </a:r>
          </a:p>
          <a:p>
            <a:pPr marL="285750" indent="-285750">
              <a:buFont typeface="Arial" panose="020B0604020202020204" pitchFamily="34" charset="0"/>
              <a:buChar char="•"/>
            </a:pPr>
            <a:endParaRPr lang="en-US" dirty="0">
              <a:latin typeface="Aptos Light" panose="020B0004020202020204" pitchFamily="34" charset="0"/>
            </a:endParaRPr>
          </a:p>
          <a:p>
            <a:r>
              <a:rPr lang="en-US" b="1" dirty="0">
                <a:latin typeface="Aptos Light" panose="020B0004020202020204" pitchFamily="34" charset="0"/>
              </a:rPr>
              <a:t>Thank the other person for feedback. </a:t>
            </a:r>
            <a:r>
              <a:rPr lang="en-US" dirty="0">
                <a:latin typeface="Aptos Light" panose="020B0004020202020204" pitchFamily="34" charset="0"/>
              </a:rPr>
              <a:t>“I’m really grateful you told me. I recognize this might be hard to share. </a:t>
            </a:r>
          </a:p>
          <a:p>
            <a:pPr marL="285750" indent="-285750">
              <a:buFont typeface="Arial" panose="020B0604020202020204" pitchFamily="34" charset="0"/>
              <a:buChar char="•"/>
            </a:pPr>
            <a:endParaRPr lang="en-US" dirty="0">
              <a:latin typeface="Aptos Light" panose="020B0004020202020204" pitchFamily="34" charset="0"/>
            </a:endParaRPr>
          </a:p>
          <a:p>
            <a:r>
              <a:rPr lang="en-US" b="1" dirty="0">
                <a:latin typeface="Aptos Light" panose="020B0004020202020204" pitchFamily="34" charset="0"/>
              </a:rPr>
              <a:t>Say you learned</a:t>
            </a:r>
            <a:r>
              <a:rPr lang="en-US" dirty="0">
                <a:latin typeface="Aptos Light" panose="020B0004020202020204" pitchFamily="34" charset="0"/>
              </a:rPr>
              <a:t> with a statement of what you understand now. “I now realize.” </a:t>
            </a:r>
          </a:p>
          <a:p>
            <a:endParaRPr lang="en-US" dirty="0">
              <a:latin typeface="Aptos Light" panose="020B0004020202020204" pitchFamily="34" charset="0"/>
            </a:endParaRPr>
          </a:p>
          <a:p>
            <a:r>
              <a:rPr lang="en-US" b="1" dirty="0">
                <a:latin typeface="Aptos Light" panose="020B0004020202020204" pitchFamily="34" charset="0"/>
              </a:rPr>
              <a:t>Repair. </a:t>
            </a:r>
            <a:r>
              <a:rPr lang="en-US" dirty="0">
                <a:latin typeface="Aptos Light" panose="020B0004020202020204" pitchFamily="34" charset="0"/>
              </a:rPr>
              <a:t>Not responsibility of receiver to determine repair but can give input with consent. Share what you will do going forward. “Is there anything I can do that would be supportive right now? </a:t>
            </a:r>
          </a:p>
          <a:p>
            <a:endParaRPr lang="en-US" b="1" dirty="0">
              <a:latin typeface="Aptos Light" panose="020B0004020202020204" pitchFamily="34" charset="0"/>
            </a:endParaRPr>
          </a:p>
          <a:p>
            <a:r>
              <a:rPr lang="en-US" b="1" dirty="0">
                <a:latin typeface="Aptos Light" panose="020B0004020202020204" pitchFamily="34" charset="0"/>
              </a:rPr>
              <a:t>Request for Forgiveness: </a:t>
            </a:r>
            <a:r>
              <a:rPr lang="en-US" dirty="0">
                <a:latin typeface="Aptos Light" panose="020B0004020202020204" pitchFamily="34" charset="0"/>
              </a:rPr>
              <a:t>A statement asking for the receiver to pardon the giver’s actions. “Can you forgive my mistake?” </a:t>
            </a:r>
            <a:endParaRPr lang="en-US" b="1" dirty="0">
              <a:latin typeface="Aptos Light" panose="020B0004020202020204" pitchFamily="34" charset="0"/>
            </a:endParaRPr>
          </a:p>
        </p:txBody>
      </p:sp>
    </p:spTree>
    <p:extLst>
      <p:ext uri="{BB962C8B-B14F-4D97-AF65-F5344CB8AC3E}">
        <p14:creationId xmlns:p14="http://schemas.microsoft.com/office/powerpoint/2010/main" val="188576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26"/>
          <p:cNvSpPr/>
          <p:nvPr/>
        </p:nvSpPr>
        <p:spPr>
          <a:xfrm>
            <a:off x="205740" y="2869950"/>
            <a:ext cx="9523800" cy="1118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5600"/>
              <a:buFontTx/>
              <a:buNone/>
              <a:tabLst/>
              <a:defRPr/>
            </a:pPr>
            <a:r>
              <a:rPr lang="en-US" sz="3600" b="1" dirty="0">
                <a:solidFill>
                  <a:srgbClr val="FFFFFF"/>
                </a:solidFill>
                <a:latin typeface="Aptos" panose="020B0004020202020204" pitchFamily="34" charset="0"/>
                <a:sym typeface="Calibri"/>
              </a:rPr>
              <a:t>YOU ARE IN </a:t>
            </a:r>
          </a:p>
          <a:p>
            <a:pPr marL="0" marR="0" lvl="0" indent="0" algn="l" defTabSz="914400" rtl="0" eaLnBrk="1" fontAlgn="auto" latinLnBrk="0" hangingPunct="1">
              <a:lnSpc>
                <a:spcPct val="90000"/>
              </a:lnSpc>
              <a:spcBef>
                <a:spcPts val="0"/>
              </a:spcBef>
              <a:spcAft>
                <a:spcPts val="0"/>
              </a:spcAft>
              <a:buClr>
                <a:srgbClr val="FFFFFF"/>
              </a:buClr>
              <a:buSzPts val="5600"/>
              <a:buFontTx/>
              <a:buNone/>
              <a:tabLst/>
              <a:defRPr/>
            </a:pPr>
            <a:r>
              <a:rPr kumimoji="0" lang="en-US" sz="36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sym typeface="Calibri"/>
              </a:rPr>
              <a:t>CONTROL!</a:t>
            </a:r>
            <a:endParaRPr kumimoji="0" sz="36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sym typeface="Calibri"/>
            </a:endParaRPr>
          </a:p>
        </p:txBody>
      </p:sp>
    </p:spTree>
    <p:extLst>
      <p:ext uri="{BB962C8B-B14F-4D97-AF65-F5344CB8AC3E}">
        <p14:creationId xmlns:p14="http://schemas.microsoft.com/office/powerpoint/2010/main" val="1902907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5749" y="2671391"/>
            <a:ext cx="11620500" cy="3322737"/>
          </a:xfrm>
          <a:custGeom>
            <a:avLst/>
            <a:gdLst/>
            <a:ahLst/>
            <a:cxnLst/>
            <a:rect l="l" t="t" r="r" b="b"/>
            <a:pathLst>
              <a:path w="11620500" h="2908300">
                <a:moveTo>
                  <a:pt x="0" y="484632"/>
                </a:moveTo>
                <a:lnTo>
                  <a:pt x="2218" y="437968"/>
                </a:lnTo>
                <a:lnTo>
                  <a:pt x="8738" y="392558"/>
                </a:lnTo>
                <a:lnTo>
                  <a:pt x="19357" y="348604"/>
                </a:lnTo>
                <a:lnTo>
                  <a:pt x="33871" y="306309"/>
                </a:lnTo>
                <a:lnTo>
                  <a:pt x="52078" y="265877"/>
                </a:lnTo>
                <a:lnTo>
                  <a:pt x="73774" y="227511"/>
                </a:lnTo>
                <a:lnTo>
                  <a:pt x="98756" y="191415"/>
                </a:lnTo>
                <a:lnTo>
                  <a:pt x="126822" y="157791"/>
                </a:lnTo>
                <a:lnTo>
                  <a:pt x="157767" y="126843"/>
                </a:lnTo>
                <a:lnTo>
                  <a:pt x="191390" y="98775"/>
                </a:lnTo>
                <a:lnTo>
                  <a:pt x="227486" y="73789"/>
                </a:lnTo>
                <a:lnTo>
                  <a:pt x="265854" y="52089"/>
                </a:lnTo>
                <a:lnTo>
                  <a:pt x="306289" y="33879"/>
                </a:lnTo>
                <a:lnTo>
                  <a:pt x="348588" y="19362"/>
                </a:lnTo>
                <a:lnTo>
                  <a:pt x="392550" y="8741"/>
                </a:lnTo>
                <a:lnTo>
                  <a:pt x="437969" y="2219"/>
                </a:lnTo>
                <a:lnTo>
                  <a:pt x="484644" y="0"/>
                </a:lnTo>
                <a:lnTo>
                  <a:pt x="11135868" y="0"/>
                </a:lnTo>
                <a:lnTo>
                  <a:pt x="11182531" y="2219"/>
                </a:lnTo>
                <a:lnTo>
                  <a:pt x="11227941" y="8741"/>
                </a:lnTo>
                <a:lnTo>
                  <a:pt x="11271895" y="19362"/>
                </a:lnTo>
                <a:lnTo>
                  <a:pt x="11314190" y="33879"/>
                </a:lnTo>
                <a:lnTo>
                  <a:pt x="11354622" y="52089"/>
                </a:lnTo>
                <a:lnTo>
                  <a:pt x="11392988" y="73789"/>
                </a:lnTo>
                <a:lnTo>
                  <a:pt x="11429084" y="98775"/>
                </a:lnTo>
                <a:lnTo>
                  <a:pt x="11462708" y="126843"/>
                </a:lnTo>
                <a:lnTo>
                  <a:pt x="11493656" y="157791"/>
                </a:lnTo>
                <a:lnTo>
                  <a:pt x="11521724" y="191415"/>
                </a:lnTo>
                <a:lnTo>
                  <a:pt x="11546710" y="227511"/>
                </a:lnTo>
                <a:lnTo>
                  <a:pt x="11568410" y="265877"/>
                </a:lnTo>
                <a:lnTo>
                  <a:pt x="11586620" y="306309"/>
                </a:lnTo>
                <a:lnTo>
                  <a:pt x="11601137" y="348604"/>
                </a:lnTo>
                <a:lnTo>
                  <a:pt x="11611758" y="392558"/>
                </a:lnTo>
                <a:lnTo>
                  <a:pt x="11618280" y="437968"/>
                </a:lnTo>
                <a:lnTo>
                  <a:pt x="11620500" y="484632"/>
                </a:lnTo>
                <a:lnTo>
                  <a:pt x="11620500" y="2423160"/>
                </a:lnTo>
                <a:lnTo>
                  <a:pt x="11618280" y="2469823"/>
                </a:lnTo>
                <a:lnTo>
                  <a:pt x="11611758" y="2515233"/>
                </a:lnTo>
                <a:lnTo>
                  <a:pt x="11601137" y="2559187"/>
                </a:lnTo>
                <a:lnTo>
                  <a:pt x="11586620" y="2601482"/>
                </a:lnTo>
                <a:lnTo>
                  <a:pt x="11568410" y="2641914"/>
                </a:lnTo>
                <a:lnTo>
                  <a:pt x="11546710" y="2680280"/>
                </a:lnTo>
                <a:lnTo>
                  <a:pt x="11521724" y="2716376"/>
                </a:lnTo>
                <a:lnTo>
                  <a:pt x="11493656" y="2750000"/>
                </a:lnTo>
                <a:lnTo>
                  <a:pt x="11462708" y="2780948"/>
                </a:lnTo>
                <a:lnTo>
                  <a:pt x="11429084" y="2809016"/>
                </a:lnTo>
                <a:lnTo>
                  <a:pt x="11392988" y="2834002"/>
                </a:lnTo>
                <a:lnTo>
                  <a:pt x="11354622" y="2855702"/>
                </a:lnTo>
                <a:lnTo>
                  <a:pt x="11314190" y="2873912"/>
                </a:lnTo>
                <a:lnTo>
                  <a:pt x="11271895" y="2888429"/>
                </a:lnTo>
                <a:lnTo>
                  <a:pt x="11227941" y="2899050"/>
                </a:lnTo>
                <a:lnTo>
                  <a:pt x="11182531" y="2905572"/>
                </a:lnTo>
                <a:lnTo>
                  <a:pt x="11135868" y="2907792"/>
                </a:lnTo>
                <a:lnTo>
                  <a:pt x="484644" y="2907792"/>
                </a:lnTo>
                <a:lnTo>
                  <a:pt x="437969" y="2905572"/>
                </a:lnTo>
                <a:lnTo>
                  <a:pt x="392550" y="2899050"/>
                </a:lnTo>
                <a:lnTo>
                  <a:pt x="348588" y="2888429"/>
                </a:lnTo>
                <a:lnTo>
                  <a:pt x="306289" y="2873912"/>
                </a:lnTo>
                <a:lnTo>
                  <a:pt x="265854" y="2855702"/>
                </a:lnTo>
                <a:lnTo>
                  <a:pt x="227486" y="2834002"/>
                </a:lnTo>
                <a:lnTo>
                  <a:pt x="191390" y="2809016"/>
                </a:lnTo>
                <a:lnTo>
                  <a:pt x="157767" y="2780948"/>
                </a:lnTo>
                <a:lnTo>
                  <a:pt x="126822" y="2750000"/>
                </a:lnTo>
                <a:lnTo>
                  <a:pt x="98756" y="2716376"/>
                </a:lnTo>
                <a:lnTo>
                  <a:pt x="73774" y="2680280"/>
                </a:lnTo>
                <a:lnTo>
                  <a:pt x="52078" y="2641914"/>
                </a:lnTo>
                <a:lnTo>
                  <a:pt x="33871" y="2601482"/>
                </a:lnTo>
                <a:lnTo>
                  <a:pt x="19357" y="2559187"/>
                </a:lnTo>
                <a:lnTo>
                  <a:pt x="8738" y="2515233"/>
                </a:lnTo>
                <a:lnTo>
                  <a:pt x="2218" y="2469823"/>
                </a:lnTo>
                <a:lnTo>
                  <a:pt x="0" y="2423160"/>
                </a:lnTo>
                <a:lnTo>
                  <a:pt x="0" y="484632"/>
                </a:lnTo>
                <a:close/>
              </a:path>
            </a:pathLst>
          </a:custGeom>
          <a:ln w="25400">
            <a:solidFill>
              <a:schemeClr val="accent1"/>
            </a:solidFill>
          </a:ln>
        </p:spPr>
        <p:txBody>
          <a:bodyPr wrap="square" lIns="0" tIns="0" rIns="0" bIns="0" rtlCol="0"/>
          <a:lstStyle/>
          <a:p>
            <a:endParaRPr/>
          </a:p>
        </p:txBody>
      </p:sp>
      <p:sp>
        <p:nvSpPr>
          <p:cNvPr id="4" name="object 4"/>
          <p:cNvSpPr txBox="1"/>
          <p:nvPr/>
        </p:nvSpPr>
        <p:spPr>
          <a:xfrm>
            <a:off x="616426" y="2784899"/>
            <a:ext cx="10959147" cy="3095719"/>
          </a:xfrm>
          <a:prstGeom prst="rect">
            <a:avLst/>
          </a:prstGeom>
        </p:spPr>
        <p:txBody>
          <a:bodyPr vert="horz" wrap="square" lIns="0" tIns="200660" rIns="0" bIns="0" rtlCol="0">
            <a:spAutoFit/>
          </a:bodyPr>
          <a:lstStyle/>
          <a:p>
            <a:pPr marL="355600" indent="-342900">
              <a:lnSpc>
                <a:spcPct val="100000"/>
              </a:lnSpc>
              <a:spcBef>
                <a:spcPts val="1240"/>
              </a:spcBef>
              <a:buFont typeface="Wingdings" pitchFamily="2" charset="2"/>
              <a:buChar char="ü"/>
              <a:tabLst>
                <a:tab pos="299085" algn="l"/>
              </a:tabLst>
            </a:pPr>
            <a:r>
              <a:rPr sz="2400" dirty="0">
                <a:latin typeface="Aptos Light" panose="020B0004020202020204" pitchFamily="34" charset="0"/>
                <a:cs typeface="Calibri"/>
              </a:rPr>
              <a:t>The</a:t>
            </a:r>
            <a:r>
              <a:rPr sz="2400" spc="45" dirty="0">
                <a:latin typeface="Aptos Light" panose="020B0004020202020204" pitchFamily="34" charset="0"/>
                <a:cs typeface="Calibri"/>
              </a:rPr>
              <a:t> </a:t>
            </a:r>
            <a:r>
              <a:rPr sz="2400" dirty="0">
                <a:latin typeface="Aptos Light" panose="020B0004020202020204" pitchFamily="34" charset="0"/>
                <a:cs typeface="Calibri"/>
              </a:rPr>
              <a:t>need</a:t>
            </a:r>
            <a:r>
              <a:rPr sz="2400" spc="60" dirty="0">
                <a:latin typeface="Aptos Light" panose="020B0004020202020204" pitchFamily="34" charset="0"/>
                <a:cs typeface="Calibri"/>
              </a:rPr>
              <a:t> </a:t>
            </a:r>
            <a:r>
              <a:rPr sz="2400" dirty="0">
                <a:latin typeface="Aptos Light" panose="020B0004020202020204" pitchFamily="34" charset="0"/>
                <a:cs typeface="Calibri"/>
              </a:rPr>
              <a:t>to</a:t>
            </a:r>
            <a:r>
              <a:rPr sz="2400" spc="55" dirty="0">
                <a:latin typeface="Aptos Light" panose="020B0004020202020204" pitchFamily="34" charset="0"/>
                <a:cs typeface="Calibri"/>
              </a:rPr>
              <a:t> </a:t>
            </a:r>
            <a:r>
              <a:rPr sz="2400" dirty="0">
                <a:latin typeface="Aptos Light" panose="020B0004020202020204" pitchFamily="34" charset="0"/>
                <a:cs typeface="Calibri"/>
              </a:rPr>
              <a:t>survive</a:t>
            </a:r>
            <a:r>
              <a:rPr sz="2400" spc="55" dirty="0">
                <a:latin typeface="Aptos Light" panose="020B0004020202020204" pitchFamily="34" charset="0"/>
                <a:cs typeface="Calibri"/>
              </a:rPr>
              <a:t> </a:t>
            </a:r>
            <a:r>
              <a:rPr sz="2400" dirty="0">
                <a:latin typeface="Aptos Light" panose="020B0004020202020204" pitchFamily="34" charset="0"/>
                <a:cs typeface="Calibri"/>
              </a:rPr>
              <a:t>is</a:t>
            </a:r>
            <a:r>
              <a:rPr sz="2400" spc="70" dirty="0">
                <a:latin typeface="Aptos Light" panose="020B0004020202020204" pitchFamily="34" charset="0"/>
                <a:cs typeface="Calibri"/>
              </a:rPr>
              <a:t> </a:t>
            </a:r>
            <a:r>
              <a:rPr sz="2400" spc="-10" dirty="0">
                <a:latin typeface="Aptos Light" panose="020B0004020202020204" pitchFamily="34" charset="0"/>
                <a:cs typeface="Calibri"/>
              </a:rPr>
              <a:t>instinctual</a:t>
            </a:r>
            <a:endParaRPr sz="2400" dirty="0">
              <a:latin typeface="Aptos Light" panose="020B0004020202020204" pitchFamily="34" charset="0"/>
              <a:cs typeface="Calibri"/>
            </a:endParaRPr>
          </a:p>
          <a:p>
            <a:pPr marL="355600" indent="-342900">
              <a:lnSpc>
                <a:spcPct val="100000"/>
              </a:lnSpc>
              <a:spcBef>
                <a:spcPts val="600"/>
              </a:spcBef>
              <a:buFont typeface="Wingdings" pitchFamily="2" charset="2"/>
              <a:buChar char="ü"/>
              <a:tabLst>
                <a:tab pos="299085" algn="l"/>
              </a:tabLst>
            </a:pPr>
            <a:r>
              <a:rPr sz="2400" dirty="0">
                <a:latin typeface="Aptos Light" panose="020B0004020202020204" pitchFamily="34" charset="0"/>
                <a:cs typeface="Calibri"/>
              </a:rPr>
              <a:t>“Fight</a:t>
            </a:r>
            <a:r>
              <a:rPr sz="2400" spc="-25" dirty="0">
                <a:latin typeface="Aptos Light" panose="020B0004020202020204" pitchFamily="34" charset="0"/>
                <a:cs typeface="Calibri"/>
              </a:rPr>
              <a:t> </a:t>
            </a:r>
            <a:r>
              <a:rPr sz="2400" spc="70" dirty="0">
                <a:latin typeface="Aptos Light" panose="020B0004020202020204" pitchFamily="34" charset="0"/>
                <a:cs typeface="Calibri"/>
              </a:rPr>
              <a:t>or</a:t>
            </a:r>
            <a:r>
              <a:rPr sz="2400" spc="-25" dirty="0">
                <a:latin typeface="Aptos Light" panose="020B0004020202020204" pitchFamily="34" charset="0"/>
                <a:cs typeface="Calibri"/>
              </a:rPr>
              <a:t> </a:t>
            </a:r>
            <a:r>
              <a:rPr sz="2400" spc="-30" dirty="0">
                <a:latin typeface="Aptos Light" panose="020B0004020202020204" pitchFamily="34" charset="0"/>
                <a:cs typeface="Calibri"/>
              </a:rPr>
              <a:t>flight”</a:t>
            </a:r>
            <a:r>
              <a:rPr sz="2400" spc="-50" dirty="0">
                <a:latin typeface="Aptos Light" panose="020B0004020202020204" pitchFamily="34" charset="0"/>
                <a:cs typeface="Calibri"/>
              </a:rPr>
              <a:t> </a:t>
            </a:r>
            <a:r>
              <a:rPr sz="2400" dirty="0">
                <a:latin typeface="Aptos Light" panose="020B0004020202020204" pitchFamily="34" charset="0"/>
                <a:cs typeface="Calibri"/>
              </a:rPr>
              <a:t>is</a:t>
            </a:r>
            <a:r>
              <a:rPr sz="2400" spc="-5" dirty="0">
                <a:latin typeface="Aptos Light" panose="020B0004020202020204" pitchFamily="34" charset="0"/>
                <a:cs typeface="Calibri"/>
              </a:rPr>
              <a:t> </a:t>
            </a:r>
            <a:r>
              <a:rPr sz="2400" dirty="0">
                <a:latin typeface="Aptos Light" panose="020B0004020202020204" pitchFamily="34" charset="0"/>
                <a:cs typeface="Calibri"/>
              </a:rPr>
              <a:t>a</a:t>
            </a:r>
            <a:r>
              <a:rPr sz="2400" spc="-10" dirty="0">
                <a:latin typeface="Aptos Light" panose="020B0004020202020204" pitchFamily="34" charset="0"/>
                <a:cs typeface="Calibri"/>
              </a:rPr>
              <a:t> </a:t>
            </a:r>
            <a:r>
              <a:rPr sz="2400" dirty="0">
                <a:latin typeface="Aptos Light" panose="020B0004020202020204" pitchFamily="34" charset="0"/>
                <a:cs typeface="Calibri"/>
              </a:rPr>
              <a:t>normal</a:t>
            </a:r>
            <a:r>
              <a:rPr sz="2400" spc="-40" dirty="0">
                <a:latin typeface="Aptos Light" panose="020B0004020202020204" pitchFamily="34" charset="0"/>
                <a:cs typeface="Calibri"/>
              </a:rPr>
              <a:t> </a:t>
            </a:r>
            <a:r>
              <a:rPr sz="2400" dirty="0">
                <a:latin typeface="Aptos Light" panose="020B0004020202020204" pitchFamily="34" charset="0"/>
                <a:cs typeface="Calibri"/>
              </a:rPr>
              <a:t>response</a:t>
            </a:r>
            <a:r>
              <a:rPr sz="2400" spc="-20" dirty="0">
                <a:latin typeface="Aptos Light" panose="020B0004020202020204" pitchFamily="34" charset="0"/>
                <a:cs typeface="Calibri"/>
              </a:rPr>
              <a:t> </a:t>
            </a:r>
            <a:r>
              <a:rPr sz="2400" dirty="0">
                <a:latin typeface="Aptos Light" panose="020B0004020202020204" pitchFamily="34" charset="0"/>
                <a:cs typeface="Calibri"/>
              </a:rPr>
              <a:t>to</a:t>
            </a:r>
            <a:r>
              <a:rPr sz="2400" spc="-15" dirty="0">
                <a:latin typeface="Aptos Light" panose="020B0004020202020204" pitchFamily="34" charset="0"/>
                <a:cs typeface="Calibri"/>
              </a:rPr>
              <a:t> </a:t>
            </a:r>
            <a:r>
              <a:rPr sz="2400" dirty="0">
                <a:latin typeface="Aptos Light" panose="020B0004020202020204" pitchFamily="34" charset="0"/>
                <a:cs typeface="Calibri"/>
              </a:rPr>
              <a:t>a</a:t>
            </a:r>
            <a:r>
              <a:rPr sz="2400" spc="-15" dirty="0">
                <a:latin typeface="Aptos Light" panose="020B0004020202020204" pitchFamily="34" charset="0"/>
                <a:cs typeface="Calibri"/>
              </a:rPr>
              <a:t> </a:t>
            </a:r>
            <a:r>
              <a:rPr sz="2400" dirty="0">
                <a:latin typeface="Aptos Light" panose="020B0004020202020204" pitchFamily="34" charset="0"/>
                <a:cs typeface="Calibri"/>
              </a:rPr>
              <a:t>perceived</a:t>
            </a:r>
            <a:r>
              <a:rPr sz="2400" spc="-20" dirty="0">
                <a:latin typeface="Aptos Light" panose="020B0004020202020204" pitchFamily="34" charset="0"/>
                <a:cs typeface="Calibri"/>
              </a:rPr>
              <a:t> </a:t>
            </a:r>
            <a:r>
              <a:rPr sz="2400" dirty="0">
                <a:latin typeface="Aptos Light" panose="020B0004020202020204" pitchFamily="34" charset="0"/>
                <a:cs typeface="Calibri"/>
              </a:rPr>
              <a:t>threat</a:t>
            </a:r>
            <a:r>
              <a:rPr sz="2400" spc="-40" dirty="0">
                <a:latin typeface="Aptos Light" panose="020B0004020202020204" pitchFamily="34" charset="0"/>
                <a:cs typeface="Calibri"/>
              </a:rPr>
              <a:t> </a:t>
            </a:r>
            <a:r>
              <a:rPr sz="2400" dirty="0">
                <a:latin typeface="Aptos Light" panose="020B0004020202020204" pitchFamily="34" charset="0"/>
                <a:cs typeface="Calibri"/>
              </a:rPr>
              <a:t>and</a:t>
            </a:r>
            <a:r>
              <a:rPr sz="2400" spc="-20" dirty="0">
                <a:latin typeface="Aptos Light" panose="020B0004020202020204" pitchFamily="34" charset="0"/>
                <a:cs typeface="Calibri"/>
              </a:rPr>
              <a:t> </a:t>
            </a:r>
            <a:r>
              <a:rPr sz="2400" dirty="0">
                <a:latin typeface="Aptos Light" panose="020B0004020202020204" pitchFamily="34" charset="0"/>
                <a:cs typeface="Calibri"/>
              </a:rPr>
              <a:t>results</a:t>
            </a:r>
            <a:r>
              <a:rPr sz="2400" spc="-20" dirty="0">
                <a:latin typeface="Aptos Light" panose="020B0004020202020204" pitchFamily="34" charset="0"/>
                <a:cs typeface="Calibri"/>
              </a:rPr>
              <a:t> </a:t>
            </a:r>
            <a:r>
              <a:rPr sz="2400" dirty="0">
                <a:latin typeface="Aptos Light" panose="020B0004020202020204" pitchFamily="34" charset="0"/>
                <a:cs typeface="Calibri"/>
              </a:rPr>
              <a:t>in</a:t>
            </a:r>
            <a:r>
              <a:rPr sz="2400" spc="-10" dirty="0">
                <a:latin typeface="Aptos Light" panose="020B0004020202020204" pitchFamily="34" charset="0"/>
                <a:cs typeface="Calibri"/>
              </a:rPr>
              <a:t> </a:t>
            </a:r>
            <a:r>
              <a:rPr sz="2400" dirty="0">
                <a:latin typeface="Aptos Light" panose="020B0004020202020204" pitchFamily="34" charset="0"/>
                <a:cs typeface="Calibri"/>
              </a:rPr>
              <a:t>the</a:t>
            </a:r>
            <a:r>
              <a:rPr sz="2400" spc="-30" dirty="0">
                <a:latin typeface="Aptos Light" panose="020B0004020202020204" pitchFamily="34" charset="0"/>
                <a:cs typeface="Calibri"/>
              </a:rPr>
              <a:t> </a:t>
            </a:r>
            <a:r>
              <a:rPr sz="2400" spc="-35" dirty="0">
                <a:latin typeface="Aptos Light" panose="020B0004020202020204" pitchFamily="34" charset="0"/>
                <a:cs typeface="Calibri"/>
              </a:rPr>
              <a:t>immediate</a:t>
            </a:r>
            <a:r>
              <a:rPr sz="2400" spc="-40" dirty="0">
                <a:latin typeface="Aptos Light" panose="020B0004020202020204" pitchFamily="34" charset="0"/>
                <a:cs typeface="Calibri"/>
              </a:rPr>
              <a:t> </a:t>
            </a:r>
            <a:r>
              <a:rPr sz="2400" dirty="0">
                <a:latin typeface="Aptos Light" panose="020B0004020202020204" pitchFamily="34" charset="0"/>
                <a:cs typeface="Calibri"/>
              </a:rPr>
              <a:t>and</a:t>
            </a:r>
            <a:r>
              <a:rPr sz="2400" spc="-5" dirty="0">
                <a:latin typeface="Aptos Light" panose="020B0004020202020204" pitchFamily="34" charset="0"/>
                <a:cs typeface="Calibri"/>
              </a:rPr>
              <a:t> </a:t>
            </a:r>
            <a:r>
              <a:rPr sz="2400" spc="-10" dirty="0">
                <a:latin typeface="Aptos Light" panose="020B0004020202020204" pitchFamily="34" charset="0"/>
                <a:cs typeface="Calibri"/>
              </a:rPr>
              <a:t>powerful</a:t>
            </a:r>
            <a:r>
              <a:rPr lang="en-US" sz="2400" spc="-10" dirty="0">
                <a:latin typeface="Aptos Light" panose="020B0004020202020204" pitchFamily="34" charset="0"/>
                <a:cs typeface="Calibri"/>
              </a:rPr>
              <a:t> </a:t>
            </a:r>
            <a:r>
              <a:rPr sz="2400" dirty="0">
                <a:latin typeface="Aptos Light" panose="020B0004020202020204" pitchFamily="34" charset="0"/>
                <a:cs typeface="Calibri"/>
              </a:rPr>
              <a:t>release</a:t>
            </a:r>
            <a:r>
              <a:rPr sz="2400" spc="-15" dirty="0">
                <a:latin typeface="Aptos Light" panose="020B0004020202020204" pitchFamily="34" charset="0"/>
                <a:cs typeface="Calibri"/>
              </a:rPr>
              <a:t> </a:t>
            </a:r>
            <a:r>
              <a:rPr sz="2400" dirty="0">
                <a:latin typeface="Aptos Light" panose="020B0004020202020204" pitchFamily="34" charset="0"/>
                <a:cs typeface="Calibri"/>
              </a:rPr>
              <a:t>of</a:t>
            </a:r>
            <a:r>
              <a:rPr sz="2400" spc="-15" dirty="0">
                <a:latin typeface="Aptos Light" panose="020B0004020202020204" pitchFamily="34" charset="0"/>
                <a:cs typeface="Calibri"/>
              </a:rPr>
              <a:t> </a:t>
            </a:r>
            <a:r>
              <a:rPr sz="2400" spc="-20" dirty="0">
                <a:latin typeface="Aptos Light" panose="020B0004020202020204" pitchFamily="34" charset="0"/>
                <a:cs typeface="Calibri"/>
              </a:rPr>
              <a:t>chemicals</a:t>
            </a:r>
            <a:r>
              <a:rPr sz="2400" spc="-30" dirty="0">
                <a:latin typeface="Aptos Light" panose="020B0004020202020204" pitchFamily="34" charset="0"/>
                <a:cs typeface="Calibri"/>
              </a:rPr>
              <a:t> </a:t>
            </a:r>
            <a:r>
              <a:rPr sz="2400" dirty="0">
                <a:latin typeface="Aptos Light" panose="020B0004020202020204" pitchFamily="34" charset="0"/>
                <a:cs typeface="Calibri"/>
              </a:rPr>
              <a:t>into</a:t>
            </a:r>
            <a:r>
              <a:rPr sz="2400" spc="-35" dirty="0">
                <a:latin typeface="Aptos Light" panose="020B0004020202020204" pitchFamily="34" charset="0"/>
                <a:cs typeface="Calibri"/>
              </a:rPr>
              <a:t> </a:t>
            </a:r>
            <a:r>
              <a:rPr sz="2400" dirty="0">
                <a:latin typeface="Aptos Light" panose="020B0004020202020204" pitchFamily="34" charset="0"/>
                <a:cs typeface="Calibri"/>
              </a:rPr>
              <a:t>the</a:t>
            </a:r>
            <a:r>
              <a:rPr sz="2400" spc="-20" dirty="0">
                <a:latin typeface="Aptos Light" panose="020B0004020202020204" pitchFamily="34" charset="0"/>
                <a:cs typeface="Calibri"/>
              </a:rPr>
              <a:t> </a:t>
            </a:r>
            <a:r>
              <a:rPr sz="2400" spc="-10" dirty="0">
                <a:latin typeface="Aptos Light" panose="020B0004020202020204" pitchFamily="34" charset="0"/>
                <a:cs typeface="Calibri"/>
              </a:rPr>
              <a:t>bloodstream</a:t>
            </a:r>
            <a:endParaRPr sz="2400" dirty="0">
              <a:latin typeface="Aptos Light" panose="020B0004020202020204" pitchFamily="34" charset="0"/>
              <a:cs typeface="Calibri"/>
            </a:endParaRPr>
          </a:p>
          <a:p>
            <a:pPr marL="355600" indent="-342900">
              <a:lnSpc>
                <a:spcPct val="100000"/>
              </a:lnSpc>
              <a:spcBef>
                <a:spcPts val="600"/>
              </a:spcBef>
              <a:buFont typeface="Wingdings" pitchFamily="2" charset="2"/>
              <a:buChar char="ü"/>
              <a:tabLst>
                <a:tab pos="299085" algn="l"/>
              </a:tabLst>
            </a:pPr>
            <a:r>
              <a:rPr sz="2400" dirty="0">
                <a:latin typeface="Aptos Light" panose="020B0004020202020204" pitchFamily="34" charset="0"/>
                <a:cs typeface="Calibri"/>
              </a:rPr>
              <a:t>That</a:t>
            </a:r>
            <a:r>
              <a:rPr sz="2400" spc="-10" dirty="0">
                <a:latin typeface="Aptos Light" panose="020B0004020202020204" pitchFamily="34" charset="0"/>
                <a:cs typeface="Calibri"/>
              </a:rPr>
              <a:t> </a:t>
            </a:r>
            <a:r>
              <a:rPr sz="2400" spc="-20" dirty="0">
                <a:latin typeface="Aptos Light" panose="020B0004020202020204" pitchFamily="34" charset="0"/>
                <a:cs typeface="Calibri"/>
              </a:rPr>
              <a:t>chemical </a:t>
            </a:r>
            <a:r>
              <a:rPr sz="2400" dirty="0">
                <a:latin typeface="Aptos Light" panose="020B0004020202020204" pitchFamily="34" charset="0"/>
                <a:cs typeface="Calibri"/>
              </a:rPr>
              <a:t>response</a:t>
            </a:r>
            <a:r>
              <a:rPr sz="2400" spc="15" dirty="0">
                <a:latin typeface="Aptos Light" panose="020B0004020202020204" pitchFamily="34" charset="0"/>
                <a:cs typeface="Calibri"/>
              </a:rPr>
              <a:t> </a:t>
            </a:r>
            <a:r>
              <a:rPr sz="2400" dirty="0">
                <a:latin typeface="Aptos Light" panose="020B0004020202020204" pitchFamily="34" charset="0"/>
                <a:cs typeface="Calibri"/>
              </a:rPr>
              <a:t>reduces</a:t>
            </a:r>
            <a:r>
              <a:rPr sz="2400" spc="15" dirty="0">
                <a:latin typeface="Aptos Light" panose="020B0004020202020204" pitchFamily="34" charset="0"/>
                <a:cs typeface="Calibri"/>
              </a:rPr>
              <a:t> </a:t>
            </a:r>
            <a:r>
              <a:rPr sz="2400" dirty="0">
                <a:latin typeface="Aptos Light" panose="020B0004020202020204" pitchFamily="34" charset="0"/>
                <a:cs typeface="Calibri"/>
              </a:rPr>
              <a:t>oxygen</a:t>
            </a:r>
            <a:r>
              <a:rPr sz="2400" spc="-10" dirty="0">
                <a:latin typeface="Aptos Light" panose="020B0004020202020204" pitchFamily="34" charset="0"/>
                <a:cs typeface="Calibri"/>
              </a:rPr>
              <a:t> </a:t>
            </a:r>
            <a:r>
              <a:rPr sz="2400" dirty="0">
                <a:latin typeface="Aptos Light" panose="020B0004020202020204" pitchFamily="34" charset="0"/>
                <a:cs typeface="Calibri"/>
              </a:rPr>
              <a:t>to the</a:t>
            </a:r>
            <a:r>
              <a:rPr sz="2400" spc="-10" dirty="0">
                <a:latin typeface="Aptos Light" panose="020B0004020202020204" pitchFamily="34" charset="0"/>
                <a:cs typeface="Calibri"/>
              </a:rPr>
              <a:t> </a:t>
            </a:r>
            <a:r>
              <a:rPr sz="2400" dirty="0">
                <a:latin typeface="Aptos Light" panose="020B0004020202020204" pitchFamily="34" charset="0"/>
                <a:cs typeface="Calibri"/>
              </a:rPr>
              <a:t>brain</a:t>
            </a:r>
            <a:r>
              <a:rPr sz="2400" spc="-5" dirty="0">
                <a:latin typeface="Aptos Light" panose="020B0004020202020204" pitchFamily="34" charset="0"/>
                <a:cs typeface="Calibri"/>
              </a:rPr>
              <a:t> </a:t>
            </a:r>
            <a:r>
              <a:rPr sz="2400" dirty="0">
                <a:latin typeface="Aptos Light" panose="020B0004020202020204" pitchFamily="34" charset="0"/>
                <a:cs typeface="Calibri"/>
              </a:rPr>
              <a:t>and results in</a:t>
            </a:r>
            <a:r>
              <a:rPr sz="2400" spc="5" dirty="0">
                <a:latin typeface="Aptos Light" panose="020B0004020202020204" pitchFamily="34" charset="0"/>
                <a:cs typeface="Calibri"/>
              </a:rPr>
              <a:t> </a:t>
            </a:r>
            <a:r>
              <a:rPr sz="2400" spc="-20" dirty="0">
                <a:latin typeface="Aptos Light" panose="020B0004020202020204" pitchFamily="34" charset="0"/>
                <a:cs typeface="Calibri"/>
              </a:rPr>
              <a:t>impaired</a:t>
            </a:r>
            <a:r>
              <a:rPr sz="2400" spc="-15" dirty="0">
                <a:latin typeface="Aptos Light" panose="020B0004020202020204" pitchFamily="34" charset="0"/>
                <a:cs typeface="Calibri"/>
              </a:rPr>
              <a:t> </a:t>
            </a:r>
            <a:r>
              <a:rPr sz="2400" spc="-10" dirty="0">
                <a:latin typeface="Aptos Light" panose="020B0004020202020204" pitchFamily="34" charset="0"/>
                <a:cs typeface="Calibri"/>
              </a:rPr>
              <a:t>thinking</a:t>
            </a:r>
            <a:endParaRPr sz="2400" dirty="0">
              <a:latin typeface="Aptos Light" panose="020B0004020202020204" pitchFamily="34" charset="0"/>
              <a:cs typeface="Calibri"/>
            </a:endParaRPr>
          </a:p>
          <a:p>
            <a:pPr marL="355600" indent="-342900">
              <a:lnSpc>
                <a:spcPct val="100000"/>
              </a:lnSpc>
              <a:spcBef>
                <a:spcPts val="600"/>
              </a:spcBef>
              <a:buFont typeface="Wingdings" pitchFamily="2" charset="2"/>
              <a:buChar char="ü"/>
              <a:tabLst>
                <a:tab pos="299085" algn="l"/>
              </a:tabLst>
            </a:pPr>
            <a:r>
              <a:rPr sz="2400" spc="-60" dirty="0">
                <a:latin typeface="Aptos Light" panose="020B0004020202020204" pitchFamily="34" charset="0"/>
                <a:cs typeface="Calibri"/>
              </a:rPr>
              <a:t>Maintaining</a:t>
            </a:r>
            <a:r>
              <a:rPr sz="2400" spc="-10" dirty="0">
                <a:latin typeface="Aptos Light" panose="020B0004020202020204" pitchFamily="34" charset="0"/>
                <a:cs typeface="Calibri"/>
              </a:rPr>
              <a:t> </a:t>
            </a:r>
            <a:r>
              <a:rPr sz="2400" spc="-40" dirty="0">
                <a:latin typeface="Aptos Light" panose="020B0004020202020204" pitchFamily="34" charset="0"/>
                <a:cs typeface="Calibri"/>
              </a:rPr>
              <a:t>self-</a:t>
            </a:r>
            <a:r>
              <a:rPr sz="2400" dirty="0">
                <a:latin typeface="Aptos Light" panose="020B0004020202020204" pitchFamily="34" charset="0"/>
                <a:cs typeface="Calibri"/>
              </a:rPr>
              <a:t>control</a:t>
            </a:r>
            <a:r>
              <a:rPr sz="2400" spc="-5" dirty="0">
                <a:latin typeface="Aptos Light" panose="020B0004020202020204" pitchFamily="34" charset="0"/>
                <a:cs typeface="Calibri"/>
              </a:rPr>
              <a:t> </a:t>
            </a:r>
            <a:r>
              <a:rPr sz="2400" dirty="0">
                <a:latin typeface="Aptos Light" panose="020B0004020202020204" pitchFamily="34" charset="0"/>
                <a:cs typeface="Calibri"/>
              </a:rPr>
              <a:t>while</a:t>
            </a:r>
            <a:r>
              <a:rPr sz="2400" spc="15" dirty="0">
                <a:latin typeface="Aptos Light" panose="020B0004020202020204" pitchFamily="34" charset="0"/>
                <a:cs typeface="Calibri"/>
              </a:rPr>
              <a:t> </a:t>
            </a:r>
            <a:r>
              <a:rPr sz="2400" spc="-35" dirty="0">
                <a:latin typeface="Aptos Light" panose="020B0004020202020204" pitchFamily="34" charset="0"/>
                <a:cs typeface="Calibri"/>
              </a:rPr>
              <a:t>feeling</a:t>
            </a:r>
            <a:r>
              <a:rPr sz="2400" dirty="0">
                <a:latin typeface="Aptos Light" panose="020B0004020202020204" pitchFamily="34" charset="0"/>
                <a:cs typeface="Calibri"/>
              </a:rPr>
              <a:t> </a:t>
            </a:r>
            <a:r>
              <a:rPr sz="2400" spc="-20" dirty="0">
                <a:latin typeface="Aptos Light" panose="020B0004020202020204" pitchFamily="34" charset="0"/>
                <a:cs typeface="Calibri"/>
              </a:rPr>
              <a:t>threatened</a:t>
            </a:r>
            <a:r>
              <a:rPr sz="2400" dirty="0">
                <a:latin typeface="Aptos Light" panose="020B0004020202020204" pitchFamily="34" charset="0"/>
                <a:cs typeface="Calibri"/>
              </a:rPr>
              <a:t> is</a:t>
            </a:r>
            <a:r>
              <a:rPr sz="2400" spc="35" dirty="0">
                <a:latin typeface="Aptos Light" panose="020B0004020202020204" pitchFamily="34" charset="0"/>
                <a:cs typeface="Calibri"/>
              </a:rPr>
              <a:t> </a:t>
            </a:r>
            <a:r>
              <a:rPr sz="2400" dirty="0">
                <a:latin typeface="Aptos Light" panose="020B0004020202020204" pitchFamily="34" charset="0"/>
                <a:cs typeface="Calibri"/>
              </a:rPr>
              <a:t>the</a:t>
            </a:r>
            <a:r>
              <a:rPr sz="2400" spc="15" dirty="0">
                <a:latin typeface="Aptos Light" panose="020B0004020202020204" pitchFamily="34" charset="0"/>
                <a:cs typeface="Calibri"/>
              </a:rPr>
              <a:t> </a:t>
            </a:r>
            <a:r>
              <a:rPr sz="2400" spc="-20" dirty="0">
                <a:latin typeface="Aptos Light" panose="020B0004020202020204" pitchFamily="34" charset="0"/>
                <a:cs typeface="Calibri"/>
              </a:rPr>
              <a:t>hallmark</a:t>
            </a:r>
            <a:r>
              <a:rPr sz="2400" spc="-10" dirty="0">
                <a:latin typeface="Aptos Light" panose="020B0004020202020204" pitchFamily="34" charset="0"/>
                <a:cs typeface="Calibri"/>
              </a:rPr>
              <a:t> </a:t>
            </a:r>
            <a:r>
              <a:rPr sz="2400" dirty="0">
                <a:latin typeface="Aptos Light" panose="020B0004020202020204" pitchFamily="34" charset="0"/>
                <a:cs typeface="Calibri"/>
              </a:rPr>
              <a:t>of</a:t>
            </a:r>
            <a:r>
              <a:rPr sz="2400" spc="15" dirty="0">
                <a:latin typeface="Aptos Light" panose="020B0004020202020204" pitchFamily="34" charset="0"/>
                <a:cs typeface="Calibri"/>
              </a:rPr>
              <a:t> </a:t>
            </a:r>
            <a:r>
              <a:rPr sz="2400" spc="-10" dirty="0">
                <a:latin typeface="Aptos Light" panose="020B0004020202020204" pitchFamily="34" charset="0"/>
                <a:cs typeface="Calibri"/>
              </a:rPr>
              <a:t>professionalism</a:t>
            </a:r>
            <a:endParaRPr sz="2400" dirty="0">
              <a:latin typeface="Aptos Light" panose="020B0004020202020204" pitchFamily="34" charset="0"/>
              <a:cs typeface="Calibri"/>
            </a:endParaRPr>
          </a:p>
          <a:p>
            <a:pPr marL="355600" indent="-342900">
              <a:lnSpc>
                <a:spcPct val="100000"/>
              </a:lnSpc>
              <a:spcBef>
                <a:spcPts val="600"/>
              </a:spcBef>
              <a:buFont typeface="Wingdings" pitchFamily="2" charset="2"/>
              <a:buChar char="ü"/>
              <a:tabLst>
                <a:tab pos="299085" algn="l"/>
              </a:tabLst>
            </a:pPr>
            <a:r>
              <a:rPr sz="2400" dirty="0">
                <a:latin typeface="Aptos Light" panose="020B0004020202020204" pitchFamily="34" charset="0"/>
                <a:cs typeface="Calibri"/>
              </a:rPr>
              <a:t>The</a:t>
            </a:r>
            <a:r>
              <a:rPr sz="2400" spc="35" dirty="0">
                <a:latin typeface="Aptos Light" panose="020B0004020202020204" pitchFamily="34" charset="0"/>
                <a:cs typeface="Calibri"/>
              </a:rPr>
              <a:t> </a:t>
            </a:r>
            <a:r>
              <a:rPr sz="2400" dirty="0">
                <a:latin typeface="Aptos Light" panose="020B0004020202020204" pitchFamily="34" charset="0"/>
                <a:cs typeface="Calibri"/>
              </a:rPr>
              <a:t>only</a:t>
            </a:r>
            <a:r>
              <a:rPr sz="2400" spc="40" dirty="0">
                <a:latin typeface="Aptos Light" panose="020B0004020202020204" pitchFamily="34" charset="0"/>
                <a:cs typeface="Calibri"/>
              </a:rPr>
              <a:t> </a:t>
            </a:r>
            <a:r>
              <a:rPr sz="2400" spc="-20" dirty="0">
                <a:latin typeface="Aptos Light" panose="020B0004020202020204" pitchFamily="34" charset="0"/>
                <a:cs typeface="Calibri"/>
              </a:rPr>
              <a:t>reliable</a:t>
            </a:r>
            <a:r>
              <a:rPr sz="2400" spc="20" dirty="0">
                <a:latin typeface="Aptos Light" panose="020B0004020202020204" pitchFamily="34" charset="0"/>
                <a:cs typeface="Calibri"/>
              </a:rPr>
              <a:t> </a:t>
            </a:r>
            <a:r>
              <a:rPr sz="2400" dirty="0">
                <a:latin typeface="Aptos Light" panose="020B0004020202020204" pitchFamily="34" charset="0"/>
                <a:cs typeface="Calibri"/>
              </a:rPr>
              <a:t>way</a:t>
            </a:r>
            <a:r>
              <a:rPr sz="2400" spc="35" dirty="0">
                <a:latin typeface="Aptos Light" panose="020B0004020202020204" pitchFamily="34" charset="0"/>
                <a:cs typeface="Calibri"/>
              </a:rPr>
              <a:t> </a:t>
            </a:r>
            <a:r>
              <a:rPr sz="2400" dirty="0">
                <a:latin typeface="Aptos Light" panose="020B0004020202020204" pitchFamily="34" charset="0"/>
                <a:cs typeface="Calibri"/>
              </a:rPr>
              <a:t>to</a:t>
            </a:r>
            <a:r>
              <a:rPr sz="2400" spc="45" dirty="0">
                <a:latin typeface="Aptos Light" panose="020B0004020202020204" pitchFamily="34" charset="0"/>
                <a:cs typeface="Calibri"/>
              </a:rPr>
              <a:t> </a:t>
            </a:r>
            <a:r>
              <a:rPr sz="2400" spc="-40" dirty="0">
                <a:latin typeface="Aptos Light" panose="020B0004020202020204" pitchFamily="34" charset="0"/>
                <a:cs typeface="Calibri"/>
              </a:rPr>
              <a:t>maintain</a:t>
            </a:r>
            <a:r>
              <a:rPr sz="2400" spc="15" dirty="0">
                <a:latin typeface="Aptos Light" panose="020B0004020202020204" pitchFamily="34" charset="0"/>
                <a:cs typeface="Calibri"/>
              </a:rPr>
              <a:t> </a:t>
            </a:r>
            <a:r>
              <a:rPr sz="2400" spc="-40" dirty="0">
                <a:latin typeface="Aptos Light" panose="020B0004020202020204" pitchFamily="34" charset="0"/>
                <a:cs typeface="Calibri"/>
              </a:rPr>
              <a:t>self-</a:t>
            </a:r>
            <a:r>
              <a:rPr sz="2400" dirty="0">
                <a:latin typeface="Aptos Light" panose="020B0004020202020204" pitchFamily="34" charset="0"/>
                <a:cs typeface="Calibri"/>
              </a:rPr>
              <a:t>control</a:t>
            </a:r>
            <a:r>
              <a:rPr sz="2400" spc="10" dirty="0">
                <a:latin typeface="Aptos Light" panose="020B0004020202020204" pitchFamily="34" charset="0"/>
                <a:cs typeface="Calibri"/>
              </a:rPr>
              <a:t> </a:t>
            </a:r>
            <a:r>
              <a:rPr sz="2400" dirty="0">
                <a:latin typeface="Aptos Light" panose="020B0004020202020204" pitchFamily="34" charset="0"/>
                <a:cs typeface="Calibri"/>
              </a:rPr>
              <a:t>is</a:t>
            </a:r>
            <a:r>
              <a:rPr sz="2400" spc="55" dirty="0">
                <a:latin typeface="Aptos Light" panose="020B0004020202020204" pitchFamily="34" charset="0"/>
                <a:cs typeface="Calibri"/>
              </a:rPr>
              <a:t> </a:t>
            </a:r>
            <a:r>
              <a:rPr sz="2400" dirty="0">
                <a:latin typeface="Aptos Light" panose="020B0004020202020204" pitchFamily="34" charset="0"/>
                <a:cs typeface="Calibri"/>
              </a:rPr>
              <a:t>to</a:t>
            </a:r>
            <a:r>
              <a:rPr sz="2400" spc="40" dirty="0">
                <a:latin typeface="Aptos Light" panose="020B0004020202020204" pitchFamily="34" charset="0"/>
                <a:cs typeface="Calibri"/>
              </a:rPr>
              <a:t> </a:t>
            </a:r>
            <a:r>
              <a:rPr sz="2400" dirty="0">
                <a:latin typeface="Aptos Light" panose="020B0004020202020204" pitchFamily="34" charset="0"/>
                <a:cs typeface="Calibri"/>
              </a:rPr>
              <a:t>use</a:t>
            </a:r>
            <a:r>
              <a:rPr sz="2400" spc="60" dirty="0">
                <a:latin typeface="Aptos Light" panose="020B0004020202020204" pitchFamily="34" charset="0"/>
                <a:cs typeface="Calibri"/>
              </a:rPr>
              <a:t> </a:t>
            </a:r>
            <a:r>
              <a:rPr sz="2400" dirty="0">
                <a:latin typeface="Aptos Light" panose="020B0004020202020204" pitchFamily="34" charset="0"/>
                <a:cs typeface="Calibri"/>
              </a:rPr>
              <a:t>a</a:t>
            </a:r>
            <a:r>
              <a:rPr sz="2400" spc="50" dirty="0">
                <a:latin typeface="Aptos Light" panose="020B0004020202020204" pitchFamily="34" charset="0"/>
                <a:cs typeface="Calibri"/>
              </a:rPr>
              <a:t> </a:t>
            </a:r>
            <a:r>
              <a:rPr sz="2400" dirty="0">
                <a:latin typeface="Aptos Light" panose="020B0004020202020204" pitchFamily="34" charset="0"/>
                <a:cs typeface="Calibri"/>
              </a:rPr>
              <a:t>set</a:t>
            </a:r>
            <a:r>
              <a:rPr sz="2400" spc="45" dirty="0">
                <a:latin typeface="Aptos Light" panose="020B0004020202020204" pitchFamily="34" charset="0"/>
                <a:cs typeface="Calibri"/>
              </a:rPr>
              <a:t> </a:t>
            </a:r>
            <a:r>
              <a:rPr sz="2400" dirty="0">
                <a:latin typeface="Aptos Light" panose="020B0004020202020204" pitchFamily="34" charset="0"/>
                <a:cs typeface="Calibri"/>
              </a:rPr>
              <a:t>of</a:t>
            </a:r>
            <a:r>
              <a:rPr sz="2400" spc="55" dirty="0">
                <a:latin typeface="Aptos Light" panose="020B0004020202020204" pitchFamily="34" charset="0"/>
                <a:cs typeface="Calibri"/>
              </a:rPr>
              <a:t> </a:t>
            </a:r>
            <a:r>
              <a:rPr sz="2400" dirty="0">
                <a:latin typeface="Aptos Light" panose="020B0004020202020204" pitchFamily="34" charset="0"/>
                <a:cs typeface="Calibri"/>
              </a:rPr>
              <a:t>pre-</a:t>
            </a:r>
            <a:r>
              <a:rPr sz="2400" spc="-40" dirty="0">
                <a:latin typeface="Aptos Light" panose="020B0004020202020204" pitchFamily="34" charset="0"/>
                <a:cs typeface="Calibri"/>
              </a:rPr>
              <a:t>planned,</a:t>
            </a:r>
            <a:r>
              <a:rPr sz="2400" spc="20" dirty="0">
                <a:latin typeface="Aptos Light" panose="020B0004020202020204" pitchFamily="34" charset="0"/>
                <a:cs typeface="Calibri"/>
              </a:rPr>
              <a:t> </a:t>
            </a:r>
            <a:r>
              <a:rPr sz="2400" spc="-10" dirty="0">
                <a:latin typeface="Aptos Light" panose="020B0004020202020204" pitchFamily="34" charset="0"/>
                <a:cs typeface="Calibri"/>
              </a:rPr>
              <a:t>personal</a:t>
            </a:r>
            <a:r>
              <a:rPr sz="2400" spc="35" dirty="0">
                <a:latin typeface="Aptos Light" panose="020B0004020202020204" pitchFamily="34" charset="0"/>
                <a:cs typeface="Calibri"/>
              </a:rPr>
              <a:t> </a:t>
            </a:r>
            <a:r>
              <a:rPr sz="2400" spc="-10" dirty="0">
                <a:latin typeface="Aptos Light" panose="020B0004020202020204" pitchFamily="34" charset="0"/>
                <a:cs typeface="Calibri"/>
              </a:rPr>
              <a:t>interventions</a:t>
            </a:r>
            <a:r>
              <a:rPr lang="en-US" sz="2400" spc="-10" dirty="0">
                <a:latin typeface="Aptos Light" panose="020B0004020202020204" pitchFamily="34" charset="0"/>
                <a:cs typeface="Calibri"/>
              </a:rPr>
              <a:t> when you </a:t>
            </a:r>
            <a:r>
              <a:rPr lang="en-US" sz="2400" b="1" spc="-10" dirty="0">
                <a:latin typeface="Aptos Light" panose="020B0004020202020204" pitchFamily="34" charset="0"/>
                <a:cs typeface="Calibri"/>
              </a:rPr>
              <a:t>feel it in your body</a:t>
            </a:r>
            <a:endParaRPr sz="2400" b="1" dirty="0">
              <a:latin typeface="Aptos Light" panose="020B0004020202020204" pitchFamily="34" charset="0"/>
              <a:cs typeface="Calibri"/>
            </a:endParaRPr>
          </a:p>
        </p:txBody>
      </p:sp>
      <p:sp>
        <p:nvSpPr>
          <p:cNvPr id="9" name="Title 1">
            <a:extLst>
              <a:ext uri="{FF2B5EF4-FFF2-40B4-BE49-F238E27FC236}">
                <a16:creationId xmlns:a16="http://schemas.microsoft.com/office/drawing/2014/main" id="{7D394675-A896-0CAA-E636-DBE60C8C6E47}"/>
              </a:ext>
            </a:extLst>
          </p:cNvPr>
          <p:cNvSpPr>
            <a:spLocks noGrp="1"/>
          </p:cNvSpPr>
          <p:nvPr>
            <p:ph type="title"/>
          </p:nvPr>
        </p:nvSpPr>
        <p:spPr>
          <a:xfrm>
            <a:off x="616426" y="506143"/>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Understanding Internal Conflict</a:t>
            </a:r>
          </a:p>
        </p:txBody>
      </p:sp>
      <p:sp>
        <p:nvSpPr>
          <p:cNvPr id="10" name="Rectangle 9">
            <a:extLst>
              <a:ext uri="{FF2B5EF4-FFF2-40B4-BE49-F238E27FC236}">
                <a16:creationId xmlns:a16="http://schemas.microsoft.com/office/drawing/2014/main" id="{5944C71D-4B4A-6429-A9B1-BC85E22E9248}"/>
              </a:ext>
            </a:extLst>
          </p:cNvPr>
          <p:cNvSpPr/>
          <p:nvPr/>
        </p:nvSpPr>
        <p:spPr>
          <a:xfrm>
            <a:off x="0" y="1314447"/>
            <a:ext cx="12192000" cy="59436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What happens when </a:t>
            </a:r>
            <a:r>
              <a:rPr kumimoji="0" lang="en-US" sz="2400" b="0" i="1"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we </a:t>
            </a:r>
            <a:r>
              <a:rPr lang="en-US" sz="2400" i="1" dirty="0">
                <a:solidFill>
                  <a:srgbClr val="FFFFFF"/>
                </a:solidFill>
                <a:latin typeface="Aptos Light" panose="020B0004020202020204" pitchFamily="34" charset="0"/>
              </a:rPr>
              <a:t>feel </a:t>
            </a:r>
            <a:r>
              <a:rPr lang="en-US" sz="2400" dirty="0">
                <a:solidFill>
                  <a:srgbClr val="FFFFFF"/>
                </a:solidFill>
                <a:latin typeface="Aptos Light" panose="020B0004020202020204" pitchFamily="34" charset="0"/>
              </a:rPr>
              <a:t>conflict? </a:t>
            </a: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Let’s unpack our “Fight or Flight” systems...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94FC-9155-4F00-9B02-4A065B79DB6F}"/>
              </a:ext>
            </a:extLst>
          </p:cNvPr>
          <p:cNvSpPr>
            <a:spLocks noGrp="1"/>
          </p:cNvSpPr>
          <p:nvPr>
            <p:ph type="title"/>
          </p:nvPr>
        </p:nvSpPr>
        <p:spPr>
          <a:xfrm>
            <a:off x="908844" y="536375"/>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Self-Control Practices</a:t>
            </a:r>
          </a:p>
        </p:txBody>
      </p:sp>
      <p:sp>
        <p:nvSpPr>
          <p:cNvPr id="3" name="Rectangle 2">
            <a:extLst>
              <a:ext uri="{FF2B5EF4-FFF2-40B4-BE49-F238E27FC236}">
                <a16:creationId xmlns:a16="http://schemas.microsoft.com/office/drawing/2014/main" id="{F3855209-53AC-4766-B808-CF1D2A25F02E}"/>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007F62-6B41-426E-BFB7-7242036D6E5C}"/>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FB3A189-EE45-8A7C-F477-BE370F44037E}"/>
              </a:ext>
            </a:extLst>
          </p:cNvPr>
          <p:cNvSpPr/>
          <p:nvPr/>
        </p:nvSpPr>
        <p:spPr>
          <a:xfrm>
            <a:off x="0" y="1358986"/>
            <a:ext cx="12192000" cy="87417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Aptos Light" panose="020B0004020202020204" pitchFamily="34" charset="0"/>
              </a:rPr>
              <a:t>Let’s go back to our wellness for leaders' learnings. First get in front of it and ask your team for help. We can also </a:t>
            </a: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develop a self-control plan that incorporates… </a:t>
            </a:r>
          </a:p>
        </p:txBody>
      </p:sp>
      <p:sp>
        <p:nvSpPr>
          <p:cNvPr id="20" name="Rectangle 19">
            <a:extLst>
              <a:ext uri="{FF2B5EF4-FFF2-40B4-BE49-F238E27FC236}">
                <a16:creationId xmlns:a16="http://schemas.microsoft.com/office/drawing/2014/main" id="{2AD8F612-071A-46B4-B07C-A8DE0D1EC1C1}"/>
              </a:ext>
            </a:extLst>
          </p:cNvPr>
          <p:cNvSpPr/>
          <p:nvPr/>
        </p:nvSpPr>
        <p:spPr>
          <a:xfrm>
            <a:off x="908844" y="3454161"/>
            <a:ext cx="2270633" cy="315664"/>
          </a:xfrm>
          <a:prstGeom prst="rect">
            <a:avLst/>
          </a:prstGeom>
          <a:noFill/>
        </p:spPr>
        <p:txBody>
          <a:bodyPr wrap="square" lIns="0" tIns="0" rIns="0" bIns="0">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Breathing</a:t>
            </a:r>
            <a:endParaRPr kumimoji="0" lang="en-US" sz="1600" b="1"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07EDE6E7-BC27-3DBD-DB92-D8D9CAEA4828}"/>
              </a:ext>
            </a:extLst>
          </p:cNvPr>
          <p:cNvSpPr/>
          <p:nvPr/>
        </p:nvSpPr>
        <p:spPr>
          <a:xfrm>
            <a:off x="4604422" y="3454162"/>
            <a:ext cx="2629021" cy="315664"/>
          </a:xfrm>
          <a:prstGeom prst="rect">
            <a:avLst/>
          </a:prstGeom>
          <a:noFill/>
        </p:spPr>
        <p:txBody>
          <a:bodyPr wrap="square" lIns="0" tIns="0" rIns="0" bIns="0">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Positive Self-Talk</a:t>
            </a:r>
          </a:p>
        </p:txBody>
      </p:sp>
      <p:sp>
        <p:nvSpPr>
          <p:cNvPr id="23" name="Rectangle 22">
            <a:extLst>
              <a:ext uri="{FF2B5EF4-FFF2-40B4-BE49-F238E27FC236}">
                <a16:creationId xmlns:a16="http://schemas.microsoft.com/office/drawing/2014/main" id="{BA3F2696-2D41-8880-31F1-3B84F9383927}"/>
              </a:ext>
            </a:extLst>
          </p:cNvPr>
          <p:cNvSpPr/>
          <p:nvPr/>
        </p:nvSpPr>
        <p:spPr>
          <a:xfrm>
            <a:off x="8331389" y="3454162"/>
            <a:ext cx="2077055" cy="315664"/>
          </a:xfrm>
          <a:prstGeom prst="rect">
            <a:avLst/>
          </a:prstGeom>
          <a:noFill/>
        </p:spPr>
        <p:txBody>
          <a:bodyPr wrap="square" lIns="0" tIns="0" rIns="0" bIns="0">
            <a:spAutoFit/>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Grounding</a:t>
            </a:r>
            <a:endParaRPr kumimoji="0" lang="en-US" sz="1600" b="1"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cxnSp>
        <p:nvCxnSpPr>
          <p:cNvPr id="24" name="Straight Connector 23">
            <a:extLst>
              <a:ext uri="{FF2B5EF4-FFF2-40B4-BE49-F238E27FC236}">
                <a16:creationId xmlns:a16="http://schemas.microsoft.com/office/drawing/2014/main" id="{F9881CA7-D256-FB6B-8D6E-498716D0F218}"/>
              </a:ext>
            </a:extLst>
          </p:cNvPr>
          <p:cNvCxnSpPr/>
          <p:nvPr/>
        </p:nvCxnSpPr>
        <p:spPr>
          <a:xfrm>
            <a:off x="922292" y="3855281"/>
            <a:ext cx="34150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7D0352-342A-8366-75B3-65F3D4F93373}"/>
              </a:ext>
            </a:extLst>
          </p:cNvPr>
          <p:cNvCxnSpPr/>
          <p:nvPr/>
        </p:nvCxnSpPr>
        <p:spPr>
          <a:xfrm>
            <a:off x="4617870" y="3855281"/>
            <a:ext cx="34150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605474E-E11C-7739-B1C4-B3CD58AEC479}"/>
              </a:ext>
            </a:extLst>
          </p:cNvPr>
          <p:cNvSpPr/>
          <p:nvPr/>
        </p:nvSpPr>
        <p:spPr>
          <a:xfrm>
            <a:off x="922292" y="2520409"/>
            <a:ext cx="641433" cy="641433"/>
          </a:xfrm>
          <a:prstGeom prst="ellipse">
            <a:avLst/>
          </a:prstGeom>
          <a:solidFill>
            <a:schemeClr val="bg1"/>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0000"/>
                </a:solidFill>
                <a:effectLst/>
                <a:uLnTx/>
                <a:uFillTx/>
                <a:latin typeface="Aptos Light" panose="020B0004020202020204" pitchFamily="34" charset="0"/>
                <a:cs typeface="Chronicle Text G4" pitchFamily="2" charset="0"/>
              </a:rPr>
              <a:t>1</a:t>
            </a:r>
          </a:p>
        </p:txBody>
      </p:sp>
      <p:sp>
        <p:nvSpPr>
          <p:cNvPr id="29" name="Oval 28">
            <a:extLst>
              <a:ext uri="{FF2B5EF4-FFF2-40B4-BE49-F238E27FC236}">
                <a16:creationId xmlns:a16="http://schemas.microsoft.com/office/drawing/2014/main" id="{A2E01EB1-99C5-58B3-A624-3CE5C5D0AEEC}"/>
              </a:ext>
            </a:extLst>
          </p:cNvPr>
          <p:cNvSpPr/>
          <p:nvPr/>
        </p:nvSpPr>
        <p:spPr>
          <a:xfrm>
            <a:off x="4617870" y="2520409"/>
            <a:ext cx="641433" cy="641433"/>
          </a:xfrm>
          <a:prstGeom prst="ellipse">
            <a:avLst/>
          </a:prstGeom>
          <a:solidFill>
            <a:schemeClr val="bg1"/>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0000"/>
                </a:solidFill>
                <a:effectLst/>
                <a:uLnTx/>
                <a:uFillTx/>
                <a:latin typeface="Aptos Light" panose="020B0004020202020204" pitchFamily="34" charset="0"/>
                <a:cs typeface="Chronicle Text G4" pitchFamily="2" charset="0"/>
              </a:rPr>
              <a:t>2</a:t>
            </a:r>
          </a:p>
        </p:txBody>
      </p:sp>
      <p:sp>
        <p:nvSpPr>
          <p:cNvPr id="30" name="Oval 29">
            <a:extLst>
              <a:ext uri="{FF2B5EF4-FFF2-40B4-BE49-F238E27FC236}">
                <a16:creationId xmlns:a16="http://schemas.microsoft.com/office/drawing/2014/main" id="{2757068A-14C9-9E6F-025E-F8A5FCFE629B}"/>
              </a:ext>
            </a:extLst>
          </p:cNvPr>
          <p:cNvSpPr/>
          <p:nvPr/>
        </p:nvSpPr>
        <p:spPr>
          <a:xfrm>
            <a:off x="8344837" y="2520409"/>
            <a:ext cx="641433" cy="641433"/>
          </a:xfrm>
          <a:prstGeom prst="ellipse">
            <a:avLst/>
          </a:prstGeom>
          <a:solidFill>
            <a:schemeClr val="bg1"/>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000000"/>
                </a:solidFill>
                <a:effectLst/>
                <a:uLnTx/>
                <a:uFillTx/>
                <a:latin typeface="Aptos Light" panose="020B0004020202020204" pitchFamily="34" charset="0"/>
                <a:cs typeface="Chronicle Text G4" pitchFamily="2" charset="0"/>
              </a:rPr>
              <a:t>3</a:t>
            </a:r>
          </a:p>
        </p:txBody>
      </p:sp>
      <p:sp>
        <p:nvSpPr>
          <p:cNvPr id="31" name="Rectangle 30">
            <a:extLst>
              <a:ext uri="{FF2B5EF4-FFF2-40B4-BE49-F238E27FC236}">
                <a16:creationId xmlns:a16="http://schemas.microsoft.com/office/drawing/2014/main" id="{0EFA8869-663F-2878-DBD8-BC179A22C952}"/>
              </a:ext>
            </a:extLst>
          </p:cNvPr>
          <p:cNvSpPr/>
          <p:nvPr/>
        </p:nvSpPr>
        <p:spPr>
          <a:xfrm>
            <a:off x="908844" y="4026300"/>
            <a:ext cx="3415029" cy="664797"/>
          </a:xfrm>
          <a:prstGeom prst="rect">
            <a:avLst/>
          </a:prstGeom>
        </p:spPr>
        <p:txBody>
          <a:bodyPr vert="horz" lIns="0" tIns="0" rIns="0" bIns="0" rtlCol="0">
            <a:noAutofit/>
          </a:bodyPr>
          <a:lstStyle/>
          <a:p>
            <a:pPr marL="298450" indent="-285750">
              <a:spcBef>
                <a:spcPts val="20"/>
              </a:spcBef>
              <a:buSzPct val="90000"/>
              <a:buFont typeface="Arial" panose="020B0604020202020204" pitchFamily="34" charset="0"/>
              <a:buChar char="•"/>
              <a:tabLst>
                <a:tab pos="812165" algn="l"/>
              </a:tabLst>
            </a:pPr>
            <a:r>
              <a:rPr lang="en-US" sz="1600" dirty="0">
                <a:solidFill>
                  <a:srgbClr val="404040"/>
                </a:solidFill>
                <a:latin typeface="Aptos Light" panose="020B0004020202020204" pitchFamily="34" charset="0"/>
                <a:cs typeface="Calibri"/>
              </a:rPr>
              <a:t>Take</a:t>
            </a:r>
            <a:r>
              <a:rPr lang="en-US" sz="1600" spc="-2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slow,</a:t>
            </a:r>
            <a:r>
              <a:rPr lang="en-US" sz="1600" spc="-2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deep</a:t>
            </a:r>
            <a:r>
              <a:rPr lang="en-US" sz="1600" spc="-1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breaths</a:t>
            </a:r>
            <a:r>
              <a:rPr lang="en-US" sz="1600" spc="-4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in</a:t>
            </a:r>
            <a:r>
              <a:rPr lang="en-US" sz="1600" spc="-1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and</a:t>
            </a:r>
            <a:r>
              <a:rPr lang="en-US" sz="1600" spc="-2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out;</a:t>
            </a:r>
            <a:r>
              <a:rPr lang="en-US" sz="1600" spc="-30" dirty="0">
                <a:solidFill>
                  <a:srgbClr val="404040"/>
                </a:solidFill>
                <a:latin typeface="Aptos Light" panose="020B0004020202020204" pitchFamily="34" charset="0"/>
                <a:cs typeface="Calibri"/>
              </a:rPr>
              <a:t> </a:t>
            </a:r>
            <a:r>
              <a:rPr lang="en-US" sz="1600" spc="-20" dirty="0">
                <a:solidFill>
                  <a:srgbClr val="404040"/>
                </a:solidFill>
                <a:latin typeface="Aptos Light" panose="020B0004020202020204" pitchFamily="34" charset="0"/>
                <a:cs typeface="Calibri"/>
              </a:rPr>
              <a:t>feel </a:t>
            </a:r>
            <a:r>
              <a:rPr lang="en-US" sz="1600" spc="-10" dirty="0">
                <a:solidFill>
                  <a:srgbClr val="404040"/>
                </a:solidFill>
                <a:latin typeface="Aptos Light" panose="020B0004020202020204" pitchFamily="34" charset="0"/>
                <a:cs typeface="Calibri"/>
              </a:rPr>
              <a:t>each</a:t>
            </a:r>
            <a:r>
              <a:rPr lang="en-US" sz="1600" spc="-2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breath</a:t>
            </a:r>
            <a:r>
              <a:rPr lang="en-US" sz="1600" spc="-40" dirty="0">
                <a:solidFill>
                  <a:srgbClr val="404040"/>
                </a:solidFill>
                <a:latin typeface="Aptos Light" panose="020B0004020202020204" pitchFamily="34" charset="0"/>
                <a:cs typeface="Calibri"/>
              </a:rPr>
              <a:t> </a:t>
            </a:r>
            <a:r>
              <a:rPr lang="en-US" sz="1600" spc="-30" dirty="0">
                <a:solidFill>
                  <a:srgbClr val="404040"/>
                </a:solidFill>
                <a:latin typeface="Aptos Light" panose="020B0004020202020204" pitchFamily="34" charset="0"/>
                <a:cs typeface="Calibri"/>
              </a:rPr>
              <a:t>filling</a:t>
            </a:r>
            <a:r>
              <a:rPr lang="en-US" sz="1600" spc="-4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your</a:t>
            </a:r>
            <a:r>
              <a:rPr lang="en-US" sz="1600" spc="-30"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lungs</a:t>
            </a:r>
            <a:r>
              <a:rPr lang="en-US" sz="1600" spc="-2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and</a:t>
            </a:r>
            <a:r>
              <a:rPr lang="en-US" sz="1600" spc="-25" dirty="0">
                <a:solidFill>
                  <a:srgbClr val="404040"/>
                </a:solidFill>
                <a:latin typeface="Aptos Light" panose="020B0004020202020204" pitchFamily="34" charset="0"/>
                <a:cs typeface="Calibri"/>
              </a:rPr>
              <a:t> </a:t>
            </a:r>
            <a:r>
              <a:rPr lang="en-US" sz="1600" spc="-30" dirty="0">
                <a:solidFill>
                  <a:srgbClr val="404040"/>
                </a:solidFill>
                <a:latin typeface="Aptos Light" panose="020B0004020202020204" pitchFamily="34" charset="0"/>
                <a:cs typeface="Calibri"/>
              </a:rPr>
              <a:t>pushing</a:t>
            </a:r>
            <a:r>
              <a:rPr lang="en-US" sz="1600" spc="-4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back</a:t>
            </a:r>
            <a:r>
              <a:rPr lang="en-US" sz="1600" spc="-25" dirty="0">
                <a:solidFill>
                  <a:srgbClr val="404040"/>
                </a:solidFill>
                <a:latin typeface="Aptos Light" panose="020B0004020202020204" pitchFamily="34" charset="0"/>
                <a:cs typeface="Calibri"/>
              </a:rPr>
              <a:t> out</a:t>
            </a:r>
            <a:endParaRPr lang="en-US" sz="1600" dirty="0">
              <a:latin typeface="Aptos Light" panose="020B0004020202020204" pitchFamily="34" charset="0"/>
              <a:cs typeface="Calibri"/>
            </a:endParaRPr>
          </a:p>
          <a:p>
            <a:pPr marL="298450" indent="-285750">
              <a:spcBef>
                <a:spcPts val="600"/>
              </a:spcBef>
              <a:buSzPct val="90000"/>
              <a:buFont typeface="Arial" panose="020B0604020202020204" pitchFamily="34" charset="0"/>
              <a:buChar char="•"/>
              <a:tabLst>
                <a:tab pos="812165" algn="l"/>
              </a:tabLst>
            </a:pPr>
            <a:r>
              <a:rPr lang="en-US" sz="1600" dirty="0">
                <a:solidFill>
                  <a:srgbClr val="404040"/>
                </a:solidFill>
                <a:latin typeface="Aptos Light" panose="020B0004020202020204" pitchFamily="34" charset="0"/>
                <a:cs typeface="Calibri"/>
              </a:rPr>
              <a:t>This</a:t>
            </a:r>
            <a:r>
              <a:rPr lang="en-US" sz="1600" spc="-5"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helps</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calm</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your</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nervous</a:t>
            </a:r>
            <a:r>
              <a:rPr lang="en-US" sz="1600" spc="-15" dirty="0">
                <a:solidFill>
                  <a:srgbClr val="404040"/>
                </a:solidFill>
                <a:latin typeface="Aptos Light" panose="020B0004020202020204" pitchFamily="34" charset="0"/>
                <a:cs typeface="Calibri"/>
              </a:rPr>
              <a:t> </a:t>
            </a:r>
            <a:r>
              <a:rPr lang="en-US" sz="1600" spc="-20" dirty="0">
                <a:solidFill>
                  <a:srgbClr val="404040"/>
                </a:solidFill>
                <a:latin typeface="Aptos Light" panose="020B0004020202020204" pitchFamily="34" charset="0"/>
                <a:cs typeface="Calibri"/>
              </a:rPr>
              <a:t>system,</a:t>
            </a:r>
            <a:r>
              <a:rPr lang="en-US" sz="1600" spc="10" dirty="0">
                <a:solidFill>
                  <a:srgbClr val="404040"/>
                </a:solidFill>
                <a:latin typeface="Aptos Light" panose="020B0004020202020204" pitchFamily="34" charset="0"/>
                <a:cs typeface="Calibri"/>
              </a:rPr>
              <a:t> </a:t>
            </a:r>
            <a:r>
              <a:rPr lang="en-US" sz="1600" spc="-20" dirty="0">
                <a:solidFill>
                  <a:srgbClr val="404040"/>
                </a:solidFill>
                <a:latin typeface="Aptos Light" panose="020B0004020202020204" pitchFamily="34" charset="0"/>
                <a:cs typeface="Calibri"/>
              </a:rPr>
              <a:t>allowing </a:t>
            </a:r>
            <a:r>
              <a:rPr lang="en-US" sz="1600" dirty="0">
                <a:solidFill>
                  <a:srgbClr val="404040"/>
                </a:solidFill>
                <a:latin typeface="Aptos Light" panose="020B0004020202020204" pitchFamily="34" charset="0"/>
                <a:cs typeface="Calibri"/>
              </a:rPr>
              <a:t>you to think</a:t>
            </a:r>
            <a:r>
              <a:rPr lang="en-US" sz="1600" spc="-2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clearly</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and </a:t>
            </a:r>
            <a:r>
              <a:rPr lang="en-US" sz="1600" spc="-25" dirty="0">
                <a:solidFill>
                  <a:srgbClr val="404040"/>
                </a:solidFill>
                <a:latin typeface="Aptos Light" panose="020B0004020202020204" pitchFamily="34" charset="0"/>
                <a:cs typeface="Calibri"/>
              </a:rPr>
              <a:t>calmly,</a:t>
            </a:r>
            <a:r>
              <a:rPr lang="en-US" sz="1600" spc="-1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and</a:t>
            </a:r>
            <a:r>
              <a:rPr lang="en-US" sz="1600" spc="1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it also </a:t>
            </a:r>
            <a:r>
              <a:rPr lang="en-US" sz="1600" spc="-10" dirty="0">
                <a:solidFill>
                  <a:srgbClr val="404040"/>
                </a:solidFill>
                <a:latin typeface="Aptos Light" panose="020B0004020202020204" pitchFamily="34" charset="0"/>
                <a:cs typeface="Calibri"/>
              </a:rPr>
              <a:t>gives</a:t>
            </a:r>
            <a:r>
              <a:rPr lang="en-US" sz="1600" spc="-10" dirty="0">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you</a:t>
            </a:r>
            <a:r>
              <a:rPr lang="en-US" sz="1600" spc="3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time</a:t>
            </a:r>
            <a:r>
              <a:rPr lang="en-US" sz="1600" spc="2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to</a:t>
            </a:r>
            <a:r>
              <a:rPr lang="en-US" sz="1600" spc="2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collect</a:t>
            </a:r>
            <a:r>
              <a:rPr lang="en-US" sz="1600" spc="2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your</a:t>
            </a:r>
            <a:r>
              <a:rPr lang="en-US" sz="1600" spc="25"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thoughts</a:t>
            </a:r>
            <a:r>
              <a:rPr lang="en-US" sz="1600" spc="1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before</a:t>
            </a:r>
            <a:r>
              <a:rPr lang="en-US" sz="1600" spc="20"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responding</a:t>
            </a:r>
            <a:endParaRPr kumimoji="0" lang="en-US" sz="1100" u="none" strike="noStrike" kern="1200" cap="none" spc="-30" normalizeH="0" baseline="0" noProof="0" dirty="0">
              <a:ln>
                <a:noFill/>
              </a:ln>
              <a:solidFill>
                <a:srgbClr val="000000"/>
              </a:solidFill>
              <a:effectLst/>
              <a:uLnTx/>
              <a:uFillTx/>
              <a:latin typeface="Aptos Light" panose="020B0004020202020204" pitchFamily="34" charset="0"/>
              <a:ea typeface="Open Sans" charset="0"/>
              <a:cs typeface="Open Sans" charset="0"/>
            </a:endParaRPr>
          </a:p>
        </p:txBody>
      </p:sp>
      <p:sp>
        <p:nvSpPr>
          <p:cNvPr id="32" name="Rectangle 31">
            <a:extLst>
              <a:ext uri="{FF2B5EF4-FFF2-40B4-BE49-F238E27FC236}">
                <a16:creationId xmlns:a16="http://schemas.microsoft.com/office/drawing/2014/main" id="{5BC11D06-71D1-67EB-C3D2-FE5463C8BFF6}"/>
              </a:ext>
            </a:extLst>
          </p:cNvPr>
          <p:cNvSpPr/>
          <p:nvPr/>
        </p:nvSpPr>
        <p:spPr>
          <a:xfrm>
            <a:off x="4604422" y="4026300"/>
            <a:ext cx="3415028" cy="664797"/>
          </a:xfrm>
          <a:prstGeom prst="rect">
            <a:avLst/>
          </a:prstGeom>
        </p:spPr>
        <p:txBody>
          <a:bodyPr vert="horz" lIns="0" tIns="0" rIns="0" bIns="0" rtlCol="0">
            <a:noAutofit/>
          </a:bodyPr>
          <a:lstStyle/>
          <a:p>
            <a:pPr marL="355600" indent="-342900">
              <a:spcBef>
                <a:spcPts val="20"/>
              </a:spcBef>
              <a:buSzPct val="90000"/>
              <a:buFont typeface="Arial" panose="020B0604020202020204" pitchFamily="34" charset="0"/>
              <a:buChar char="•"/>
              <a:tabLst>
                <a:tab pos="812165" algn="l"/>
              </a:tabLst>
            </a:pPr>
            <a:r>
              <a:rPr lang="en-US" sz="1600" dirty="0">
                <a:solidFill>
                  <a:srgbClr val="404040"/>
                </a:solidFill>
                <a:latin typeface="Aptos Light" panose="020B0004020202020204" pitchFamily="34" charset="0"/>
                <a:cs typeface="Calibri"/>
              </a:rPr>
              <a:t>Reframe</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the</a:t>
            </a:r>
            <a:r>
              <a:rPr lang="en-US" sz="1600" spc="-1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way</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you</a:t>
            </a:r>
            <a:r>
              <a:rPr lang="en-US" sz="1600" spc="-1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look</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at</a:t>
            </a:r>
            <a:r>
              <a:rPr lang="en-US" sz="1600" spc="-5"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stressful</a:t>
            </a:r>
            <a:r>
              <a:rPr lang="en-US" sz="1600" spc="-5" dirty="0">
                <a:solidFill>
                  <a:srgbClr val="404040"/>
                </a:solidFill>
                <a:latin typeface="Aptos Light" panose="020B0004020202020204" pitchFamily="34" charset="0"/>
                <a:cs typeface="Calibri"/>
              </a:rPr>
              <a:t> </a:t>
            </a:r>
            <a:r>
              <a:rPr lang="en-US" sz="1600" spc="-20" dirty="0">
                <a:solidFill>
                  <a:srgbClr val="404040"/>
                </a:solidFill>
                <a:latin typeface="Aptos Light" panose="020B0004020202020204" pitchFamily="34" charset="0"/>
                <a:cs typeface="Calibri"/>
              </a:rPr>
              <a:t>situations </a:t>
            </a:r>
            <a:r>
              <a:rPr lang="en-US" sz="1600" dirty="0">
                <a:solidFill>
                  <a:srgbClr val="404040"/>
                </a:solidFill>
                <a:latin typeface="Aptos Light" panose="020B0004020202020204" pitchFamily="34" charset="0"/>
                <a:cs typeface="Calibri"/>
              </a:rPr>
              <a:t>(“This</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probably</a:t>
            </a:r>
            <a:r>
              <a:rPr lang="en-US" sz="1600" spc="-3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isn’t</a:t>
            </a:r>
            <a:r>
              <a:rPr lang="en-US" sz="1600" spc="-10" dirty="0">
                <a:solidFill>
                  <a:srgbClr val="404040"/>
                </a:solidFill>
                <a:latin typeface="Aptos Light" panose="020B0004020202020204" pitchFamily="34" charset="0"/>
                <a:cs typeface="Calibri"/>
              </a:rPr>
              <a:t> about</a:t>
            </a:r>
            <a:r>
              <a:rPr lang="en-US" sz="1600" spc="-2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me;</a:t>
            </a:r>
            <a:r>
              <a:rPr lang="en-US" sz="1600" spc="1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they</a:t>
            </a:r>
            <a:r>
              <a:rPr lang="en-US" sz="1600" spc="-1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seem</a:t>
            </a:r>
            <a:r>
              <a:rPr lang="en-US" sz="1600" spc="1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to</a:t>
            </a:r>
            <a:r>
              <a:rPr lang="en-US" sz="1600" spc="-5" dirty="0">
                <a:solidFill>
                  <a:srgbClr val="404040"/>
                </a:solidFill>
                <a:latin typeface="Aptos Light" panose="020B0004020202020204" pitchFamily="34" charset="0"/>
                <a:cs typeface="Calibri"/>
              </a:rPr>
              <a:t> </a:t>
            </a:r>
            <a:r>
              <a:rPr lang="en-US" sz="1600" spc="-25" dirty="0">
                <a:solidFill>
                  <a:srgbClr val="404040"/>
                </a:solidFill>
                <a:latin typeface="Aptos Light" panose="020B0004020202020204" pitchFamily="34" charset="0"/>
                <a:cs typeface="Calibri"/>
              </a:rPr>
              <a:t>be</a:t>
            </a:r>
            <a:r>
              <a:rPr lang="en-US" sz="1600" dirty="0">
                <a:latin typeface="Aptos Light" panose="020B0004020202020204" pitchFamily="34" charset="0"/>
                <a:cs typeface="Calibri"/>
              </a:rPr>
              <a:t> </a:t>
            </a:r>
            <a:r>
              <a:rPr lang="en-US" sz="1600" spc="-35" dirty="0">
                <a:solidFill>
                  <a:srgbClr val="404040"/>
                </a:solidFill>
                <a:latin typeface="Aptos Light" panose="020B0004020202020204" pitchFamily="34" charset="0"/>
                <a:cs typeface="Calibri"/>
              </a:rPr>
              <a:t>having</a:t>
            </a:r>
            <a:r>
              <a:rPr lang="en-US" sz="1600" spc="-7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a</a:t>
            </a:r>
            <a:r>
              <a:rPr lang="en-US" sz="1600" spc="-6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bad</a:t>
            </a:r>
            <a:r>
              <a:rPr lang="en-US" sz="1600" spc="-55"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day.”)</a:t>
            </a:r>
            <a:endParaRPr lang="en-US" sz="1600" dirty="0">
              <a:latin typeface="Aptos Light" panose="020B0004020202020204" pitchFamily="34" charset="0"/>
              <a:cs typeface="Calibri"/>
            </a:endParaRPr>
          </a:p>
          <a:p>
            <a:pPr marL="355600" indent="-342900">
              <a:spcBef>
                <a:spcPts val="600"/>
              </a:spcBef>
              <a:buSzPct val="90000"/>
              <a:buFont typeface="Arial" panose="020B0604020202020204" pitchFamily="34" charset="0"/>
              <a:buChar char="•"/>
              <a:tabLst>
                <a:tab pos="812165" algn="l"/>
              </a:tabLst>
            </a:pPr>
            <a:r>
              <a:rPr lang="en-US" sz="1600" dirty="0">
                <a:solidFill>
                  <a:srgbClr val="404040"/>
                </a:solidFill>
                <a:latin typeface="Aptos Light" panose="020B0004020202020204" pitchFamily="34" charset="0"/>
                <a:cs typeface="Calibri"/>
              </a:rPr>
              <a:t>Use</a:t>
            </a:r>
            <a:r>
              <a:rPr lang="en-US" sz="1600" spc="15"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positive</a:t>
            </a:r>
            <a:r>
              <a:rPr lang="en-US" sz="1600" spc="-15" dirty="0">
                <a:solidFill>
                  <a:srgbClr val="404040"/>
                </a:solidFill>
                <a:latin typeface="Aptos Light" panose="020B0004020202020204" pitchFamily="34" charset="0"/>
                <a:cs typeface="Calibri"/>
              </a:rPr>
              <a:t> </a:t>
            </a:r>
            <a:r>
              <a:rPr lang="en-US" sz="1600" spc="-40" dirty="0">
                <a:solidFill>
                  <a:srgbClr val="404040"/>
                </a:solidFill>
                <a:latin typeface="Aptos Light" panose="020B0004020202020204" pitchFamily="34" charset="0"/>
                <a:cs typeface="Calibri"/>
              </a:rPr>
              <a:t>self-</a:t>
            </a:r>
            <a:r>
              <a:rPr lang="en-US" sz="1600" dirty="0">
                <a:solidFill>
                  <a:srgbClr val="404040"/>
                </a:solidFill>
                <a:latin typeface="Aptos Light" panose="020B0004020202020204" pitchFamily="34" charset="0"/>
                <a:cs typeface="Calibri"/>
              </a:rPr>
              <a:t>talk to</a:t>
            </a:r>
            <a:r>
              <a:rPr lang="en-US" sz="1600" spc="-1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keep</a:t>
            </a:r>
            <a:r>
              <a:rPr lang="en-US" sz="1600" spc="1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yourself</a:t>
            </a:r>
            <a:r>
              <a:rPr lang="en-US" sz="1600" spc="-10" dirty="0">
                <a:solidFill>
                  <a:srgbClr val="404040"/>
                </a:solidFill>
                <a:latin typeface="Aptos Light" panose="020B0004020202020204" pitchFamily="34" charset="0"/>
                <a:cs typeface="Calibri"/>
              </a:rPr>
              <a:t> calm</a:t>
            </a:r>
            <a:r>
              <a:rPr lang="en-US" sz="1600" dirty="0">
                <a:solidFill>
                  <a:srgbClr val="404040"/>
                </a:solidFill>
                <a:latin typeface="Aptos Light" panose="020B0004020202020204" pitchFamily="34" charset="0"/>
                <a:cs typeface="Calibri"/>
              </a:rPr>
              <a:t> and </a:t>
            </a:r>
            <a:r>
              <a:rPr lang="en-US" sz="1600" spc="-10" dirty="0">
                <a:solidFill>
                  <a:srgbClr val="404040"/>
                </a:solidFill>
                <a:latin typeface="Aptos Light" panose="020B0004020202020204" pitchFamily="34" charset="0"/>
                <a:cs typeface="Calibri"/>
              </a:rPr>
              <a:t>approach</a:t>
            </a:r>
            <a:r>
              <a:rPr lang="en-US" sz="1600" spc="-20" dirty="0">
                <a:solidFill>
                  <a:srgbClr val="404040"/>
                </a:solidFill>
                <a:latin typeface="Aptos Light" panose="020B0004020202020204" pitchFamily="34" charset="0"/>
                <a:cs typeface="Calibri"/>
              </a:rPr>
              <a:t> </a:t>
            </a:r>
            <a:r>
              <a:rPr lang="en-US" sz="1600" spc="-35" dirty="0">
                <a:solidFill>
                  <a:srgbClr val="404040"/>
                </a:solidFill>
                <a:latin typeface="Aptos Light" panose="020B0004020202020204" pitchFamily="34" charset="0"/>
                <a:cs typeface="Calibri"/>
              </a:rPr>
              <a:t>challenges</a:t>
            </a:r>
            <a:r>
              <a:rPr lang="en-US" sz="1600" spc="-1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with</a:t>
            </a:r>
            <a:r>
              <a:rPr lang="en-US" sz="1600" spc="-2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the best of</a:t>
            </a:r>
            <a:r>
              <a:rPr lang="en-US" sz="1600" spc="-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your </a:t>
            </a:r>
            <a:r>
              <a:rPr lang="en-US" sz="1600" spc="-10" dirty="0">
                <a:solidFill>
                  <a:srgbClr val="404040"/>
                </a:solidFill>
                <a:latin typeface="Aptos Light" panose="020B0004020202020204" pitchFamily="34" charset="0"/>
                <a:cs typeface="Calibri"/>
              </a:rPr>
              <a:t>ability</a:t>
            </a:r>
            <a:r>
              <a:rPr lang="en-US" sz="1600" spc="-10" dirty="0">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(“Stay</a:t>
            </a:r>
            <a:r>
              <a:rPr lang="en-US" sz="1600" spc="-30" dirty="0">
                <a:solidFill>
                  <a:srgbClr val="404040"/>
                </a:solidFill>
                <a:latin typeface="Aptos Light" panose="020B0004020202020204" pitchFamily="34" charset="0"/>
                <a:cs typeface="Calibri"/>
              </a:rPr>
              <a:t> </a:t>
            </a:r>
            <a:r>
              <a:rPr lang="en-US" sz="1600" spc="-20" dirty="0">
                <a:solidFill>
                  <a:srgbClr val="404040"/>
                </a:solidFill>
                <a:latin typeface="Aptos Light" panose="020B0004020202020204" pitchFamily="34" charset="0"/>
                <a:cs typeface="Calibri"/>
              </a:rPr>
              <a:t>calm.</a:t>
            </a:r>
            <a:r>
              <a:rPr lang="en-US" sz="1600" spc="-45"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I</a:t>
            </a:r>
            <a:r>
              <a:rPr lang="en-US" sz="1600" spc="-10" dirty="0">
                <a:solidFill>
                  <a:srgbClr val="404040"/>
                </a:solidFill>
                <a:latin typeface="Aptos Light" panose="020B0004020202020204" pitchFamily="34" charset="0"/>
                <a:cs typeface="Calibri"/>
              </a:rPr>
              <a:t> </a:t>
            </a:r>
            <a:r>
              <a:rPr lang="en-US" sz="1600" dirty="0">
                <a:solidFill>
                  <a:srgbClr val="404040"/>
                </a:solidFill>
                <a:latin typeface="Aptos Light" panose="020B0004020202020204" pitchFamily="34" charset="0"/>
                <a:cs typeface="Calibri"/>
              </a:rPr>
              <a:t>can</a:t>
            </a:r>
            <a:r>
              <a:rPr lang="en-US" sz="1600" spc="-25" dirty="0">
                <a:solidFill>
                  <a:srgbClr val="404040"/>
                </a:solidFill>
                <a:latin typeface="Aptos Light" panose="020B0004020202020204" pitchFamily="34" charset="0"/>
                <a:cs typeface="Calibri"/>
              </a:rPr>
              <a:t> </a:t>
            </a:r>
            <a:r>
              <a:rPr lang="en-US" sz="1600" spc="-30" dirty="0">
                <a:solidFill>
                  <a:srgbClr val="404040"/>
                </a:solidFill>
                <a:latin typeface="Aptos Light" panose="020B0004020202020204" pitchFamily="34" charset="0"/>
                <a:cs typeface="Calibri"/>
              </a:rPr>
              <a:t>handle</a:t>
            </a:r>
            <a:r>
              <a:rPr lang="en-US" sz="1600" spc="-35" dirty="0">
                <a:solidFill>
                  <a:srgbClr val="404040"/>
                </a:solidFill>
                <a:latin typeface="Aptos Light" panose="020B0004020202020204" pitchFamily="34" charset="0"/>
                <a:cs typeface="Calibri"/>
              </a:rPr>
              <a:t> </a:t>
            </a:r>
            <a:r>
              <a:rPr lang="en-US" sz="1600" spc="-10" dirty="0">
                <a:solidFill>
                  <a:srgbClr val="404040"/>
                </a:solidFill>
                <a:latin typeface="Aptos Light" panose="020B0004020202020204" pitchFamily="34" charset="0"/>
                <a:cs typeface="Calibri"/>
              </a:rPr>
              <a:t>this.”)</a:t>
            </a:r>
            <a:endParaRPr kumimoji="0" lang="en-US" sz="1100" u="none" strike="noStrike" kern="1200" cap="none" spc="-30" normalizeH="0" baseline="0" noProof="0" dirty="0">
              <a:ln>
                <a:noFill/>
              </a:ln>
              <a:solidFill>
                <a:srgbClr val="000000"/>
              </a:solidFill>
              <a:effectLst/>
              <a:uLnTx/>
              <a:uFillTx/>
              <a:latin typeface="Aptos Light" panose="020B0004020202020204" pitchFamily="34" charset="0"/>
              <a:ea typeface="Open Sans" charset="0"/>
              <a:cs typeface="Open Sans" charset="0"/>
            </a:endParaRPr>
          </a:p>
        </p:txBody>
      </p:sp>
      <p:sp>
        <p:nvSpPr>
          <p:cNvPr id="33" name="Rectangle 32">
            <a:extLst>
              <a:ext uri="{FF2B5EF4-FFF2-40B4-BE49-F238E27FC236}">
                <a16:creationId xmlns:a16="http://schemas.microsoft.com/office/drawing/2014/main" id="{9DE3965D-696E-1D94-99AF-0FAA48F38666}"/>
              </a:ext>
            </a:extLst>
          </p:cNvPr>
          <p:cNvSpPr/>
          <p:nvPr/>
        </p:nvSpPr>
        <p:spPr>
          <a:xfrm>
            <a:off x="8331389" y="4026300"/>
            <a:ext cx="3415029" cy="664797"/>
          </a:xfrm>
          <a:prstGeom prst="rect">
            <a:avLst/>
          </a:prstGeom>
        </p:spPr>
        <p:txBody>
          <a:bodyPr vert="horz" lIns="0" tIns="0" rIns="0" bIns="0" rtlCol="0">
            <a:noAutofit/>
          </a:bodyPr>
          <a:lstStyle/>
          <a:p>
            <a:pPr marL="355600" indent="-342900">
              <a:spcBef>
                <a:spcPts val="20"/>
              </a:spcBef>
              <a:buSzPct val="90000"/>
              <a:buFont typeface="Arial" panose="020B0604020202020204" pitchFamily="34" charset="0"/>
              <a:buChar char="•"/>
              <a:tabLst>
                <a:tab pos="812165" algn="l"/>
              </a:tabLst>
            </a:pPr>
            <a:r>
              <a:rPr lang="en-US" dirty="0">
                <a:solidFill>
                  <a:srgbClr val="404040"/>
                </a:solidFill>
                <a:latin typeface="Aptos Light" panose="020B0004020202020204" pitchFamily="34" charset="0"/>
                <a:cs typeface="Calibri"/>
              </a:rPr>
              <a:t>Take</a:t>
            </a:r>
            <a:r>
              <a:rPr lang="en-US" spc="-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a</a:t>
            </a:r>
            <a:r>
              <a:rPr lang="en-US" spc="-5" dirty="0">
                <a:solidFill>
                  <a:srgbClr val="404040"/>
                </a:solidFill>
                <a:latin typeface="Aptos Light" panose="020B0004020202020204" pitchFamily="34" charset="0"/>
                <a:cs typeface="Calibri"/>
              </a:rPr>
              <a:t> </a:t>
            </a:r>
            <a:r>
              <a:rPr lang="en-US" spc="-10" dirty="0">
                <a:solidFill>
                  <a:srgbClr val="404040"/>
                </a:solidFill>
                <a:latin typeface="Aptos Light" panose="020B0004020202020204" pitchFamily="34" charset="0"/>
                <a:cs typeface="Calibri"/>
              </a:rPr>
              <a:t>moment</a:t>
            </a:r>
            <a:r>
              <a:rPr lang="en-US" spc="-3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of</a:t>
            </a:r>
            <a:r>
              <a:rPr lang="en-US" spc="-10" dirty="0">
                <a:solidFill>
                  <a:srgbClr val="404040"/>
                </a:solidFill>
                <a:latin typeface="Aptos Light" panose="020B0004020202020204" pitchFamily="34" charset="0"/>
                <a:cs typeface="Calibri"/>
              </a:rPr>
              <a:t> </a:t>
            </a:r>
            <a:r>
              <a:rPr lang="en-US" spc="-30" dirty="0">
                <a:solidFill>
                  <a:srgbClr val="404040"/>
                </a:solidFill>
                <a:latin typeface="Aptos Light" panose="020B0004020202020204" pitchFamily="34" charset="0"/>
                <a:cs typeface="Calibri"/>
              </a:rPr>
              <a:t>pause</a:t>
            </a:r>
            <a:r>
              <a:rPr lang="en-US" spc="-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and</a:t>
            </a:r>
            <a:r>
              <a:rPr lang="en-US" spc="-1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think</a:t>
            </a:r>
            <a:r>
              <a:rPr lang="en-US" spc="-35" dirty="0">
                <a:solidFill>
                  <a:srgbClr val="404040"/>
                </a:solidFill>
                <a:latin typeface="Aptos Light" panose="020B0004020202020204" pitchFamily="34" charset="0"/>
                <a:cs typeface="Calibri"/>
              </a:rPr>
              <a:t> </a:t>
            </a:r>
            <a:r>
              <a:rPr lang="en-US" spc="-10" dirty="0">
                <a:solidFill>
                  <a:srgbClr val="404040"/>
                </a:solidFill>
                <a:latin typeface="Aptos Light" panose="020B0004020202020204" pitchFamily="34" charset="0"/>
                <a:cs typeface="Calibri"/>
              </a:rPr>
              <a:t>about</a:t>
            </a:r>
            <a:r>
              <a:rPr lang="en-US" spc="-1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what</a:t>
            </a:r>
            <a:r>
              <a:rPr lang="en-US" spc="-2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centers</a:t>
            </a:r>
            <a:r>
              <a:rPr lang="en-US" spc="-15" dirty="0">
                <a:solidFill>
                  <a:srgbClr val="404040"/>
                </a:solidFill>
                <a:latin typeface="Aptos Light" panose="020B0004020202020204" pitchFamily="34" charset="0"/>
                <a:cs typeface="Calibri"/>
              </a:rPr>
              <a:t> </a:t>
            </a:r>
            <a:r>
              <a:rPr lang="en-US" spc="70" dirty="0">
                <a:solidFill>
                  <a:srgbClr val="404040"/>
                </a:solidFill>
                <a:latin typeface="Aptos Light" panose="020B0004020202020204" pitchFamily="34" charset="0"/>
                <a:cs typeface="Calibri"/>
              </a:rPr>
              <a:t>or</a:t>
            </a:r>
            <a:r>
              <a:rPr lang="en-US" spc="-1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grounds</a:t>
            </a:r>
            <a:r>
              <a:rPr lang="en-US" spc="-3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you;</a:t>
            </a:r>
            <a:r>
              <a:rPr lang="en-US" spc="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focus</a:t>
            </a:r>
            <a:r>
              <a:rPr lang="en-US" spc="-1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on</a:t>
            </a:r>
            <a:r>
              <a:rPr lang="en-US" spc="-2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what</a:t>
            </a:r>
            <a:r>
              <a:rPr lang="en-US" spc="-25" dirty="0">
                <a:solidFill>
                  <a:srgbClr val="404040"/>
                </a:solidFill>
                <a:latin typeface="Aptos Light" panose="020B0004020202020204" pitchFamily="34" charset="0"/>
                <a:cs typeface="Calibri"/>
              </a:rPr>
              <a:t> </a:t>
            </a:r>
            <a:r>
              <a:rPr lang="en-US" spc="-10" dirty="0">
                <a:solidFill>
                  <a:srgbClr val="404040"/>
                </a:solidFill>
                <a:latin typeface="Aptos Light" panose="020B0004020202020204" pitchFamily="34" charset="0"/>
                <a:cs typeface="Calibri"/>
              </a:rPr>
              <a:t>helps </a:t>
            </a:r>
            <a:r>
              <a:rPr lang="en-US" spc="-25" dirty="0">
                <a:solidFill>
                  <a:srgbClr val="404040"/>
                </a:solidFill>
                <a:latin typeface="Aptos Light" panose="020B0004020202020204" pitchFamily="34" charset="0"/>
                <a:cs typeface="Calibri"/>
              </a:rPr>
              <a:t>you</a:t>
            </a:r>
            <a:r>
              <a:rPr lang="en-US" spc="-25" dirty="0">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stay</a:t>
            </a:r>
            <a:r>
              <a:rPr lang="en-US" spc="-55" dirty="0">
                <a:solidFill>
                  <a:srgbClr val="404040"/>
                </a:solidFill>
                <a:latin typeface="Aptos Light" panose="020B0004020202020204" pitchFamily="34" charset="0"/>
                <a:cs typeface="Calibri"/>
              </a:rPr>
              <a:t> </a:t>
            </a:r>
            <a:r>
              <a:rPr lang="en-US" spc="-20" dirty="0">
                <a:solidFill>
                  <a:srgbClr val="404040"/>
                </a:solidFill>
                <a:latin typeface="Aptos Light" panose="020B0004020202020204" pitchFamily="34" charset="0"/>
                <a:cs typeface="Calibri"/>
              </a:rPr>
              <a:t>emotionally</a:t>
            </a:r>
            <a:r>
              <a:rPr lang="en-US" spc="-65" dirty="0">
                <a:solidFill>
                  <a:srgbClr val="404040"/>
                </a:solidFill>
                <a:latin typeface="Aptos Light" panose="020B0004020202020204" pitchFamily="34" charset="0"/>
                <a:cs typeface="Calibri"/>
              </a:rPr>
              <a:t> </a:t>
            </a:r>
            <a:r>
              <a:rPr lang="en-US" spc="-20" dirty="0">
                <a:solidFill>
                  <a:srgbClr val="404040"/>
                </a:solidFill>
                <a:latin typeface="Aptos Light" panose="020B0004020202020204" pitchFamily="34" charset="0"/>
                <a:cs typeface="Calibri"/>
              </a:rPr>
              <a:t>regulated</a:t>
            </a:r>
            <a:r>
              <a:rPr lang="en-US" spc="-6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when</a:t>
            </a:r>
            <a:r>
              <a:rPr lang="en-US" spc="-55" dirty="0">
                <a:solidFill>
                  <a:srgbClr val="404040"/>
                </a:solidFill>
                <a:latin typeface="Aptos Light" panose="020B0004020202020204" pitchFamily="34" charset="0"/>
                <a:cs typeface="Calibri"/>
              </a:rPr>
              <a:t> </a:t>
            </a:r>
            <a:r>
              <a:rPr lang="en-US" spc="-20" dirty="0">
                <a:solidFill>
                  <a:srgbClr val="404040"/>
                </a:solidFill>
                <a:latin typeface="Aptos Light" panose="020B0004020202020204" pitchFamily="34" charset="0"/>
                <a:cs typeface="Calibri"/>
              </a:rPr>
              <a:t>things</a:t>
            </a:r>
            <a:r>
              <a:rPr lang="en-US" spc="-6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get</a:t>
            </a:r>
            <a:r>
              <a:rPr lang="en-US" spc="-50" dirty="0">
                <a:solidFill>
                  <a:srgbClr val="404040"/>
                </a:solidFill>
                <a:latin typeface="Aptos Light" panose="020B0004020202020204" pitchFamily="34" charset="0"/>
                <a:cs typeface="Calibri"/>
              </a:rPr>
              <a:t> </a:t>
            </a:r>
            <a:r>
              <a:rPr lang="en-US" spc="-10" dirty="0">
                <a:solidFill>
                  <a:srgbClr val="404040"/>
                </a:solidFill>
                <a:latin typeface="Aptos Light" panose="020B0004020202020204" pitchFamily="34" charset="0"/>
                <a:cs typeface="Calibri"/>
              </a:rPr>
              <a:t>heated</a:t>
            </a:r>
            <a:endParaRPr lang="en-US" dirty="0">
              <a:latin typeface="Aptos Light" panose="020B0004020202020204" pitchFamily="34" charset="0"/>
              <a:cs typeface="Calibri"/>
            </a:endParaRPr>
          </a:p>
          <a:p>
            <a:pPr marL="355600" indent="-342900">
              <a:spcBef>
                <a:spcPts val="20"/>
              </a:spcBef>
              <a:buSzPct val="90000"/>
              <a:buFont typeface="Arial" panose="020B0604020202020204" pitchFamily="34" charset="0"/>
              <a:buChar char="•"/>
              <a:tabLst>
                <a:tab pos="812165" algn="l"/>
              </a:tabLst>
            </a:pPr>
            <a:r>
              <a:rPr lang="en-US" spc="-10" dirty="0">
                <a:solidFill>
                  <a:srgbClr val="404040"/>
                </a:solidFill>
                <a:latin typeface="Aptos Light" panose="020B0004020202020204" pitchFamily="34" charset="0"/>
                <a:cs typeface="Calibri"/>
              </a:rPr>
              <a:t>Sometimes</a:t>
            </a:r>
            <a:r>
              <a:rPr lang="en-US" spc="-2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it</a:t>
            </a:r>
            <a:r>
              <a:rPr lang="en-US" spc="5" dirty="0">
                <a:solidFill>
                  <a:srgbClr val="404040"/>
                </a:solidFill>
                <a:latin typeface="Aptos Light" panose="020B0004020202020204" pitchFamily="34" charset="0"/>
                <a:cs typeface="Calibri"/>
              </a:rPr>
              <a:t> </a:t>
            </a:r>
            <a:r>
              <a:rPr lang="en-US" spc="-10" dirty="0">
                <a:solidFill>
                  <a:srgbClr val="404040"/>
                </a:solidFill>
                <a:latin typeface="Aptos Light" panose="020B0004020202020204" pitchFamily="34" charset="0"/>
                <a:cs typeface="Calibri"/>
              </a:rPr>
              <a:t>helps</a:t>
            </a:r>
            <a:r>
              <a:rPr lang="en-US" dirty="0">
                <a:solidFill>
                  <a:srgbClr val="404040"/>
                </a:solidFill>
                <a:latin typeface="Aptos Light" panose="020B0004020202020204" pitchFamily="34" charset="0"/>
                <a:cs typeface="Calibri"/>
              </a:rPr>
              <a:t> to</a:t>
            </a:r>
            <a:r>
              <a:rPr lang="en-US" spc="-5" dirty="0">
                <a:solidFill>
                  <a:srgbClr val="404040"/>
                </a:solidFill>
                <a:latin typeface="Aptos Light" panose="020B0004020202020204" pitchFamily="34" charset="0"/>
                <a:cs typeface="Calibri"/>
              </a:rPr>
              <a:t> </a:t>
            </a:r>
            <a:r>
              <a:rPr lang="en-US" spc="-10" dirty="0">
                <a:solidFill>
                  <a:srgbClr val="404040"/>
                </a:solidFill>
                <a:latin typeface="Aptos Light" panose="020B0004020202020204" pitchFamily="34" charset="0"/>
                <a:cs typeface="Calibri"/>
              </a:rPr>
              <a:t>feel</a:t>
            </a:r>
            <a:r>
              <a:rPr lang="en-US" spc="2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your</a:t>
            </a:r>
            <a:r>
              <a:rPr lang="en-US" spc="-5" dirty="0">
                <a:solidFill>
                  <a:srgbClr val="404040"/>
                </a:solidFill>
                <a:latin typeface="Aptos Light" panose="020B0004020202020204" pitchFamily="34" charset="0"/>
                <a:cs typeface="Calibri"/>
              </a:rPr>
              <a:t> </a:t>
            </a:r>
            <a:r>
              <a:rPr lang="en-US" spc="-20" dirty="0">
                <a:solidFill>
                  <a:srgbClr val="404040"/>
                </a:solidFill>
                <a:latin typeface="Aptos Light" panose="020B0004020202020204" pitchFamily="34" charset="0"/>
                <a:cs typeface="Calibri"/>
              </a:rPr>
              <a:t>physical</a:t>
            </a:r>
            <a:r>
              <a:rPr lang="en-US" spc="-1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reality</a:t>
            </a:r>
            <a:r>
              <a:rPr lang="en-US" spc="-20" dirty="0">
                <a:solidFill>
                  <a:srgbClr val="404040"/>
                </a:solidFill>
                <a:latin typeface="Aptos Light" panose="020B0004020202020204" pitchFamily="34" charset="0"/>
                <a:cs typeface="Calibri"/>
              </a:rPr>
              <a:t> </a:t>
            </a:r>
            <a:r>
              <a:rPr lang="en-US" spc="-25" dirty="0">
                <a:solidFill>
                  <a:srgbClr val="404040"/>
                </a:solidFill>
                <a:latin typeface="Aptos Light" panose="020B0004020202020204" pitchFamily="34" charset="0"/>
                <a:cs typeface="Calibri"/>
              </a:rPr>
              <a:t>(e.g.,</a:t>
            </a:r>
            <a:r>
              <a:rPr lang="en-US" spc="5" dirty="0">
                <a:solidFill>
                  <a:srgbClr val="404040"/>
                </a:solidFill>
                <a:latin typeface="Aptos Light" panose="020B0004020202020204" pitchFamily="34" charset="0"/>
                <a:cs typeface="Calibri"/>
              </a:rPr>
              <a:t> </a:t>
            </a:r>
            <a:r>
              <a:rPr lang="en-US" spc="-20" dirty="0">
                <a:solidFill>
                  <a:srgbClr val="404040"/>
                </a:solidFill>
                <a:latin typeface="Aptos Light" panose="020B0004020202020204" pitchFamily="34" charset="0"/>
                <a:cs typeface="Calibri"/>
              </a:rPr>
              <a:t>wiggle</a:t>
            </a:r>
            <a:r>
              <a:rPr lang="en-US" spc="-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your toes,</a:t>
            </a:r>
            <a:r>
              <a:rPr lang="en-US" spc="5" dirty="0">
                <a:solidFill>
                  <a:srgbClr val="404040"/>
                </a:solidFill>
                <a:latin typeface="Aptos Light" panose="020B0004020202020204" pitchFamily="34" charset="0"/>
                <a:cs typeface="Calibri"/>
              </a:rPr>
              <a:t> </a:t>
            </a:r>
            <a:r>
              <a:rPr lang="en-US" spc="-20" dirty="0">
                <a:solidFill>
                  <a:srgbClr val="404040"/>
                </a:solidFill>
                <a:latin typeface="Aptos Light" panose="020B0004020202020204" pitchFamily="34" charset="0"/>
                <a:cs typeface="Calibri"/>
              </a:rPr>
              <a:t>feel</a:t>
            </a:r>
            <a:r>
              <a:rPr lang="en-US" spc="5" dirty="0">
                <a:solidFill>
                  <a:srgbClr val="404040"/>
                </a:solidFill>
                <a:latin typeface="Aptos Light" panose="020B0004020202020204" pitchFamily="34" charset="0"/>
                <a:cs typeface="Calibri"/>
              </a:rPr>
              <a:t> </a:t>
            </a:r>
            <a:r>
              <a:rPr lang="en-US" spc="-30" dirty="0">
                <a:solidFill>
                  <a:srgbClr val="404040"/>
                </a:solidFill>
                <a:latin typeface="Aptos Light" panose="020B0004020202020204" pitchFamily="34" charset="0"/>
                <a:cs typeface="Calibri"/>
              </a:rPr>
              <a:t>change</a:t>
            </a:r>
            <a:r>
              <a:rPr lang="en-US" spc="-15"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in</a:t>
            </a:r>
            <a:r>
              <a:rPr lang="en-US" spc="10" dirty="0">
                <a:solidFill>
                  <a:srgbClr val="404040"/>
                </a:solidFill>
                <a:latin typeface="Aptos Light" panose="020B0004020202020204" pitchFamily="34" charset="0"/>
                <a:cs typeface="Calibri"/>
              </a:rPr>
              <a:t> </a:t>
            </a:r>
            <a:r>
              <a:rPr lang="en-US" dirty="0">
                <a:solidFill>
                  <a:srgbClr val="404040"/>
                </a:solidFill>
                <a:latin typeface="Aptos Light" panose="020B0004020202020204" pitchFamily="34" charset="0"/>
                <a:cs typeface="Calibri"/>
              </a:rPr>
              <a:t>your</a:t>
            </a:r>
            <a:r>
              <a:rPr lang="en-US" spc="-10" dirty="0">
                <a:solidFill>
                  <a:srgbClr val="404040"/>
                </a:solidFill>
                <a:latin typeface="Aptos Light" panose="020B0004020202020204" pitchFamily="34" charset="0"/>
                <a:cs typeface="Calibri"/>
              </a:rPr>
              <a:t> pocket)</a:t>
            </a:r>
            <a:endParaRPr lang="en-US" dirty="0">
              <a:latin typeface="Aptos Light" panose="020B0004020202020204" pitchFamily="34" charset="0"/>
              <a:cs typeface="Calibri"/>
            </a:endParaRPr>
          </a:p>
        </p:txBody>
      </p:sp>
      <p:cxnSp>
        <p:nvCxnSpPr>
          <p:cNvPr id="34" name="Straight Connector 33">
            <a:extLst>
              <a:ext uri="{FF2B5EF4-FFF2-40B4-BE49-F238E27FC236}">
                <a16:creationId xmlns:a16="http://schemas.microsoft.com/office/drawing/2014/main" id="{A6A730D3-32AB-FADE-8D8D-7C395C1215E1}"/>
              </a:ext>
            </a:extLst>
          </p:cNvPr>
          <p:cNvCxnSpPr/>
          <p:nvPr/>
        </p:nvCxnSpPr>
        <p:spPr>
          <a:xfrm>
            <a:off x="8344837" y="3855281"/>
            <a:ext cx="34150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632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015D7C55-A981-428F-DA1B-AB84AD5F9687}"/>
            </a:ext>
          </a:extLst>
        </p:cNvPr>
        <p:cNvGrpSpPr/>
        <p:nvPr/>
      </p:nvGrpSpPr>
      <p:grpSpPr>
        <a:xfrm>
          <a:off x="0" y="0"/>
          <a:ext cx="0" cy="0"/>
          <a:chOff x="0" y="0"/>
          <a:chExt cx="0" cy="0"/>
        </a:xfrm>
      </p:grpSpPr>
      <p:sp>
        <p:nvSpPr>
          <p:cNvPr id="186" name="Google Shape;186;p26">
            <a:extLst>
              <a:ext uri="{FF2B5EF4-FFF2-40B4-BE49-F238E27FC236}">
                <a16:creationId xmlns:a16="http://schemas.microsoft.com/office/drawing/2014/main" id="{4092EE85-6A99-8E86-0DA8-F8322E476E2E}"/>
              </a:ext>
            </a:extLst>
          </p:cNvPr>
          <p:cNvSpPr/>
          <p:nvPr/>
        </p:nvSpPr>
        <p:spPr>
          <a:xfrm>
            <a:off x="352131" y="2869950"/>
            <a:ext cx="9523800" cy="1118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5600"/>
              <a:buFontTx/>
              <a:buNone/>
              <a:tabLst/>
              <a:defRPr/>
            </a:pPr>
            <a:r>
              <a:rPr kumimoji="0" lang="en-US" sz="36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sym typeface="Calibri"/>
              </a:rPr>
              <a:t>ACTIVITY: LET’S </a:t>
            </a:r>
          </a:p>
          <a:p>
            <a:pPr marL="0" marR="0" lvl="0" indent="0" algn="l" defTabSz="914400" rtl="0" eaLnBrk="1" fontAlgn="auto" latinLnBrk="0" hangingPunct="1">
              <a:lnSpc>
                <a:spcPct val="90000"/>
              </a:lnSpc>
              <a:spcBef>
                <a:spcPts val="0"/>
              </a:spcBef>
              <a:spcAft>
                <a:spcPts val="0"/>
              </a:spcAft>
              <a:buClr>
                <a:srgbClr val="FFFFFF"/>
              </a:buClr>
              <a:buSzPts val="5600"/>
              <a:buFontTx/>
              <a:buNone/>
              <a:tabLst/>
              <a:defRPr/>
            </a:pPr>
            <a:r>
              <a:rPr kumimoji="0" lang="en-US" sz="36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sym typeface="Calibri"/>
              </a:rPr>
              <a:t>PRACTICE</a:t>
            </a:r>
            <a:endParaRPr kumimoji="0" sz="36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sym typeface="Calibri"/>
            </a:endParaRPr>
          </a:p>
        </p:txBody>
      </p:sp>
    </p:spTree>
    <p:extLst>
      <p:ext uri="{BB962C8B-B14F-4D97-AF65-F5344CB8AC3E}">
        <p14:creationId xmlns:p14="http://schemas.microsoft.com/office/powerpoint/2010/main" val="1684965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C869-29B5-6493-1324-0A518AADA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55D34A-3B3B-BB44-51D9-5C5AB391A37C}"/>
              </a:ext>
            </a:extLst>
          </p:cNvPr>
          <p:cNvSpPr>
            <a:spLocks noGrp="1"/>
          </p:cNvSpPr>
          <p:nvPr>
            <p:ph type="title"/>
          </p:nvPr>
        </p:nvSpPr>
        <p:spPr>
          <a:xfrm>
            <a:off x="908843" y="617220"/>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Activity: De-Escalation Scenarios</a:t>
            </a:r>
          </a:p>
        </p:txBody>
      </p:sp>
      <p:sp>
        <p:nvSpPr>
          <p:cNvPr id="3" name="Rectangle 2">
            <a:extLst>
              <a:ext uri="{FF2B5EF4-FFF2-40B4-BE49-F238E27FC236}">
                <a16:creationId xmlns:a16="http://schemas.microsoft.com/office/drawing/2014/main" id="{C7D6710D-6A69-E3A3-6DD4-490D5F6FA5E7}"/>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6702FB65-CB45-3299-A759-64CE9AA361E2}"/>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8B3C723F-B03E-1507-D65A-D6785E4ED999}"/>
              </a:ext>
            </a:extLst>
          </p:cNvPr>
          <p:cNvSpPr/>
          <p:nvPr/>
        </p:nvSpPr>
        <p:spPr>
          <a:xfrm>
            <a:off x="0" y="1571542"/>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Let’s talk about some common challenges you may face. Let’s practice!</a:t>
            </a:r>
          </a:p>
        </p:txBody>
      </p:sp>
    </p:spTree>
    <p:extLst>
      <p:ext uri="{BB962C8B-B14F-4D97-AF65-F5344CB8AC3E}">
        <p14:creationId xmlns:p14="http://schemas.microsoft.com/office/powerpoint/2010/main" val="120424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3AEBA-BC3A-C3CB-DF18-DA09494FC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8B529-5ADC-E72A-DF31-358626BF9F1D}"/>
              </a:ext>
            </a:extLst>
          </p:cNvPr>
          <p:cNvSpPr>
            <a:spLocks noGrp="1"/>
          </p:cNvSpPr>
          <p:nvPr>
            <p:ph type="title"/>
          </p:nvPr>
        </p:nvSpPr>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Closing Reflection </a:t>
            </a:r>
          </a:p>
        </p:txBody>
      </p:sp>
      <p:sp>
        <p:nvSpPr>
          <p:cNvPr id="3" name="Rectangle 2">
            <a:extLst>
              <a:ext uri="{FF2B5EF4-FFF2-40B4-BE49-F238E27FC236}">
                <a16:creationId xmlns:a16="http://schemas.microsoft.com/office/drawing/2014/main" id="{2949089A-5160-3310-626B-0F1C15B9BEDC}"/>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3AFDED2-04D1-B7B6-85EB-A6FAA4C8CE51}"/>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56C21D6E-B5D0-C906-2705-83A5336C58C6}"/>
              </a:ext>
            </a:extLst>
          </p:cNvPr>
          <p:cNvSpPr/>
          <p:nvPr/>
        </p:nvSpPr>
        <p:spPr>
          <a:xfrm>
            <a:off x="0" y="1571542"/>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What did you learn today? Let’s recap!</a:t>
            </a:r>
          </a:p>
        </p:txBody>
      </p:sp>
      <p:grpSp>
        <p:nvGrpSpPr>
          <p:cNvPr id="5" name="Group 4">
            <a:extLst>
              <a:ext uri="{FF2B5EF4-FFF2-40B4-BE49-F238E27FC236}">
                <a16:creationId xmlns:a16="http://schemas.microsoft.com/office/drawing/2014/main" id="{4FDD3CD7-DF8E-6F2D-5E14-7B76C6152753}"/>
              </a:ext>
            </a:extLst>
          </p:cNvPr>
          <p:cNvGrpSpPr/>
          <p:nvPr/>
        </p:nvGrpSpPr>
        <p:grpSpPr>
          <a:xfrm>
            <a:off x="600191" y="2604232"/>
            <a:ext cx="10478914" cy="830997"/>
            <a:chOff x="914400" y="1649627"/>
            <a:chExt cx="10478914" cy="830997"/>
          </a:xfrm>
        </p:grpSpPr>
        <p:sp>
          <p:nvSpPr>
            <p:cNvPr id="12" name="TextBox 11">
              <a:extLst>
                <a:ext uri="{FF2B5EF4-FFF2-40B4-BE49-F238E27FC236}">
                  <a16:creationId xmlns:a16="http://schemas.microsoft.com/office/drawing/2014/main" id="{6C1B6419-EC29-69AB-8E59-14204CE9430C}"/>
                </a:ext>
              </a:extLst>
            </p:cNvPr>
            <p:cNvSpPr txBox="1"/>
            <p:nvPr/>
          </p:nvSpPr>
          <p:spPr>
            <a:xfrm>
              <a:off x="914400" y="1649627"/>
              <a:ext cx="1847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sp>
          <p:nvSpPr>
            <p:cNvPr id="13" name="TextBox 12">
              <a:extLst>
                <a:ext uri="{FF2B5EF4-FFF2-40B4-BE49-F238E27FC236}">
                  <a16:creationId xmlns:a16="http://schemas.microsoft.com/office/drawing/2014/main" id="{6012EA13-C4B8-C1BC-BF96-85988D1C8D77}"/>
                </a:ext>
              </a:extLst>
            </p:cNvPr>
            <p:cNvSpPr txBox="1"/>
            <p:nvPr/>
          </p:nvSpPr>
          <p:spPr>
            <a:xfrm>
              <a:off x="1805881" y="1803515"/>
              <a:ext cx="95874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One </a:t>
              </a:r>
              <a:r>
                <a:rPr lang="en-US" sz="2800" dirty="0">
                  <a:solidFill>
                    <a:srgbClr val="000000"/>
                  </a:solidFill>
                  <a:latin typeface="Aptos Light" panose="020B0004020202020204" pitchFamily="34" charset="0"/>
                </a:rPr>
                <a:t>conflict resolution, de-escalation, or empathy </a:t>
              </a:r>
              <a:r>
                <a:rPr kumimoji="0" lang="en-US" sz="28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tip and trick</a:t>
              </a:r>
              <a:endParaRPr kumimoji="0" lang="en-US" sz="28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cxnSp>
          <p:nvCxnSpPr>
            <p:cNvPr id="14" name="Straight Connector 13">
              <a:extLst>
                <a:ext uri="{FF2B5EF4-FFF2-40B4-BE49-F238E27FC236}">
                  <a16:creationId xmlns:a16="http://schemas.microsoft.com/office/drawing/2014/main" id="{CA382578-E0B4-97BA-8493-036868CB5D16}"/>
                </a:ext>
              </a:extLst>
            </p:cNvPr>
            <p:cNvCxnSpPr/>
            <p:nvPr/>
          </p:nvCxnSpPr>
          <p:spPr>
            <a:xfrm>
              <a:off x="1576091" y="1741750"/>
              <a:ext cx="0" cy="646750"/>
            </a:xfrm>
            <a:prstGeom prst="line">
              <a:avLst/>
            </a:prstGeom>
            <a:ln w="63500"/>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0B249E8-30F4-C7C2-D420-7FAA34EA457F}"/>
              </a:ext>
            </a:extLst>
          </p:cNvPr>
          <p:cNvGrpSpPr/>
          <p:nvPr/>
        </p:nvGrpSpPr>
        <p:grpSpPr>
          <a:xfrm>
            <a:off x="1261882" y="3847311"/>
            <a:ext cx="4238773" cy="646750"/>
            <a:chOff x="1576091" y="1741750"/>
            <a:chExt cx="4238773" cy="646750"/>
          </a:xfrm>
        </p:grpSpPr>
        <p:sp>
          <p:nvSpPr>
            <p:cNvPr id="16" name="TextBox 15">
              <a:extLst>
                <a:ext uri="{FF2B5EF4-FFF2-40B4-BE49-F238E27FC236}">
                  <a16:creationId xmlns:a16="http://schemas.microsoft.com/office/drawing/2014/main" id="{BB19AAA3-C98B-1F44-9F4C-AF0902235E1B}"/>
                </a:ext>
              </a:extLst>
            </p:cNvPr>
            <p:cNvSpPr txBox="1"/>
            <p:nvPr/>
          </p:nvSpPr>
          <p:spPr>
            <a:xfrm>
              <a:off x="1805881" y="1803515"/>
              <a:ext cx="40089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One self</a:t>
              </a:r>
              <a:r>
                <a:rPr lang="en-US" sz="2800" dirty="0">
                  <a:solidFill>
                    <a:srgbClr val="000000"/>
                  </a:solidFill>
                  <a:latin typeface="Aptos Light" panose="020B0004020202020204" pitchFamily="34" charset="0"/>
                </a:rPr>
                <a:t>-</a:t>
              </a:r>
              <a:r>
                <a:rPr kumimoji="0" lang="en-US" sz="28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control practice </a:t>
              </a:r>
            </a:p>
          </p:txBody>
        </p:sp>
        <p:cxnSp>
          <p:nvCxnSpPr>
            <p:cNvPr id="17" name="Straight Connector 16">
              <a:extLst>
                <a:ext uri="{FF2B5EF4-FFF2-40B4-BE49-F238E27FC236}">
                  <a16:creationId xmlns:a16="http://schemas.microsoft.com/office/drawing/2014/main" id="{A5FA4F7F-BA2B-9C87-C36F-6ED5CB4D8B96}"/>
                </a:ext>
              </a:extLst>
            </p:cNvPr>
            <p:cNvCxnSpPr/>
            <p:nvPr/>
          </p:nvCxnSpPr>
          <p:spPr>
            <a:xfrm>
              <a:off x="1576091" y="1741750"/>
              <a:ext cx="0" cy="64675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A300B8F-4FF4-1892-3821-8E79870C13E0}"/>
              </a:ext>
            </a:extLst>
          </p:cNvPr>
          <p:cNvGrpSpPr/>
          <p:nvPr/>
        </p:nvGrpSpPr>
        <p:grpSpPr>
          <a:xfrm>
            <a:off x="1261882" y="4998267"/>
            <a:ext cx="7326861" cy="646750"/>
            <a:chOff x="1576091" y="1741750"/>
            <a:chExt cx="7326861" cy="646750"/>
          </a:xfrm>
        </p:grpSpPr>
        <p:sp>
          <p:nvSpPr>
            <p:cNvPr id="19" name="TextBox 18">
              <a:extLst>
                <a:ext uri="{FF2B5EF4-FFF2-40B4-BE49-F238E27FC236}">
                  <a16:creationId xmlns:a16="http://schemas.microsoft.com/office/drawing/2014/main" id="{DB65BF11-0262-E337-EE63-F76801BA8A8E}"/>
                </a:ext>
              </a:extLst>
            </p:cNvPr>
            <p:cNvSpPr txBox="1"/>
            <p:nvPr/>
          </p:nvSpPr>
          <p:spPr>
            <a:xfrm>
              <a:off x="1805881" y="1803515"/>
              <a:ext cx="709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Aptos Light" panose="020B0004020202020204" pitchFamily="34" charset="0"/>
                </a:rPr>
                <a:t>Interesting thing you learned from this training</a:t>
              </a:r>
              <a:endParaRPr kumimoji="0" lang="en-US" sz="28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cxnSp>
          <p:nvCxnSpPr>
            <p:cNvPr id="20" name="Straight Connector 19">
              <a:extLst>
                <a:ext uri="{FF2B5EF4-FFF2-40B4-BE49-F238E27FC236}">
                  <a16:creationId xmlns:a16="http://schemas.microsoft.com/office/drawing/2014/main" id="{9AF83DC6-3852-5F9E-3B31-6A397474485F}"/>
                </a:ext>
              </a:extLst>
            </p:cNvPr>
            <p:cNvCxnSpPr/>
            <p:nvPr/>
          </p:nvCxnSpPr>
          <p:spPr>
            <a:xfrm>
              <a:off x="1576091" y="1741750"/>
              <a:ext cx="0" cy="64675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9473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23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94FC-9155-4F00-9B02-4A065B79DB6F}"/>
              </a:ext>
            </a:extLst>
          </p:cNvPr>
          <p:cNvSpPr>
            <a:spLocks noGrp="1"/>
          </p:cNvSpPr>
          <p:nvPr>
            <p:ph type="title"/>
          </p:nvPr>
        </p:nvSpPr>
        <p:spPr>
          <a:xfrm>
            <a:off x="908844" y="349446"/>
            <a:ext cx="10363200" cy="594360"/>
          </a:xfrm>
        </p:spPr>
        <p:txBody>
          <a:bodyPr/>
          <a:lstStyle/>
          <a:p>
            <a:r>
              <a:rPr lang="en-US" sz="2800" b="1" dirty="0">
                <a:latin typeface="Aptos SemiBold" panose="020B0004020202020204" pitchFamily="34" charset="0"/>
                <a:ea typeface="Open Sans" panose="020B0606030504020204" pitchFamily="34" charset="0"/>
                <a:cs typeface="Open Sans" panose="020B0606030504020204" pitchFamily="34" charset="0"/>
              </a:rPr>
              <a:t>How to Use and Edit the Supervisor Success Series Modules </a:t>
            </a:r>
          </a:p>
        </p:txBody>
      </p:sp>
      <p:sp>
        <p:nvSpPr>
          <p:cNvPr id="3" name="Rectangle 2">
            <a:extLst>
              <a:ext uri="{FF2B5EF4-FFF2-40B4-BE49-F238E27FC236}">
                <a16:creationId xmlns:a16="http://schemas.microsoft.com/office/drawing/2014/main" id="{F3855209-53AC-4766-B808-CF1D2A25F02E}"/>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007F62-6B41-426E-BFB7-7242036D6E5C}"/>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FB3A189-EE45-8A7C-F477-BE370F44037E}"/>
              </a:ext>
            </a:extLst>
          </p:cNvPr>
          <p:cNvSpPr/>
          <p:nvPr/>
        </p:nvSpPr>
        <p:spPr>
          <a:xfrm>
            <a:off x="0" y="1009564"/>
            <a:ext cx="12192000" cy="288347"/>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grpSp>
        <p:nvGrpSpPr>
          <p:cNvPr id="20" name="Group 19">
            <a:extLst>
              <a:ext uri="{FF2B5EF4-FFF2-40B4-BE49-F238E27FC236}">
                <a16:creationId xmlns:a16="http://schemas.microsoft.com/office/drawing/2014/main" id="{749C7DC9-3445-7CFA-4CEA-5A39C3A2083C}"/>
              </a:ext>
            </a:extLst>
          </p:cNvPr>
          <p:cNvGrpSpPr/>
          <p:nvPr/>
        </p:nvGrpSpPr>
        <p:grpSpPr>
          <a:xfrm>
            <a:off x="486660" y="1603890"/>
            <a:ext cx="11103078" cy="646750"/>
            <a:chOff x="1576091" y="1741750"/>
            <a:chExt cx="11391477" cy="646750"/>
          </a:xfrm>
        </p:grpSpPr>
        <p:sp>
          <p:nvSpPr>
            <p:cNvPr id="23" name="TextBox 22">
              <a:extLst>
                <a:ext uri="{FF2B5EF4-FFF2-40B4-BE49-F238E27FC236}">
                  <a16:creationId xmlns:a16="http://schemas.microsoft.com/office/drawing/2014/main" id="{52990382-241B-4DD6-BB88-261F324A81B5}"/>
                </a:ext>
              </a:extLst>
            </p:cNvPr>
            <p:cNvSpPr txBox="1"/>
            <p:nvPr/>
          </p:nvSpPr>
          <p:spPr>
            <a:xfrm>
              <a:off x="1798371" y="1741750"/>
              <a:ext cx="111691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4600"/>
                  </a:solidFill>
                  <a:effectLst/>
                  <a:uLnTx/>
                  <a:uFillTx/>
                  <a:latin typeface="Aptos Light" panose="020B0004020202020204" pitchFamily="34" charset="0"/>
                  <a:ea typeface="+mn-ea"/>
                  <a:cs typeface="+mn-cs"/>
                </a:rPr>
                <a:t>1. Update the content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to your ESE’s branding, replace the REDF logo by searching in the top right for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‘Slide Master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delete</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 the REDF logo from the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Master title style slide,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and replace it with your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organization’s logo</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 click ‘close Master’ to save.</a:t>
              </a:r>
              <a:endPar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cxnSp>
          <p:nvCxnSpPr>
            <p:cNvPr id="24" name="Straight Connector 23">
              <a:extLst>
                <a:ext uri="{FF2B5EF4-FFF2-40B4-BE49-F238E27FC236}">
                  <a16:creationId xmlns:a16="http://schemas.microsoft.com/office/drawing/2014/main" id="{049DAA2B-AA48-EEC2-7B14-B2F26A1AC7FB}"/>
                </a:ext>
              </a:extLst>
            </p:cNvPr>
            <p:cNvCxnSpPr/>
            <p:nvPr/>
          </p:nvCxnSpPr>
          <p:spPr>
            <a:xfrm>
              <a:off x="1576091" y="1741750"/>
              <a:ext cx="0" cy="646750"/>
            </a:xfrm>
            <a:prstGeom prst="line">
              <a:avLst/>
            </a:prstGeom>
            <a:ln w="63500"/>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BC548FAB-F75E-6A71-A140-F91DDA729B55}"/>
              </a:ext>
            </a:extLst>
          </p:cNvPr>
          <p:cNvPicPr>
            <a:picLocks noChangeAspect="1"/>
          </p:cNvPicPr>
          <p:nvPr/>
        </p:nvPicPr>
        <p:blipFill>
          <a:blip r:embed="rId3"/>
          <a:stretch>
            <a:fillRect/>
          </a:stretch>
        </p:blipFill>
        <p:spPr>
          <a:xfrm>
            <a:off x="382330" y="2343810"/>
            <a:ext cx="4170060" cy="1672437"/>
          </a:xfrm>
          <a:prstGeom prst="rect">
            <a:avLst/>
          </a:prstGeom>
        </p:spPr>
      </p:pic>
      <p:sp>
        <p:nvSpPr>
          <p:cNvPr id="6" name="Rectangle 5">
            <a:extLst>
              <a:ext uri="{FF2B5EF4-FFF2-40B4-BE49-F238E27FC236}">
                <a16:creationId xmlns:a16="http://schemas.microsoft.com/office/drawing/2014/main" id="{8B25CD76-A441-100D-7890-CCD87253C642}"/>
              </a:ext>
            </a:extLst>
          </p:cNvPr>
          <p:cNvSpPr/>
          <p:nvPr/>
        </p:nvSpPr>
        <p:spPr>
          <a:xfrm>
            <a:off x="3948804" y="2330187"/>
            <a:ext cx="603586" cy="51864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0BB15257-72ED-EC08-BC8E-CD8568326294}"/>
              </a:ext>
            </a:extLst>
          </p:cNvPr>
          <p:cNvSpPr txBox="1"/>
          <p:nvPr/>
        </p:nvSpPr>
        <p:spPr>
          <a:xfrm>
            <a:off x="6348990" y="2556200"/>
            <a:ext cx="54606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4600"/>
                </a:solidFill>
                <a:effectLst/>
                <a:uLnTx/>
                <a:uFillTx/>
                <a:latin typeface="Aptos Light" panose="020B0004020202020204" pitchFamily="34" charset="0"/>
                <a:ea typeface="+mn-ea"/>
                <a:cs typeface="+mn-cs"/>
              </a:rPr>
              <a:t>2.  Update the colors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throughout the presentation to match your organization’s color scheme by selecting the top red bar on each slide, Home tab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sym typeface="Wingdings" pitchFamily="2" charset="2"/>
              </a:rPr>
              <a:t> paint can  and selecting a fill color that works best for your branding.</a:t>
            </a:r>
            <a:endPar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cxnSp>
        <p:nvCxnSpPr>
          <p:cNvPr id="8" name="Straight Connector 7">
            <a:extLst>
              <a:ext uri="{FF2B5EF4-FFF2-40B4-BE49-F238E27FC236}">
                <a16:creationId xmlns:a16="http://schemas.microsoft.com/office/drawing/2014/main" id="{BF4A757F-9A5F-625A-45FB-7477C8C0450E}"/>
              </a:ext>
            </a:extLst>
          </p:cNvPr>
          <p:cNvCxnSpPr/>
          <p:nvPr/>
        </p:nvCxnSpPr>
        <p:spPr>
          <a:xfrm>
            <a:off x="6090444" y="2802500"/>
            <a:ext cx="0" cy="64675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768052B-9038-D694-CACA-AB21F57D6EA0}"/>
              </a:ext>
            </a:extLst>
          </p:cNvPr>
          <p:cNvPicPr>
            <a:picLocks noChangeAspect="1"/>
          </p:cNvPicPr>
          <p:nvPr/>
        </p:nvPicPr>
        <p:blipFill>
          <a:blip r:embed="rId4"/>
          <a:srcRect b="13113"/>
          <a:stretch/>
        </p:blipFill>
        <p:spPr>
          <a:xfrm>
            <a:off x="8353478" y="3633418"/>
            <a:ext cx="3456192" cy="1672437"/>
          </a:xfrm>
          <a:prstGeom prst="rect">
            <a:avLst/>
          </a:prstGeom>
        </p:spPr>
      </p:pic>
      <p:sp>
        <p:nvSpPr>
          <p:cNvPr id="10" name="Rectangle 9">
            <a:extLst>
              <a:ext uri="{FF2B5EF4-FFF2-40B4-BE49-F238E27FC236}">
                <a16:creationId xmlns:a16="http://schemas.microsoft.com/office/drawing/2014/main" id="{4EC6ECC7-3EB6-4940-9504-DC29CD3F878A}"/>
              </a:ext>
            </a:extLst>
          </p:cNvPr>
          <p:cNvSpPr/>
          <p:nvPr/>
        </p:nvSpPr>
        <p:spPr>
          <a:xfrm>
            <a:off x="9661189" y="3857022"/>
            <a:ext cx="603586" cy="51864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69F6933B-9796-9B1E-0223-69ED03E5E1B3}"/>
              </a:ext>
            </a:extLst>
          </p:cNvPr>
          <p:cNvSpPr txBox="1"/>
          <p:nvPr/>
        </p:nvSpPr>
        <p:spPr>
          <a:xfrm>
            <a:off x="703314" y="4171392"/>
            <a:ext cx="6456617"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US" sz="1600" b="1" i="0" u="none" strike="noStrike" kern="1200" cap="none" spc="0" normalizeH="0" baseline="0" noProof="0" dirty="0">
                <a:ln>
                  <a:noFill/>
                </a:ln>
                <a:solidFill>
                  <a:srgbClr val="E94600"/>
                </a:solidFill>
                <a:effectLst/>
                <a:uLnTx/>
                <a:uFillTx/>
                <a:latin typeface="Aptos Light" panose="020B0004020202020204" pitchFamily="34" charset="0"/>
                <a:ea typeface="+mn-ea"/>
                <a:cs typeface="+mn-cs"/>
              </a:rPr>
              <a:t>Update the name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of your organization by using the top right search bar again, selecting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‘Find and replace,’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type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[organization]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into the find bar and your ESE/ organization name into the replace bar, select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‘replace all.’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Anything content highlighted in </a:t>
            </a:r>
            <a:r>
              <a:rPr kumimoji="0" lang="en-US" sz="1600" b="1" i="0" u="none" strike="noStrike" kern="1200" cap="none" spc="0" normalizeH="0" baseline="0" noProof="0" dirty="0">
                <a:ln>
                  <a:noFill/>
                </a:ln>
                <a:solidFill>
                  <a:srgbClr val="000000"/>
                </a:solidFill>
                <a:effectLst/>
                <a:highlight>
                  <a:srgbClr val="808080"/>
                </a:highlight>
                <a:uLnTx/>
                <a:uFillTx/>
                <a:latin typeface="Aptos Light" panose="020B0004020202020204" pitchFamily="34" charset="0"/>
                <a:ea typeface="+mn-ea"/>
                <a:cs typeface="+mn-cs"/>
              </a:rPr>
              <a:t>gray</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 </a:t>
            </a:r>
            <a:endPar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         should be updated.</a:t>
            </a:r>
            <a:endPar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cxnSp>
        <p:nvCxnSpPr>
          <p:cNvPr id="13" name="Straight Connector 12">
            <a:extLst>
              <a:ext uri="{FF2B5EF4-FFF2-40B4-BE49-F238E27FC236}">
                <a16:creationId xmlns:a16="http://schemas.microsoft.com/office/drawing/2014/main" id="{13DF5E1B-A524-A633-1914-2CDFD33B0102}"/>
              </a:ext>
            </a:extLst>
          </p:cNvPr>
          <p:cNvCxnSpPr/>
          <p:nvPr/>
        </p:nvCxnSpPr>
        <p:spPr>
          <a:xfrm>
            <a:off x="444768" y="4417692"/>
            <a:ext cx="0" cy="64675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B410041-BA8F-55F6-565E-94DB1E2E35C8}"/>
              </a:ext>
            </a:extLst>
          </p:cNvPr>
          <p:cNvPicPr>
            <a:picLocks noChangeAspect="1"/>
          </p:cNvPicPr>
          <p:nvPr/>
        </p:nvPicPr>
        <p:blipFill>
          <a:blip r:embed="rId5"/>
          <a:srcRect b="22147"/>
          <a:stretch/>
        </p:blipFill>
        <p:spPr>
          <a:xfrm>
            <a:off x="3026756" y="5285445"/>
            <a:ext cx="2076036" cy="1427058"/>
          </a:xfrm>
          <a:prstGeom prst="rect">
            <a:avLst/>
          </a:prstGeom>
        </p:spPr>
      </p:pic>
      <p:sp>
        <p:nvSpPr>
          <p:cNvPr id="15" name="TextBox 14">
            <a:extLst>
              <a:ext uri="{FF2B5EF4-FFF2-40B4-BE49-F238E27FC236}">
                <a16:creationId xmlns:a16="http://schemas.microsoft.com/office/drawing/2014/main" id="{183A7B5E-419D-159B-FF45-10A61EC0BE1E}"/>
              </a:ext>
            </a:extLst>
          </p:cNvPr>
          <p:cNvSpPr txBox="1"/>
          <p:nvPr/>
        </p:nvSpPr>
        <p:spPr>
          <a:xfrm>
            <a:off x="0" y="6031498"/>
            <a:ext cx="16775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Need help? Reach out to a REDF staff member </a:t>
            </a:r>
            <a:endParaRPr kumimoji="0" lang="en-US" sz="14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sp>
        <p:nvSpPr>
          <p:cNvPr id="16" name="TextBox 15">
            <a:extLst>
              <a:ext uri="{FF2B5EF4-FFF2-40B4-BE49-F238E27FC236}">
                <a16:creationId xmlns:a16="http://schemas.microsoft.com/office/drawing/2014/main" id="{3DF13039-E362-CB96-CCEE-57EF484FCA78}"/>
              </a:ext>
            </a:extLst>
          </p:cNvPr>
          <p:cNvSpPr txBox="1"/>
          <p:nvPr/>
        </p:nvSpPr>
        <p:spPr>
          <a:xfrm>
            <a:off x="7456738" y="5677557"/>
            <a:ext cx="44967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4600"/>
                </a:solidFill>
                <a:effectLst/>
                <a:uLnTx/>
                <a:uFillTx/>
                <a:latin typeface="Aptos Light" panose="020B0004020202020204" pitchFamily="34" charset="0"/>
                <a:ea typeface="+mn-ea"/>
                <a:cs typeface="+mn-cs"/>
              </a:rPr>
              <a:t>4. Editing Pro Tips…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Use the font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Aptos light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to edit text on the slide and </a:t>
            </a:r>
            <a:r>
              <a:rPr kumimoji="0" lang="en-US" sz="1600" b="1" i="0" u="none" strike="noStrike" kern="1200" cap="none" spc="0" normalizeH="0" baseline="0" noProof="0" dirty="0">
                <a:ln>
                  <a:noFill/>
                </a:ln>
                <a:solidFill>
                  <a:srgbClr val="000000"/>
                </a:solidFill>
                <a:effectLst/>
                <a:uLnTx/>
                <a:uFillTx/>
                <a:latin typeface="Aptos SemiBold" panose="020B0004020202020204" pitchFamily="34" charset="0"/>
                <a:ea typeface="+mn-ea"/>
                <a:cs typeface="+mn-cs"/>
              </a:rPr>
              <a:t>Aptos semibold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to edit the titles. </a:t>
            </a:r>
            <a:r>
              <a:rPr kumimoji="0" lang="en-US" sz="1600" b="1"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EDIT EVERY SLIDE </a:t>
            </a:r>
            <a:r>
              <a:rPr kumimoji="0" lang="en-US" sz="16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to make sure it reflect your organization’s style and culture. </a:t>
            </a:r>
          </a:p>
        </p:txBody>
      </p:sp>
      <p:cxnSp>
        <p:nvCxnSpPr>
          <p:cNvPr id="17" name="Straight Connector 16">
            <a:extLst>
              <a:ext uri="{FF2B5EF4-FFF2-40B4-BE49-F238E27FC236}">
                <a16:creationId xmlns:a16="http://schemas.microsoft.com/office/drawing/2014/main" id="{5E89B7F7-BEB4-E2C9-E48B-CFEAE3082D87}"/>
              </a:ext>
            </a:extLst>
          </p:cNvPr>
          <p:cNvCxnSpPr>
            <a:cxnSpLocks/>
          </p:cNvCxnSpPr>
          <p:nvPr/>
        </p:nvCxnSpPr>
        <p:spPr>
          <a:xfrm>
            <a:off x="7275889" y="5814776"/>
            <a:ext cx="0" cy="64675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F6328F6-30C4-5EB1-C61A-FE02E434AC51}"/>
              </a:ext>
            </a:extLst>
          </p:cNvPr>
          <p:cNvPicPr>
            <a:picLocks noChangeAspect="1"/>
          </p:cNvPicPr>
          <p:nvPr/>
        </p:nvPicPr>
        <p:blipFill>
          <a:blip r:embed="rId6"/>
          <a:stretch>
            <a:fillRect/>
          </a:stretch>
        </p:blipFill>
        <p:spPr>
          <a:xfrm>
            <a:off x="5662638" y="5285445"/>
            <a:ext cx="1444642" cy="1437382"/>
          </a:xfrm>
          <a:prstGeom prst="rect">
            <a:avLst/>
          </a:prstGeom>
        </p:spPr>
      </p:pic>
    </p:spTree>
    <p:extLst>
      <p:ext uri="{BB962C8B-B14F-4D97-AF65-F5344CB8AC3E}">
        <p14:creationId xmlns:p14="http://schemas.microsoft.com/office/powerpoint/2010/main" val="311368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1BD593F0-E250-94AB-AAC4-2487ED1F8D08}"/>
            </a:ext>
          </a:extLst>
        </p:cNvPr>
        <p:cNvGrpSpPr/>
        <p:nvPr/>
      </p:nvGrpSpPr>
      <p:grpSpPr>
        <a:xfrm>
          <a:off x="0" y="0"/>
          <a:ext cx="0" cy="0"/>
          <a:chOff x="0" y="0"/>
          <a:chExt cx="0" cy="0"/>
        </a:xfrm>
      </p:grpSpPr>
      <p:sp>
        <p:nvSpPr>
          <p:cNvPr id="178" name="Google Shape;178;p25">
            <a:extLst>
              <a:ext uri="{FF2B5EF4-FFF2-40B4-BE49-F238E27FC236}">
                <a16:creationId xmlns:a16="http://schemas.microsoft.com/office/drawing/2014/main" id="{FBF92959-0594-6C58-CC54-3725928F8664}"/>
              </a:ext>
            </a:extLst>
          </p:cNvPr>
          <p:cNvSpPr txBox="1">
            <a:spLocks noGrp="1"/>
          </p:cNvSpPr>
          <p:nvPr>
            <p:ph type="ctrTitle"/>
          </p:nvPr>
        </p:nvSpPr>
        <p:spPr>
          <a:xfrm>
            <a:off x="342547" y="5302821"/>
            <a:ext cx="11849453" cy="609398"/>
          </a:xfrm>
        </p:spPr>
        <p:txBody>
          <a:bodyPr spcFirstLastPara="1" wrap="square" lIns="0" tIns="0" rIns="0" bIns="0" anchor="ctr" anchorCtr="0">
            <a:noAutofit/>
          </a:bodyPr>
          <a:lstStyle/>
          <a:p>
            <a:pPr marL="0" lvl="0" indent="0" rtl="0">
              <a:lnSpc>
                <a:spcPct val="150000"/>
              </a:lnSpc>
              <a:spcBef>
                <a:spcPts val="0"/>
              </a:spcBef>
              <a:spcAft>
                <a:spcPts val="0"/>
              </a:spcAft>
              <a:buClr>
                <a:schemeClr val="lt1"/>
              </a:buClr>
              <a:buSzPts val="5600"/>
              <a:buFont typeface="Inter"/>
              <a:buNone/>
            </a:pPr>
            <a:r>
              <a:rPr lang="en-US" sz="2400" b="1" dirty="0">
                <a:latin typeface="Aptos SemiBold" panose="020B0004020202020204" pitchFamily="34" charset="0"/>
                <a:ea typeface="Open Sans" panose="020B0606030504020204" pitchFamily="34" charset="0"/>
                <a:cs typeface="Open Sans" panose="020B0606030504020204" pitchFamily="34" charset="0"/>
              </a:rPr>
              <a:t>Supervisor Success Series | De-Escalation &amp; Conflict-Management for Supervisors  </a:t>
            </a:r>
            <a:br>
              <a:rPr lang="en-US" sz="2400" i="0" u="none" strike="noStrike" cap="none" dirty="0">
                <a:latin typeface="Aptos" panose="020B0004020202020204" pitchFamily="34" charset="0"/>
                <a:ea typeface="Open Sans" panose="020B0606030504020204" pitchFamily="34" charset="0"/>
                <a:cs typeface="Open Sans" panose="020B0606030504020204" pitchFamily="34" charset="0"/>
              </a:rPr>
            </a:br>
            <a:r>
              <a:rPr lang="en-US" sz="2000" b="1" u="none" strike="noStrike" cap="none" dirty="0">
                <a:latin typeface="Aptos SemiBold" panose="020B0004020202020204" pitchFamily="34" charset="0"/>
                <a:ea typeface="Open Sans" panose="020B0606030504020204" pitchFamily="34" charset="0"/>
                <a:cs typeface="Open Sans" panose="020B0606030504020204" pitchFamily="34" charset="0"/>
              </a:rPr>
              <a:t>[OUR ORGANIZATION] </a:t>
            </a:r>
            <a:r>
              <a:rPr lang="en-US" sz="2000" dirty="0">
                <a:latin typeface="Aptos Light" panose="020B0004020202020204" pitchFamily="34" charset="0"/>
                <a:ea typeface="Open Sans" panose="020B0606030504020204" pitchFamily="34" charset="0"/>
                <a:cs typeface="Open Sans" panose="020B0606030504020204" pitchFamily="34" charset="0"/>
              </a:rPr>
              <a:t>Module 5 [Date]</a:t>
            </a:r>
            <a:endParaRPr lang="en-US" sz="2000" u="none" strike="noStrike" cap="none" dirty="0">
              <a:latin typeface="Aptos Light" panose="020B0004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7037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28157E2-9353-4D82-8514-BE3C91C7F37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D28157E2-9353-4D82-8514-BE3C91C7F3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7F0B35E-93F5-40FD-9C9F-DD342CC3808E}"/>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33" name="TextBox 32">
            <a:extLst>
              <a:ext uri="{FF2B5EF4-FFF2-40B4-BE49-F238E27FC236}">
                <a16:creationId xmlns:a16="http://schemas.microsoft.com/office/drawing/2014/main" id="{2C74AEED-7B4B-4257-87A5-705AFA8F6E59}"/>
              </a:ext>
            </a:extLst>
          </p:cNvPr>
          <p:cNvSpPr txBox="1"/>
          <p:nvPr/>
        </p:nvSpPr>
        <p:spPr>
          <a:xfrm>
            <a:off x="1702844" y="1872678"/>
            <a:ext cx="6614929" cy="29821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Conflict Management Basics and Using Empathy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5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7EABA06D-2F0F-4A39-90A8-B5851755B5FA}"/>
              </a:ext>
            </a:extLst>
          </p:cNvPr>
          <p:cNvSpPr txBox="1"/>
          <p:nvPr/>
        </p:nvSpPr>
        <p:spPr>
          <a:xfrm>
            <a:off x="1702845" y="3839784"/>
            <a:ext cx="7808499" cy="298210"/>
          </a:xfrm>
          <a:prstGeom prst="rect">
            <a:avLst/>
          </a:prstGeom>
          <a:noFill/>
        </p:spPr>
        <p:txBody>
          <a:bodyPr wrap="square" rtlCol="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Let’s Practice and Discuss</a:t>
            </a:r>
          </a:p>
        </p:txBody>
      </p:sp>
      <p:sp>
        <p:nvSpPr>
          <p:cNvPr id="2" name="Title 1">
            <a:extLst>
              <a:ext uri="{FF2B5EF4-FFF2-40B4-BE49-F238E27FC236}">
                <a16:creationId xmlns:a16="http://schemas.microsoft.com/office/drawing/2014/main" id="{117194FC-9155-4F00-9B02-4A065B79DB6F}"/>
              </a:ext>
            </a:extLst>
          </p:cNvPr>
          <p:cNvSpPr>
            <a:spLocks noGrp="1"/>
          </p:cNvSpPr>
          <p:nvPr>
            <p:ph type="title"/>
          </p:nvPr>
        </p:nvSpPr>
        <p:spPr/>
        <p:txBody>
          <a:bodyPr/>
          <a:lstStyle/>
          <a:p>
            <a:r>
              <a:rPr lang="en-US" sz="2800" b="1" dirty="0">
                <a:latin typeface="Aptos SemiBold" panose="020B0004020202020204" pitchFamily="34" charset="0"/>
                <a:ea typeface="Open Sans" panose="020B0606030504020204" pitchFamily="34" charset="0"/>
                <a:cs typeface="Open Sans" panose="020B0606030504020204" pitchFamily="34" charset="0"/>
              </a:rPr>
              <a:t>Supervisor Success Series: De-Escalation for Supervisors</a:t>
            </a:r>
          </a:p>
        </p:txBody>
      </p:sp>
      <p:sp>
        <p:nvSpPr>
          <p:cNvPr id="3" name="Rectangle 2">
            <a:extLst>
              <a:ext uri="{FF2B5EF4-FFF2-40B4-BE49-F238E27FC236}">
                <a16:creationId xmlns:a16="http://schemas.microsoft.com/office/drawing/2014/main" id="{F3855209-53AC-4766-B808-CF1D2A25F02E}"/>
              </a:ext>
            </a:extLst>
          </p:cNvPr>
          <p:cNvSpPr/>
          <p:nvPr/>
        </p:nvSpPr>
        <p:spPr bwMode="gray">
          <a:xfrm>
            <a:off x="1916113" y="536715"/>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007F62-6B41-426E-BFB7-7242036D6E5C}"/>
              </a:ext>
            </a:extLst>
          </p:cNvPr>
          <p:cNvSpPr/>
          <p:nvPr/>
        </p:nvSpPr>
        <p:spPr bwMode="gray">
          <a:xfrm>
            <a:off x="1916113" y="536715"/>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B437A79-6C2B-4381-9CAA-D71B4D4B21F0}"/>
              </a:ext>
            </a:extLst>
          </p:cNvPr>
          <p:cNvSpPr txBox="1"/>
          <p:nvPr/>
        </p:nvSpPr>
        <p:spPr>
          <a:xfrm>
            <a:off x="917670" y="1876719"/>
            <a:ext cx="37284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I</a:t>
            </a:r>
          </a:p>
        </p:txBody>
      </p:sp>
      <p:sp>
        <p:nvSpPr>
          <p:cNvPr id="47" name="TextBox 46">
            <a:extLst>
              <a:ext uri="{FF2B5EF4-FFF2-40B4-BE49-F238E27FC236}">
                <a16:creationId xmlns:a16="http://schemas.microsoft.com/office/drawing/2014/main" id="{DE58B254-C527-46D3-9B36-6F34CD65ADD8}"/>
              </a:ext>
            </a:extLst>
          </p:cNvPr>
          <p:cNvSpPr txBox="1"/>
          <p:nvPr/>
        </p:nvSpPr>
        <p:spPr>
          <a:xfrm>
            <a:off x="917670" y="2817388"/>
            <a:ext cx="37284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II</a:t>
            </a:r>
          </a:p>
        </p:txBody>
      </p:sp>
      <p:sp>
        <p:nvSpPr>
          <p:cNvPr id="50" name="TextBox 49">
            <a:extLst>
              <a:ext uri="{FF2B5EF4-FFF2-40B4-BE49-F238E27FC236}">
                <a16:creationId xmlns:a16="http://schemas.microsoft.com/office/drawing/2014/main" id="{F2EE2093-897C-447C-87BF-57A5DE697BF4}"/>
              </a:ext>
            </a:extLst>
          </p:cNvPr>
          <p:cNvSpPr txBox="1"/>
          <p:nvPr/>
        </p:nvSpPr>
        <p:spPr>
          <a:xfrm>
            <a:off x="786698" y="3758057"/>
            <a:ext cx="50381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III</a:t>
            </a:r>
          </a:p>
        </p:txBody>
      </p:sp>
      <p:sp>
        <p:nvSpPr>
          <p:cNvPr id="63" name="Rectangle 62">
            <a:extLst>
              <a:ext uri="{FF2B5EF4-FFF2-40B4-BE49-F238E27FC236}">
                <a16:creationId xmlns:a16="http://schemas.microsoft.com/office/drawing/2014/main" id="{82FBD787-3492-4B03-90E9-78985FEED7E9}"/>
              </a:ext>
            </a:extLst>
          </p:cNvPr>
          <p:cNvSpPr/>
          <p:nvPr/>
        </p:nvSpPr>
        <p:spPr>
          <a:xfrm>
            <a:off x="9900817" y="1300735"/>
            <a:ext cx="45719" cy="44585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64" name="TextBox 63">
            <a:extLst>
              <a:ext uri="{FF2B5EF4-FFF2-40B4-BE49-F238E27FC236}">
                <a16:creationId xmlns:a16="http://schemas.microsoft.com/office/drawing/2014/main" id="{992C6BA5-8B3B-41C8-80F7-E74598729EC9}"/>
              </a:ext>
            </a:extLst>
          </p:cNvPr>
          <p:cNvSpPr txBox="1"/>
          <p:nvPr/>
        </p:nvSpPr>
        <p:spPr>
          <a:xfrm>
            <a:off x="1702845" y="2856231"/>
            <a:ext cx="6997936" cy="29821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rPr>
              <a:t>Self-Control and Internal Conflict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50" normalizeH="0" baseline="0" noProof="0" dirty="0">
              <a:ln>
                <a:noFill/>
              </a:ln>
              <a:solidFill>
                <a:srgbClr val="000000"/>
              </a:solidFill>
              <a:effectLst/>
              <a:uLnTx/>
              <a:uFillTx/>
              <a:latin typeface="Aptos Light" panose="020B0004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4583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DB75D4DE-B230-20BD-FF7F-8E460126FB52}"/>
            </a:ext>
          </a:extLst>
        </p:cNvPr>
        <p:cNvGrpSpPr/>
        <p:nvPr/>
      </p:nvGrpSpPr>
      <p:grpSpPr>
        <a:xfrm>
          <a:off x="0" y="0"/>
          <a:ext cx="0" cy="0"/>
          <a:chOff x="0" y="0"/>
          <a:chExt cx="0" cy="0"/>
        </a:xfrm>
      </p:grpSpPr>
      <p:sp>
        <p:nvSpPr>
          <p:cNvPr id="186" name="Google Shape;186;p26">
            <a:extLst>
              <a:ext uri="{FF2B5EF4-FFF2-40B4-BE49-F238E27FC236}">
                <a16:creationId xmlns:a16="http://schemas.microsoft.com/office/drawing/2014/main" id="{3C654731-BF0B-57B2-1B10-3529D599A77F}"/>
              </a:ext>
            </a:extLst>
          </p:cNvPr>
          <p:cNvSpPr/>
          <p:nvPr/>
        </p:nvSpPr>
        <p:spPr>
          <a:xfrm>
            <a:off x="607485" y="2869950"/>
            <a:ext cx="9523800" cy="1118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5600"/>
              <a:buFontTx/>
              <a:buNone/>
              <a:tabLst/>
              <a:defRPr/>
            </a:pPr>
            <a:r>
              <a:rPr kumimoji="0" 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sym typeface="Calibri"/>
              </a:rPr>
              <a:t>GOALS</a:t>
            </a:r>
            <a:endParaRPr kumimoji="0"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sym typeface="Calibri"/>
            </a:endParaRPr>
          </a:p>
        </p:txBody>
      </p:sp>
      <p:sp>
        <p:nvSpPr>
          <p:cNvPr id="6" name="TextBox 5">
            <a:extLst>
              <a:ext uri="{FF2B5EF4-FFF2-40B4-BE49-F238E27FC236}">
                <a16:creationId xmlns:a16="http://schemas.microsoft.com/office/drawing/2014/main" id="{50FF15BD-5AE4-3FD0-7698-4CCFC71766FB}"/>
              </a:ext>
            </a:extLst>
          </p:cNvPr>
          <p:cNvSpPr txBox="1"/>
          <p:nvPr/>
        </p:nvSpPr>
        <p:spPr>
          <a:xfrm>
            <a:off x="4258003" y="2301479"/>
            <a:ext cx="7326512" cy="225504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Learn about de-escalation and empathy</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Recognize common conflict responses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Staying centered and using self-control</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Practice so that you can crush it in real life! </a:t>
            </a:r>
          </a:p>
        </p:txBody>
      </p:sp>
    </p:spTree>
    <p:extLst>
      <p:ext uri="{BB962C8B-B14F-4D97-AF65-F5344CB8AC3E}">
        <p14:creationId xmlns:p14="http://schemas.microsoft.com/office/powerpoint/2010/main" val="3056234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D5AEE-CFE4-17DB-0704-3229D2903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1D374F-B2A6-DAF5-83A9-CD88089C8F84}"/>
              </a:ext>
            </a:extLst>
          </p:cNvPr>
          <p:cNvSpPr>
            <a:spLocks noGrp="1"/>
          </p:cNvSpPr>
          <p:nvPr>
            <p:ph type="title"/>
          </p:nvPr>
        </p:nvSpPr>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Warm-Up: Conflict &amp; De-Escalation</a:t>
            </a:r>
          </a:p>
        </p:txBody>
      </p:sp>
      <p:sp>
        <p:nvSpPr>
          <p:cNvPr id="3" name="Rectangle 2">
            <a:extLst>
              <a:ext uri="{FF2B5EF4-FFF2-40B4-BE49-F238E27FC236}">
                <a16:creationId xmlns:a16="http://schemas.microsoft.com/office/drawing/2014/main" id="{CD51A004-3398-21D7-4718-5D3E2E6C454A}"/>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C6E06B2-8258-7000-8DCB-07627099537E}"/>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601A96E1-B0F1-CAB3-8B52-D42E91282A7A}"/>
              </a:ext>
            </a:extLst>
          </p:cNvPr>
          <p:cNvSpPr/>
          <p:nvPr/>
        </p:nvSpPr>
        <p:spPr>
          <a:xfrm>
            <a:off x="0" y="1571542"/>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Pick one or tw</a:t>
            </a:r>
            <a:r>
              <a:rPr lang="en-US" sz="2400" dirty="0">
                <a:solidFill>
                  <a:srgbClr val="FFFFFF"/>
                </a:solidFill>
                <a:latin typeface="Aptos Light" panose="020B0004020202020204" pitchFamily="34" charset="0"/>
              </a:rPr>
              <a:t>o questions</a:t>
            </a: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 and share your answer with the group </a:t>
            </a:r>
          </a:p>
        </p:txBody>
      </p:sp>
      <p:sp>
        <p:nvSpPr>
          <p:cNvPr id="5" name="TextBox 4">
            <a:extLst>
              <a:ext uri="{FF2B5EF4-FFF2-40B4-BE49-F238E27FC236}">
                <a16:creationId xmlns:a16="http://schemas.microsoft.com/office/drawing/2014/main" id="{0CFC9A83-4BD3-5435-4015-D75E2833AAEA}"/>
              </a:ext>
            </a:extLst>
          </p:cNvPr>
          <p:cNvSpPr txBox="1"/>
          <p:nvPr/>
        </p:nvSpPr>
        <p:spPr>
          <a:xfrm>
            <a:off x="914400" y="2515393"/>
            <a:ext cx="1063160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1. </a:t>
            </a:r>
            <a:r>
              <a:rPr lang="en-US" sz="2400" dirty="0">
                <a:solidFill>
                  <a:srgbClr val="000000"/>
                </a:solidFill>
                <a:latin typeface="Aptos Light" panose="020B0004020202020204" pitchFamily="34" charset="0"/>
              </a:rPr>
              <a:t>What is conflict? </a:t>
            </a:r>
            <a:endPar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2. How does conflict at work impact the culture and productivity of your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3. What are some common conflicts at work that you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4. How do you typically “de-escalate” and calm down someone who is stressed?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rPr>
              <a:t>5. </a:t>
            </a:r>
            <a:r>
              <a:rPr lang="en-US" sz="2400" dirty="0">
                <a:solidFill>
                  <a:srgbClr val="000000"/>
                </a:solidFill>
                <a:latin typeface="Aptos Light" panose="020B0004020202020204" pitchFamily="34" charset="0"/>
              </a:rPr>
              <a:t>Tell me about a time when someone else helped you feel grounded and comfortable?</a:t>
            </a:r>
            <a:endParaRPr kumimoji="0" lang="en-US" sz="2400" b="0" i="0" u="none" strike="noStrike" kern="1200" cap="none" spc="0" normalizeH="0" baseline="0" noProof="0" dirty="0">
              <a:ln>
                <a:noFill/>
              </a:ln>
              <a:solidFill>
                <a:srgbClr val="000000"/>
              </a:solidFill>
              <a:effectLst/>
              <a:uLnTx/>
              <a:uFillTx/>
              <a:latin typeface="Aptos Light" panose="020B0004020202020204" pitchFamily="34" charset="0"/>
              <a:ea typeface="+mn-ea"/>
              <a:cs typeface="+mn-cs"/>
            </a:endParaRPr>
          </a:p>
        </p:txBody>
      </p:sp>
    </p:spTree>
    <p:extLst>
      <p:ext uri="{BB962C8B-B14F-4D97-AF65-F5344CB8AC3E}">
        <p14:creationId xmlns:p14="http://schemas.microsoft.com/office/powerpoint/2010/main" val="747159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61B43-890C-B62D-9330-9173497BFF2C}"/>
            </a:ext>
          </a:extLst>
        </p:cNvPr>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734BE7BA-1B2C-1B65-F3F2-21D34905948C}"/>
              </a:ext>
            </a:extLst>
          </p:cNvPr>
          <p:cNvCxnSpPr>
            <a:cxnSpLocks/>
          </p:cNvCxnSpPr>
          <p:nvPr/>
        </p:nvCxnSpPr>
        <p:spPr>
          <a:xfrm>
            <a:off x="2030415" y="3328893"/>
            <a:ext cx="0" cy="1427546"/>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658702-089D-1059-3C75-7B4F47012511}"/>
              </a:ext>
            </a:extLst>
          </p:cNvPr>
          <p:cNvSpPr>
            <a:spLocks noGrp="1"/>
          </p:cNvSpPr>
          <p:nvPr>
            <p:ph type="title"/>
          </p:nvPr>
        </p:nvSpPr>
        <p:spPr>
          <a:xfrm>
            <a:off x="908844" y="328269"/>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Toolkit: Pre-Conflict Warning Signs </a:t>
            </a:r>
          </a:p>
        </p:txBody>
      </p:sp>
      <p:sp>
        <p:nvSpPr>
          <p:cNvPr id="3" name="Rectangle 2">
            <a:extLst>
              <a:ext uri="{FF2B5EF4-FFF2-40B4-BE49-F238E27FC236}">
                <a16:creationId xmlns:a16="http://schemas.microsoft.com/office/drawing/2014/main" id="{8BDF564C-41B4-F3A4-0D30-64D5EFD58359}"/>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CE39BE0F-3C8F-C86A-B4B3-640F03F056E4}"/>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9055FF55-BB18-C9DF-9F68-9E5DEB41E314}"/>
              </a:ext>
            </a:extLst>
          </p:cNvPr>
          <p:cNvSpPr/>
          <p:nvPr/>
        </p:nvSpPr>
        <p:spPr>
          <a:xfrm>
            <a:off x="0" y="1117638"/>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Be on the lookout for emotional</a:t>
            </a:r>
            <a:r>
              <a:rPr lang="en-US" sz="2400" dirty="0">
                <a:solidFill>
                  <a:srgbClr val="FFFFFF"/>
                </a:solidFill>
                <a:latin typeface="Aptos Light" panose="020B0004020202020204" pitchFamily="34" charset="0"/>
              </a:rPr>
              <a:t> and behavioral reactions…</a:t>
            </a:r>
            <a:endPar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endParaRPr>
          </a:p>
        </p:txBody>
      </p:sp>
      <p:sp>
        <p:nvSpPr>
          <p:cNvPr id="8" name="Rectangle 7">
            <a:extLst>
              <a:ext uri="{FF2B5EF4-FFF2-40B4-BE49-F238E27FC236}">
                <a16:creationId xmlns:a16="http://schemas.microsoft.com/office/drawing/2014/main" id="{F2FB9355-B5C9-D8B3-F9B4-5160436E9EC7}"/>
              </a:ext>
            </a:extLst>
          </p:cNvPr>
          <p:cNvSpPr/>
          <p:nvPr/>
        </p:nvSpPr>
        <p:spPr bwMode="gray">
          <a:xfrm>
            <a:off x="377582" y="1974260"/>
            <a:ext cx="11425724" cy="1354633"/>
          </a:xfrm>
          <a:prstGeom prst="rect">
            <a:avLst/>
          </a:prstGeom>
          <a:solidFill>
            <a:schemeClr val="accent1"/>
          </a:solidFill>
          <a:ln w="19050" algn="ctr">
            <a:noFill/>
            <a:miter lim="800000"/>
            <a:headEnd/>
            <a:tailEnd/>
          </a:ln>
        </p:spPr>
        <p:txBody>
          <a:bodyPr wrap="square" lIns="514158" tIns="83313" rIns="514158" bIns="83313" rtlCol="0" anchor="ctr"/>
          <a:lstStyle/>
          <a:p>
            <a:pPr marL="0" marR="0" lvl="0" indent="0" algn="just" defTabSz="1142609" rtl="0" eaLnBrk="1" fontAlgn="auto" latinLnBrk="0" hangingPunct="1">
              <a:lnSpc>
                <a:spcPct val="106000"/>
              </a:lnSpc>
              <a:spcBef>
                <a:spcPts val="0"/>
              </a:spcBef>
              <a:spcAft>
                <a:spcPts val="0"/>
              </a:spcAft>
              <a:buClrTx/>
              <a:buSzTx/>
              <a:buFontTx/>
              <a:buNone/>
              <a:tabLst/>
              <a:defRPr/>
            </a:pPr>
            <a:endParaRPr kumimoji="0" lang="en-US" sz="1499" u="none" strike="noStrike" kern="1200" cap="none" spc="0" normalizeH="0" baseline="0" noProof="0" dirty="0">
              <a:ln>
                <a:noFill/>
              </a:ln>
              <a:solidFill>
                <a:schemeClr val="bg1"/>
              </a:solidFill>
              <a:effectLst/>
              <a:uLnTx/>
              <a:uFillTx/>
              <a:latin typeface="Aptos Light" panose="020B0004020202020204" pitchFamily="34" charset="0"/>
              <a:ea typeface="ヒラギノ角ゴ ProN W3" charset="0"/>
              <a:sym typeface="Gotham Book" charset="0"/>
            </a:endParaRPr>
          </a:p>
        </p:txBody>
      </p:sp>
      <p:sp>
        <p:nvSpPr>
          <p:cNvPr id="9" name="TextBox 8">
            <a:extLst>
              <a:ext uri="{FF2B5EF4-FFF2-40B4-BE49-F238E27FC236}">
                <a16:creationId xmlns:a16="http://schemas.microsoft.com/office/drawing/2014/main" id="{898F6E4C-724F-C73D-25C0-73424E0EEB67}"/>
              </a:ext>
            </a:extLst>
          </p:cNvPr>
          <p:cNvSpPr txBox="1"/>
          <p:nvPr/>
        </p:nvSpPr>
        <p:spPr>
          <a:xfrm>
            <a:off x="1081665" y="2793574"/>
            <a:ext cx="1970937" cy="450059"/>
          </a:xfrm>
          <a:prstGeom prst="rect">
            <a:avLst/>
          </a:prstGeom>
          <a:solidFill>
            <a:schemeClr val="accent1"/>
          </a:solidFill>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u="none" strike="noStrike" kern="1200" cap="none" spc="0" normalizeH="0" baseline="0" noProof="0" dirty="0">
                <a:ln>
                  <a:noFill/>
                </a:ln>
                <a:solidFill>
                  <a:schemeClr val="bg1"/>
                </a:solidFill>
                <a:effectLst/>
                <a:uLnTx/>
                <a:uFillTx/>
                <a:latin typeface="Aptos Light" panose="020B0004020202020204" pitchFamily="34" charset="0"/>
                <a:ea typeface="Open Sans Light" panose="020B0306030504020204" pitchFamily="34" charset="0"/>
                <a:cs typeface="Open Sans Light" panose="020B0306030504020204" pitchFamily="34" charset="0"/>
                <a:sym typeface="Gotham Book" charset="0"/>
              </a:rPr>
              <a:t>Fight or Flight</a:t>
            </a:r>
          </a:p>
        </p:txBody>
      </p:sp>
      <p:sp>
        <p:nvSpPr>
          <p:cNvPr id="12" name="TextBox 11">
            <a:extLst>
              <a:ext uri="{FF2B5EF4-FFF2-40B4-BE49-F238E27FC236}">
                <a16:creationId xmlns:a16="http://schemas.microsoft.com/office/drawing/2014/main" id="{9EDCF4E9-F20D-4C33-3C4F-7E116E11A966}"/>
              </a:ext>
            </a:extLst>
          </p:cNvPr>
          <p:cNvSpPr txBox="1"/>
          <p:nvPr/>
        </p:nvSpPr>
        <p:spPr>
          <a:xfrm>
            <a:off x="590550" y="3890378"/>
            <a:ext cx="2506297" cy="2789160"/>
          </a:xfrm>
          <a:prstGeom prst="rect">
            <a:avLst/>
          </a:prstGeom>
          <a:solidFill>
            <a:schemeClr val="bg1"/>
          </a:solidFill>
          <a:ln>
            <a:noFill/>
          </a:ln>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Fight response: </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Aggression</a:t>
            </a:r>
          </a:p>
          <a:p>
            <a:pPr marL="0" marR="0" lvl="0" indent="0" algn="ctr" defTabSz="1142609" rtl="0" eaLnBrk="1" fontAlgn="auto" latinLnBrk="0" hangingPunct="1">
              <a:lnSpc>
                <a:spcPct val="100000"/>
              </a:lnSpc>
              <a:spcBef>
                <a:spcPts val="187"/>
              </a:spcBef>
              <a:spcAft>
                <a:spcPts val="0"/>
              </a:spcAft>
              <a:buClrTx/>
              <a:buSzPct val="100000"/>
              <a:buFontTx/>
              <a:buNone/>
              <a:tabLst/>
              <a:defRPr/>
            </a:pPr>
            <a:endParaRPr lang="en-US" sz="1600" dirty="0">
              <a:latin typeface="Aptos Light" panose="020B0004020202020204" pitchFamily="34" charset="0"/>
              <a:ea typeface="ヒラギノ角ゴ ProN W3" charset="0"/>
              <a:sym typeface="Gotham Book" charset="0"/>
            </a:endParaRPr>
          </a:p>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Flight response</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 Fleeing the situation (overwhelmed)</a:t>
            </a:r>
          </a:p>
          <a:p>
            <a:pPr marL="0" marR="0" lvl="0" indent="0" algn="ctr" defTabSz="1142609" rtl="0" eaLnBrk="1" fontAlgn="auto" latinLnBrk="0" hangingPunct="1">
              <a:lnSpc>
                <a:spcPct val="100000"/>
              </a:lnSpc>
              <a:spcBef>
                <a:spcPts val="187"/>
              </a:spcBef>
              <a:spcAft>
                <a:spcPts val="0"/>
              </a:spcAft>
              <a:buClrTx/>
              <a:buSzPct val="100000"/>
              <a:buFontTx/>
              <a:buNone/>
              <a:tabLst/>
              <a:defRPr/>
            </a:pPr>
            <a:endParaRPr lang="en-US" sz="1600" dirty="0">
              <a:latin typeface="Aptos Light" panose="020B0004020202020204" pitchFamily="34" charset="0"/>
              <a:ea typeface="ヒラギノ角ゴ ProN W3" charset="0"/>
              <a:sym typeface="Gotham Book" charset="0"/>
            </a:endParaRPr>
          </a:p>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Freeze response: </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Shutting down (silence) </a:t>
            </a:r>
          </a:p>
          <a:p>
            <a:pPr marL="0" marR="0" lvl="0" indent="0" algn="ctr" defTabSz="1142609" rtl="0" eaLnBrk="1" fontAlgn="auto" latinLnBrk="0" hangingPunct="1">
              <a:lnSpc>
                <a:spcPct val="100000"/>
              </a:lnSpc>
              <a:spcBef>
                <a:spcPts val="187"/>
              </a:spcBef>
              <a:spcAft>
                <a:spcPts val="0"/>
              </a:spcAft>
              <a:buClrTx/>
              <a:buSzPct val="100000"/>
              <a:buFontTx/>
              <a:buNone/>
              <a:tabLst/>
              <a:defRPr/>
            </a:pPr>
            <a:endParaRPr lang="en-US" sz="1600" dirty="0">
              <a:latin typeface="Aptos Light" panose="020B0004020202020204" pitchFamily="34" charset="0"/>
              <a:ea typeface="ヒラギノ角ゴ ProN W3" charset="0"/>
              <a:sym typeface="Gotham Book" charset="0"/>
            </a:endParaRPr>
          </a:p>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Fawn response: </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Over-apologizing</a:t>
            </a:r>
          </a:p>
        </p:txBody>
      </p:sp>
      <p:sp>
        <p:nvSpPr>
          <p:cNvPr id="13" name="Oval 12">
            <a:extLst>
              <a:ext uri="{FF2B5EF4-FFF2-40B4-BE49-F238E27FC236}">
                <a16:creationId xmlns:a16="http://schemas.microsoft.com/office/drawing/2014/main" id="{C2744FD8-50B2-3C0C-E9DA-997CDFF363A7}"/>
              </a:ext>
            </a:extLst>
          </p:cNvPr>
          <p:cNvSpPr/>
          <p:nvPr/>
        </p:nvSpPr>
        <p:spPr bwMode="gray">
          <a:xfrm>
            <a:off x="1891791" y="2170100"/>
            <a:ext cx="428465" cy="428465"/>
          </a:xfrm>
          <a:prstGeom prst="ellipse">
            <a:avLst/>
          </a:prstGeom>
          <a:solidFill>
            <a:schemeClr val="accent1"/>
          </a:solidFill>
          <a:ln w="38100" algn="ctr">
            <a:solidFill>
              <a:schemeClr val="bg1"/>
            </a:solidFill>
            <a:miter lim="800000"/>
            <a:headEnd/>
            <a:tailEnd/>
          </a:ln>
        </p:spPr>
        <p:txBody>
          <a:bodyPr wrap="none" lIns="0" tIns="0" rIns="0" bIns="0" rtlCol="0" anchor="ctr"/>
          <a:lstStyle/>
          <a:p>
            <a:pPr marL="0" marR="0" lvl="0" indent="0" algn="ctr" defTabSz="1142609" rtl="0" eaLnBrk="1" fontAlgn="auto" latinLnBrk="0" hangingPunct="1">
              <a:lnSpc>
                <a:spcPct val="106000"/>
              </a:lnSpc>
              <a:spcBef>
                <a:spcPts val="0"/>
              </a:spcBef>
              <a:spcAft>
                <a:spcPts val="0"/>
              </a:spcAft>
              <a:buClrTx/>
              <a:buSzTx/>
              <a:buFontTx/>
              <a:buNone/>
              <a:tabLst/>
              <a:defRPr/>
            </a:pPr>
            <a:r>
              <a:rPr kumimoji="0" lang="en-US" sz="2249" u="none" strike="noStrike" kern="1200" cap="none" spc="0" normalizeH="0" baseline="0" noProof="0" dirty="0">
                <a:ln>
                  <a:noFill/>
                </a:ln>
                <a:solidFill>
                  <a:schemeClr val="bg1"/>
                </a:solidFill>
                <a:effectLst/>
                <a:uLnTx/>
                <a:uFillTx/>
                <a:latin typeface="Aptos Light" panose="020B0004020202020204" pitchFamily="34" charset="0"/>
                <a:ea typeface="Open Sans Extrabold" panose="020B0906030804020204" pitchFamily="34" charset="0"/>
                <a:cs typeface="Open Sans Extrabold" panose="020B0906030804020204" pitchFamily="34" charset="0"/>
                <a:sym typeface="Gotham Book" charset="0"/>
              </a:rPr>
              <a:t>1</a:t>
            </a:r>
          </a:p>
        </p:txBody>
      </p:sp>
      <p:sp>
        <p:nvSpPr>
          <p:cNvPr id="14" name="TextBox 13">
            <a:extLst>
              <a:ext uri="{FF2B5EF4-FFF2-40B4-BE49-F238E27FC236}">
                <a16:creationId xmlns:a16="http://schemas.microsoft.com/office/drawing/2014/main" id="{4B74E317-8684-85C8-1AAF-583BD83E41E6}"/>
              </a:ext>
            </a:extLst>
          </p:cNvPr>
          <p:cNvSpPr txBox="1"/>
          <p:nvPr/>
        </p:nvSpPr>
        <p:spPr>
          <a:xfrm>
            <a:off x="3734376" y="2793574"/>
            <a:ext cx="1970937" cy="450059"/>
          </a:xfrm>
          <a:prstGeom prst="rect">
            <a:avLst/>
          </a:prstGeom>
          <a:solidFill>
            <a:schemeClr val="accent1"/>
          </a:solidFill>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u="none" strike="noStrike" kern="1200" cap="none" spc="0" normalizeH="0" baseline="0" noProof="0" dirty="0">
                <a:ln>
                  <a:noFill/>
                </a:ln>
                <a:solidFill>
                  <a:schemeClr val="bg1"/>
                </a:solidFill>
                <a:effectLst/>
                <a:uLnTx/>
                <a:uFillTx/>
                <a:latin typeface="Aptos Light" panose="020B0004020202020204" pitchFamily="34" charset="0"/>
                <a:ea typeface="ヒラギノ角ゴ ProN W3" charset="0"/>
                <a:sym typeface="Gotham Book" charset="0"/>
              </a:rPr>
              <a:t>Over-Reacting </a:t>
            </a:r>
          </a:p>
        </p:txBody>
      </p:sp>
      <p:cxnSp>
        <p:nvCxnSpPr>
          <p:cNvPr id="16" name="Straight Connector 15">
            <a:extLst>
              <a:ext uri="{FF2B5EF4-FFF2-40B4-BE49-F238E27FC236}">
                <a16:creationId xmlns:a16="http://schemas.microsoft.com/office/drawing/2014/main" id="{38BC5FBF-81FE-63B1-8D10-E1C731914812}"/>
              </a:ext>
            </a:extLst>
          </p:cNvPr>
          <p:cNvCxnSpPr>
            <a:cxnSpLocks/>
            <a:stCxn id="14" idx="2"/>
          </p:cNvCxnSpPr>
          <p:nvPr/>
        </p:nvCxnSpPr>
        <p:spPr>
          <a:xfrm>
            <a:off x="4719845" y="3243633"/>
            <a:ext cx="0" cy="141017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0D27F11-6F3D-320C-4183-64924FE99691}"/>
              </a:ext>
            </a:extLst>
          </p:cNvPr>
          <p:cNvSpPr/>
          <p:nvPr/>
        </p:nvSpPr>
        <p:spPr bwMode="gray">
          <a:xfrm>
            <a:off x="4549857" y="2170100"/>
            <a:ext cx="428465" cy="428465"/>
          </a:xfrm>
          <a:prstGeom prst="ellipse">
            <a:avLst/>
          </a:prstGeom>
          <a:solidFill>
            <a:schemeClr val="accent1"/>
          </a:solidFill>
          <a:ln w="38100" algn="ctr">
            <a:solidFill>
              <a:schemeClr val="bg1"/>
            </a:solidFill>
            <a:miter lim="800000"/>
            <a:headEnd/>
            <a:tailEnd/>
          </a:ln>
        </p:spPr>
        <p:txBody>
          <a:bodyPr wrap="square" lIns="0" tIns="0" rIns="0" bIns="0" rtlCol="0" anchor="ctr"/>
          <a:lstStyle/>
          <a:p>
            <a:pPr marL="0" marR="0" lvl="0" indent="0" algn="ctr" defTabSz="1142609" rtl="0" eaLnBrk="1" fontAlgn="auto" latinLnBrk="0" hangingPunct="1">
              <a:lnSpc>
                <a:spcPct val="106000"/>
              </a:lnSpc>
              <a:spcBef>
                <a:spcPts val="0"/>
              </a:spcBef>
              <a:spcAft>
                <a:spcPts val="0"/>
              </a:spcAft>
              <a:buClrTx/>
              <a:buSzTx/>
              <a:buFontTx/>
              <a:buNone/>
              <a:tabLst/>
              <a:defRPr/>
            </a:pPr>
            <a:r>
              <a:rPr kumimoji="0" lang="en-US" sz="2249" u="none" strike="noStrike" kern="1200" cap="none" spc="0" normalizeH="0" baseline="0" noProof="0" dirty="0">
                <a:ln>
                  <a:noFill/>
                </a:ln>
                <a:solidFill>
                  <a:schemeClr val="bg1"/>
                </a:solidFill>
                <a:effectLst/>
                <a:uLnTx/>
                <a:uFillTx/>
                <a:latin typeface="Aptos Light" panose="020B0004020202020204" pitchFamily="34" charset="0"/>
                <a:ea typeface="Open Sans Extrabold" panose="020B0906030804020204" pitchFamily="34" charset="0"/>
                <a:cs typeface="Open Sans Extrabold" panose="020B0906030804020204" pitchFamily="34" charset="0"/>
                <a:sym typeface="Gotham Book" charset="0"/>
              </a:rPr>
              <a:t>2</a:t>
            </a:r>
          </a:p>
        </p:txBody>
      </p:sp>
      <p:sp>
        <p:nvSpPr>
          <p:cNvPr id="18" name="TextBox 17">
            <a:extLst>
              <a:ext uri="{FF2B5EF4-FFF2-40B4-BE49-F238E27FC236}">
                <a16:creationId xmlns:a16="http://schemas.microsoft.com/office/drawing/2014/main" id="{11C295E9-21DC-4BAA-0390-B29235EFBBBF}"/>
              </a:ext>
            </a:extLst>
          </p:cNvPr>
          <p:cNvSpPr txBox="1"/>
          <p:nvPr/>
        </p:nvSpPr>
        <p:spPr>
          <a:xfrm>
            <a:off x="6387087" y="2793575"/>
            <a:ext cx="1970937" cy="450059"/>
          </a:xfrm>
          <a:prstGeom prst="rect">
            <a:avLst/>
          </a:prstGeom>
          <a:solidFill>
            <a:schemeClr val="accent1"/>
          </a:solidFill>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u="none" strike="noStrike" kern="1200" cap="none" spc="0" normalizeH="0" baseline="0" noProof="0" dirty="0">
                <a:ln>
                  <a:noFill/>
                </a:ln>
                <a:solidFill>
                  <a:schemeClr val="bg1"/>
                </a:solidFill>
                <a:effectLst/>
                <a:uLnTx/>
                <a:uFillTx/>
                <a:latin typeface="Aptos Light" panose="020B0004020202020204" pitchFamily="34" charset="0"/>
                <a:ea typeface="ヒラギノ角ゴ ProN W3" charset="0"/>
                <a:sym typeface="Gotham Book" charset="0"/>
              </a:rPr>
              <a:t>Hypervigilance</a:t>
            </a:r>
          </a:p>
        </p:txBody>
      </p:sp>
      <p:cxnSp>
        <p:nvCxnSpPr>
          <p:cNvPr id="20" name="Straight Connector 19">
            <a:extLst>
              <a:ext uri="{FF2B5EF4-FFF2-40B4-BE49-F238E27FC236}">
                <a16:creationId xmlns:a16="http://schemas.microsoft.com/office/drawing/2014/main" id="{40A305CD-1CE9-5E8B-8818-9589F7F863E0}"/>
              </a:ext>
            </a:extLst>
          </p:cNvPr>
          <p:cNvCxnSpPr>
            <a:cxnSpLocks/>
            <a:stCxn id="18" idx="2"/>
          </p:cNvCxnSpPr>
          <p:nvPr/>
        </p:nvCxnSpPr>
        <p:spPr>
          <a:xfrm>
            <a:off x="7372556" y="3243634"/>
            <a:ext cx="0" cy="1410169"/>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787FB7A-DAEB-5279-C539-BCC58F1043D1}"/>
              </a:ext>
            </a:extLst>
          </p:cNvPr>
          <p:cNvSpPr/>
          <p:nvPr/>
        </p:nvSpPr>
        <p:spPr bwMode="gray">
          <a:xfrm>
            <a:off x="7202568" y="2170100"/>
            <a:ext cx="428465" cy="428465"/>
          </a:xfrm>
          <a:prstGeom prst="ellipse">
            <a:avLst/>
          </a:prstGeom>
          <a:solidFill>
            <a:schemeClr val="accent1"/>
          </a:solidFill>
          <a:ln w="38100" algn="ctr">
            <a:solidFill>
              <a:schemeClr val="bg1"/>
            </a:solidFill>
            <a:miter lim="800000"/>
            <a:headEnd/>
            <a:tailEnd/>
          </a:ln>
        </p:spPr>
        <p:txBody>
          <a:bodyPr wrap="square" lIns="0" tIns="0" rIns="0" bIns="0" rtlCol="0" anchor="ctr"/>
          <a:lstStyle/>
          <a:p>
            <a:pPr marL="0" marR="0" lvl="0" indent="0" algn="ctr" defTabSz="1142609" rtl="0" eaLnBrk="1" fontAlgn="auto" latinLnBrk="0" hangingPunct="1">
              <a:lnSpc>
                <a:spcPct val="106000"/>
              </a:lnSpc>
              <a:spcBef>
                <a:spcPts val="0"/>
              </a:spcBef>
              <a:spcAft>
                <a:spcPts val="0"/>
              </a:spcAft>
              <a:buClrTx/>
              <a:buSzTx/>
              <a:buFontTx/>
              <a:buNone/>
              <a:tabLst/>
              <a:defRPr/>
            </a:pPr>
            <a:r>
              <a:rPr kumimoji="0" lang="en-US" sz="2249" u="none" strike="noStrike" kern="1200" cap="none" spc="0" normalizeH="0" baseline="0" noProof="0" dirty="0">
                <a:ln>
                  <a:noFill/>
                </a:ln>
                <a:solidFill>
                  <a:schemeClr val="bg1"/>
                </a:solidFill>
                <a:effectLst/>
                <a:uLnTx/>
                <a:uFillTx/>
                <a:latin typeface="Aptos Light" panose="020B0004020202020204" pitchFamily="34" charset="0"/>
                <a:ea typeface="Open Sans Extrabold" panose="020B0906030804020204" pitchFamily="34" charset="0"/>
                <a:cs typeface="Open Sans Extrabold" panose="020B0906030804020204" pitchFamily="34" charset="0"/>
                <a:sym typeface="Gotham Book" charset="0"/>
              </a:rPr>
              <a:t>3</a:t>
            </a:r>
          </a:p>
        </p:txBody>
      </p:sp>
      <p:sp>
        <p:nvSpPr>
          <p:cNvPr id="22" name="TextBox 21">
            <a:extLst>
              <a:ext uri="{FF2B5EF4-FFF2-40B4-BE49-F238E27FC236}">
                <a16:creationId xmlns:a16="http://schemas.microsoft.com/office/drawing/2014/main" id="{3028F1D5-3640-405F-ABBB-4665A160DEEB}"/>
              </a:ext>
            </a:extLst>
          </p:cNvPr>
          <p:cNvSpPr txBox="1"/>
          <p:nvPr/>
        </p:nvSpPr>
        <p:spPr>
          <a:xfrm>
            <a:off x="9039796" y="2793575"/>
            <a:ext cx="1970937" cy="450059"/>
          </a:xfrm>
          <a:prstGeom prst="rect">
            <a:avLst/>
          </a:prstGeom>
          <a:solidFill>
            <a:schemeClr val="accent1"/>
          </a:solidFill>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lang="en-US" dirty="0">
                <a:solidFill>
                  <a:schemeClr val="bg1"/>
                </a:solidFill>
                <a:latin typeface="Aptos Light" panose="020B0004020202020204" pitchFamily="34" charset="0"/>
                <a:ea typeface="ヒラギノ角ゴ ProN W3" charset="0"/>
                <a:sym typeface="Gotham Book" charset="0"/>
              </a:rPr>
              <a:t>Abnormal Behavior</a:t>
            </a:r>
            <a:endParaRPr kumimoji="0" lang="en-US" u="none" strike="noStrike" kern="1200" cap="none" spc="0" normalizeH="0" baseline="0" noProof="0" dirty="0">
              <a:ln>
                <a:noFill/>
              </a:ln>
              <a:solidFill>
                <a:schemeClr val="bg1"/>
              </a:solidFill>
              <a:effectLst/>
              <a:uLnTx/>
              <a:uFillTx/>
              <a:latin typeface="Aptos Light" panose="020B0004020202020204" pitchFamily="34" charset="0"/>
              <a:ea typeface="ヒラギノ角ゴ ProN W3" charset="0"/>
              <a:sym typeface="Gotham Book" charset="0"/>
            </a:endParaRPr>
          </a:p>
        </p:txBody>
      </p:sp>
      <p:cxnSp>
        <p:nvCxnSpPr>
          <p:cNvPr id="24" name="Straight Connector 23">
            <a:extLst>
              <a:ext uri="{FF2B5EF4-FFF2-40B4-BE49-F238E27FC236}">
                <a16:creationId xmlns:a16="http://schemas.microsoft.com/office/drawing/2014/main" id="{DF6CFCD8-FA36-C639-F1AC-FCA015C68BBA}"/>
              </a:ext>
            </a:extLst>
          </p:cNvPr>
          <p:cNvCxnSpPr>
            <a:cxnSpLocks/>
            <a:stCxn id="22" idx="2"/>
          </p:cNvCxnSpPr>
          <p:nvPr/>
        </p:nvCxnSpPr>
        <p:spPr>
          <a:xfrm>
            <a:off x="10025265" y="3243634"/>
            <a:ext cx="0" cy="1410169"/>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1EAFBC3-F254-E6D3-F376-232007C002C4}"/>
              </a:ext>
            </a:extLst>
          </p:cNvPr>
          <p:cNvSpPr/>
          <p:nvPr/>
        </p:nvSpPr>
        <p:spPr bwMode="gray">
          <a:xfrm>
            <a:off x="9855277" y="2170100"/>
            <a:ext cx="428465" cy="428465"/>
          </a:xfrm>
          <a:prstGeom prst="ellipse">
            <a:avLst/>
          </a:prstGeom>
          <a:solidFill>
            <a:schemeClr val="accent1"/>
          </a:solidFill>
          <a:ln w="38100" algn="ctr">
            <a:solidFill>
              <a:schemeClr val="bg1"/>
            </a:solidFill>
            <a:miter lim="800000"/>
            <a:headEnd/>
            <a:tailEnd/>
          </a:ln>
        </p:spPr>
        <p:txBody>
          <a:bodyPr wrap="square" lIns="0" tIns="0" rIns="0" bIns="0" rtlCol="0" anchor="ctr"/>
          <a:lstStyle/>
          <a:p>
            <a:pPr marL="0" marR="0" lvl="0" indent="0" algn="ctr" defTabSz="1142609" rtl="0" eaLnBrk="1" fontAlgn="auto" latinLnBrk="0" hangingPunct="1">
              <a:lnSpc>
                <a:spcPct val="106000"/>
              </a:lnSpc>
              <a:spcBef>
                <a:spcPts val="0"/>
              </a:spcBef>
              <a:spcAft>
                <a:spcPts val="0"/>
              </a:spcAft>
              <a:buClrTx/>
              <a:buSzTx/>
              <a:buFontTx/>
              <a:buNone/>
              <a:tabLst/>
              <a:defRPr/>
            </a:pPr>
            <a:r>
              <a:rPr kumimoji="0" lang="en-US" sz="2249" u="none" strike="noStrike" kern="1200" cap="none" spc="0" normalizeH="0" baseline="0" noProof="0" dirty="0">
                <a:ln>
                  <a:noFill/>
                </a:ln>
                <a:solidFill>
                  <a:schemeClr val="bg1"/>
                </a:solidFill>
                <a:effectLst/>
                <a:uLnTx/>
                <a:uFillTx/>
                <a:latin typeface="Aptos Light" panose="020B0004020202020204" pitchFamily="34" charset="0"/>
                <a:ea typeface="Open Sans Extrabold" panose="020B0906030804020204" pitchFamily="34" charset="0"/>
                <a:cs typeface="Open Sans Extrabold" panose="020B0906030804020204" pitchFamily="34" charset="0"/>
                <a:sym typeface="Gotham Book" charset="0"/>
              </a:rPr>
              <a:t>4</a:t>
            </a:r>
          </a:p>
        </p:txBody>
      </p:sp>
      <p:sp>
        <p:nvSpPr>
          <p:cNvPr id="50" name="TextBox 49">
            <a:extLst>
              <a:ext uri="{FF2B5EF4-FFF2-40B4-BE49-F238E27FC236}">
                <a16:creationId xmlns:a16="http://schemas.microsoft.com/office/drawing/2014/main" id="{E0363B0D-2B1F-0E98-95AF-668AC1139E93}"/>
              </a:ext>
            </a:extLst>
          </p:cNvPr>
          <p:cNvSpPr txBox="1"/>
          <p:nvPr/>
        </p:nvSpPr>
        <p:spPr>
          <a:xfrm>
            <a:off x="3778619" y="3890377"/>
            <a:ext cx="1970937" cy="2440347"/>
          </a:xfrm>
          <a:prstGeom prst="rect">
            <a:avLst/>
          </a:prstGeom>
          <a:solidFill>
            <a:schemeClr val="bg1"/>
          </a:solidFill>
          <a:ln>
            <a:noFill/>
          </a:ln>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Inability to regulate their emotions</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 or control themselves because they have an intense response. </a:t>
            </a:r>
          </a:p>
          <a:p>
            <a:pPr marL="0" marR="0" lvl="0" indent="0" algn="ctr" defTabSz="1142609" rtl="0" eaLnBrk="1" fontAlgn="auto" latinLnBrk="0" hangingPunct="1">
              <a:lnSpc>
                <a:spcPct val="100000"/>
              </a:lnSpc>
              <a:spcBef>
                <a:spcPts val="187"/>
              </a:spcBef>
              <a:spcAft>
                <a:spcPts val="0"/>
              </a:spcAft>
              <a:buClrTx/>
              <a:buSzPct val="100000"/>
              <a:buFontTx/>
              <a:buNone/>
              <a:tabLst/>
              <a:defRPr/>
            </a:pPr>
            <a:endParaRPr lang="en-US" sz="1600" dirty="0">
              <a:latin typeface="Aptos Light" panose="020B0004020202020204" pitchFamily="34" charset="0"/>
              <a:ea typeface="ヒラギノ角ゴ ProN W3" charset="0"/>
              <a:sym typeface="Gotham Book" charset="0"/>
            </a:endParaRPr>
          </a:p>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Example: </a:t>
            </a:r>
            <a:r>
              <a:rPr lang="en-US" sz="1600" dirty="0">
                <a:latin typeface="Aptos Light" panose="020B0004020202020204" pitchFamily="34" charset="0"/>
                <a:ea typeface="ヒラギノ角ゴ ProN W3" charset="0"/>
                <a:sym typeface="Gotham Book" charset="0"/>
              </a:rPr>
              <a:t>Fired up, angry, bursting</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 out into tears </a:t>
            </a:r>
          </a:p>
        </p:txBody>
      </p:sp>
      <p:sp>
        <p:nvSpPr>
          <p:cNvPr id="51" name="TextBox 50">
            <a:extLst>
              <a:ext uri="{FF2B5EF4-FFF2-40B4-BE49-F238E27FC236}">
                <a16:creationId xmlns:a16="http://schemas.microsoft.com/office/drawing/2014/main" id="{B46E2CE4-43EC-E11D-EC3A-DD6B9A68DABE}"/>
              </a:ext>
            </a:extLst>
          </p:cNvPr>
          <p:cNvSpPr txBox="1"/>
          <p:nvPr/>
        </p:nvSpPr>
        <p:spPr>
          <a:xfrm>
            <a:off x="6280055" y="3890375"/>
            <a:ext cx="2262959" cy="2712216"/>
          </a:xfrm>
          <a:prstGeom prst="rect">
            <a:avLst/>
          </a:prstGeom>
          <a:solidFill>
            <a:schemeClr val="bg1"/>
          </a:solidFill>
          <a:ln>
            <a:noFill/>
          </a:ln>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Paranoia –</a:t>
            </a:r>
          </a:p>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The individual is in a safe situation but feels a sense of threat despite there being little to no issue. They are hyperaware and overly sensitive.  </a:t>
            </a:r>
          </a:p>
          <a:p>
            <a:pPr marL="0" marR="0" lvl="0" indent="0" algn="ctr" defTabSz="1142609" rtl="0" eaLnBrk="1" fontAlgn="auto" latinLnBrk="0" hangingPunct="1">
              <a:lnSpc>
                <a:spcPct val="100000"/>
              </a:lnSpc>
              <a:spcBef>
                <a:spcPts val="187"/>
              </a:spcBef>
              <a:spcAft>
                <a:spcPts val="0"/>
              </a:spcAft>
              <a:buClrTx/>
              <a:buSzPct val="100000"/>
              <a:buFontTx/>
              <a:buNone/>
              <a:tabLst/>
              <a:defRPr/>
            </a:pPr>
            <a:endParaRPr lang="en-US" sz="1600" b="1" dirty="0">
              <a:latin typeface="Aptos Light" panose="020B0004020202020204" pitchFamily="34" charset="0"/>
              <a:ea typeface="ヒラギノ角ゴ ProN W3" charset="0"/>
              <a:sym typeface="Gotham Book" charset="0"/>
            </a:endParaRPr>
          </a:p>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Example: </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Misinterpreting a neutral comment </a:t>
            </a:r>
          </a:p>
        </p:txBody>
      </p:sp>
      <p:sp>
        <p:nvSpPr>
          <p:cNvPr id="52" name="TextBox 51">
            <a:extLst>
              <a:ext uri="{FF2B5EF4-FFF2-40B4-BE49-F238E27FC236}">
                <a16:creationId xmlns:a16="http://schemas.microsoft.com/office/drawing/2014/main" id="{22110FC6-94BF-2447-4C93-2716DF0843F8}"/>
              </a:ext>
            </a:extLst>
          </p:cNvPr>
          <p:cNvSpPr txBox="1"/>
          <p:nvPr/>
        </p:nvSpPr>
        <p:spPr>
          <a:xfrm>
            <a:off x="9160674" y="3890375"/>
            <a:ext cx="1970937" cy="2440347"/>
          </a:xfrm>
          <a:prstGeom prst="rect">
            <a:avLst/>
          </a:prstGeom>
          <a:solidFill>
            <a:schemeClr val="bg1"/>
          </a:solidFill>
          <a:ln>
            <a:noFill/>
          </a:ln>
        </p:spPr>
        <p:txBody>
          <a:bodyPr vert="horz" wrap="square" lIns="0" tIns="85693" rIns="0" bIns="85693" rtlCol="0">
            <a:spAutoFit/>
          </a:bodyPr>
          <a:lstStyle/>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b="1"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What do you already know </a:t>
            </a: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about your team members? Are they acting in a way that is a-typical from their day-to-day behavior? </a:t>
            </a:r>
          </a:p>
          <a:p>
            <a:pPr marL="0" marR="0" lvl="0" indent="0" algn="ctr" defTabSz="1142609" rtl="0" eaLnBrk="1" fontAlgn="auto" latinLnBrk="0" hangingPunct="1">
              <a:lnSpc>
                <a:spcPct val="100000"/>
              </a:lnSpc>
              <a:spcBef>
                <a:spcPts val="187"/>
              </a:spcBef>
              <a:spcAft>
                <a:spcPts val="0"/>
              </a:spcAft>
              <a:buClrTx/>
              <a:buSzPct val="100000"/>
              <a:buFontTx/>
              <a:buNone/>
              <a:tabLst/>
              <a:defRPr/>
            </a:pPr>
            <a:endPar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endParaRPr>
          </a:p>
          <a:p>
            <a:pPr marL="0" marR="0" lvl="0" indent="0" algn="ctr" defTabSz="1142609" rtl="0" eaLnBrk="1" fontAlgn="auto" latinLnBrk="0" hangingPunct="1">
              <a:lnSpc>
                <a:spcPct val="100000"/>
              </a:lnSpc>
              <a:spcBef>
                <a:spcPts val="187"/>
              </a:spcBef>
              <a:spcAft>
                <a:spcPts val="0"/>
              </a:spcAft>
              <a:buClrTx/>
              <a:buSzPct val="100000"/>
              <a:buFontTx/>
              <a:buNone/>
              <a:tabLst/>
              <a:defRPr/>
            </a:pPr>
            <a:r>
              <a:rPr kumimoji="0" lang="en-US" sz="1600" u="none" strike="noStrike" kern="1200" cap="none" spc="0" normalizeH="0" baseline="0" noProof="0" dirty="0">
                <a:ln>
                  <a:noFill/>
                </a:ln>
                <a:effectLst/>
                <a:uLnTx/>
                <a:uFillTx/>
                <a:latin typeface="Aptos Light" panose="020B0004020202020204" pitchFamily="34" charset="0"/>
                <a:ea typeface="ヒラギノ角ゴ ProN W3" charset="0"/>
                <a:sym typeface="Gotham Book" charset="0"/>
              </a:rPr>
              <a:t>What may have caused this? </a:t>
            </a:r>
          </a:p>
        </p:txBody>
      </p:sp>
      <p:pic>
        <p:nvPicPr>
          <p:cNvPr id="6" name="Graphic 5" descr="Printer with solid fill">
            <a:extLst>
              <a:ext uri="{FF2B5EF4-FFF2-40B4-BE49-F238E27FC236}">
                <a16:creationId xmlns:a16="http://schemas.microsoft.com/office/drawing/2014/main" id="{61E339D0-E9CB-2AAE-7B07-46DFF2CD11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9022" y="5943600"/>
            <a:ext cx="914400" cy="914400"/>
          </a:xfrm>
          <a:prstGeom prst="rect">
            <a:avLst/>
          </a:prstGeom>
        </p:spPr>
      </p:pic>
    </p:spTree>
    <p:extLst>
      <p:ext uri="{BB962C8B-B14F-4D97-AF65-F5344CB8AC3E}">
        <p14:creationId xmlns:p14="http://schemas.microsoft.com/office/powerpoint/2010/main" val="48672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A1EC-2B67-D7E6-53ED-072693E1D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9C03C-7F6C-DC86-B312-3DAF2F1E5B5E}"/>
              </a:ext>
            </a:extLst>
          </p:cNvPr>
          <p:cNvSpPr>
            <a:spLocks noGrp="1"/>
          </p:cNvSpPr>
          <p:nvPr>
            <p:ph type="title"/>
          </p:nvPr>
        </p:nvSpPr>
        <p:spPr>
          <a:xfrm>
            <a:off x="908844" y="328269"/>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Video: Setting the Stage | How Do We De-Escalate? </a:t>
            </a:r>
          </a:p>
        </p:txBody>
      </p:sp>
      <p:sp>
        <p:nvSpPr>
          <p:cNvPr id="3" name="Rectangle 2">
            <a:extLst>
              <a:ext uri="{FF2B5EF4-FFF2-40B4-BE49-F238E27FC236}">
                <a16:creationId xmlns:a16="http://schemas.microsoft.com/office/drawing/2014/main" id="{720A2553-12F7-C92C-A6DA-B8AE73221804}"/>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17B0FCB4-B882-EEFE-C099-3595E74B6A48}"/>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2C853C4C-EA27-4EFE-CAC7-5093003AFC19}"/>
              </a:ext>
            </a:extLst>
          </p:cNvPr>
          <p:cNvSpPr/>
          <p:nvPr/>
        </p:nvSpPr>
        <p:spPr>
          <a:xfrm>
            <a:off x="0" y="1117638"/>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How do we make our team members feel emotionally safe at work? </a:t>
            </a:r>
          </a:p>
        </p:txBody>
      </p:sp>
      <p:pic>
        <p:nvPicPr>
          <p:cNvPr id="5" name="Picture 4">
            <a:hlinkClick r:id="rId3"/>
            <a:extLst>
              <a:ext uri="{FF2B5EF4-FFF2-40B4-BE49-F238E27FC236}">
                <a16:creationId xmlns:a16="http://schemas.microsoft.com/office/drawing/2014/main" id="{6B1AA7AC-F68A-994F-3650-159A561111D9}"/>
              </a:ext>
            </a:extLst>
          </p:cNvPr>
          <p:cNvPicPr>
            <a:picLocks noChangeAspect="1"/>
          </p:cNvPicPr>
          <p:nvPr/>
        </p:nvPicPr>
        <p:blipFill>
          <a:blip r:embed="rId4"/>
          <a:stretch>
            <a:fillRect/>
          </a:stretch>
        </p:blipFill>
        <p:spPr>
          <a:xfrm>
            <a:off x="2204244" y="1974260"/>
            <a:ext cx="7772400" cy="4584795"/>
          </a:xfrm>
          <a:prstGeom prst="rect">
            <a:avLst/>
          </a:prstGeom>
        </p:spPr>
      </p:pic>
    </p:spTree>
    <p:extLst>
      <p:ext uri="{BB962C8B-B14F-4D97-AF65-F5344CB8AC3E}">
        <p14:creationId xmlns:p14="http://schemas.microsoft.com/office/powerpoint/2010/main" val="1708727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82A1F-AF54-A2D4-EE8D-C579F71D7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99D6F-6ADA-C44A-33BD-D2D87987FEF7}"/>
              </a:ext>
            </a:extLst>
          </p:cNvPr>
          <p:cNvSpPr>
            <a:spLocks noGrp="1"/>
          </p:cNvSpPr>
          <p:nvPr>
            <p:ph type="title"/>
          </p:nvPr>
        </p:nvSpPr>
        <p:spPr>
          <a:xfrm>
            <a:off x="908844" y="328269"/>
            <a:ext cx="10363200" cy="594360"/>
          </a:xfrm>
        </p:spPr>
        <p:txBody>
          <a:bodyPr/>
          <a:lstStyle/>
          <a:p>
            <a:r>
              <a:rPr lang="en-US" sz="2800" dirty="0">
                <a:latin typeface="Aptos SemiBold" panose="020B0004020202020204" pitchFamily="34" charset="0"/>
                <a:ea typeface="Open Sans" panose="020B0606030504020204" pitchFamily="34" charset="0"/>
                <a:cs typeface="Open Sans" panose="020B0606030504020204" pitchFamily="34" charset="0"/>
              </a:rPr>
              <a:t>Video: How to Practice Empathy?</a:t>
            </a:r>
          </a:p>
        </p:txBody>
      </p:sp>
      <p:sp>
        <p:nvSpPr>
          <p:cNvPr id="3" name="Rectangle 2">
            <a:extLst>
              <a:ext uri="{FF2B5EF4-FFF2-40B4-BE49-F238E27FC236}">
                <a16:creationId xmlns:a16="http://schemas.microsoft.com/office/drawing/2014/main" id="{689BADEA-025F-BCDA-2149-57B9DD66A50D}"/>
              </a:ext>
            </a:extLst>
          </p:cNvPr>
          <p:cNvSpPr/>
          <p:nvPr/>
        </p:nvSpPr>
        <p:spPr bwMode="gray">
          <a:xfrm>
            <a:off x="1916113" y="914400"/>
            <a:ext cx="8348662" cy="369888"/>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BDDBBB57-656F-6FB3-8BDC-4F2CFE6770ED}"/>
              </a:ext>
            </a:extLst>
          </p:cNvPr>
          <p:cNvSpPr/>
          <p:nvPr/>
        </p:nvSpPr>
        <p:spPr bwMode="gray">
          <a:xfrm>
            <a:off x="1916113" y="914400"/>
            <a:ext cx="8348662" cy="359130"/>
          </a:xfrm>
          <a:prstGeom prst="rect">
            <a:avLst/>
          </a:prstGeom>
          <a:noFill/>
          <a:ln w="12700" cap="rnd" algn="ctr">
            <a:noFill/>
            <a:miter lim="800000"/>
            <a:headEnd/>
            <a:tailEnd/>
          </a:ln>
        </p:spPr>
        <p:txBody>
          <a:bodyPr lIns="0" tIns="0" rIns="0" bIns="0" rtlCol="0" anchor="t" anchorCtr="0"/>
          <a:lstStyle/>
          <a:p>
            <a:pPr marL="0" marR="0" lvl="0" indent="0" algn="l" defTabSz="914400" rtl="0" eaLnBrk="0" fontAlgn="base" latinLnBrk="0" hangingPunct="0">
              <a:lnSpc>
                <a:spcPts val="15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BD0A2146-9CCB-5C89-6F3E-4295FFE41370}"/>
              </a:ext>
            </a:extLst>
          </p:cNvPr>
          <p:cNvSpPr/>
          <p:nvPr/>
        </p:nvSpPr>
        <p:spPr>
          <a:xfrm>
            <a:off x="0" y="1117638"/>
            <a:ext cx="12192000" cy="661613"/>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Why are </a:t>
            </a:r>
            <a:r>
              <a:rPr kumimoji="0" lang="en-US" sz="2400" b="0" i="1"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you</a:t>
            </a:r>
            <a:r>
              <a:rPr kumimoji="0" lang="en-US" sz="2400" b="0" u="none" strike="noStrike" kern="1200" cap="none" spc="0" normalizeH="0" baseline="0" noProof="0" dirty="0">
                <a:ln>
                  <a:noFill/>
                </a:ln>
                <a:solidFill>
                  <a:srgbClr val="FFFFFF"/>
                </a:solidFill>
                <a:effectLst/>
                <a:uLnTx/>
                <a:uFillTx/>
                <a:latin typeface="Aptos Light" panose="020B0004020202020204" pitchFamily="34" charset="0"/>
                <a:ea typeface="+mn-ea"/>
                <a:cs typeface="+mn-cs"/>
              </a:rPr>
              <a:t> the best person to supervisor our new team members?</a:t>
            </a:r>
            <a:endParaRPr kumimoji="0" lang="en-US" sz="2400" b="0" i="0" u="none" strike="noStrike" kern="1200" cap="none" spc="0" normalizeH="0" baseline="0" noProof="0" dirty="0">
              <a:ln>
                <a:noFill/>
              </a:ln>
              <a:solidFill>
                <a:srgbClr val="FFFFFF"/>
              </a:solidFill>
              <a:effectLst/>
              <a:uLnTx/>
              <a:uFillTx/>
              <a:latin typeface="Aptos Light" panose="020B0004020202020204" pitchFamily="34" charset="0"/>
              <a:ea typeface="+mn-ea"/>
              <a:cs typeface="+mn-cs"/>
            </a:endParaRPr>
          </a:p>
        </p:txBody>
      </p:sp>
      <p:pic>
        <p:nvPicPr>
          <p:cNvPr id="12" name="Picture 11">
            <a:hlinkClick r:id="rId3"/>
            <a:extLst>
              <a:ext uri="{FF2B5EF4-FFF2-40B4-BE49-F238E27FC236}">
                <a16:creationId xmlns:a16="http://schemas.microsoft.com/office/drawing/2014/main" id="{73052A08-B004-28BB-FA6F-A85A8576EDE8}"/>
              </a:ext>
            </a:extLst>
          </p:cNvPr>
          <p:cNvPicPr>
            <a:picLocks noChangeAspect="1"/>
          </p:cNvPicPr>
          <p:nvPr/>
        </p:nvPicPr>
        <p:blipFill>
          <a:blip r:embed="rId4"/>
          <a:stretch>
            <a:fillRect/>
          </a:stretch>
        </p:blipFill>
        <p:spPr>
          <a:xfrm>
            <a:off x="2204244" y="2107474"/>
            <a:ext cx="7772400" cy="4145280"/>
          </a:xfrm>
          <a:prstGeom prst="rect">
            <a:avLst/>
          </a:prstGeom>
        </p:spPr>
      </p:pic>
    </p:spTree>
    <p:extLst>
      <p:ext uri="{BB962C8B-B14F-4D97-AF65-F5344CB8AC3E}">
        <p14:creationId xmlns:p14="http://schemas.microsoft.com/office/powerpoint/2010/main" val="3609214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yJEmg_8Rn.9R7T_mSRIyQ"/>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Custom 1">
      <a:dk1>
        <a:srgbClr val="000000"/>
      </a:dk1>
      <a:lt1>
        <a:srgbClr val="FFFFFF"/>
      </a:lt1>
      <a:dk2>
        <a:srgbClr val="000000"/>
      </a:dk2>
      <a:lt2>
        <a:srgbClr val="E7E6E6"/>
      </a:lt2>
      <a:accent1>
        <a:srgbClr val="E94600"/>
      </a:accent1>
      <a:accent2>
        <a:srgbClr val="E19E00"/>
      </a:accent2>
      <a:accent3>
        <a:srgbClr val="009693"/>
      </a:accent3>
      <a:accent4>
        <a:srgbClr val="001A70"/>
      </a:accent4>
      <a:accent5>
        <a:srgbClr val="009BD9"/>
      </a:accent5>
      <a:accent6>
        <a:srgbClr val="000000"/>
      </a:accent6>
      <a:hlink>
        <a:srgbClr val="009BD9"/>
      </a:hlink>
      <a:folHlink>
        <a:srgbClr val="001A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TotalTime>
  <Words>2424</Words>
  <Application>Microsoft Macintosh PowerPoint</Application>
  <PresentationFormat>Widescreen</PresentationFormat>
  <Paragraphs>236</Paragraphs>
  <Slides>19</Slides>
  <Notes>19</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4" baseType="lpstr">
      <vt:lpstr>Aptos</vt:lpstr>
      <vt:lpstr>Aptos Display</vt:lpstr>
      <vt:lpstr>Aptos Light</vt:lpstr>
      <vt:lpstr>Aptos SemiBold</vt:lpstr>
      <vt:lpstr>Arial</vt:lpstr>
      <vt:lpstr>Calibri</vt:lpstr>
      <vt:lpstr>Chronicle Display Black</vt:lpstr>
      <vt:lpstr>Inter</vt:lpstr>
      <vt:lpstr>Overpass Light</vt:lpstr>
      <vt:lpstr>Overpass Medium</vt:lpstr>
      <vt:lpstr>Overpass Thin</vt:lpstr>
      <vt:lpstr>Wingdings</vt:lpstr>
      <vt:lpstr>1_Office Theme</vt:lpstr>
      <vt:lpstr>3_Office Theme</vt:lpstr>
      <vt:lpstr>think-cell Slide</vt:lpstr>
      <vt:lpstr>DE-ESCALATION &amp; CONFLICT MANAGEMENT</vt:lpstr>
      <vt:lpstr>How to Use and Edit the Supervisor Success Series Modules </vt:lpstr>
      <vt:lpstr>Supervisor Success Series | De-Escalation &amp; Conflict-Management for Supervisors   [OUR ORGANIZATION] Module 5 [Date]</vt:lpstr>
      <vt:lpstr>Supervisor Success Series: De-Escalation for Supervisors</vt:lpstr>
      <vt:lpstr>PowerPoint Presentation</vt:lpstr>
      <vt:lpstr>Warm-Up: Conflict &amp; De-Escalation</vt:lpstr>
      <vt:lpstr>Toolkit: Pre-Conflict Warning Signs </vt:lpstr>
      <vt:lpstr>Video: Setting the Stage | How Do We De-Escalate? </vt:lpstr>
      <vt:lpstr>Video: How to Practice Empathy?</vt:lpstr>
      <vt:lpstr>De-Escalation and Empathy in Combination </vt:lpstr>
      <vt:lpstr>Toolkit: De-escalation Guiding Principles </vt:lpstr>
      <vt:lpstr>The Apology Menu</vt:lpstr>
      <vt:lpstr>PowerPoint Presentation</vt:lpstr>
      <vt:lpstr>Understanding Internal Conflict</vt:lpstr>
      <vt:lpstr>Self-Control Practices</vt:lpstr>
      <vt:lpstr>PowerPoint Presentation</vt:lpstr>
      <vt:lpstr>Activity: De-Escalation Scenarios</vt:lpstr>
      <vt:lpstr>Closing Reflection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Elizabeth Strand</dc:creator>
  <cp:lastModifiedBy>Elizabeth Strand</cp:lastModifiedBy>
  <cp:revision>42</cp:revision>
  <dcterms:created xsi:type="dcterms:W3CDTF">2025-09-02T15:01:57Z</dcterms:created>
  <dcterms:modified xsi:type="dcterms:W3CDTF">2025-10-02T19:01:50Z</dcterms:modified>
</cp:coreProperties>
</file>