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Lst>
  <p:notesMasterIdLst>
    <p:notesMasterId r:id="rId37"/>
  </p:notesMasterIdLst>
  <p:handoutMasterIdLst>
    <p:handoutMasterId r:id="rId38"/>
  </p:handoutMasterIdLst>
  <p:sldIdLst>
    <p:sldId id="295" r:id="rId5"/>
    <p:sldId id="423" r:id="rId6"/>
    <p:sldId id="268" r:id="rId7"/>
    <p:sldId id="394" r:id="rId8"/>
    <p:sldId id="392" r:id="rId9"/>
    <p:sldId id="393" r:id="rId10"/>
    <p:sldId id="406" r:id="rId11"/>
    <p:sldId id="427" r:id="rId12"/>
    <p:sldId id="422" r:id="rId13"/>
    <p:sldId id="409" r:id="rId14"/>
    <p:sldId id="428" r:id="rId15"/>
    <p:sldId id="408" r:id="rId16"/>
    <p:sldId id="411" r:id="rId17"/>
    <p:sldId id="424" r:id="rId18"/>
    <p:sldId id="405" r:id="rId19"/>
    <p:sldId id="398" r:id="rId20"/>
    <p:sldId id="399" r:id="rId21"/>
    <p:sldId id="417" r:id="rId22"/>
    <p:sldId id="412" r:id="rId23"/>
    <p:sldId id="413" r:id="rId24"/>
    <p:sldId id="418" r:id="rId25"/>
    <p:sldId id="432" r:id="rId26"/>
    <p:sldId id="433" r:id="rId27"/>
    <p:sldId id="415" r:id="rId28"/>
    <p:sldId id="419" r:id="rId29"/>
    <p:sldId id="400" r:id="rId30"/>
    <p:sldId id="396" r:id="rId31"/>
    <p:sldId id="425" r:id="rId32"/>
    <p:sldId id="426" r:id="rId33"/>
    <p:sldId id="430" r:id="rId34"/>
    <p:sldId id="429" r:id="rId35"/>
    <p:sldId id="283" r:id="rId36"/>
  </p:sldIdLst>
  <p:sldSz cx="12192000" cy="6858000"/>
  <p:notesSz cx="6858000" cy="9144000"/>
  <p:embeddedFontLst>
    <p:embeddedFont>
      <p:font typeface="Inter"/>
      <p:regular r:id="rId39"/>
      <p:bold r:id="rId40"/>
      <p:italic r:id="rId41"/>
      <p:boldItalic r:id="rId42"/>
    </p:embeddedFont>
    <p:embeddedFont>
      <p:font typeface="Obviously Narw Bold"/>
      <p:regular r:id="rId43"/>
      <p:italic r:id="rId44"/>
    </p:embeddedFont>
    <p:embeddedFont>
      <p:font typeface="Overpass Black"/>
      <p:regular r:id="rId45"/>
      <p:bold r:id="rId46"/>
      <p:italic r:id="rId47"/>
      <p:boldItalic r:id="rId48"/>
    </p:embeddedFont>
    <p:embeddedFont>
      <p:font typeface="Overpass Light" panose="020B0604020202020204" pitchFamily="34" charset="0"/>
      <p:regular r:id="rId49"/>
      <p:bold r:id="rId50"/>
      <p:italic r:id="rId51"/>
      <p:boldItalic r:id="rId52"/>
    </p:embeddedFont>
    <p:embeddedFont>
      <p:font typeface="Overpass Medium"/>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id="{430594E6-BF01-4694-840A-365DB13DBF7C}">
          <p14:sldIdLst>
            <p14:sldId id="295"/>
          </p14:sldIdLst>
        </p14:section>
        <p14:section name="Intro Content" id="{D2F225CD-0243-43E3-AB71-78E16756DE1E}">
          <p14:sldIdLst>
            <p14:sldId id="423"/>
            <p14:sldId id="268"/>
            <p14:sldId id="394"/>
            <p14:sldId id="392"/>
            <p14:sldId id="393"/>
            <p14:sldId id="406"/>
            <p14:sldId id="427"/>
            <p14:sldId id="422"/>
            <p14:sldId id="409"/>
            <p14:sldId id="428"/>
            <p14:sldId id="408"/>
            <p14:sldId id="411"/>
            <p14:sldId id="424"/>
            <p14:sldId id="405"/>
            <p14:sldId id="398"/>
            <p14:sldId id="399"/>
            <p14:sldId id="417"/>
            <p14:sldId id="412"/>
            <p14:sldId id="413"/>
            <p14:sldId id="418"/>
            <p14:sldId id="432"/>
            <p14:sldId id="433"/>
            <p14:sldId id="415"/>
            <p14:sldId id="419"/>
            <p14:sldId id="400"/>
            <p14:sldId id="396"/>
            <p14:sldId id="425"/>
            <p14:sldId id="426"/>
            <p14:sldId id="430"/>
            <p14:sldId id="429"/>
            <p14:sldId id="283"/>
          </p14:sldIdLst>
        </p14:section>
        <p14:section name="Optional Resources" id="{2BFAC2E2-B233-4495-A325-845E77CD3D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0" roundtripDataSignature="AMtx7mi9kvvE9k7W6yNecgA8aSRMQwovl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C4581B-9FC0-1EF1-AC99-418FCEE16F24}" name="Karen Chern-Zangle" initials="KC" userId="S::kchern@redf.org::e7c5d170-b5ec-46a8-9624-4861b3cce9b8" providerId="AD"/>
  <p188:author id="{B4F6E06D-ACF0-02D5-FCD7-AB73D0A06017}" name="Greg Ericksen" initials="GE" userId="S::gericksen@redf.org::7a51c6b8-20f4-4220-99b1-43904139aa11" providerId="AD"/>
  <p188:author id="{B17F37A7-DBF1-3125-C7AE-2283B279928F}" name="Lori Warren" initials="LW" userId="JdsGsRw9nUU+hiYjVhteN2tDLuDH7si8+RyrR7kSCo8=" providerId="None"/>
  <p188:author id="{FAB624C5-3C13-2492-02D9-D3F57773AEE9}" name="Katie Orovecz" initials="KO" userId="S::korovecz@redf.org::9ded849e-7a23-4dc7-b99c-446026c407ca" providerId="AD"/>
  <p188:author id="{2E2980C6-7DC7-EDA0-9B8A-C0CD8A36CB22}" name="Karen Chern" initials="KC" userId="vm73fmQVCzqRaefiA/+LcOGOnTLt7KRwKcUKexk9mkw=" providerId="None"/>
  <p188:author id="{C4DFC6E2-E503-5437-62F1-3EF21ED267B7}" name="Jeff Bergquist" initials="JB" userId="S::jbergquist@redf.org::fbbd721b-62fe-42e3-821c-590f82a40c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323"/>
    <a:srgbClr val="38761D"/>
    <a:srgbClr val="0C2882"/>
    <a:srgbClr val="CFE2F3"/>
    <a:srgbClr val="E9F3E5"/>
    <a:srgbClr val="D9EAD3"/>
    <a:srgbClr val="FEDECD"/>
    <a:srgbClr val="4A86E8"/>
    <a:srgbClr val="F56107"/>
    <a:srgbClr val="F4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F539C0-02A2-47DD-946E-4FE4A8B4D8B2}">
  <a:tblStyle styleId="{5AF539C0-02A2-47DD-946E-4FE4A8B4D8B2}" styleName="Table_0">
    <a:wholeTbl>
      <a:tcTxStyle b="off" i="off">
        <a:font>
          <a:latin typeface="Calibri"/>
          <a:ea typeface="Calibri"/>
          <a:cs typeface="Calibri"/>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2"/>
          </a:solidFill>
        </a:fill>
      </a:tcStyle>
    </a:firstRow>
    <a:neCell>
      <a:tcTxStyle/>
      <a:tcStyle>
        <a:tcBdr/>
      </a:tcStyle>
    </a:neCell>
    <a:nwCell>
      <a:tcTxStyle/>
      <a:tcStyle>
        <a:tcBdr/>
      </a:tcStyle>
    </a:nwCell>
  </a:tblStyle>
  <a:tblStyle styleId="{30C0581D-2A9C-4926-8096-92E0D79096B6}" styleName="Table_1">
    <a:wholeTbl>
      <a:tcTxStyle b="off" i="off">
        <a:font>
          <a:latin typeface="Calibri"/>
          <a:ea typeface="Calibri"/>
          <a:cs typeface="Calibri"/>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a:tcStyle>
        <a:tcBdr/>
      </a:tcStyle>
    </a:band2H>
    <a:band1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dk1"/>
          </a:solidFill>
        </a:fill>
      </a:tcStyle>
    </a:firstRow>
    <a:neCell>
      <a:tcTxStyle/>
      <a:tcStyle>
        <a:tcBdr/>
      </a:tcStyle>
    </a:neCell>
    <a:nwCell>
      <a:tcTxStyle/>
      <a:tcStyle>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51"/>
    <p:restoredTop sz="93632" autoAdjust="0"/>
  </p:normalViewPr>
  <p:slideViewPr>
    <p:cSldViewPr snapToGrid="0">
      <p:cViewPr varScale="1">
        <p:scale>
          <a:sx n="105" d="100"/>
          <a:sy n="105" d="100"/>
        </p:scale>
        <p:origin x="352" y="4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74"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font" Target="fonts/font13.fntdata"/><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font" Target="fonts/font16.fntdata"/><Relationship Id="rId70" Type="http://customschemas.google.com/relationships/presentationmetadata" Target="metadata"/><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CF8E7-8869-214D-8D7A-4EB9FDEF89C6}" type="doc">
      <dgm:prSet loTypeId="urn:microsoft.com/office/officeart/2005/8/layout/vList5" loCatId="" qsTypeId="urn:microsoft.com/office/officeart/2005/8/quickstyle/simple1" qsCatId="simple" csTypeId="urn:microsoft.com/office/officeart/2005/8/colors/accent4_2" csCatId="accent4" phldr="1"/>
      <dgm:spPr/>
      <dgm:t>
        <a:bodyPr/>
        <a:lstStyle/>
        <a:p>
          <a:endParaRPr lang="en-US"/>
        </a:p>
      </dgm:t>
    </dgm:pt>
    <dgm:pt modelId="{53AAD85A-D6AF-A340-9898-B52751C7D0CE}">
      <dgm:prSet phldrT="[Text]" custT="1"/>
      <dgm:spPr/>
      <dgm:t>
        <a:bodyPr/>
        <a:lstStyle/>
        <a:p>
          <a:pPr>
            <a:buNone/>
          </a:pPr>
          <a:endParaRPr lang="en-US" sz="2000" dirty="0"/>
        </a:p>
        <a:p>
          <a:pPr>
            <a:buNone/>
          </a:pPr>
          <a:r>
            <a:rPr lang="en-US" sz="2000" dirty="0"/>
            <a:t>Facilitate</a:t>
          </a:r>
          <a:r>
            <a:rPr lang="en-US" sz="2000" baseline="0" dirty="0"/>
            <a:t> Access to Learning Platforms</a:t>
          </a:r>
          <a:endParaRPr lang="en-US" sz="2000" dirty="0"/>
        </a:p>
      </dgm:t>
    </dgm:pt>
    <dgm:pt modelId="{C0F00A77-E2A1-754F-B841-18D9CC8329B1}" type="parTrans" cxnId="{3318B7F5-377B-A940-9E1E-C7EC0F0A95B1}">
      <dgm:prSet/>
      <dgm:spPr/>
      <dgm:t>
        <a:bodyPr/>
        <a:lstStyle/>
        <a:p>
          <a:endParaRPr lang="en-US"/>
        </a:p>
      </dgm:t>
    </dgm:pt>
    <dgm:pt modelId="{7D9079AB-970E-6B43-93F9-DC815CC6340C}" type="sibTrans" cxnId="{3318B7F5-377B-A940-9E1E-C7EC0F0A95B1}">
      <dgm:prSet/>
      <dgm:spPr/>
      <dgm:t>
        <a:bodyPr/>
        <a:lstStyle/>
        <a:p>
          <a:endParaRPr lang="en-US"/>
        </a:p>
      </dgm:t>
    </dgm:pt>
    <dgm:pt modelId="{5D1F54B1-8FCE-EE4B-B640-BE0B5012F681}">
      <dgm:prSet phldrT="[Text]" custT="1"/>
      <dgm:spPr/>
      <dgm:t>
        <a:bodyPr/>
        <a:lstStyle/>
        <a:p>
          <a:pPr>
            <a:buFont typeface="Arial" panose="020B0604020202020204" pitchFamily="34" charset="0"/>
            <a:buChar char="•"/>
          </a:pPr>
          <a:r>
            <a:rPr lang="en-US" sz="1500" b="0" i="0" u="none" strike="noStrike" kern="1200" cap="none" dirty="0">
              <a:latin typeface="Overpass Medium" pitchFamily="2" charset="77"/>
              <a:ea typeface="+mn-ea"/>
              <a:cs typeface="Calibri"/>
            </a:rPr>
            <a:t>For skill boosting, knowledge building, or career exploration, pay for individual licenses on platforms like Coursera and </a:t>
          </a:r>
          <a:r>
            <a:rPr lang="en-US" sz="1500" b="0" i="0" u="none" strike="noStrike" kern="1200" cap="none" dirty="0">
              <a:latin typeface="Overpass Medium" pitchFamily="2" charset="77"/>
              <a:ea typeface="+mn-ea"/>
              <a:cs typeface="Calibri"/>
              <a:sym typeface="Arial"/>
            </a:rPr>
            <a:t>LinkedIn Learning</a:t>
          </a:r>
        </a:p>
      </dgm:t>
    </dgm:pt>
    <dgm:pt modelId="{2FE3B1C5-DB72-8C4F-92EC-45228BB2FD72}" type="parTrans" cxnId="{9EF072FB-2638-4344-B706-C1F1C4EA6A91}">
      <dgm:prSet/>
      <dgm:spPr/>
      <dgm:t>
        <a:bodyPr/>
        <a:lstStyle/>
        <a:p>
          <a:endParaRPr lang="en-US"/>
        </a:p>
      </dgm:t>
    </dgm:pt>
    <dgm:pt modelId="{F6E9E64C-C62F-E641-B906-FC9D8E335CF5}" type="sibTrans" cxnId="{9EF072FB-2638-4344-B706-C1F1C4EA6A91}">
      <dgm:prSet/>
      <dgm:spPr/>
      <dgm:t>
        <a:bodyPr/>
        <a:lstStyle/>
        <a:p>
          <a:endParaRPr lang="en-US"/>
        </a:p>
      </dgm:t>
    </dgm:pt>
    <dgm:pt modelId="{86FD3D95-1D47-D641-BE72-9D3CEC851CF7}">
      <dgm:prSet phldrT="[Text]" custT="1"/>
      <dgm:spPr/>
      <dgm:t>
        <a:bodyPr/>
        <a:lstStyle/>
        <a:p>
          <a:pPr>
            <a:buNone/>
          </a:pPr>
          <a:endParaRPr lang="en-US" sz="2000" dirty="0"/>
        </a:p>
        <a:p>
          <a:pPr>
            <a:buNone/>
          </a:pPr>
          <a:r>
            <a:rPr lang="en-US" sz="2000" dirty="0"/>
            <a:t>Partner</a:t>
          </a:r>
          <a:r>
            <a:rPr lang="en-US" sz="2000" baseline="0" dirty="0"/>
            <a:t> with Upskilling &amp; Training Providers </a:t>
          </a:r>
          <a:endParaRPr lang="en-US" sz="2000" dirty="0"/>
        </a:p>
      </dgm:t>
    </dgm:pt>
    <dgm:pt modelId="{B48B502A-C524-8341-950C-0915D08F0745}" type="parTrans" cxnId="{52CAFF8F-9104-124D-9A4F-7F21439BCE39}">
      <dgm:prSet/>
      <dgm:spPr/>
      <dgm:t>
        <a:bodyPr/>
        <a:lstStyle/>
        <a:p>
          <a:endParaRPr lang="en-US"/>
        </a:p>
      </dgm:t>
    </dgm:pt>
    <dgm:pt modelId="{47736BCB-BC8F-6445-BD5A-393CC4125359}" type="sibTrans" cxnId="{52CAFF8F-9104-124D-9A4F-7F21439BCE39}">
      <dgm:prSet/>
      <dgm:spPr/>
      <dgm:t>
        <a:bodyPr/>
        <a:lstStyle/>
        <a:p>
          <a:endParaRPr lang="en-US"/>
        </a:p>
      </dgm:t>
    </dgm:pt>
    <dgm:pt modelId="{F01519D3-1757-FC4F-BF8D-8CAE57F9D7D9}">
      <dgm:prSet phldrT="[Text]" custT="1"/>
      <dgm:spPr/>
      <dgm: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500" b="0" i="0" u="none" strike="noStrike" kern="1200" cap="none" dirty="0">
              <a:latin typeface="Overpass Medium" pitchFamily="2" charset="77"/>
              <a:ea typeface="+mn-ea"/>
              <a:cs typeface="Calibri"/>
            </a:rPr>
            <a:t>Explore building referral partnerships with more robust training programs (e.g., </a:t>
          </a:r>
          <a:r>
            <a:rPr lang="en-US" sz="1500" b="0" i="0" u="none" strike="noStrike" kern="1200" cap="none" dirty="0" err="1">
              <a:latin typeface="Overpass Medium" pitchFamily="2" charset="77"/>
              <a:ea typeface="+mn-ea"/>
              <a:cs typeface="Calibri"/>
            </a:rPr>
            <a:t>FreeWorld</a:t>
          </a:r>
          <a:r>
            <a:rPr lang="en-US" sz="1500" b="0" i="0" u="none" strike="noStrike" kern="1200" cap="none" dirty="0">
              <a:latin typeface="Overpass Medium" pitchFamily="2" charset="77"/>
              <a:ea typeface="+mn-ea"/>
              <a:cs typeface="Calibri"/>
            </a:rPr>
            <a:t>)
Provide support and coaching throughout the application process
Where possible, help assess and address financial barriers to participation (e.g., training costs, living expenses during training)</a:t>
          </a:r>
        </a:p>
      </dgm:t>
    </dgm:pt>
    <dgm:pt modelId="{BFB5728F-8BCE-814A-87BB-C9CE74612945}" type="parTrans" cxnId="{E792730F-4067-4644-9145-3158E40C2E08}">
      <dgm:prSet/>
      <dgm:spPr/>
      <dgm:t>
        <a:bodyPr/>
        <a:lstStyle/>
        <a:p>
          <a:endParaRPr lang="en-US"/>
        </a:p>
      </dgm:t>
    </dgm:pt>
    <dgm:pt modelId="{488BF0AB-705F-2645-B7B2-EC6DDDA968BD}" type="sibTrans" cxnId="{E792730F-4067-4644-9145-3158E40C2E08}">
      <dgm:prSet/>
      <dgm:spPr/>
      <dgm:t>
        <a:bodyPr/>
        <a:lstStyle/>
        <a:p>
          <a:endParaRPr lang="en-US"/>
        </a:p>
      </dgm:t>
    </dgm:pt>
    <dgm:pt modelId="{A9199ADF-2C31-6A4D-99E1-E4100004E7B7}">
      <dgm:prSet phldrT="[Text]" custT="1"/>
      <dgm:spPr/>
      <dgm:t>
        <a:bodyPr/>
        <a:lstStyle/>
        <a:p>
          <a:pPr>
            <a:buNone/>
          </a:pPr>
          <a:endParaRPr lang="en-US" sz="2000" b="0" dirty="0"/>
        </a:p>
        <a:p>
          <a:pPr>
            <a:buNone/>
          </a:pPr>
          <a:r>
            <a:rPr lang="en-US" sz="2000" b="0" dirty="0"/>
            <a:t>Enable Navigation &amp; Self-Directed Exploration</a:t>
          </a:r>
        </a:p>
      </dgm:t>
    </dgm:pt>
    <dgm:pt modelId="{2145C0E2-6190-6E42-9245-3DAF02B66CA1}" type="parTrans" cxnId="{BD78F0F6-25BC-1040-A900-598BF09623C5}">
      <dgm:prSet/>
      <dgm:spPr/>
      <dgm:t>
        <a:bodyPr/>
        <a:lstStyle/>
        <a:p>
          <a:endParaRPr lang="en-US"/>
        </a:p>
      </dgm:t>
    </dgm:pt>
    <dgm:pt modelId="{8EEB961B-CC7D-CB45-BB17-196D7C029CAD}" type="sibTrans" cxnId="{BD78F0F6-25BC-1040-A900-598BF09623C5}">
      <dgm:prSet/>
      <dgm:spPr/>
      <dgm:t>
        <a:bodyPr/>
        <a:lstStyle/>
        <a:p>
          <a:endParaRPr lang="en-US"/>
        </a:p>
      </dgm:t>
    </dgm:pt>
    <dgm:pt modelId="{CF2A14B1-349E-154F-BDE3-C72B0B61F7C8}">
      <dgm:prSet phldrT="[Text]" custT="1"/>
      <dgm:spPr/>
      <dgm:t>
        <a:bodyPr/>
        <a:lstStyle/>
        <a:p>
          <a:pPr>
            <a:buFont typeface="Arial" panose="020B0604020202020204" pitchFamily="34" charset="0"/>
            <a:buNone/>
          </a:pPr>
          <a:endParaRPr lang="en-US" sz="1500" b="0" i="0" u="none" strike="noStrike" kern="1200" cap="none" dirty="0">
            <a:latin typeface="Overpass Medium" pitchFamily="2" charset="77"/>
            <a:ea typeface="+mn-ea"/>
            <a:cs typeface="Calibri"/>
          </a:endParaRPr>
        </a:p>
      </dgm:t>
    </dgm:pt>
    <dgm:pt modelId="{C89AD0DE-7A7E-2F42-9947-BEB4DA9BEB77}" type="parTrans" cxnId="{218C8382-D250-A341-9E33-72CD591F97E6}">
      <dgm:prSet/>
      <dgm:spPr/>
      <dgm:t>
        <a:bodyPr/>
        <a:lstStyle/>
        <a:p>
          <a:endParaRPr lang="en-US"/>
        </a:p>
      </dgm:t>
    </dgm:pt>
    <dgm:pt modelId="{C5EFD239-6DE0-7A41-B97F-9339D83C82E0}" type="sibTrans" cxnId="{218C8382-D250-A341-9E33-72CD591F97E6}">
      <dgm:prSet/>
      <dgm:spPr/>
      <dgm:t>
        <a:bodyPr/>
        <a:lstStyle/>
        <a:p>
          <a:endParaRPr lang="en-US"/>
        </a:p>
      </dgm:t>
    </dgm:pt>
    <dgm:pt modelId="{41F1D459-3977-CB42-ACF2-F2B2B98BD0CC}">
      <dgm:prSet phldrT="[Text]" custT="1"/>
      <dgm:spPr/>
      <dgm:t>
        <a:bodyPr/>
        <a:lstStyle/>
        <a:p>
          <a:pPr>
            <a:buFont typeface="Arial" panose="020B0604020202020204" pitchFamily="34" charset="0"/>
            <a:buChar char="•"/>
          </a:pPr>
          <a:r>
            <a:rPr lang="en-US" sz="1500" b="0" i="0" u="none" strike="noStrike" kern="1200" cap="none" dirty="0">
              <a:latin typeface="Overpass Medium" pitchFamily="2" charset="77"/>
              <a:ea typeface="+mn-ea"/>
              <a:cs typeface="Calibri"/>
              <a:sym typeface="Arial"/>
            </a:rPr>
            <a:t>Explore bulk licenses or partnerships to enable broader access (e.g., Coursera’s social impact programs)</a:t>
          </a:r>
        </a:p>
      </dgm:t>
    </dgm:pt>
    <dgm:pt modelId="{98A11937-3245-524E-A502-02AA8F630530}" type="parTrans" cxnId="{8E75FACA-E881-DD43-A519-218DE1B71B12}">
      <dgm:prSet/>
      <dgm:spPr/>
      <dgm:t>
        <a:bodyPr/>
        <a:lstStyle/>
        <a:p>
          <a:endParaRPr lang="en-US"/>
        </a:p>
      </dgm:t>
    </dgm:pt>
    <dgm:pt modelId="{24EA7B7A-6B3D-4B4E-9138-2AB2AF8E77F1}" type="sibTrans" cxnId="{8E75FACA-E881-DD43-A519-218DE1B71B12}">
      <dgm:prSet/>
      <dgm:spPr/>
      <dgm:t>
        <a:bodyPr/>
        <a:lstStyle/>
        <a:p>
          <a:endParaRPr lang="en-US"/>
        </a:p>
      </dgm:t>
    </dgm:pt>
    <dgm:pt modelId="{911C3B64-32FB-7042-89BC-E64D5B11204B}">
      <dgm:prSet phldrT="[Text]" custT="1"/>
      <dgm:spPr/>
      <dgm:t>
        <a:bodyPr/>
        <a:lstStyle/>
        <a:p>
          <a:pPr>
            <a:buFont typeface="Arial" panose="020B0604020202020204" pitchFamily="34" charset="0"/>
            <a:buChar char="•"/>
          </a:pPr>
          <a:r>
            <a:rPr lang="en-US" sz="1500" b="0" i="0" u="none" strike="noStrike" kern="1200" cap="none" dirty="0">
              <a:latin typeface="Overpass Medium" pitchFamily="2" charset="77"/>
              <a:ea typeface="+mn-ea"/>
              <a:cs typeface="Calibri"/>
              <a:sym typeface="Arial"/>
            </a:rPr>
            <a:t>Where possible, offer guidance, accountability support, and access to computers to promote enrollment and completion </a:t>
          </a:r>
        </a:p>
      </dgm:t>
    </dgm:pt>
    <dgm:pt modelId="{6695C723-56A0-4347-910D-CECC6A835547}" type="parTrans" cxnId="{1BBCAF75-AE1D-4C42-B2A8-F68B1DF40872}">
      <dgm:prSet/>
      <dgm:spPr/>
      <dgm:t>
        <a:bodyPr/>
        <a:lstStyle/>
        <a:p>
          <a:endParaRPr lang="en-US"/>
        </a:p>
      </dgm:t>
    </dgm:pt>
    <dgm:pt modelId="{6D808050-FE89-C248-BD7D-28B4A8AFD6F5}" type="sibTrans" cxnId="{1BBCAF75-AE1D-4C42-B2A8-F68B1DF40872}">
      <dgm:prSet/>
      <dgm:spPr/>
      <dgm:t>
        <a:bodyPr/>
        <a:lstStyle/>
        <a:p>
          <a:endParaRPr lang="en-US"/>
        </a:p>
      </dgm:t>
    </dgm:pt>
    <dgm:pt modelId="{8C60E536-F1C7-D64E-B5BA-004C7F0166B9}">
      <dgm:prSet custT="1"/>
      <dgm:spPr/>
      <dgm:t>
        <a:bodyPr/>
        <a:lstStyle/>
        <a:p>
          <a:pPr>
            <a:buFont typeface="Arial" panose="020B0604020202020204" pitchFamily="34" charset="0"/>
            <a:buChar char="•"/>
          </a:pPr>
          <a:r>
            <a:rPr lang="en-US" sz="1500" b="0" i="0" u="none" strike="noStrike" kern="1200" cap="none" dirty="0">
              <a:latin typeface="Overpass Medium" pitchFamily="2" charset="77"/>
              <a:ea typeface="+mn-ea"/>
              <a:cs typeface="Calibri"/>
            </a:rPr>
            <a:t>Integrate resources into job readiness services (e.g., guide participants in browsing platforms like </a:t>
          </a:r>
          <a:r>
            <a:rPr lang="en-US" sz="1500" b="0" i="0" u="none" strike="noStrike" kern="1200" cap="none" dirty="0" err="1">
              <a:latin typeface="Overpass Medium" pitchFamily="2" charset="77"/>
              <a:ea typeface="+mn-ea"/>
              <a:cs typeface="Calibri"/>
            </a:rPr>
            <a:t>SkillUp</a:t>
          </a:r>
          <a:r>
            <a:rPr lang="en-US" sz="1500" b="0" i="0" u="none" strike="noStrike" kern="1200" cap="none" dirty="0">
              <a:latin typeface="Overpass Medium" pitchFamily="2" charset="77"/>
              <a:ea typeface="+mn-ea"/>
              <a:cs typeface="Calibri"/>
            </a:rPr>
            <a:t> to explore trainings and career paths)</a:t>
          </a:r>
        </a:p>
      </dgm:t>
    </dgm:pt>
    <dgm:pt modelId="{E75DCB3D-62E0-A847-BA84-A0EB9DEEB1A8}" type="parTrans" cxnId="{CA658946-4A3C-0C49-9C5A-281AF3A02DFB}">
      <dgm:prSet/>
      <dgm:spPr/>
      <dgm:t>
        <a:bodyPr/>
        <a:lstStyle/>
        <a:p>
          <a:endParaRPr lang="en-US"/>
        </a:p>
      </dgm:t>
    </dgm:pt>
    <dgm:pt modelId="{7EE7B9E0-6466-1B4A-ACA2-883C0E17C078}" type="sibTrans" cxnId="{CA658946-4A3C-0C49-9C5A-281AF3A02DFB}">
      <dgm:prSet/>
      <dgm:spPr/>
      <dgm:t>
        <a:bodyPr/>
        <a:lstStyle/>
        <a:p>
          <a:endParaRPr lang="en-US"/>
        </a:p>
      </dgm:t>
    </dgm:pt>
    <dgm:pt modelId="{946964A1-672A-4147-81BF-A9BB90B271B1}">
      <dgm:prSet custT="1"/>
      <dgm:spPr/>
      <dgm:t>
        <a:bodyPr/>
        <a:lstStyle/>
        <a:p>
          <a:pPr>
            <a:buFont typeface="Arial" panose="020B0604020202020204" pitchFamily="34" charset="0"/>
            <a:buChar char="•"/>
          </a:pPr>
          <a:r>
            <a:rPr lang="en-US" sz="1500" b="0" i="0" u="none" strike="noStrike" kern="1200" cap="none" dirty="0">
              <a:latin typeface="Overpass Medium" pitchFamily="2" charset="77"/>
              <a:ea typeface="+mn-ea"/>
              <a:cs typeface="Calibri"/>
            </a:rPr>
            <a:t>Build participant capacity for independent exploration and decision-making</a:t>
          </a:r>
        </a:p>
      </dgm:t>
    </dgm:pt>
    <dgm:pt modelId="{AB70F847-AEC4-FD41-9A2F-4D51AA0A5CAA}" type="parTrans" cxnId="{851EE05C-E970-504D-975E-A9B34C5C3C7E}">
      <dgm:prSet/>
      <dgm:spPr/>
      <dgm:t>
        <a:bodyPr/>
        <a:lstStyle/>
        <a:p>
          <a:endParaRPr lang="en-US"/>
        </a:p>
      </dgm:t>
    </dgm:pt>
    <dgm:pt modelId="{D1F25F61-F9D6-FA42-B086-A52F940A49EB}" type="sibTrans" cxnId="{851EE05C-E970-504D-975E-A9B34C5C3C7E}">
      <dgm:prSet/>
      <dgm:spPr/>
      <dgm:t>
        <a:bodyPr/>
        <a:lstStyle/>
        <a:p>
          <a:endParaRPr lang="en-US"/>
        </a:p>
      </dgm:t>
    </dgm:pt>
    <dgm:pt modelId="{5ACE59A2-7A15-EC49-B0DB-A82438B9F3DB}">
      <dgm:prSet custT="1"/>
      <dgm:spPr/>
      <dgm:t>
        <a:bodyPr/>
        <a:lstStyle/>
        <a:p>
          <a:pPr>
            <a:buFont typeface="Arial" panose="020B0604020202020204" pitchFamily="34" charset="0"/>
            <a:buChar char="•"/>
          </a:pPr>
          <a:endParaRPr lang="en-US" sz="1500" b="0" i="0" u="none" strike="noStrike" kern="1200" cap="none" dirty="0">
            <a:latin typeface="Overpass Medium" pitchFamily="2" charset="77"/>
            <a:ea typeface="+mn-ea"/>
            <a:cs typeface="Calibri"/>
          </a:endParaRPr>
        </a:p>
      </dgm:t>
    </dgm:pt>
    <dgm:pt modelId="{8B88AF55-3F25-E647-A770-A4661D73BCB1}" type="parTrans" cxnId="{CA37374B-8915-074F-AA47-A993698DA430}">
      <dgm:prSet/>
      <dgm:spPr/>
      <dgm:t>
        <a:bodyPr/>
        <a:lstStyle/>
        <a:p>
          <a:endParaRPr lang="en-US"/>
        </a:p>
      </dgm:t>
    </dgm:pt>
    <dgm:pt modelId="{987F51B1-D26D-464A-B9D8-3DFE69E2D8D7}" type="sibTrans" cxnId="{CA37374B-8915-074F-AA47-A993698DA430}">
      <dgm:prSet/>
      <dgm:spPr/>
      <dgm:t>
        <a:bodyPr/>
        <a:lstStyle/>
        <a:p>
          <a:endParaRPr lang="en-US"/>
        </a:p>
      </dgm:t>
    </dgm:pt>
    <dgm:pt modelId="{60BCFFAA-09AB-6443-B7C1-7599FC93477D}">
      <dgm:prSet custT="1"/>
      <dgm:spPr/>
      <dgm:t>
        <a:bodyPr/>
        <a:lstStyle/>
        <a:p>
          <a:pPr>
            <a:buFont typeface="Arial" panose="020B0604020202020204" pitchFamily="34" charset="0"/>
            <a:buChar char="•"/>
          </a:pPr>
          <a:r>
            <a:rPr lang="en-US" sz="1500" b="0" i="0" u="none" strike="noStrike" kern="1200" cap="none" dirty="0">
              <a:latin typeface="Overpass Medium" pitchFamily="2" charset="77"/>
              <a:ea typeface="+mn-ea"/>
              <a:cs typeface="Calibri"/>
            </a:rPr>
            <a:t>Consider maintaining a resource hub listing upskilling providers with key details</a:t>
          </a:r>
        </a:p>
      </dgm:t>
    </dgm:pt>
    <dgm:pt modelId="{E05D9922-466A-AD4E-AFBF-915A5E577587}" type="parTrans" cxnId="{033AC48A-7684-B146-8566-D854C10B66FB}">
      <dgm:prSet/>
      <dgm:spPr/>
      <dgm:t>
        <a:bodyPr/>
        <a:lstStyle/>
        <a:p>
          <a:endParaRPr lang="en-US"/>
        </a:p>
      </dgm:t>
    </dgm:pt>
    <dgm:pt modelId="{E971503A-22AF-D448-9BEA-4317F5B83B62}" type="sibTrans" cxnId="{033AC48A-7684-B146-8566-D854C10B66FB}">
      <dgm:prSet/>
      <dgm:spPr/>
      <dgm:t>
        <a:bodyPr/>
        <a:lstStyle/>
        <a:p>
          <a:endParaRPr lang="en-US"/>
        </a:p>
      </dgm:t>
    </dgm:pt>
    <dgm:pt modelId="{02647E72-DFC7-3A44-8AAF-34B9FA450789}" type="pres">
      <dgm:prSet presAssocID="{ED5CF8E7-8869-214D-8D7A-4EB9FDEF89C6}" presName="Name0" presStyleCnt="0">
        <dgm:presLayoutVars>
          <dgm:dir/>
          <dgm:animLvl val="lvl"/>
          <dgm:resizeHandles val="exact"/>
        </dgm:presLayoutVars>
      </dgm:prSet>
      <dgm:spPr/>
    </dgm:pt>
    <dgm:pt modelId="{086D71C3-1119-A241-8876-86D73B481507}" type="pres">
      <dgm:prSet presAssocID="{86FD3D95-1D47-D641-BE72-9D3CEC851CF7}" presName="linNode" presStyleCnt="0"/>
      <dgm:spPr/>
    </dgm:pt>
    <dgm:pt modelId="{543488F4-4A24-E04F-A27C-C490240870EF}" type="pres">
      <dgm:prSet presAssocID="{86FD3D95-1D47-D641-BE72-9D3CEC851CF7}" presName="parentText" presStyleLbl="node1" presStyleIdx="0" presStyleCnt="3">
        <dgm:presLayoutVars>
          <dgm:chMax val="1"/>
          <dgm:bulletEnabled val="1"/>
        </dgm:presLayoutVars>
      </dgm:prSet>
      <dgm:spPr/>
    </dgm:pt>
    <dgm:pt modelId="{37938B4D-E53F-DA4E-B957-CAD02F7FB7EE}" type="pres">
      <dgm:prSet presAssocID="{86FD3D95-1D47-D641-BE72-9D3CEC851CF7}" presName="descendantText" presStyleLbl="alignAccFollowNode1" presStyleIdx="0" presStyleCnt="3">
        <dgm:presLayoutVars>
          <dgm:bulletEnabled val="1"/>
        </dgm:presLayoutVars>
      </dgm:prSet>
      <dgm:spPr/>
    </dgm:pt>
    <dgm:pt modelId="{D92D3F73-73B5-4648-9A0D-3855C18C5A71}" type="pres">
      <dgm:prSet presAssocID="{47736BCB-BC8F-6445-BD5A-393CC4125359}" presName="sp" presStyleCnt="0"/>
      <dgm:spPr/>
    </dgm:pt>
    <dgm:pt modelId="{E8FE416A-EF3D-5443-96D1-C70AFB1F4C06}" type="pres">
      <dgm:prSet presAssocID="{53AAD85A-D6AF-A340-9898-B52751C7D0CE}" presName="linNode" presStyleCnt="0"/>
      <dgm:spPr/>
    </dgm:pt>
    <dgm:pt modelId="{A6A4122C-0585-B546-B814-BA36DF011578}" type="pres">
      <dgm:prSet presAssocID="{53AAD85A-D6AF-A340-9898-B52751C7D0CE}" presName="parentText" presStyleLbl="node1" presStyleIdx="1" presStyleCnt="3">
        <dgm:presLayoutVars>
          <dgm:chMax val="1"/>
          <dgm:bulletEnabled val="1"/>
        </dgm:presLayoutVars>
      </dgm:prSet>
      <dgm:spPr/>
    </dgm:pt>
    <dgm:pt modelId="{D779644F-6A83-2F40-9DC7-CC8A796212DF}" type="pres">
      <dgm:prSet presAssocID="{53AAD85A-D6AF-A340-9898-B52751C7D0CE}" presName="descendantText" presStyleLbl="alignAccFollowNode1" presStyleIdx="1" presStyleCnt="3">
        <dgm:presLayoutVars>
          <dgm:bulletEnabled val="1"/>
        </dgm:presLayoutVars>
      </dgm:prSet>
      <dgm:spPr/>
    </dgm:pt>
    <dgm:pt modelId="{1638177D-6097-FE4B-A7AA-3747D2F93ECC}" type="pres">
      <dgm:prSet presAssocID="{7D9079AB-970E-6B43-93F9-DC815CC6340C}" presName="sp" presStyleCnt="0"/>
      <dgm:spPr/>
    </dgm:pt>
    <dgm:pt modelId="{A88E1FA7-6894-A643-8F41-AC841B30857E}" type="pres">
      <dgm:prSet presAssocID="{A9199ADF-2C31-6A4D-99E1-E4100004E7B7}" presName="linNode" presStyleCnt="0"/>
      <dgm:spPr/>
    </dgm:pt>
    <dgm:pt modelId="{8DB6D89A-A0F6-C741-A744-2FEFC2075EE7}" type="pres">
      <dgm:prSet presAssocID="{A9199ADF-2C31-6A4D-99E1-E4100004E7B7}" presName="parentText" presStyleLbl="node1" presStyleIdx="2" presStyleCnt="3">
        <dgm:presLayoutVars>
          <dgm:chMax val="1"/>
          <dgm:bulletEnabled val="1"/>
        </dgm:presLayoutVars>
      </dgm:prSet>
      <dgm:spPr/>
    </dgm:pt>
    <dgm:pt modelId="{E29C6465-823B-654A-8455-98C5AC1E95E2}" type="pres">
      <dgm:prSet presAssocID="{A9199ADF-2C31-6A4D-99E1-E4100004E7B7}" presName="descendantText" presStyleLbl="alignAccFollowNode1" presStyleIdx="2" presStyleCnt="3">
        <dgm:presLayoutVars>
          <dgm:bulletEnabled val="1"/>
        </dgm:presLayoutVars>
      </dgm:prSet>
      <dgm:spPr/>
    </dgm:pt>
  </dgm:ptLst>
  <dgm:cxnLst>
    <dgm:cxn modelId="{E792730F-4067-4644-9145-3158E40C2E08}" srcId="{86FD3D95-1D47-D641-BE72-9D3CEC851CF7}" destId="{F01519D3-1757-FC4F-BF8D-8CAE57F9D7D9}" srcOrd="0" destOrd="0" parTransId="{BFB5728F-8BCE-814A-87BB-C9CE74612945}" sibTransId="{488BF0AB-705F-2645-B7B2-EC6DDDA968BD}"/>
    <dgm:cxn modelId="{A2097712-6B0C-0743-82ED-874EF77FE157}" type="presOf" srcId="{5ACE59A2-7A15-EC49-B0DB-A82438B9F3DB}" destId="{E29C6465-823B-654A-8455-98C5AC1E95E2}" srcOrd="0" destOrd="4" presId="urn:microsoft.com/office/officeart/2005/8/layout/vList5"/>
    <dgm:cxn modelId="{BCFF5A23-4EEE-BC45-8B01-E8C2D6750391}" type="presOf" srcId="{8C60E536-F1C7-D64E-B5BA-004C7F0166B9}" destId="{E29C6465-823B-654A-8455-98C5AC1E95E2}" srcOrd="0" destOrd="1" presId="urn:microsoft.com/office/officeart/2005/8/layout/vList5"/>
    <dgm:cxn modelId="{66FF8227-366B-1941-9DE1-F5EC70C4FEE9}" type="presOf" srcId="{86FD3D95-1D47-D641-BE72-9D3CEC851CF7}" destId="{543488F4-4A24-E04F-A27C-C490240870EF}" srcOrd="0" destOrd="0" presId="urn:microsoft.com/office/officeart/2005/8/layout/vList5"/>
    <dgm:cxn modelId="{CA658946-4A3C-0C49-9C5A-281AF3A02DFB}" srcId="{A9199ADF-2C31-6A4D-99E1-E4100004E7B7}" destId="{8C60E536-F1C7-D64E-B5BA-004C7F0166B9}" srcOrd="1" destOrd="0" parTransId="{E75DCB3D-62E0-A847-BA84-A0EB9DEEB1A8}" sibTransId="{7EE7B9E0-6466-1B4A-ACA2-883C0E17C078}"/>
    <dgm:cxn modelId="{583FCA49-E57C-C242-BAA4-4B8213B3CDEC}" type="presOf" srcId="{946964A1-672A-4147-81BF-A9BB90B271B1}" destId="{E29C6465-823B-654A-8455-98C5AC1E95E2}" srcOrd="0" destOrd="2" presId="urn:microsoft.com/office/officeart/2005/8/layout/vList5"/>
    <dgm:cxn modelId="{CA37374B-8915-074F-AA47-A993698DA430}" srcId="{A9199ADF-2C31-6A4D-99E1-E4100004E7B7}" destId="{5ACE59A2-7A15-EC49-B0DB-A82438B9F3DB}" srcOrd="4" destOrd="0" parTransId="{8B88AF55-3F25-E647-A770-A4661D73BCB1}" sibTransId="{987F51B1-D26D-464A-B9D8-3DFE69E2D8D7}"/>
    <dgm:cxn modelId="{851EE05C-E970-504D-975E-A9B34C5C3C7E}" srcId="{A9199ADF-2C31-6A4D-99E1-E4100004E7B7}" destId="{946964A1-672A-4147-81BF-A9BB90B271B1}" srcOrd="2" destOrd="0" parTransId="{AB70F847-AEC4-FD41-9A2F-4D51AA0A5CAA}" sibTransId="{D1F25F61-F9D6-FA42-B086-A52F940A49EB}"/>
    <dgm:cxn modelId="{1BBCAF75-AE1D-4C42-B2A8-F68B1DF40872}" srcId="{53AAD85A-D6AF-A340-9898-B52751C7D0CE}" destId="{911C3B64-32FB-7042-89BC-E64D5B11204B}" srcOrd="2" destOrd="0" parTransId="{6695C723-56A0-4347-910D-CECC6A835547}" sibTransId="{6D808050-FE89-C248-BD7D-28B4A8AFD6F5}"/>
    <dgm:cxn modelId="{3F16E077-1F07-7A44-B7F3-066FEAABC7BB}" type="presOf" srcId="{911C3B64-32FB-7042-89BC-E64D5B11204B}" destId="{D779644F-6A83-2F40-9DC7-CC8A796212DF}" srcOrd="0" destOrd="2" presId="urn:microsoft.com/office/officeart/2005/8/layout/vList5"/>
    <dgm:cxn modelId="{F2BF8A7E-6C39-384D-8D04-1707548B51EC}" type="presOf" srcId="{5D1F54B1-8FCE-EE4B-B640-BE0B5012F681}" destId="{D779644F-6A83-2F40-9DC7-CC8A796212DF}" srcOrd="0" destOrd="0" presId="urn:microsoft.com/office/officeart/2005/8/layout/vList5"/>
    <dgm:cxn modelId="{218C8382-D250-A341-9E33-72CD591F97E6}" srcId="{A9199ADF-2C31-6A4D-99E1-E4100004E7B7}" destId="{CF2A14B1-349E-154F-BDE3-C72B0B61F7C8}" srcOrd="0" destOrd="0" parTransId="{C89AD0DE-7A7E-2F42-9947-BEB4DA9BEB77}" sibTransId="{C5EFD239-6DE0-7A41-B97F-9339D83C82E0}"/>
    <dgm:cxn modelId="{D4BCA585-64F3-F94A-A210-43CD86D67E92}" type="presOf" srcId="{41F1D459-3977-CB42-ACF2-F2B2B98BD0CC}" destId="{D779644F-6A83-2F40-9DC7-CC8A796212DF}" srcOrd="0" destOrd="1" presId="urn:microsoft.com/office/officeart/2005/8/layout/vList5"/>
    <dgm:cxn modelId="{033AC48A-7684-B146-8566-D854C10B66FB}" srcId="{A9199ADF-2C31-6A4D-99E1-E4100004E7B7}" destId="{60BCFFAA-09AB-6443-B7C1-7599FC93477D}" srcOrd="3" destOrd="0" parTransId="{E05D9922-466A-AD4E-AFBF-915A5E577587}" sibTransId="{E971503A-22AF-D448-9BEA-4317F5B83B62}"/>
    <dgm:cxn modelId="{552FD08D-EE88-294B-8697-041545175287}" type="presOf" srcId="{F01519D3-1757-FC4F-BF8D-8CAE57F9D7D9}" destId="{37938B4D-E53F-DA4E-B957-CAD02F7FB7EE}" srcOrd="0" destOrd="0" presId="urn:microsoft.com/office/officeart/2005/8/layout/vList5"/>
    <dgm:cxn modelId="{52CAFF8F-9104-124D-9A4F-7F21439BCE39}" srcId="{ED5CF8E7-8869-214D-8D7A-4EB9FDEF89C6}" destId="{86FD3D95-1D47-D641-BE72-9D3CEC851CF7}" srcOrd="0" destOrd="0" parTransId="{B48B502A-C524-8341-950C-0915D08F0745}" sibTransId="{47736BCB-BC8F-6445-BD5A-393CC4125359}"/>
    <dgm:cxn modelId="{A9A8FB9D-DF67-864D-86D1-51464537671E}" type="presOf" srcId="{ED5CF8E7-8869-214D-8D7A-4EB9FDEF89C6}" destId="{02647E72-DFC7-3A44-8AAF-34B9FA450789}" srcOrd="0" destOrd="0" presId="urn:microsoft.com/office/officeart/2005/8/layout/vList5"/>
    <dgm:cxn modelId="{39DD82A6-1A21-C343-8795-1131A3334BEF}" type="presOf" srcId="{53AAD85A-D6AF-A340-9898-B52751C7D0CE}" destId="{A6A4122C-0585-B546-B814-BA36DF011578}" srcOrd="0" destOrd="0" presId="urn:microsoft.com/office/officeart/2005/8/layout/vList5"/>
    <dgm:cxn modelId="{004329AE-DFD5-7E4C-B89D-364269FD5140}" type="presOf" srcId="{60BCFFAA-09AB-6443-B7C1-7599FC93477D}" destId="{E29C6465-823B-654A-8455-98C5AC1E95E2}" srcOrd="0" destOrd="3" presId="urn:microsoft.com/office/officeart/2005/8/layout/vList5"/>
    <dgm:cxn modelId="{9E0CB8B5-5A9D-2348-818A-A0C05306A674}" type="presOf" srcId="{A9199ADF-2C31-6A4D-99E1-E4100004E7B7}" destId="{8DB6D89A-A0F6-C741-A744-2FEFC2075EE7}" srcOrd="0" destOrd="0" presId="urn:microsoft.com/office/officeart/2005/8/layout/vList5"/>
    <dgm:cxn modelId="{8E75FACA-E881-DD43-A519-218DE1B71B12}" srcId="{53AAD85A-D6AF-A340-9898-B52751C7D0CE}" destId="{41F1D459-3977-CB42-ACF2-F2B2B98BD0CC}" srcOrd="1" destOrd="0" parTransId="{98A11937-3245-524E-A502-02AA8F630530}" sibTransId="{24EA7B7A-6B3D-4B4E-9138-2AB2AF8E77F1}"/>
    <dgm:cxn modelId="{5DC535CF-96E0-4049-84D3-1881863F1242}" type="presOf" srcId="{CF2A14B1-349E-154F-BDE3-C72B0B61F7C8}" destId="{E29C6465-823B-654A-8455-98C5AC1E95E2}" srcOrd="0" destOrd="0" presId="urn:microsoft.com/office/officeart/2005/8/layout/vList5"/>
    <dgm:cxn modelId="{3318B7F5-377B-A940-9E1E-C7EC0F0A95B1}" srcId="{ED5CF8E7-8869-214D-8D7A-4EB9FDEF89C6}" destId="{53AAD85A-D6AF-A340-9898-B52751C7D0CE}" srcOrd="1" destOrd="0" parTransId="{C0F00A77-E2A1-754F-B841-18D9CC8329B1}" sibTransId="{7D9079AB-970E-6B43-93F9-DC815CC6340C}"/>
    <dgm:cxn modelId="{BD78F0F6-25BC-1040-A900-598BF09623C5}" srcId="{ED5CF8E7-8869-214D-8D7A-4EB9FDEF89C6}" destId="{A9199ADF-2C31-6A4D-99E1-E4100004E7B7}" srcOrd="2" destOrd="0" parTransId="{2145C0E2-6190-6E42-9245-3DAF02B66CA1}" sibTransId="{8EEB961B-CC7D-CB45-BB17-196D7C029CAD}"/>
    <dgm:cxn modelId="{9EF072FB-2638-4344-B706-C1F1C4EA6A91}" srcId="{53AAD85A-D6AF-A340-9898-B52751C7D0CE}" destId="{5D1F54B1-8FCE-EE4B-B640-BE0B5012F681}" srcOrd="0" destOrd="0" parTransId="{2FE3B1C5-DB72-8C4F-92EC-45228BB2FD72}" sibTransId="{F6E9E64C-C62F-E641-B906-FC9D8E335CF5}"/>
    <dgm:cxn modelId="{34E78B63-9959-E240-BFC7-D5EFB87348A4}" type="presParOf" srcId="{02647E72-DFC7-3A44-8AAF-34B9FA450789}" destId="{086D71C3-1119-A241-8876-86D73B481507}" srcOrd="0" destOrd="0" presId="urn:microsoft.com/office/officeart/2005/8/layout/vList5"/>
    <dgm:cxn modelId="{42734F5D-2EB1-DD49-87FB-92595A2235E7}" type="presParOf" srcId="{086D71C3-1119-A241-8876-86D73B481507}" destId="{543488F4-4A24-E04F-A27C-C490240870EF}" srcOrd="0" destOrd="0" presId="urn:microsoft.com/office/officeart/2005/8/layout/vList5"/>
    <dgm:cxn modelId="{41DB8D91-F004-1344-815A-EFD4232D8B3A}" type="presParOf" srcId="{086D71C3-1119-A241-8876-86D73B481507}" destId="{37938B4D-E53F-DA4E-B957-CAD02F7FB7EE}" srcOrd="1" destOrd="0" presId="urn:microsoft.com/office/officeart/2005/8/layout/vList5"/>
    <dgm:cxn modelId="{D5F7059B-00AE-D741-A456-FC98D679E91F}" type="presParOf" srcId="{02647E72-DFC7-3A44-8AAF-34B9FA450789}" destId="{D92D3F73-73B5-4648-9A0D-3855C18C5A71}" srcOrd="1" destOrd="0" presId="urn:microsoft.com/office/officeart/2005/8/layout/vList5"/>
    <dgm:cxn modelId="{15DCF97C-C1AA-5546-B737-72817CA627EE}" type="presParOf" srcId="{02647E72-DFC7-3A44-8AAF-34B9FA450789}" destId="{E8FE416A-EF3D-5443-96D1-C70AFB1F4C06}" srcOrd="2" destOrd="0" presId="urn:microsoft.com/office/officeart/2005/8/layout/vList5"/>
    <dgm:cxn modelId="{22EC1CBB-45CB-FC4D-A966-F77E4DE42B38}" type="presParOf" srcId="{E8FE416A-EF3D-5443-96D1-C70AFB1F4C06}" destId="{A6A4122C-0585-B546-B814-BA36DF011578}" srcOrd="0" destOrd="0" presId="urn:microsoft.com/office/officeart/2005/8/layout/vList5"/>
    <dgm:cxn modelId="{84229E9B-F71E-9D4A-B7E6-62A5895DB650}" type="presParOf" srcId="{E8FE416A-EF3D-5443-96D1-C70AFB1F4C06}" destId="{D779644F-6A83-2F40-9DC7-CC8A796212DF}" srcOrd="1" destOrd="0" presId="urn:microsoft.com/office/officeart/2005/8/layout/vList5"/>
    <dgm:cxn modelId="{2CC0EFF7-524A-704C-8328-E5E3C4A8C892}" type="presParOf" srcId="{02647E72-DFC7-3A44-8AAF-34B9FA450789}" destId="{1638177D-6097-FE4B-A7AA-3747D2F93ECC}" srcOrd="3" destOrd="0" presId="urn:microsoft.com/office/officeart/2005/8/layout/vList5"/>
    <dgm:cxn modelId="{7BA7E878-A654-8A40-A4CF-28ED8487B005}" type="presParOf" srcId="{02647E72-DFC7-3A44-8AAF-34B9FA450789}" destId="{A88E1FA7-6894-A643-8F41-AC841B30857E}" srcOrd="4" destOrd="0" presId="urn:microsoft.com/office/officeart/2005/8/layout/vList5"/>
    <dgm:cxn modelId="{2868DDB8-795B-144B-BF97-DC6CECAF4F30}" type="presParOf" srcId="{A88E1FA7-6894-A643-8F41-AC841B30857E}" destId="{8DB6D89A-A0F6-C741-A744-2FEFC2075EE7}" srcOrd="0" destOrd="0" presId="urn:microsoft.com/office/officeart/2005/8/layout/vList5"/>
    <dgm:cxn modelId="{60A9CD57-3219-4D4C-AA5E-9D9E2C700556}" type="presParOf" srcId="{A88E1FA7-6894-A643-8F41-AC841B30857E}" destId="{E29C6465-823B-654A-8455-98C5AC1E95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38B4D-E53F-DA4E-B957-CAD02F7FB7EE}">
      <dsp:nvSpPr>
        <dsp:cNvPr id="0" name=""/>
        <dsp:cNvSpPr/>
      </dsp:nvSpPr>
      <dsp:spPr>
        <a:xfrm rot="5400000">
          <a:off x="6581834" y="-2517560"/>
          <a:ext cx="1480523" cy="6891384"/>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500" b="0" i="0" u="none" strike="noStrike" kern="1200" cap="none" dirty="0">
              <a:latin typeface="Overpass Medium" pitchFamily="2" charset="77"/>
              <a:ea typeface="+mn-ea"/>
              <a:cs typeface="Calibri"/>
            </a:rPr>
            <a:t>Explore building referral partnerships with more robust training programs (e.g., </a:t>
          </a:r>
          <a:r>
            <a:rPr lang="en-US" sz="1500" b="0" i="0" u="none" strike="noStrike" kern="1200" cap="none" dirty="0" err="1">
              <a:latin typeface="Overpass Medium" pitchFamily="2" charset="77"/>
              <a:ea typeface="+mn-ea"/>
              <a:cs typeface="Calibri"/>
            </a:rPr>
            <a:t>FreeWorld</a:t>
          </a:r>
          <a:r>
            <a:rPr lang="en-US" sz="1500" b="0" i="0" u="none" strike="noStrike" kern="1200" cap="none" dirty="0">
              <a:latin typeface="Overpass Medium" pitchFamily="2" charset="77"/>
              <a:ea typeface="+mn-ea"/>
              <a:cs typeface="Calibri"/>
            </a:rPr>
            <a:t>)
Provide support and coaching throughout the application process
Where possible, help assess and address financial barriers to participation (e.g., training costs, living expenses during training)</a:t>
          </a:r>
        </a:p>
      </dsp:txBody>
      <dsp:txXfrm rot="-5400000">
        <a:off x="3876404" y="260143"/>
        <a:ext cx="6819111" cy="1335977"/>
      </dsp:txXfrm>
    </dsp:sp>
    <dsp:sp modelId="{543488F4-4A24-E04F-A27C-C490240870EF}">
      <dsp:nvSpPr>
        <dsp:cNvPr id="0" name=""/>
        <dsp:cNvSpPr/>
      </dsp:nvSpPr>
      <dsp:spPr>
        <a:xfrm>
          <a:off x="0" y="2804"/>
          <a:ext cx="3876403" cy="185065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Partner</a:t>
          </a:r>
          <a:r>
            <a:rPr lang="en-US" sz="2000" kern="1200" baseline="0" dirty="0"/>
            <a:t> with Upskilling &amp; Training Providers </a:t>
          </a:r>
          <a:endParaRPr lang="en-US" sz="2000" kern="1200" dirty="0"/>
        </a:p>
      </dsp:txBody>
      <dsp:txXfrm>
        <a:off x="90341" y="93145"/>
        <a:ext cx="3695721" cy="1669972"/>
      </dsp:txXfrm>
    </dsp:sp>
    <dsp:sp modelId="{D779644F-6A83-2F40-9DC7-CC8A796212DF}">
      <dsp:nvSpPr>
        <dsp:cNvPr id="0" name=""/>
        <dsp:cNvSpPr/>
      </dsp:nvSpPr>
      <dsp:spPr>
        <a:xfrm rot="5400000">
          <a:off x="6581834" y="-574373"/>
          <a:ext cx="1480523" cy="6891384"/>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0" i="0" u="none" strike="noStrike" kern="1200" cap="none" dirty="0">
              <a:latin typeface="Overpass Medium" pitchFamily="2" charset="77"/>
              <a:ea typeface="+mn-ea"/>
              <a:cs typeface="Calibri"/>
            </a:rPr>
            <a:t>For skill boosting, knowledge building, or career exploration, pay for individual licenses on platforms like Coursera and </a:t>
          </a:r>
          <a:r>
            <a:rPr lang="en-US" sz="1500" b="0" i="0" u="none" strike="noStrike" kern="1200" cap="none" dirty="0">
              <a:latin typeface="Overpass Medium" pitchFamily="2" charset="77"/>
              <a:ea typeface="+mn-ea"/>
              <a:cs typeface="Calibri"/>
              <a:sym typeface="Arial"/>
            </a:rPr>
            <a:t>LinkedIn Learning</a:t>
          </a:r>
        </a:p>
        <a:p>
          <a:pPr marL="114300" lvl="1" indent="-114300" algn="l" defTabSz="666750">
            <a:lnSpc>
              <a:spcPct val="90000"/>
            </a:lnSpc>
            <a:spcBef>
              <a:spcPct val="0"/>
            </a:spcBef>
            <a:spcAft>
              <a:spcPct val="15000"/>
            </a:spcAft>
            <a:buFont typeface="Arial" panose="020B0604020202020204" pitchFamily="34" charset="0"/>
            <a:buChar char="•"/>
          </a:pPr>
          <a:r>
            <a:rPr lang="en-US" sz="1500" b="0" i="0" u="none" strike="noStrike" kern="1200" cap="none" dirty="0">
              <a:latin typeface="Overpass Medium" pitchFamily="2" charset="77"/>
              <a:ea typeface="+mn-ea"/>
              <a:cs typeface="Calibri"/>
              <a:sym typeface="Arial"/>
            </a:rPr>
            <a:t>Explore bulk licenses or partnerships to enable broader access (e.g., Coursera’s social impact programs)</a:t>
          </a:r>
        </a:p>
        <a:p>
          <a:pPr marL="114300" lvl="1" indent="-114300" algn="l" defTabSz="666750">
            <a:lnSpc>
              <a:spcPct val="90000"/>
            </a:lnSpc>
            <a:spcBef>
              <a:spcPct val="0"/>
            </a:spcBef>
            <a:spcAft>
              <a:spcPct val="15000"/>
            </a:spcAft>
            <a:buFont typeface="Arial" panose="020B0604020202020204" pitchFamily="34" charset="0"/>
            <a:buChar char="•"/>
          </a:pPr>
          <a:r>
            <a:rPr lang="en-US" sz="1500" b="0" i="0" u="none" strike="noStrike" kern="1200" cap="none" dirty="0">
              <a:latin typeface="Overpass Medium" pitchFamily="2" charset="77"/>
              <a:ea typeface="+mn-ea"/>
              <a:cs typeface="Calibri"/>
              <a:sym typeface="Arial"/>
            </a:rPr>
            <a:t>Where possible, offer guidance, accountability support, and access to computers to promote enrollment and completion </a:t>
          </a:r>
        </a:p>
      </dsp:txBody>
      <dsp:txXfrm rot="-5400000">
        <a:off x="3876404" y="2203330"/>
        <a:ext cx="6819111" cy="1335977"/>
      </dsp:txXfrm>
    </dsp:sp>
    <dsp:sp modelId="{A6A4122C-0585-B546-B814-BA36DF011578}">
      <dsp:nvSpPr>
        <dsp:cNvPr id="0" name=""/>
        <dsp:cNvSpPr/>
      </dsp:nvSpPr>
      <dsp:spPr>
        <a:xfrm>
          <a:off x="0" y="1945991"/>
          <a:ext cx="3876403" cy="185065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Facilitate</a:t>
          </a:r>
          <a:r>
            <a:rPr lang="en-US" sz="2000" kern="1200" baseline="0" dirty="0"/>
            <a:t> Access to Learning Platforms</a:t>
          </a:r>
          <a:endParaRPr lang="en-US" sz="2000" kern="1200" dirty="0"/>
        </a:p>
      </dsp:txBody>
      <dsp:txXfrm>
        <a:off x="90341" y="2036332"/>
        <a:ext cx="3695721" cy="1669972"/>
      </dsp:txXfrm>
    </dsp:sp>
    <dsp:sp modelId="{E29C6465-823B-654A-8455-98C5AC1E95E2}">
      <dsp:nvSpPr>
        <dsp:cNvPr id="0" name=""/>
        <dsp:cNvSpPr/>
      </dsp:nvSpPr>
      <dsp:spPr>
        <a:xfrm rot="5400000">
          <a:off x="6581834" y="1368813"/>
          <a:ext cx="1480523" cy="6891384"/>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Font typeface="Arial" panose="020B0604020202020204" pitchFamily="34" charset="0"/>
            <a:buNone/>
          </a:pPr>
          <a:endParaRPr lang="en-US" sz="1500" b="0" i="0" u="none" strike="noStrike" kern="1200" cap="none" dirty="0">
            <a:latin typeface="Overpass Medium" pitchFamily="2" charset="77"/>
            <a:ea typeface="+mn-ea"/>
            <a:cs typeface="Calibri"/>
          </a:endParaRPr>
        </a:p>
        <a:p>
          <a:pPr marL="114300" lvl="1" indent="-114300" algn="l" defTabSz="666750">
            <a:lnSpc>
              <a:spcPct val="90000"/>
            </a:lnSpc>
            <a:spcBef>
              <a:spcPct val="0"/>
            </a:spcBef>
            <a:spcAft>
              <a:spcPct val="15000"/>
            </a:spcAft>
            <a:buFont typeface="Arial" panose="020B0604020202020204" pitchFamily="34" charset="0"/>
            <a:buChar char="•"/>
          </a:pPr>
          <a:r>
            <a:rPr lang="en-US" sz="1500" b="0" i="0" u="none" strike="noStrike" kern="1200" cap="none" dirty="0">
              <a:latin typeface="Overpass Medium" pitchFamily="2" charset="77"/>
              <a:ea typeface="+mn-ea"/>
              <a:cs typeface="Calibri"/>
            </a:rPr>
            <a:t>Integrate resources into job readiness services (e.g., guide participants in browsing platforms like </a:t>
          </a:r>
          <a:r>
            <a:rPr lang="en-US" sz="1500" b="0" i="0" u="none" strike="noStrike" kern="1200" cap="none" dirty="0" err="1">
              <a:latin typeface="Overpass Medium" pitchFamily="2" charset="77"/>
              <a:ea typeface="+mn-ea"/>
              <a:cs typeface="Calibri"/>
            </a:rPr>
            <a:t>SkillUp</a:t>
          </a:r>
          <a:r>
            <a:rPr lang="en-US" sz="1500" b="0" i="0" u="none" strike="noStrike" kern="1200" cap="none" dirty="0">
              <a:latin typeface="Overpass Medium" pitchFamily="2" charset="77"/>
              <a:ea typeface="+mn-ea"/>
              <a:cs typeface="Calibri"/>
            </a:rPr>
            <a:t> to explore trainings and career paths)</a:t>
          </a:r>
        </a:p>
        <a:p>
          <a:pPr marL="114300" lvl="1" indent="-114300" algn="l" defTabSz="666750">
            <a:lnSpc>
              <a:spcPct val="90000"/>
            </a:lnSpc>
            <a:spcBef>
              <a:spcPct val="0"/>
            </a:spcBef>
            <a:spcAft>
              <a:spcPct val="15000"/>
            </a:spcAft>
            <a:buFont typeface="Arial" panose="020B0604020202020204" pitchFamily="34" charset="0"/>
            <a:buChar char="•"/>
          </a:pPr>
          <a:r>
            <a:rPr lang="en-US" sz="1500" b="0" i="0" u="none" strike="noStrike" kern="1200" cap="none" dirty="0">
              <a:latin typeface="Overpass Medium" pitchFamily="2" charset="77"/>
              <a:ea typeface="+mn-ea"/>
              <a:cs typeface="Calibri"/>
            </a:rPr>
            <a:t>Build participant capacity for independent exploration and decision-making</a:t>
          </a:r>
        </a:p>
        <a:p>
          <a:pPr marL="114300" lvl="1" indent="-114300" algn="l" defTabSz="666750">
            <a:lnSpc>
              <a:spcPct val="90000"/>
            </a:lnSpc>
            <a:spcBef>
              <a:spcPct val="0"/>
            </a:spcBef>
            <a:spcAft>
              <a:spcPct val="15000"/>
            </a:spcAft>
            <a:buFont typeface="Arial" panose="020B0604020202020204" pitchFamily="34" charset="0"/>
            <a:buChar char="•"/>
          </a:pPr>
          <a:r>
            <a:rPr lang="en-US" sz="1500" b="0" i="0" u="none" strike="noStrike" kern="1200" cap="none" dirty="0">
              <a:latin typeface="Overpass Medium" pitchFamily="2" charset="77"/>
              <a:ea typeface="+mn-ea"/>
              <a:cs typeface="Calibri"/>
            </a:rPr>
            <a:t>Consider maintaining a resource hub listing upskilling providers with key details</a:t>
          </a:r>
        </a:p>
        <a:p>
          <a:pPr marL="114300" lvl="1" indent="-114300" algn="l" defTabSz="666750">
            <a:lnSpc>
              <a:spcPct val="90000"/>
            </a:lnSpc>
            <a:spcBef>
              <a:spcPct val="0"/>
            </a:spcBef>
            <a:spcAft>
              <a:spcPct val="15000"/>
            </a:spcAft>
            <a:buFont typeface="Arial" panose="020B0604020202020204" pitchFamily="34" charset="0"/>
            <a:buChar char="•"/>
          </a:pPr>
          <a:endParaRPr lang="en-US" sz="1500" b="0" i="0" u="none" strike="noStrike" kern="1200" cap="none" dirty="0">
            <a:latin typeface="Overpass Medium" pitchFamily="2" charset="77"/>
            <a:ea typeface="+mn-ea"/>
            <a:cs typeface="Calibri"/>
          </a:endParaRPr>
        </a:p>
      </dsp:txBody>
      <dsp:txXfrm rot="-5400000">
        <a:off x="3876404" y="4146517"/>
        <a:ext cx="6819111" cy="1335977"/>
      </dsp:txXfrm>
    </dsp:sp>
    <dsp:sp modelId="{8DB6D89A-A0F6-C741-A744-2FEFC2075EE7}">
      <dsp:nvSpPr>
        <dsp:cNvPr id="0" name=""/>
        <dsp:cNvSpPr/>
      </dsp:nvSpPr>
      <dsp:spPr>
        <a:xfrm>
          <a:off x="0" y="3889178"/>
          <a:ext cx="3876403" cy="185065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endParaRPr lang="en-US" sz="2000" b="0" kern="1200" dirty="0"/>
        </a:p>
        <a:p>
          <a:pPr marL="0" lvl="0" indent="0" algn="ctr" defTabSz="889000">
            <a:lnSpc>
              <a:spcPct val="90000"/>
            </a:lnSpc>
            <a:spcBef>
              <a:spcPct val="0"/>
            </a:spcBef>
            <a:spcAft>
              <a:spcPct val="35000"/>
            </a:spcAft>
            <a:buNone/>
          </a:pPr>
          <a:r>
            <a:rPr lang="en-US" sz="2000" b="0" kern="1200" dirty="0"/>
            <a:t>Enable Navigation &amp; Self-Directed Exploration</a:t>
          </a:r>
        </a:p>
      </dsp:txBody>
      <dsp:txXfrm>
        <a:off x="90341" y="3979519"/>
        <a:ext cx="3695721" cy="16699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B2AD09-F6F6-0E60-FAA2-F03CB11775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4353A1-B64B-AE8C-BEE2-AD6606658C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16582F-FA23-094B-8934-D87D240D68CA}" type="datetimeFigureOut">
              <a:rPr lang="en-US" smtClean="0"/>
              <a:t>4/15/26</a:t>
            </a:fld>
            <a:endParaRPr lang="en-US"/>
          </a:p>
        </p:txBody>
      </p:sp>
      <p:sp>
        <p:nvSpPr>
          <p:cNvPr id="4" name="Footer Placeholder 3">
            <a:extLst>
              <a:ext uri="{FF2B5EF4-FFF2-40B4-BE49-F238E27FC236}">
                <a16:creationId xmlns:a16="http://schemas.microsoft.com/office/drawing/2014/main" id="{8355CFB0-1BD6-D1FB-C390-4C53D3F310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609103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1" name="Google Shape;24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45046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9783B-4921-6D98-027C-92DB9D608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928FC-8F5D-ECF4-1D08-CA20EB7BC1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5F38BC-AC73-DE97-6D7D-53F7AE51FF7B}"/>
              </a:ext>
            </a:extLst>
          </p:cNvPr>
          <p:cNvSpPr>
            <a:spLocks noGrp="1"/>
          </p:cNvSpPr>
          <p:nvPr>
            <p:ph type="body" idx="1"/>
          </p:nvPr>
        </p:nvSpPr>
        <p:spPr/>
        <p:txBody>
          <a:bodyPr/>
          <a:lstStyle/>
          <a:p>
            <a:r>
              <a:rPr lang="en-US" dirty="0"/>
              <a:t>Karen:</a:t>
            </a:r>
          </a:p>
          <a:p>
            <a:r>
              <a:rPr lang="en-US" dirty="0"/>
              <a:t>- Pre-app now and app later</a:t>
            </a:r>
          </a:p>
        </p:txBody>
      </p:sp>
      <p:sp>
        <p:nvSpPr>
          <p:cNvPr id="4" name="Slide Number Placeholder 3">
            <a:extLst>
              <a:ext uri="{FF2B5EF4-FFF2-40B4-BE49-F238E27FC236}">
                <a16:creationId xmlns:a16="http://schemas.microsoft.com/office/drawing/2014/main" id="{52DEA9BB-5575-D96D-6A85-3493D96FBA7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352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44DD0-D9A0-F48E-5952-9B464CE965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1D55F-45EE-4E13-FAAB-9934C4F27B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DBA8B6-1E90-ACBF-C026-1599861A0FDD}"/>
              </a:ext>
            </a:extLst>
          </p:cNvPr>
          <p:cNvSpPr>
            <a:spLocks noGrp="1"/>
          </p:cNvSpPr>
          <p:nvPr>
            <p:ph type="body" idx="1"/>
          </p:nvPr>
        </p:nvSpPr>
        <p:spPr/>
        <p:txBody>
          <a:bodyPr/>
          <a:lstStyle/>
          <a:p>
            <a:r>
              <a:rPr lang="en-US" dirty="0"/>
              <a:t>Karen:</a:t>
            </a:r>
          </a:p>
          <a:p>
            <a:r>
              <a:rPr lang="en-US" dirty="0"/>
              <a:t>- Pre-app now and app later</a:t>
            </a:r>
          </a:p>
        </p:txBody>
      </p:sp>
      <p:sp>
        <p:nvSpPr>
          <p:cNvPr id="4" name="Slide Number Placeholder 3">
            <a:extLst>
              <a:ext uri="{FF2B5EF4-FFF2-40B4-BE49-F238E27FC236}">
                <a16:creationId xmlns:a16="http://schemas.microsoft.com/office/drawing/2014/main" id="{76049F69-E576-9AB6-9BDB-1D37946D9A5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045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C8E28-9250-39DC-568C-53DC9E60B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5EB94-673E-D17E-7C32-D6A85C456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D44B73-8A68-747E-3810-72F57746C739}"/>
              </a:ext>
            </a:extLst>
          </p:cNvPr>
          <p:cNvSpPr>
            <a:spLocks noGrp="1"/>
          </p:cNvSpPr>
          <p:nvPr>
            <p:ph type="body" idx="1"/>
          </p:nvPr>
        </p:nvSpPr>
        <p:spPr/>
        <p:txBody>
          <a:bodyPr/>
          <a:lstStyle/>
          <a:p>
            <a:r>
              <a:rPr lang="en-US" dirty="0"/>
              <a:t>Karen:</a:t>
            </a:r>
          </a:p>
          <a:p>
            <a:r>
              <a:rPr lang="en-US" dirty="0"/>
              <a:t>- Pre-app now and app later</a:t>
            </a:r>
          </a:p>
        </p:txBody>
      </p:sp>
      <p:sp>
        <p:nvSpPr>
          <p:cNvPr id="4" name="Slide Number Placeholder 3">
            <a:extLst>
              <a:ext uri="{FF2B5EF4-FFF2-40B4-BE49-F238E27FC236}">
                <a16:creationId xmlns:a16="http://schemas.microsoft.com/office/drawing/2014/main" id="{47969FEC-70B3-117A-E282-32B993867463}"/>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9754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Katie</a:t>
            </a:r>
            <a:endParaRPr dirty="0"/>
          </a:p>
        </p:txBody>
      </p:sp>
      <p:sp>
        <p:nvSpPr>
          <p:cNvPr id="404" name="Google Shape;40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Greg</a:t>
            </a:r>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8D29F-C8D7-4436-D6BA-80F057A35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278B0-68FE-CCBA-9351-5ACD7D6D8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5A8C2-8098-B8C9-F20B-F19BE210BC54}"/>
              </a:ext>
            </a:extLst>
          </p:cNvPr>
          <p:cNvSpPr>
            <a:spLocks noGrp="1"/>
          </p:cNvSpPr>
          <p:nvPr>
            <p:ph type="body" idx="1"/>
          </p:nvPr>
        </p:nvSpPr>
        <p:spPr/>
        <p:txBody>
          <a:bodyPr/>
          <a:lstStyle/>
          <a:p>
            <a:r>
              <a:rPr lang="en-US" dirty="0"/>
              <a:t>Karen:</a:t>
            </a:r>
          </a:p>
          <a:p>
            <a:r>
              <a:rPr lang="en-US" dirty="0"/>
              <a:t>- Pre-app now and app later</a:t>
            </a:r>
          </a:p>
        </p:txBody>
      </p:sp>
      <p:sp>
        <p:nvSpPr>
          <p:cNvPr id="4" name="Slide Number Placeholder 3">
            <a:extLst>
              <a:ext uri="{FF2B5EF4-FFF2-40B4-BE49-F238E27FC236}">
                <a16:creationId xmlns:a16="http://schemas.microsoft.com/office/drawing/2014/main" id="{2D43C7B1-BFB0-1A72-B3BF-2A51728AFE1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32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a:extLst>
            <a:ext uri="{FF2B5EF4-FFF2-40B4-BE49-F238E27FC236}">
              <a16:creationId xmlns:a16="http://schemas.microsoft.com/office/drawing/2014/main" id="{17A4E0AB-F6CC-4DBB-BEE8-F328F5569A2F}"/>
            </a:ext>
          </a:extLst>
        </p:cNvPr>
        <p:cNvGrpSpPr/>
        <p:nvPr/>
      </p:nvGrpSpPr>
      <p:grpSpPr>
        <a:xfrm>
          <a:off x="0" y="0"/>
          <a:ext cx="0" cy="0"/>
          <a:chOff x="0" y="0"/>
          <a:chExt cx="0" cy="0"/>
        </a:xfrm>
      </p:grpSpPr>
      <p:sp>
        <p:nvSpPr>
          <p:cNvPr id="257" name="Google Shape;257;p13:notes">
            <a:extLst>
              <a:ext uri="{FF2B5EF4-FFF2-40B4-BE49-F238E27FC236}">
                <a16:creationId xmlns:a16="http://schemas.microsoft.com/office/drawing/2014/main" id="{D5DAD8E5-2921-8994-2E6F-4C1E2C1A5EF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Greg</a:t>
            </a:r>
          </a:p>
        </p:txBody>
      </p:sp>
      <p:sp>
        <p:nvSpPr>
          <p:cNvPr id="258" name="Google Shape;258;p13:notes">
            <a:extLst>
              <a:ext uri="{FF2B5EF4-FFF2-40B4-BE49-F238E27FC236}">
                <a16:creationId xmlns:a16="http://schemas.microsoft.com/office/drawing/2014/main" id="{CC898B9B-2C0E-02F3-FF48-C017381682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19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a:extLst>
            <a:ext uri="{FF2B5EF4-FFF2-40B4-BE49-F238E27FC236}">
              <a16:creationId xmlns:a16="http://schemas.microsoft.com/office/drawing/2014/main" id="{B76544F2-F39C-530A-2D5A-27B8CC11E2C7}"/>
            </a:ext>
          </a:extLst>
        </p:cNvPr>
        <p:cNvGrpSpPr/>
        <p:nvPr/>
      </p:nvGrpSpPr>
      <p:grpSpPr>
        <a:xfrm>
          <a:off x="0" y="0"/>
          <a:ext cx="0" cy="0"/>
          <a:chOff x="0" y="0"/>
          <a:chExt cx="0" cy="0"/>
        </a:xfrm>
      </p:grpSpPr>
      <p:sp>
        <p:nvSpPr>
          <p:cNvPr id="257" name="Google Shape;257;p13:notes">
            <a:extLst>
              <a:ext uri="{FF2B5EF4-FFF2-40B4-BE49-F238E27FC236}">
                <a16:creationId xmlns:a16="http://schemas.microsoft.com/office/drawing/2014/main" id="{E20160D2-6823-F00B-D475-C205868DCB1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Greg</a:t>
            </a:r>
          </a:p>
        </p:txBody>
      </p:sp>
      <p:sp>
        <p:nvSpPr>
          <p:cNvPr id="258" name="Google Shape;258;p13:notes">
            <a:extLst>
              <a:ext uri="{FF2B5EF4-FFF2-40B4-BE49-F238E27FC236}">
                <a16:creationId xmlns:a16="http://schemas.microsoft.com/office/drawing/2014/main" id="{A4C5A3B2-46CB-AA72-93B8-5E60D5C34F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895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a:extLst>
            <a:ext uri="{FF2B5EF4-FFF2-40B4-BE49-F238E27FC236}">
              <a16:creationId xmlns:a16="http://schemas.microsoft.com/office/drawing/2014/main" id="{DFC8E933-4F3D-C873-2347-3BA8B220BB9A}"/>
            </a:ext>
          </a:extLst>
        </p:cNvPr>
        <p:cNvGrpSpPr/>
        <p:nvPr/>
      </p:nvGrpSpPr>
      <p:grpSpPr>
        <a:xfrm>
          <a:off x="0" y="0"/>
          <a:ext cx="0" cy="0"/>
          <a:chOff x="0" y="0"/>
          <a:chExt cx="0" cy="0"/>
        </a:xfrm>
      </p:grpSpPr>
      <p:sp>
        <p:nvSpPr>
          <p:cNvPr id="257" name="Google Shape;257;p13:notes">
            <a:extLst>
              <a:ext uri="{FF2B5EF4-FFF2-40B4-BE49-F238E27FC236}">
                <a16:creationId xmlns:a16="http://schemas.microsoft.com/office/drawing/2014/main" id="{9D1225B7-65C6-B1E3-5A60-6052C16F91F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Greg</a:t>
            </a:r>
          </a:p>
        </p:txBody>
      </p:sp>
      <p:sp>
        <p:nvSpPr>
          <p:cNvPr id="258" name="Google Shape;258;p13:notes">
            <a:extLst>
              <a:ext uri="{FF2B5EF4-FFF2-40B4-BE49-F238E27FC236}">
                <a16:creationId xmlns:a16="http://schemas.microsoft.com/office/drawing/2014/main" id="{E50F57ED-26EB-B6B9-A0A3-5272E63B52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36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a:extLst>
            <a:ext uri="{FF2B5EF4-FFF2-40B4-BE49-F238E27FC236}">
              <a16:creationId xmlns:a16="http://schemas.microsoft.com/office/drawing/2014/main" id="{AAE00DC9-5003-0033-7A3B-1F5E0D33D1C4}"/>
            </a:ext>
          </a:extLst>
        </p:cNvPr>
        <p:cNvGrpSpPr/>
        <p:nvPr/>
      </p:nvGrpSpPr>
      <p:grpSpPr>
        <a:xfrm>
          <a:off x="0" y="0"/>
          <a:ext cx="0" cy="0"/>
          <a:chOff x="0" y="0"/>
          <a:chExt cx="0" cy="0"/>
        </a:xfrm>
      </p:grpSpPr>
      <p:sp>
        <p:nvSpPr>
          <p:cNvPr id="257" name="Google Shape;257;p13:notes">
            <a:extLst>
              <a:ext uri="{FF2B5EF4-FFF2-40B4-BE49-F238E27FC236}">
                <a16:creationId xmlns:a16="http://schemas.microsoft.com/office/drawing/2014/main" id="{1D28834A-4ED0-15B9-0644-8761E8A6FCC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Greg</a:t>
            </a:r>
          </a:p>
        </p:txBody>
      </p:sp>
      <p:sp>
        <p:nvSpPr>
          <p:cNvPr id="258" name="Google Shape;258;p13:notes">
            <a:extLst>
              <a:ext uri="{FF2B5EF4-FFF2-40B4-BE49-F238E27FC236}">
                <a16:creationId xmlns:a16="http://schemas.microsoft.com/office/drawing/2014/main" id="{B12A03E6-E536-D3E4-31EB-90C787A690B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68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98899-DCCF-CF3C-8A8F-FAB54D4D58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3BC50-B7AF-FC7A-3DB1-1FF5099A5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EAFDD-AC6F-401F-2889-D4BBBB3A5462}"/>
              </a:ext>
            </a:extLst>
          </p:cNvPr>
          <p:cNvSpPr>
            <a:spLocks noGrp="1"/>
          </p:cNvSpPr>
          <p:nvPr>
            <p:ph type="body" idx="1"/>
          </p:nvPr>
        </p:nvSpPr>
        <p:spPr/>
        <p:txBody>
          <a:bodyPr/>
          <a:lstStyle/>
          <a:p>
            <a:r>
              <a:rPr lang="en-US" dirty="0"/>
              <a:t>Karen:</a:t>
            </a:r>
          </a:p>
          <a:p>
            <a:r>
              <a:rPr lang="en-US" dirty="0"/>
              <a:t>- Pre-app now and app later</a:t>
            </a:r>
          </a:p>
        </p:txBody>
      </p:sp>
      <p:sp>
        <p:nvSpPr>
          <p:cNvPr id="4" name="Slide Number Placeholder 3">
            <a:extLst>
              <a:ext uri="{FF2B5EF4-FFF2-40B4-BE49-F238E27FC236}">
                <a16:creationId xmlns:a16="http://schemas.microsoft.com/office/drawing/2014/main" id="{1C18E97A-552A-5131-AA0A-C50654836AC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788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a:extLst>
            <a:ext uri="{FF2B5EF4-FFF2-40B4-BE49-F238E27FC236}">
              <a16:creationId xmlns:a16="http://schemas.microsoft.com/office/drawing/2014/main" id="{979E31E0-AFF3-D246-6828-9AEC8BCEC436}"/>
            </a:ext>
          </a:extLst>
        </p:cNvPr>
        <p:cNvGrpSpPr/>
        <p:nvPr/>
      </p:nvGrpSpPr>
      <p:grpSpPr>
        <a:xfrm>
          <a:off x="0" y="0"/>
          <a:ext cx="0" cy="0"/>
          <a:chOff x="0" y="0"/>
          <a:chExt cx="0" cy="0"/>
        </a:xfrm>
      </p:grpSpPr>
      <p:sp>
        <p:nvSpPr>
          <p:cNvPr id="257" name="Google Shape;257;p13:notes">
            <a:extLst>
              <a:ext uri="{FF2B5EF4-FFF2-40B4-BE49-F238E27FC236}">
                <a16:creationId xmlns:a16="http://schemas.microsoft.com/office/drawing/2014/main" id="{45AD3DD3-FDFA-06D2-3C03-768E3232914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Greg</a:t>
            </a:r>
          </a:p>
        </p:txBody>
      </p:sp>
      <p:sp>
        <p:nvSpPr>
          <p:cNvPr id="258" name="Google Shape;258;p13:notes">
            <a:extLst>
              <a:ext uri="{FF2B5EF4-FFF2-40B4-BE49-F238E27FC236}">
                <a16:creationId xmlns:a16="http://schemas.microsoft.com/office/drawing/2014/main" id="{77DEB99C-88BE-EE0C-1A96-AA8C8611E89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4245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1"/>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8044254B-E141-09BE-06BA-AE0F1D4889C4}"/>
              </a:ext>
            </a:extLst>
          </p:cNvPr>
          <p:cNvPicPr>
            <a:picLocks noChangeAspect="1"/>
          </p:cNvPicPr>
          <p:nvPr userDrawn="1"/>
        </p:nvPicPr>
        <p:blipFill>
          <a:blip r:embed="rId2">
            <a:alphaModFix/>
          </a:blip>
          <a:stretch>
            <a:fillRect/>
          </a:stretch>
        </p:blipFill>
        <p:spPr>
          <a:xfrm>
            <a:off x="5998520" y="-152400"/>
            <a:ext cx="6193042" cy="7010400"/>
          </a:xfrm>
          <a:prstGeom prst="rect">
            <a:avLst/>
          </a:prstGeom>
        </p:spPr>
      </p:pic>
      <p:pic>
        <p:nvPicPr>
          <p:cNvPr id="3" name="Picture 2">
            <a:extLst>
              <a:ext uri="{FF2B5EF4-FFF2-40B4-BE49-F238E27FC236}">
                <a16:creationId xmlns:a16="http://schemas.microsoft.com/office/drawing/2014/main" id="{30F4B5A9-7E61-BFB3-D255-C6307994FBEC}"/>
              </a:ext>
            </a:extLst>
          </p:cNvPr>
          <p:cNvPicPr>
            <a:picLocks noChangeAspect="1"/>
          </p:cNvPicPr>
          <p:nvPr userDrawn="1"/>
        </p:nvPicPr>
        <p:blipFill>
          <a:blip r:embed="rId2">
            <a:alphaModFix/>
          </a:blip>
          <a:stretch>
            <a:fillRect/>
          </a:stretch>
        </p:blipFill>
        <p:spPr>
          <a:xfrm>
            <a:off x="-106019" y="-76200"/>
            <a:ext cx="6193042" cy="7010400"/>
          </a:xfrm>
          <a:prstGeom prst="rect">
            <a:avLst/>
          </a:prstGeom>
        </p:spPr>
      </p:pic>
      <p:pic>
        <p:nvPicPr>
          <p:cNvPr id="9" name="Picture 8">
            <a:extLst>
              <a:ext uri="{FF2B5EF4-FFF2-40B4-BE49-F238E27FC236}">
                <a16:creationId xmlns:a16="http://schemas.microsoft.com/office/drawing/2014/main" id="{59F627B4-4583-328C-B7DE-7D0D2D0087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3" y="0"/>
            <a:ext cx="12192002" cy="4922457"/>
          </a:xfrm>
          <a:prstGeom prst="rect">
            <a:avLst/>
          </a:prstGeom>
          <a:blipFill>
            <a:blip r:embed="rId4" cstate="screen">
              <a:extLst>
                <a:ext uri="{28A0092B-C50C-407E-A947-70E740481C1C}">
                  <a14:useLocalDpi xmlns:a14="http://schemas.microsoft.com/office/drawing/2010/main"/>
                </a:ext>
              </a:extLst>
            </a:blip>
            <a:stretch>
              <a:fillRect l="87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5"/>
                <a:stretch>
                  <a:fillRect/>
                </a:stretch>
              </a:blipFill>
            </a:endParaRPr>
          </a:p>
        </p:txBody>
      </p:sp>
      <p:sp>
        <p:nvSpPr>
          <p:cNvPr id="7" name="Title 27">
            <a:extLst>
              <a:ext uri="{FF2B5EF4-FFF2-40B4-BE49-F238E27FC236}">
                <a16:creationId xmlns:a16="http://schemas.microsoft.com/office/drawing/2014/main" id="{72D2FD0A-C0D9-C4A9-7856-D68C2FAB2A34}"/>
              </a:ext>
            </a:extLst>
          </p:cNvPr>
          <p:cNvSpPr>
            <a:spLocks noGrp="1"/>
          </p:cNvSpPr>
          <p:nvPr>
            <p:ph type="ctrTitle" hasCustomPrompt="1"/>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sp>
        <p:nvSpPr>
          <p:cNvPr id="8" name="Subtitle 28">
            <a:extLst>
              <a:ext uri="{FF2B5EF4-FFF2-40B4-BE49-F238E27FC236}">
                <a16:creationId xmlns:a16="http://schemas.microsoft.com/office/drawing/2014/main" id="{01C8787B-50C9-171C-CC6B-8BEEF283281E}"/>
              </a:ext>
            </a:extLst>
          </p:cNvPr>
          <p:cNvSpPr>
            <a:spLocks noGrp="1"/>
          </p:cNvSpPr>
          <p:nvPr>
            <p:ph type="subTitle" idx="4294967295" hasCustomPrompt="1"/>
          </p:nvPr>
        </p:nvSpPr>
        <p:spPr>
          <a:xfrm>
            <a:off x="412165" y="6203767"/>
            <a:ext cx="9144000" cy="377539"/>
          </a:xfrm>
        </p:spPr>
        <p:txBody>
          <a:bodyPr>
            <a:normAutofit fontScale="77500" lnSpcReduction="20000"/>
          </a:bodyPr>
          <a:lstStyle/>
          <a:p>
            <a:pPr marL="50800" indent="0">
              <a:buNone/>
            </a:pPr>
            <a:r>
              <a:rPr lang="en-US" sz="1800">
                <a:solidFill>
                  <a:schemeClr val="bg1"/>
                </a:solidFill>
                <a:latin typeface="Overpass Medium" pitchFamily="2" charset="77"/>
                <a:cs typeface="Arial" panose="020B0604020202020204" pitchFamily="34" charset="0"/>
              </a:rPr>
              <a:t>Date</a:t>
            </a:r>
          </a:p>
        </p:txBody>
      </p:sp>
      <p:sp>
        <p:nvSpPr>
          <p:cNvPr id="17" name="Picture Placeholder 13">
            <a:extLst>
              <a:ext uri="{FF2B5EF4-FFF2-40B4-BE49-F238E27FC236}">
                <a16:creationId xmlns:a16="http://schemas.microsoft.com/office/drawing/2014/main" id="{026DABBA-051B-F410-76F1-E33520E74160}"/>
              </a:ext>
            </a:extLst>
          </p:cNvPr>
          <p:cNvSpPr>
            <a:spLocks noGrp="1"/>
          </p:cNvSpPr>
          <p:nvPr>
            <p:ph type="pic" sz="quarter" idx="10"/>
          </p:nvPr>
        </p:nvSpPr>
        <p:spPr>
          <a:xfrm>
            <a:off x="0" y="0"/>
            <a:ext cx="3327400" cy="4122738"/>
          </a:xfrm>
          <a:solidFill>
            <a:schemeClr val="bg1">
              <a:lumMod val="85000"/>
            </a:schemeClr>
          </a:solidFill>
        </p:spPr>
        <p:txBody>
          <a:bodyPr anchor="ctr" anchorCtr="1"/>
          <a:lstStyle>
            <a:lvl1pPr marL="50800" indent="0">
              <a:buNone/>
              <a:defRPr/>
            </a:lvl1pPr>
          </a:lstStyle>
          <a:p>
            <a:endParaRPr lang="en-US"/>
          </a:p>
        </p:txBody>
      </p:sp>
      <p:sp>
        <p:nvSpPr>
          <p:cNvPr id="18" name="Picture Placeholder 13">
            <a:extLst>
              <a:ext uri="{FF2B5EF4-FFF2-40B4-BE49-F238E27FC236}">
                <a16:creationId xmlns:a16="http://schemas.microsoft.com/office/drawing/2014/main" id="{47960B6A-CD8D-E827-2BF1-9ACCD33E27DE}"/>
              </a:ext>
            </a:extLst>
          </p:cNvPr>
          <p:cNvSpPr>
            <a:spLocks noGrp="1"/>
          </p:cNvSpPr>
          <p:nvPr>
            <p:ph type="pic" sz="quarter" idx="11"/>
          </p:nvPr>
        </p:nvSpPr>
        <p:spPr>
          <a:xfrm>
            <a:off x="3348061" y="0"/>
            <a:ext cx="3327400" cy="4122738"/>
          </a:xfrm>
          <a:solidFill>
            <a:schemeClr val="bg1">
              <a:lumMod val="85000"/>
            </a:schemeClr>
          </a:solidFill>
        </p:spPr>
        <p:txBody>
          <a:bodyPr anchor="ctr" anchorCtr="1"/>
          <a:lstStyle>
            <a:lvl1pPr marL="50800" indent="0">
              <a:buNone/>
              <a:defRPr/>
            </a:lvl1pPr>
          </a:lstStyle>
          <a:p>
            <a:endParaRPr lang="en-US"/>
          </a:p>
        </p:txBody>
      </p:sp>
      <p:sp>
        <p:nvSpPr>
          <p:cNvPr id="19" name="Picture Placeholder 13">
            <a:extLst>
              <a:ext uri="{FF2B5EF4-FFF2-40B4-BE49-F238E27FC236}">
                <a16:creationId xmlns:a16="http://schemas.microsoft.com/office/drawing/2014/main" id="{25CDA2AC-1E9F-16EB-FE4C-478174027719}"/>
              </a:ext>
            </a:extLst>
          </p:cNvPr>
          <p:cNvSpPr>
            <a:spLocks noGrp="1"/>
          </p:cNvSpPr>
          <p:nvPr>
            <p:ph type="pic" sz="quarter" idx="12"/>
          </p:nvPr>
        </p:nvSpPr>
        <p:spPr>
          <a:xfrm>
            <a:off x="6672017" y="0"/>
            <a:ext cx="3327400" cy="4122738"/>
          </a:xfrm>
          <a:solidFill>
            <a:schemeClr val="bg1">
              <a:lumMod val="85000"/>
            </a:schemeClr>
          </a:solidFill>
        </p:spPr>
        <p:txBody>
          <a:bodyPr anchor="ctr" anchorCtr="1"/>
          <a:lstStyle>
            <a:lvl1pPr marL="50800" indent="0">
              <a:buNone/>
              <a:defRPr/>
            </a:lvl1pPr>
          </a:lstStyle>
          <a:p>
            <a:endParaRPr lang="en-US"/>
          </a:p>
        </p:txBody>
      </p:sp>
    </p:spTree>
    <p:extLst>
      <p:ext uri="{BB962C8B-B14F-4D97-AF65-F5344CB8AC3E}">
        <p14:creationId xmlns:p14="http://schemas.microsoft.com/office/powerpoint/2010/main" val="12344495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reserve="1" userDrawn="1">
  <p:cSld name="5_Title and Content">
    <p:bg>
      <p:bgPr>
        <a:solidFill>
          <a:schemeClr val="accent1"/>
        </a:solidFill>
        <a:effectLst/>
      </p:bgPr>
    </p:bg>
    <p:spTree>
      <p:nvGrpSpPr>
        <p:cNvPr id="1" name="Shape 28"/>
        <p:cNvGrpSpPr/>
        <p:nvPr/>
      </p:nvGrpSpPr>
      <p:grpSpPr>
        <a:xfrm>
          <a:off x="0" y="0"/>
          <a:ext cx="0" cy="0"/>
          <a:chOff x="0" y="0"/>
          <a:chExt cx="0" cy="0"/>
        </a:xfrm>
      </p:grpSpPr>
      <p:grpSp>
        <p:nvGrpSpPr>
          <p:cNvPr id="7" name="Group 6">
            <a:extLst>
              <a:ext uri="{FF2B5EF4-FFF2-40B4-BE49-F238E27FC236}">
                <a16:creationId xmlns:a16="http://schemas.microsoft.com/office/drawing/2014/main" id="{AFE922B5-AF09-8B83-BDC3-F9D32EA19A35}"/>
              </a:ext>
            </a:extLst>
          </p:cNvPr>
          <p:cNvGrpSpPr/>
          <p:nvPr userDrawn="1"/>
        </p:nvGrpSpPr>
        <p:grpSpPr>
          <a:xfrm>
            <a:off x="-106018" y="-81643"/>
            <a:ext cx="12404035" cy="7021286"/>
            <a:chOff x="-106018" y="-81643"/>
            <a:chExt cx="12404035" cy="7021286"/>
          </a:xfrm>
        </p:grpSpPr>
        <p:pic>
          <p:nvPicPr>
            <p:cNvPr id="5" name="Picture 4">
              <a:extLst>
                <a:ext uri="{FF2B5EF4-FFF2-40B4-BE49-F238E27FC236}">
                  <a16:creationId xmlns:a16="http://schemas.microsoft.com/office/drawing/2014/main" id="{112CF7C7-C0A7-A052-D745-3F89BA86CF96}"/>
                </a:ext>
              </a:extLst>
            </p:cNvPr>
            <p:cNvPicPr>
              <a:picLocks noChangeAspect="1"/>
            </p:cNvPicPr>
            <p:nvPr userDrawn="1"/>
          </p:nvPicPr>
          <p:blipFill>
            <a:blip r:embed="rId2">
              <a:alphaModFix/>
            </a:blip>
            <a:stretch>
              <a:fillRect/>
            </a:stretch>
          </p:blipFill>
          <p:spPr>
            <a:xfrm>
              <a:off x="-106018" y="-70757"/>
              <a:ext cx="6193042" cy="7010400"/>
            </a:xfrm>
            <a:prstGeom prst="rect">
              <a:avLst/>
            </a:prstGeom>
          </p:spPr>
        </p:pic>
        <p:pic>
          <p:nvPicPr>
            <p:cNvPr id="6" name="Picture 5">
              <a:extLst>
                <a:ext uri="{FF2B5EF4-FFF2-40B4-BE49-F238E27FC236}">
                  <a16:creationId xmlns:a16="http://schemas.microsoft.com/office/drawing/2014/main" id="{53673949-DD17-DF60-C18C-23D2DF348F5B}"/>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grpSp>
      <p:sp>
        <p:nvSpPr>
          <p:cNvPr id="17" name="Google Shape;25;p32">
            <a:extLst>
              <a:ext uri="{FF2B5EF4-FFF2-40B4-BE49-F238E27FC236}">
                <a16:creationId xmlns:a16="http://schemas.microsoft.com/office/drawing/2014/main" id="{BF681194-D502-4868-81A6-4F1CFAA32FEE}"/>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chemeClr val="lt1"/>
              </a:solidFill>
              <a:latin typeface="Overpass Medium" pitchFamily="2" charset="77"/>
              <a:ea typeface="Inter"/>
              <a:cs typeface="Inter"/>
              <a:sym typeface="Inter"/>
            </a:endParaRPr>
          </a:p>
        </p:txBody>
      </p:sp>
      <p:pic>
        <p:nvPicPr>
          <p:cNvPr id="18" name="Picture 17">
            <a:extLst>
              <a:ext uri="{FF2B5EF4-FFF2-40B4-BE49-F238E27FC236}">
                <a16:creationId xmlns:a16="http://schemas.microsoft.com/office/drawing/2014/main" id="{804C0BE0-79D8-4DA7-F3CA-1B1EAA8C0E05}"/>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Tree>
    <p:extLst>
      <p:ext uri="{BB962C8B-B14F-4D97-AF65-F5344CB8AC3E}">
        <p14:creationId xmlns:p14="http://schemas.microsoft.com/office/powerpoint/2010/main" val="320831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preserve="1" userDrawn="1">
  <p:cSld name="3_Title and Content">
    <p:bg>
      <p:bgPr>
        <a:solidFill>
          <a:schemeClr val="accent4"/>
        </a:solidFill>
        <a:effectLst/>
      </p:bgPr>
    </p:bg>
    <p:spTree>
      <p:nvGrpSpPr>
        <p:cNvPr id="1" name="Shape 33"/>
        <p:cNvGrpSpPr/>
        <p:nvPr/>
      </p:nvGrpSpPr>
      <p:grpSpPr>
        <a:xfrm>
          <a:off x="0" y="0"/>
          <a:ext cx="0" cy="0"/>
          <a:chOff x="0" y="0"/>
          <a:chExt cx="0" cy="0"/>
        </a:xfrm>
      </p:grpSpPr>
      <p:grpSp>
        <p:nvGrpSpPr>
          <p:cNvPr id="2" name="Group 1">
            <a:extLst>
              <a:ext uri="{FF2B5EF4-FFF2-40B4-BE49-F238E27FC236}">
                <a16:creationId xmlns:a16="http://schemas.microsoft.com/office/drawing/2014/main" id="{2B9F5C35-0255-F04E-BE73-A9DA0AD71763}"/>
              </a:ext>
            </a:extLst>
          </p:cNvPr>
          <p:cNvGrpSpPr/>
          <p:nvPr userDrawn="1"/>
        </p:nvGrpSpPr>
        <p:grpSpPr>
          <a:xfrm>
            <a:off x="-106018" y="-70757"/>
            <a:ext cx="12395060" cy="7081157"/>
            <a:chOff x="-106018" y="-55680"/>
            <a:chExt cx="12395060" cy="7081157"/>
          </a:xfrm>
        </p:grpSpPr>
        <p:pic>
          <p:nvPicPr>
            <p:cNvPr id="8" name="Picture 7">
              <a:extLst>
                <a:ext uri="{FF2B5EF4-FFF2-40B4-BE49-F238E27FC236}">
                  <a16:creationId xmlns:a16="http://schemas.microsoft.com/office/drawing/2014/main" id="{5652FCD0-FF4E-E364-CBD5-3131566872B0}"/>
                </a:ext>
              </a:extLst>
            </p:cNvPr>
            <p:cNvPicPr>
              <a:picLocks noChangeAspect="1"/>
            </p:cNvPicPr>
            <p:nvPr userDrawn="1"/>
          </p:nvPicPr>
          <p:blipFill>
            <a:blip r:embed="rId2">
              <a:alphaModFix/>
            </a:blip>
            <a:stretch>
              <a:fillRect/>
            </a:stretch>
          </p:blipFill>
          <p:spPr>
            <a:xfrm>
              <a:off x="6096000" y="15077"/>
              <a:ext cx="6193042" cy="7010400"/>
            </a:xfrm>
            <a:prstGeom prst="rect">
              <a:avLst/>
            </a:prstGeom>
          </p:spPr>
        </p:pic>
        <p:pic>
          <p:nvPicPr>
            <p:cNvPr id="7" name="Picture 6">
              <a:extLst>
                <a:ext uri="{FF2B5EF4-FFF2-40B4-BE49-F238E27FC236}">
                  <a16:creationId xmlns:a16="http://schemas.microsoft.com/office/drawing/2014/main" id="{EF76035A-D728-EADC-8185-BAC6BD1C1F0D}"/>
                </a:ext>
              </a:extLst>
            </p:cNvPr>
            <p:cNvPicPr>
              <a:picLocks noChangeAspect="1"/>
            </p:cNvPicPr>
            <p:nvPr userDrawn="1"/>
          </p:nvPicPr>
          <p:blipFill>
            <a:blip r:embed="rId2">
              <a:alphaModFix/>
            </a:blip>
            <a:stretch>
              <a:fillRect/>
            </a:stretch>
          </p:blipFill>
          <p:spPr>
            <a:xfrm>
              <a:off x="-106018" y="-55680"/>
              <a:ext cx="6193042" cy="7010400"/>
            </a:xfrm>
            <a:prstGeom prst="rect">
              <a:avLst/>
            </a:prstGeom>
          </p:spPr>
        </p:pic>
      </p:grpSp>
      <p:sp>
        <p:nvSpPr>
          <p:cNvPr id="9" name="Google Shape;25;p32">
            <a:extLst>
              <a:ext uri="{FF2B5EF4-FFF2-40B4-BE49-F238E27FC236}">
                <a16:creationId xmlns:a16="http://schemas.microsoft.com/office/drawing/2014/main" id="{7F8C4AA6-8E2D-E9CA-98D3-024D9D345271}"/>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chemeClr val="lt1"/>
              </a:solidFill>
              <a:latin typeface="Overpass Medium" pitchFamily="2" charset="77"/>
              <a:ea typeface="Inter"/>
              <a:cs typeface="Inter"/>
              <a:sym typeface="Inter"/>
            </a:endParaRPr>
          </a:p>
        </p:txBody>
      </p:sp>
      <p:pic>
        <p:nvPicPr>
          <p:cNvPr id="11" name="Picture 10">
            <a:extLst>
              <a:ext uri="{FF2B5EF4-FFF2-40B4-BE49-F238E27FC236}">
                <a16:creationId xmlns:a16="http://schemas.microsoft.com/office/drawing/2014/main" id="{CF3E6559-408F-7721-F185-2E396D59EC02}"/>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134146"/>
            <a:ext cx="877206" cy="434044"/>
          </a:xfrm>
          <a:prstGeom prst="rect">
            <a:avLst/>
          </a:prstGeom>
        </p:spPr>
      </p:pic>
    </p:spTree>
    <p:extLst>
      <p:ext uri="{BB962C8B-B14F-4D97-AF65-F5344CB8AC3E}">
        <p14:creationId xmlns:p14="http://schemas.microsoft.com/office/powerpoint/2010/main" val="2194192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3_Title and Content">
    <p:bg>
      <p:bgPr>
        <a:solidFill>
          <a:schemeClr val="accent3"/>
        </a:solidFill>
        <a:effectLst/>
      </p:bgPr>
    </p:bg>
    <p:spTree>
      <p:nvGrpSpPr>
        <p:cNvPr id="1" name="Shape 33"/>
        <p:cNvGrpSpPr/>
        <p:nvPr/>
      </p:nvGrpSpPr>
      <p:grpSpPr>
        <a:xfrm>
          <a:off x="0" y="0"/>
          <a:ext cx="0" cy="0"/>
          <a:chOff x="0" y="0"/>
          <a:chExt cx="0" cy="0"/>
        </a:xfrm>
      </p:grpSpPr>
      <p:grpSp>
        <p:nvGrpSpPr>
          <p:cNvPr id="2" name="Group 1">
            <a:extLst>
              <a:ext uri="{FF2B5EF4-FFF2-40B4-BE49-F238E27FC236}">
                <a16:creationId xmlns:a16="http://schemas.microsoft.com/office/drawing/2014/main" id="{2B9F5C35-0255-F04E-BE73-A9DA0AD71763}"/>
              </a:ext>
            </a:extLst>
          </p:cNvPr>
          <p:cNvGrpSpPr/>
          <p:nvPr userDrawn="1"/>
        </p:nvGrpSpPr>
        <p:grpSpPr>
          <a:xfrm>
            <a:off x="-106018" y="-70757"/>
            <a:ext cx="12395060" cy="7081157"/>
            <a:chOff x="-106018" y="-55680"/>
            <a:chExt cx="12395060" cy="7081157"/>
          </a:xfrm>
        </p:grpSpPr>
        <p:pic>
          <p:nvPicPr>
            <p:cNvPr id="8" name="Picture 7">
              <a:extLst>
                <a:ext uri="{FF2B5EF4-FFF2-40B4-BE49-F238E27FC236}">
                  <a16:creationId xmlns:a16="http://schemas.microsoft.com/office/drawing/2014/main" id="{5652FCD0-FF4E-E364-CBD5-3131566872B0}"/>
                </a:ext>
              </a:extLst>
            </p:cNvPr>
            <p:cNvPicPr>
              <a:picLocks noChangeAspect="1"/>
            </p:cNvPicPr>
            <p:nvPr userDrawn="1"/>
          </p:nvPicPr>
          <p:blipFill>
            <a:blip r:embed="rId2">
              <a:alphaModFix/>
            </a:blip>
            <a:stretch>
              <a:fillRect/>
            </a:stretch>
          </p:blipFill>
          <p:spPr>
            <a:xfrm>
              <a:off x="6096000" y="15077"/>
              <a:ext cx="6193042" cy="7010400"/>
            </a:xfrm>
            <a:prstGeom prst="rect">
              <a:avLst/>
            </a:prstGeom>
          </p:spPr>
        </p:pic>
        <p:pic>
          <p:nvPicPr>
            <p:cNvPr id="7" name="Picture 6">
              <a:extLst>
                <a:ext uri="{FF2B5EF4-FFF2-40B4-BE49-F238E27FC236}">
                  <a16:creationId xmlns:a16="http://schemas.microsoft.com/office/drawing/2014/main" id="{EF76035A-D728-EADC-8185-BAC6BD1C1F0D}"/>
                </a:ext>
              </a:extLst>
            </p:cNvPr>
            <p:cNvPicPr>
              <a:picLocks noChangeAspect="1"/>
            </p:cNvPicPr>
            <p:nvPr userDrawn="1"/>
          </p:nvPicPr>
          <p:blipFill>
            <a:blip r:embed="rId2">
              <a:alphaModFix/>
            </a:blip>
            <a:stretch>
              <a:fillRect/>
            </a:stretch>
          </p:blipFill>
          <p:spPr>
            <a:xfrm>
              <a:off x="-106018" y="-55680"/>
              <a:ext cx="6193042" cy="7010400"/>
            </a:xfrm>
            <a:prstGeom prst="rect">
              <a:avLst/>
            </a:prstGeom>
          </p:spPr>
        </p:pic>
      </p:grpSp>
      <p:sp>
        <p:nvSpPr>
          <p:cNvPr id="9" name="Google Shape;25;p32">
            <a:extLst>
              <a:ext uri="{FF2B5EF4-FFF2-40B4-BE49-F238E27FC236}">
                <a16:creationId xmlns:a16="http://schemas.microsoft.com/office/drawing/2014/main" id="{125A357E-B275-CDAE-CEAC-12BF7176EC72}"/>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chemeClr val="lt1"/>
              </a:solidFill>
              <a:latin typeface="Overpass Medium" pitchFamily="2" charset="77"/>
              <a:ea typeface="Inter"/>
              <a:cs typeface="Inter"/>
              <a:sym typeface="Inter"/>
            </a:endParaRPr>
          </a:p>
        </p:txBody>
      </p:sp>
      <p:pic>
        <p:nvPicPr>
          <p:cNvPr id="11" name="Picture 10">
            <a:extLst>
              <a:ext uri="{FF2B5EF4-FFF2-40B4-BE49-F238E27FC236}">
                <a16:creationId xmlns:a16="http://schemas.microsoft.com/office/drawing/2014/main" id="{B5B9E7FD-CF4B-380D-E812-BD90C014657C}"/>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134146"/>
            <a:ext cx="877206" cy="434044"/>
          </a:xfrm>
          <a:prstGeom prst="rect">
            <a:avLst/>
          </a:prstGeom>
        </p:spPr>
      </p:pic>
    </p:spTree>
    <p:extLst>
      <p:ext uri="{BB962C8B-B14F-4D97-AF65-F5344CB8AC3E}">
        <p14:creationId xmlns:p14="http://schemas.microsoft.com/office/powerpoint/2010/main" val="428556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bg1"/>
        </a:solidFill>
        <a:effectLst/>
      </p:bgPr>
    </p:bg>
    <p:spTree>
      <p:nvGrpSpPr>
        <p:cNvPr id="1" name="Shape 28"/>
        <p:cNvGrpSpPr/>
        <p:nvPr/>
      </p:nvGrpSpPr>
      <p:grpSpPr>
        <a:xfrm>
          <a:off x="0" y="0"/>
          <a:ext cx="0" cy="0"/>
          <a:chOff x="0" y="0"/>
          <a:chExt cx="0" cy="0"/>
        </a:xfrm>
      </p:grpSpPr>
      <p:sp>
        <p:nvSpPr>
          <p:cNvPr id="8" name="Rectangle 7">
            <a:extLst>
              <a:ext uri="{FF2B5EF4-FFF2-40B4-BE49-F238E27FC236}">
                <a16:creationId xmlns:a16="http://schemas.microsoft.com/office/drawing/2014/main" id="{B3DF69F1-6EF2-5AFC-57E5-F902F13A9324}"/>
              </a:ext>
            </a:extLst>
          </p:cNvPr>
          <p:cNvSpPr/>
          <p:nvPr userDrawn="1"/>
        </p:nvSpPr>
        <p:spPr>
          <a:xfrm>
            <a:off x="0" y="6283569"/>
            <a:ext cx="12192000" cy="57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25;p32">
            <a:extLst>
              <a:ext uri="{FF2B5EF4-FFF2-40B4-BE49-F238E27FC236}">
                <a16:creationId xmlns:a16="http://schemas.microsoft.com/office/drawing/2014/main" id="{C093BC60-F3C9-3512-0A59-67747A5D4D59}"/>
              </a:ext>
            </a:extLst>
          </p:cNvPr>
          <p:cNvSpPr txBox="1"/>
          <p:nvPr userDrawn="1"/>
        </p:nvSpPr>
        <p:spPr>
          <a:xfrm>
            <a:off x="486682" y="6385936"/>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rgbClr val="474C55"/>
              </a:solidFill>
              <a:latin typeface="Overpass Medium" pitchFamily="2" charset="77"/>
              <a:ea typeface="Inter"/>
              <a:cs typeface="Inter"/>
              <a:sym typeface="Inter"/>
            </a:endParaRPr>
          </a:p>
        </p:txBody>
      </p:sp>
      <p:pic>
        <p:nvPicPr>
          <p:cNvPr id="3" name="Picture 2" descr="A logo with a bear and a star&#10;&#10;Description automatically generated">
            <a:extLst>
              <a:ext uri="{FF2B5EF4-FFF2-40B4-BE49-F238E27FC236}">
                <a16:creationId xmlns:a16="http://schemas.microsoft.com/office/drawing/2014/main" id="{464132D3-4B09-6AFF-E1F6-0E737CC83A35}"/>
              </a:ext>
            </a:extLst>
          </p:cNvPr>
          <p:cNvPicPr>
            <a:picLocks noChangeAspect="1"/>
          </p:cNvPicPr>
          <p:nvPr userDrawn="1"/>
        </p:nvPicPr>
        <p:blipFill>
          <a:blip r:embed="rId2"/>
          <a:stretch>
            <a:fillRect/>
          </a:stretch>
        </p:blipFill>
        <p:spPr>
          <a:xfrm>
            <a:off x="11275632" y="5965160"/>
            <a:ext cx="912173" cy="914400"/>
          </a:xfrm>
          <a:prstGeom prst="rect">
            <a:avLst/>
          </a:prstGeom>
        </p:spPr>
      </p:pic>
    </p:spTree>
    <p:extLst>
      <p:ext uri="{BB962C8B-B14F-4D97-AF65-F5344CB8AC3E}">
        <p14:creationId xmlns:p14="http://schemas.microsoft.com/office/powerpoint/2010/main" val="3347366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accent4"/>
        </a:solidFill>
        <a:effectLst/>
      </p:bgPr>
    </p:bg>
    <p:spTree>
      <p:nvGrpSpPr>
        <p:cNvPr id="1" name="Shape 28"/>
        <p:cNvGrpSpPr/>
        <p:nvPr/>
      </p:nvGrpSpPr>
      <p:grpSpPr>
        <a:xfrm>
          <a:off x="0" y="0"/>
          <a:ext cx="0" cy="0"/>
          <a:chOff x="0" y="0"/>
          <a:chExt cx="0" cy="0"/>
        </a:xfrm>
      </p:grpSpPr>
      <p:grpSp>
        <p:nvGrpSpPr>
          <p:cNvPr id="7" name="Group 6">
            <a:extLst>
              <a:ext uri="{FF2B5EF4-FFF2-40B4-BE49-F238E27FC236}">
                <a16:creationId xmlns:a16="http://schemas.microsoft.com/office/drawing/2014/main" id="{AFE922B5-AF09-8B83-BDC3-F9D32EA19A35}"/>
              </a:ext>
            </a:extLst>
          </p:cNvPr>
          <p:cNvGrpSpPr/>
          <p:nvPr userDrawn="1"/>
        </p:nvGrpSpPr>
        <p:grpSpPr>
          <a:xfrm>
            <a:off x="-106018" y="-354524"/>
            <a:ext cx="12404035" cy="7021286"/>
            <a:chOff x="-106018" y="-81643"/>
            <a:chExt cx="12404035" cy="7021286"/>
          </a:xfrm>
        </p:grpSpPr>
        <p:pic>
          <p:nvPicPr>
            <p:cNvPr id="5" name="Picture 4">
              <a:extLst>
                <a:ext uri="{FF2B5EF4-FFF2-40B4-BE49-F238E27FC236}">
                  <a16:creationId xmlns:a16="http://schemas.microsoft.com/office/drawing/2014/main" id="{112CF7C7-C0A7-A052-D745-3F89BA86CF96}"/>
                </a:ext>
              </a:extLst>
            </p:cNvPr>
            <p:cNvPicPr>
              <a:picLocks noChangeAspect="1"/>
            </p:cNvPicPr>
            <p:nvPr userDrawn="1"/>
          </p:nvPicPr>
          <p:blipFill>
            <a:blip r:embed="rId2">
              <a:alphaModFix/>
            </a:blip>
            <a:stretch>
              <a:fillRect/>
            </a:stretch>
          </p:blipFill>
          <p:spPr>
            <a:xfrm>
              <a:off x="-106018" y="-70757"/>
              <a:ext cx="6193042" cy="7010400"/>
            </a:xfrm>
            <a:prstGeom prst="rect">
              <a:avLst/>
            </a:prstGeom>
          </p:spPr>
        </p:pic>
        <p:pic>
          <p:nvPicPr>
            <p:cNvPr id="6" name="Picture 5">
              <a:extLst>
                <a:ext uri="{FF2B5EF4-FFF2-40B4-BE49-F238E27FC236}">
                  <a16:creationId xmlns:a16="http://schemas.microsoft.com/office/drawing/2014/main" id="{53673949-DD17-DF60-C18C-23D2DF348F5B}"/>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grpSp>
      <p:sp>
        <p:nvSpPr>
          <p:cNvPr id="8" name="Rectangle 7">
            <a:extLst>
              <a:ext uri="{FF2B5EF4-FFF2-40B4-BE49-F238E27FC236}">
                <a16:creationId xmlns:a16="http://schemas.microsoft.com/office/drawing/2014/main" id="{B3DF69F1-6EF2-5AFC-57E5-F902F13A9324}"/>
              </a:ext>
            </a:extLst>
          </p:cNvPr>
          <p:cNvSpPr/>
          <p:nvPr userDrawn="1"/>
        </p:nvSpPr>
        <p:spPr>
          <a:xfrm>
            <a:off x="0" y="6283569"/>
            <a:ext cx="12192000" cy="57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409;p28">
            <a:extLst>
              <a:ext uri="{FF2B5EF4-FFF2-40B4-BE49-F238E27FC236}">
                <a16:creationId xmlns:a16="http://schemas.microsoft.com/office/drawing/2014/main" id="{C1B0DD75-8D3F-F857-0A2A-BFBD64CF5EE1}"/>
              </a:ext>
            </a:extLst>
          </p:cNvPr>
          <p:cNvSpPr/>
          <p:nvPr userDrawn="1"/>
        </p:nvSpPr>
        <p:spPr>
          <a:xfrm>
            <a:off x="10783706" y="6251304"/>
            <a:ext cx="921612" cy="415458"/>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400" b="1" i="0" err="1">
                <a:solidFill>
                  <a:schemeClr val="accent1"/>
                </a:solidFill>
                <a:latin typeface="Overpass Black" pitchFamily="2" charset="77"/>
                <a:ea typeface="Inter"/>
                <a:cs typeface="Inter"/>
                <a:sym typeface="Inter"/>
              </a:rPr>
              <a:t>redf.org</a:t>
            </a:r>
            <a:endParaRPr sz="1400" b="1" i="0">
              <a:solidFill>
                <a:schemeClr val="accent1"/>
              </a:solidFill>
              <a:latin typeface="Overpass Black" pitchFamily="2" charset="77"/>
              <a:ea typeface="Inter"/>
              <a:cs typeface="Inter"/>
              <a:sym typeface="Inter"/>
            </a:endParaRPr>
          </a:p>
        </p:txBody>
      </p:sp>
      <p:sp>
        <p:nvSpPr>
          <p:cNvPr id="11" name="Google Shape;25;p32">
            <a:extLst>
              <a:ext uri="{FF2B5EF4-FFF2-40B4-BE49-F238E27FC236}">
                <a16:creationId xmlns:a16="http://schemas.microsoft.com/office/drawing/2014/main" id="{C093BC60-F3C9-3512-0A59-67747A5D4D59}"/>
              </a:ext>
            </a:extLst>
          </p:cNvPr>
          <p:cNvSpPr txBox="1"/>
          <p:nvPr userDrawn="1"/>
        </p:nvSpPr>
        <p:spPr>
          <a:xfrm>
            <a:off x="486682" y="6385936"/>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rgbClr val="474C55"/>
              </a:solidFill>
              <a:latin typeface="Overpass Medium" pitchFamily="2" charset="77"/>
              <a:ea typeface="Inter"/>
              <a:cs typeface="Inter"/>
              <a:sym typeface="Inter"/>
            </a:endParaRPr>
          </a:p>
        </p:txBody>
      </p:sp>
      <p:pic>
        <p:nvPicPr>
          <p:cNvPr id="2" name="Picture 1">
            <a:extLst>
              <a:ext uri="{FF2B5EF4-FFF2-40B4-BE49-F238E27FC236}">
                <a16:creationId xmlns:a16="http://schemas.microsoft.com/office/drawing/2014/main" id="{BB26CF7B-A78C-214E-5FDE-671B659F5B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Tree>
    <p:extLst>
      <p:ext uri="{BB962C8B-B14F-4D97-AF65-F5344CB8AC3E}">
        <p14:creationId xmlns:p14="http://schemas.microsoft.com/office/powerpoint/2010/main" val="277002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accent1"/>
        </a:solidFill>
        <a:effectLst/>
      </p:bgPr>
    </p:bg>
    <p:spTree>
      <p:nvGrpSpPr>
        <p:cNvPr id="1" name="Shape 28"/>
        <p:cNvGrpSpPr/>
        <p:nvPr/>
      </p:nvGrpSpPr>
      <p:grpSpPr>
        <a:xfrm>
          <a:off x="0" y="0"/>
          <a:ext cx="0" cy="0"/>
          <a:chOff x="0" y="0"/>
          <a:chExt cx="0" cy="0"/>
        </a:xfrm>
      </p:grpSpPr>
      <p:grpSp>
        <p:nvGrpSpPr>
          <p:cNvPr id="7" name="Group 6">
            <a:extLst>
              <a:ext uri="{FF2B5EF4-FFF2-40B4-BE49-F238E27FC236}">
                <a16:creationId xmlns:a16="http://schemas.microsoft.com/office/drawing/2014/main" id="{AFE922B5-AF09-8B83-BDC3-F9D32EA19A35}"/>
              </a:ext>
            </a:extLst>
          </p:cNvPr>
          <p:cNvGrpSpPr/>
          <p:nvPr userDrawn="1"/>
        </p:nvGrpSpPr>
        <p:grpSpPr>
          <a:xfrm>
            <a:off x="-106019" y="-81643"/>
            <a:ext cx="12404036" cy="7021286"/>
            <a:chOff x="-106019" y="-81643"/>
            <a:chExt cx="12404036" cy="7021286"/>
          </a:xfrm>
          <a:solidFill>
            <a:schemeClr val="accent4"/>
          </a:solidFill>
        </p:grpSpPr>
        <p:pic>
          <p:nvPicPr>
            <p:cNvPr id="5" name="Picture 4">
              <a:extLst>
                <a:ext uri="{FF2B5EF4-FFF2-40B4-BE49-F238E27FC236}">
                  <a16:creationId xmlns:a16="http://schemas.microsoft.com/office/drawing/2014/main" id="{112CF7C7-C0A7-A052-D745-3F89BA86CF96}"/>
                </a:ext>
              </a:extLst>
            </p:cNvPr>
            <p:cNvPicPr>
              <a:picLocks noChangeAspect="1"/>
            </p:cNvPicPr>
            <p:nvPr userDrawn="1"/>
          </p:nvPicPr>
          <p:blipFill>
            <a:blip r:embed="rId2">
              <a:alphaModFix/>
            </a:blip>
            <a:stretch>
              <a:fillRect/>
            </a:stretch>
          </p:blipFill>
          <p:spPr>
            <a:xfrm>
              <a:off x="-106019" y="-70757"/>
              <a:ext cx="6306793" cy="7010400"/>
            </a:xfrm>
            <a:prstGeom prst="rect">
              <a:avLst/>
            </a:prstGeom>
            <a:grpFill/>
          </p:spPr>
        </p:pic>
        <p:pic>
          <p:nvPicPr>
            <p:cNvPr id="6" name="Picture 5">
              <a:extLst>
                <a:ext uri="{FF2B5EF4-FFF2-40B4-BE49-F238E27FC236}">
                  <a16:creationId xmlns:a16="http://schemas.microsoft.com/office/drawing/2014/main" id="{53673949-DD17-DF60-C18C-23D2DF348F5B}"/>
                </a:ext>
              </a:extLst>
            </p:cNvPr>
            <p:cNvPicPr>
              <a:picLocks noChangeAspect="1"/>
            </p:cNvPicPr>
            <p:nvPr userDrawn="1"/>
          </p:nvPicPr>
          <p:blipFill>
            <a:blip r:embed="rId2">
              <a:alphaModFix/>
            </a:blip>
            <a:stretch>
              <a:fillRect/>
            </a:stretch>
          </p:blipFill>
          <p:spPr>
            <a:xfrm>
              <a:off x="6104975" y="-81643"/>
              <a:ext cx="6193042" cy="7010400"/>
            </a:xfrm>
            <a:prstGeom prst="rect">
              <a:avLst/>
            </a:prstGeom>
            <a:grpFill/>
          </p:spPr>
        </p:pic>
      </p:grpSp>
      <p:sp>
        <p:nvSpPr>
          <p:cNvPr id="8" name="Rectangle 7">
            <a:extLst>
              <a:ext uri="{FF2B5EF4-FFF2-40B4-BE49-F238E27FC236}">
                <a16:creationId xmlns:a16="http://schemas.microsoft.com/office/drawing/2014/main" id="{B3DF69F1-6EF2-5AFC-57E5-F902F13A9324}"/>
              </a:ext>
            </a:extLst>
          </p:cNvPr>
          <p:cNvSpPr/>
          <p:nvPr userDrawn="1"/>
        </p:nvSpPr>
        <p:spPr>
          <a:xfrm>
            <a:off x="0" y="6283569"/>
            <a:ext cx="12192000" cy="57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a:extLst>
              <a:ext uri="{FF2B5EF4-FFF2-40B4-BE49-F238E27FC236}">
                <a16:creationId xmlns:a16="http://schemas.microsoft.com/office/drawing/2014/main" id="{A1D659B5-2311-32F2-1DA5-787C0C54D242}"/>
              </a:ext>
            </a:extLst>
          </p:cNvPr>
          <p:cNvSpPr>
            <a:spLocks noGrp="1" noChangeAspect="1"/>
          </p:cNvSpPr>
          <p:nvPr>
            <p:ph type="pic" sz="quarter" idx="10"/>
          </p:nvPr>
        </p:nvSpPr>
        <p:spPr>
          <a:xfrm>
            <a:off x="8836747" y="2653184"/>
            <a:ext cx="2848088" cy="2848088"/>
          </a:xfrm>
          <a:prstGeom prst="ellipse">
            <a:avLst/>
          </a:prstGeom>
          <a:solidFill>
            <a:schemeClr val="bg1">
              <a:lumMod val="85000"/>
            </a:schemeClr>
          </a:solidFill>
          <a:effectLst>
            <a:outerShdw blurRad="127000" dist="50800" dir="2700000" algn="tl" rotWithShape="0">
              <a:prstClr val="black">
                <a:alpha val="30000"/>
              </a:prstClr>
            </a:outerShdw>
          </a:effectLst>
        </p:spPr>
        <p:txBody>
          <a:bodyPr anchor="ctr" anchorCtr="1">
            <a:normAutofit/>
          </a:bodyPr>
          <a:lstStyle>
            <a:lvl1pPr marL="50800" indent="0">
              <a:buNone/>
              <a:defRPr sz="2400">
                <a:latin typeface="Overpass Medium" pitchFamily="2" charset="77"/>
              </a:defRPr>
            </a:lvl1pPr>
          </a:lstStyle>
          <a:p>
            <a:endParaRPr lang="en-US"/>
          </a:p>
        </p:txBody>
      </p:sp>
      <p:sp>
        <p:nvSpPr>
          <p:cNvPr id="14" name="Google Shape;25;p32">
            <a:extLst>
              <a:ext uri="{FF2B5EF4-FFF2-40B4-BE49-F238E27FC236}">
                <a16:creationId xmlns:a16="http://schemas.microsoft.com/office/drawing/2014/main" id="{2AB9E9B8-F28E-F1DC-D978-9AF66C6DDE7C}"/>
              </a:ext>
            </a:extLst>
          </p:cNvPr>
          <p:cNvSpPr txBox="1"/>
          <p:nvPr userDrawn="1"/>
        </p:nvSpPr>
        <p:spPr>
          <a:xfrm>
            <a:off x="486682" y="6385936"/>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2929791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accent3"/>
        </a:solidFill>
        <a:effectLst/>
      </p:bgPr>
    </p:bg>
    <p:spTree>
      <p:nvGrpSpPr>
        <p:cNvPr id="1" name="Shape 28"/>
        <p:cNvGrpSpPr/>
        <p:nvPr/>
      </p:nvGrpSpPr>
      <p:grpSpPr>
        <a:xfrm>
          <a:off x="0" y="0"/>
          <a:ext cx="0" cy="0"/>
          <a:chOff x="0" y="0"/>
          <a:chExt cx="0" cy="0"/>
        </a:xfrm>
      </p:grpSpPr>
      <p:grpSp>
        <p:nvGrpSpPr>
          <p:cNvPr id="2" name="Group 1">
            <a:extLst>
              <a:ext uri="{FF2B5EF4-FFF2-40B4-BE49-F238E27FC236}">
                <a16:creationId xmlns:a16="http://schemas.microsoft.com/office/drawing/2014/main" id="{BB4CB249-EA10-0500-CE2C-15DDBE3D03CB}"/>
              </a:ext>
            </a:extLst>
          </p:cNvPr>
          <p:cNvGrpSpPr/>
          <p:nvPr userDrawn="1"/>
        </p:nvGrpSpPr>
        <p:grpSpPr>
          <a:xfrm>
            <a:off x="-106018" y="72622"/>
            <a:ext cx="12404035" cy="7021286"/>
            <a:chOff x="-106018" y="-81643"/>
            <a:chExt cx="12404035" cy="7021286"/>
          </a:xfrm>
        </p:grpSpPr>
        <p:pic>
          <p:nvPicPr>
            <p:cNvPr id="4" name="Picture 3">
              <a:extLst>
                <a:ext uri="{FF2B5EF4-FFF2-40B4-BE49-F238E27FC236}">
                  <a16:creationId xmlns:a16="http://schemas.microsoft.com/office/drawing/2014/main" id="{DE13657D-70B7-7FAA-C2A8-D9FE34717210}"/>
                </a:ext>
              </a:extLst>
            </p:cNvPr>
            <p:cNvPicPr>
              <a:picLocks noChangeAspect="1"/>
            </p:cNvPicPr>
            <p:nvPr userDrawn="1"/>
          </p:nvPicPr>
          <p:blipFill>
            <a:blip r:embed="rId2">
              <a:alphaModFix/>
            </a:blip>
            <a:stretch>
              <a:fillRect/>
            </a:stretch>
          </p:blipFill>
          <p:spPr>
            <a:xfrm>
              <a:off x="-106018" y="-70757"/>
              <a:ext cx="6193042" cy="7010400"/>
            </a:xfrm>
            <a:prstGeom prst="rect">
              <a:avLst/>
            </a:prstGeom>
          </p:spPr>
        </p:pic>
        <p:pic>
          <p:nvPicPr>
            <p:cNvPr id="9" name="Picture 8">
              <a:extLst>
                <a:ext uri="{FF2B5EF4-FFF2-40B4-BE49-F238E27FC236}">
                  <a16:creationId xmlns:a16="http://schemas.microsoft.com/office/drawing/2014/main" id="{41FC9464-5545-AA30-8927-2B9E906684DB}"/>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grpSp>
      <p:sp>
        <p:nvSpPr>
          <p:cNvPr id="8" name="Rectangle 7">
            <a:extLst>
              <a:ext uri="{FF2B5EF4-FFF2-40B4-BE49-F238E27FC236}">
                <a16:creationId xmlns:a16="http://schemas.microsoft.com/office/drawing/2014/main" id="{B3DF69F1-6EF2-5AFC-57E5-F902F13A9324}"/>
              </a:ext>
            </a:extLst>
          </p:cNvPr>
          <p:cNvSpPr/>
          <p:nvPr userDrawn="1"/>
        </p:nvSpPr>
        <p:spPr>
          <a:xfrm>
            <a:off x="0" y="6283569"/>
            <a:ext cx="12192000" cy="57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AE32B2F-862F-0C9E-B45B-FC7D4F5952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
        <p:nvSpPr>
          <p:cNvPr id="16" name="Picture Placeholder 12">
            <a:extLst>
              <a:ext uri="{FF2B5EF4-FFF2-40B4-BE49-F238E27FC236}">
                <a16:creationId xmlns:a16="http://schemas.microsoft.com/office/drawing/2014/main" id="{C05880ED-A6E8-B345-66FC-FF59428D4B1C}"/>
              </a:ext>
            </a:extLst>
          </p:cNvPr>
          <p:cNvSpPr>
            <a:spLocks noGrp="1" noChangeAspect="1"/>
          </p:cNvSpPr>
          <p:nvPr>
            <p:ph type="pic" sz="quarter" idx="10"/>
          </p:nvPr>
        </p:nvSpPr>
        <p:spPr>
          <a:xfrm>
            <a:off x="8836747" y="2653184"/>
            <a:ext cx="2848088" cy="2848088"/>
          </a:xfrm>
          <a:prstGeom prst="ellipse">
            <a:avLst/>
          </a:prstGeom>
          <a:solidFill>
            <a:schemeClr val="bg1">
              <a:lumMod val="85000"/>
            </a:schemeClr>
          </a:solidFill>
          <a:effectLst>
            <a:outerShdw blurRad="127000" dist="50800" dir="2700000" algn="tl" rotWithShape="0">
              <a:prstClr val="black">
                <a:alpha val="30000"/>
              </a:prstClr>
            </a:outerShdw>
          </a:effectLst>
        </p:spPr>
        <p:txBody>
          <a:bodyPr anchor="ctr" anchorCtr="1">
            <a:normAutofit/>
          </a:bodyPr>
          <a:lstStyle>
            <a:lvl1pPr marL="50800" indent="0">
              <a:buNone/>
              <a:defRPr sz="2400">
                <a:latin typeface="Overpass Medium" pitchFamily="2" charset="77"/>
              </a:defRPr>
            </a:lvl1pPr>
          </a:lstStyle>
          <a:p>
            <a:endParaRPr lang="en-US"/>
          </a:p>
        </p:txBody>
      </p:sp>
      <p:sp>
        <p:nvSpPr>
          <p:cNvPr id="17" name="Google Shape;409;p28">
            <a:extLst>
              <a:ext uri="{FF2B5EF4-FFF2-40B4-BE49-F238E27FC236}">
                <a16:creationId xmlns:a16="http://schemas.microsoft.com/office/drawing/2014/main" id="{A60C5629-D9FF-960B-2FF4-1065B861809E}"/>
              </a:ext>
            </a:extLst>
          </p:cNvPr>
          <p:cNvSpPr/>
          <p:nvPr userDrawn="1"/>
        </p:nvSpPr>
        <p:spPr>
          <a:xfrm>
            <a:off x="10783706" y="6251304"/>
            <a:ext cx="921612" cy="415458"/>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400" b="1" i="0" err="1">
                <a:solidFill>
                  <a:schemeClr val="accent1"/>
                </a:solidFill>
                <a:latin typeface="Overpass Black" pitchFamily="2" charset="77"/>
                <a:ea typeface="Inter"/>
                <a:cs typeface="Inter"/>
                <a:sym typeface="Inter"/>
              </a:rPr>
              <a:t>redf.org</a:t>
            </a:r>
            <a:endParaRPr sz="1400" b="1" i="0">
              <a:solidFill>
                <a:schemeClr val="accent1"/>
              </a:solidFill>
              <a:latin typeface="Overpass Black" pitchFamily="2" charset="77"/>
              <a:ea typeface="Inter"/>
              <a:cs typeface="Inter"/>
              <a:sym typeface="Inter"/>
            </a:endParaRPr>
          </a:p>
        </p:txBody>
      </p:sp>
      <p:sp>
        <p:nvSpPr>
          <p:cNvPr id="18" name="Google Shape;25;p32">
            <a:extLst>
              <a:ext uri="{FF2B5EF4-FFF2-40B4-BE49-F238E27FC236}">
                <a16:creationId xmlns:a16="http://schemas.microsoft.com/office/drawing/2014/main" id="{EF4D0FEF-23BE-0BA6-6C02-F380C0EF9631}"/>
              </a:ext>
            </a:extLst>
          </p:cNvPr>
          <p:cNvSpPr txBox="1"/>
          <p:nvPr userDrawn="1"/>
        </p:nvSpPr>
        <p:spPr>
          <a:xfrm>
            <a:off x="486682" y="6385936"/>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3917804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accent4"/>
        </a:solidFill>
        <a:effectLst/>
      </p:bgPr>
    </p:bg>
    <p:spTree>
      <p:nvGrpSpPr>
        <p:cNvPr id="1" name="Shape 28"/>
        <p:cNvGrpSpPr/>
        <p:nvPr/>
      </p:nvGrpSpPr>
      <p:grpSpPr>
        <a:xfrm>
          <a:off x="0" y="0"/>
          <a:ext cx="0" cy="0"/>
          <a:chOff x="0" y="0"/>
          <a:chExt cx="0" cy="0"/>
        </a:xfrm>
      </p:grpSpPr>
      <p:grpSp>
        <p:nvGrpSpPr>
          <p:cNvPr id="2" name="Group 1">
            <a:extLst>
              <a:ext uri="{FF2B5EF4-FFF2-40B4-BE49-F238E27FC236}">
                <a16:creationId xmlns:a16="http://schemas.microsoft.com/office/drawing/2014/main" id="{BB4CB249-EA10-0500-CE2C-15DDBE3D03CB}"/>
              </a:ext>
            </a:extLst>
          </p:cNvPr>
          <p:cNvGrpSpPr/>
          <p:nvPr userDrawn="1"/>
        </p:nvGrpSpPr>
        <p:grpSpPr>
          <a:xfrm>
            <a:off x="-106018" y="0"/>
            <a:ext cx="12404035" cy="7021286"/>
            <a:chOff x="-106018" y="-81643"/>
            <a:chExt cx="12404035" cy="7021286"/>
          </a:xfrm>
        </p:grpSpPr>
        <p:pic>
          <p:nvPicPr>
            <p:cNvPr id="4" name="Picture 3">
              <a:extLst>
                <a:ext uri="{FF2B5EF4-FFF2-40B4-BE49-F238E27FC236}">
                  <a16:creationId xmlns:a16="http://schemas.microsoft.com/office/drawing/2014/main" id="{DE13657D-70B7-7FAA-C2A8-D9FE34717210}"/>
                </a:ext>
              </a:extLst>
            </p:cNvPr>
            <p:cNvPicPr>
              <a:picLocks noChangeAspect="1"/>
            </p:cNvPicPr>
            <p:nvPr userDrawn="1"/>
          </p:nvPicPr>
          <p:blipFill>
            <a:blip r:embed="rId2">
              <a:alphaModFix/>
            </a:blip>
            <a:stretch>
              <a:fillRect/>
            </a:stretch>
          </p:blipFill>
          <p:spPr>
            <a:xfrm>
              <a:off x="-106018" y="-70757"/>
              <a:ext cx="6193042" cy="7010400"/>
            </a:xfrm>
            <a:prstGeom prst="rect">
              <a:avLst/>
            </a:prstGeom>
          </p:spPr>
        </p:pic>
        <p:pic>
          <p:nvPicPr>
            <p:cNvPr id="9" name="Picture 8">
              <a:extLst>
                <a:ext uri="{FF2B5EF4-FFF2-40B4-BE49-F238E27FC236}">
                  <a16:creationId xmlns:a16="http://schemas.microsoft.com/office/drawing/2014/main" id="{41FC9464-5545-AA30-8927-2B9E906684DB}"/>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grpSp>
      <p:sp>
        <p:nvSpPr>
          <p:cNvPr id="8" name="Rectangle 7">
            <a:extLst>
              <a:ext uri="{FF2B5EF4-FFF2-40B4-BE49-F238E27FC236}">
                <a16:creationId xmlns:a16="http://schemas.microsoft.com/office/drawing/2014/main" id="{B3DF69F1-6EF2-5AFC-57E5-F902F13A9324}"/>
              </a:ext>
            </a:extLst>
          </p:cNvPr>
          <p:cNvSpPr/>
          <p:nvPr userDrawn="1"/>
        </p:nvSpPr>
        <p:spPr>
          <a:xfrm>
            <a:off x="0" y="6283569"/>
            <a:ext cx="12192000" cy="57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2">
            <a:extLst>
              <a:ext uri="{FF2B5EF4-FFF2-40B4-BE49-F238E27FC236}">
                <a16:creationId xmlns:a16="http://schemas.microsoft.com/office/drawing/2014/main" id="{43753079-93B8-18B8-FB6A-F59573D16B99}"/>
              </a:ext>
            </a:extLst>
          </p:cNvPr>
          <p:cNvSpPr>
            <a:spLocks noGrp="1" noChangeAspect="1"/>
          </p:cNvSpPr>
          <p:nvPr>
            <p:ph type="pic" sz="quarter" idx="10"/>
          </p:nvPr>
        </p:nvSpPr>
        <p:spPr>
          <a:xfrm>
            <a:off x="8836747" y="2653184"/>
            <a:ext cx="2848088" cy="2848088"/>
          </a:xfrm>
          <a:prstGeom prst="ellipse">
            <a:avLst/>
          </a:prstGeom>
          <a:solidFill>
            <a:schemeClr val="bg1">
              <a:lumMod val="85000"/>
            </a:schemeClr>
          </a:solidFill>
          <a:effectLst>
            <a:outerShdw blurRad="127000" dist="50800" dir="2700000" algn="tl" rotWithShape="0">
              <a:prstClr val="black">
                <a:alpha val="30000"/>
              </a:prstClr>
            </a:outerShdw>
          </a:effectLst>
        </p:spPr>
        <p:txBody>
          <a:bodyPr anchor="ctr" anchorCtr="1">
            <a:normAutofit/>
          </a:bodyPr>
          <a:lstStyle>
            <a:lvl1pPr marL="50800" indent="0">
              <a:buNone/>
              <a:defRPr sz="2400">
                <a:latin typeface="Overpass Medium" pitchFamily="2" charset="77"/>
              </a:defRPr>
            </a:lvl1pPr>
          </a:lstStyle>
          <a:p>
            <a:endParaRPr lang="en-US"/>
          </a:p>
        </p:txBody>
      </p:sp>
      <p:sp>
        <p:nvSpPr>
          <p:cNvPr id="15" name="Google Shape;409;p28">
            <a:extLst>
              <a:ext uri="{FF2B5EF4-FFF2-40B4-BE49-F238E27FC236}">
                <a16:creationId xmlns:a16="http://schemas.microsoft.com/office/drawing/2014/main" id="{8DF27582-C5BC-9231-D9EF-2E5BDBB24372}"/>
              </a:ext>
            </a:extLst>
          </p:cNvPr>
          <p:cNvSpPr/>
          <p:nvPr userDrawn="1"/>
        </p:nvSpPr>
        <p:spPr>
          <a:xfrm>
            <a:off x="10783706" y="6251304"/>
            <a:ext cx="921612" cy="415458"/>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400" b="1" i="0" err="1">
                <a:solidFill>
                  <a:schemeClr val="accent3"/>
                </a:solidFill>
                <a:latin typeface="Overpass Black" pitchFamily="2" charset="77"/>
                <a:ea typeface="Inter"/>
                <a:cs typeface="Inter"/>
                <a:sym typeface="Inter"/>
              </a:rPr>
              <a:t>redf.org</a:t>
            </a:r>
            <a:endParaRPr sz="1400" b="1" i="0">
              <a:solidFill>
                <a:schemeClr val="accent3"/>
              </a:solidFill>
              <a:latin typeface="Overpass Black" pitchFamily="2" charset="77"/>
              <a:ea typeface="Inter"/>
              <a:cs typeface="Inter"/>
              <a:sym typeface="Inter"/>
            </a:endParaRPr>
          </a:p>
        </p:txBody>
      </p:sp>
      <p:sp>
        <p:nvSpPr>
          <p:cNvPr id="16" name="Google Shape;25;p32">
            <a:extLst>
              <a:ext uri="{FF2B5EF4-FFF2-40B4-BE49-F238E27FC236}">
                <a16:creationId xmlns:a16="http://schemas.microsoft.com/office/drawing/2014/main" id="{D0BD204B-D272-A93A-79E9-F6B4EFCBA27C}"/>
              </a:ext>
            </a:extLst>
          </p:cNvPr>
          <p:cNvSpPr txBox="1"/>
          <p:nvPr userDrawn="1"/>
        </p:nvSpPr>
        <p:spPr>
          <a:xfrm>
            <a:off x="486682" y="6385936"/>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rgbClr val="474C55"/>
              </a:solidFill>
              <a:latin typeface="Overpass Medium" pitchFamily="2" charset="77"/>
              <a:ea typeface="Inter"/>
              <a:cs typeface="Inter"/>
              <a:sym typeface="Inter"/>
            </a:endParaRPr>
          </a:p>
        </p:txBody>
      </p:sp>
      <p:pic>
        <p:nvPicPr>
          <p:cNvPr id="17" name="Picture 16">
            <a:extLst>
              <a:ext uri="{FF2B5EF4-FFF2-40B4-BE49-F238E27FC236}">
                <a16:creationId xmlns:a16="http://schemas.microsoft.com/office/drawing/2014/main" id="{B934793D-C9E2-205A-E86D-25243C6602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Tree>
    <p:extLst>
      <p:ext uri="{BB962C8B-B14F-4D97-AF65-F5344CB8AC3E}">
        <p14:creationId xmlns:p14="http://schemas.microsoft.com/office/powerpoint/2010/main" val="358950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userDrawn="1">
  <p:cSld name="1_Section Header">
    <p:bg>
      <p:bgPr>
        <a:solidFill>
          <a:schemeClr val="lt1"/>
        </a:solidFill>
        <a:effectLst/>
      </p:bgPr>
    </p:bg>
    <p:spTree>
      <p:nvGrpSpPr>
        <p:cNvPr id="1" name="Shape 38"/>
        <p:cNvGrpSpPr/>
        <p:nvPr/>
      </p:nvGrpSpPr>
      <p:grpSpPr>
        <a:xfrm>
          <a:off x="0" y="0"/>
          <a:ext cx="0" cy="0"/>
          <a:chOff x="0" y="0"/>
          <a:chExt cx="0" cy="0"/>
        </a:xfrm>
      </p:grpSpPr>
      <p:sp>
        <p:nvSpPr>
          <p:cNvPr id="39" name="Google Shape;39;p35"/>
          <p:cNvSpPr>
            <a:spLocks noGrp="1"/>
          </p:cNvSpPr>
          <p:nvPr>
            <p:ph type="pic" idx="2"/>
          </p:nvPr>
        </p:nvSpPr>
        <p:spPr>
          <a:xfrm>
            <a:off x="0" y="0"/>
            <a:ext cx="6858000" cy="6858000"/>
          </a:xfrm>
          <a:prstGeom prst="rect">
            <a:avLst/>
          </a:prstGeom>
          <a:solidFill>
            <a:schemeClr val="tx2"/>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474C55"/>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 name="Google Shape;57;p38">
            <a:extLst>
              <a:ext uri="{FF2B5EF4-FFF2-40B4-BE49-F238E27FC236}">
                <a16:creationId xmlns:a16="http://schemas.microsoft.com/office/drawing/2014/main" id="{5018106F-C1B1-0269-6A7F-C3C95A223DBB}"/>
              </a:ext>
            </a:extLst>
          </p:cNvPr>
          <p:cNvSpPr txBox="1">
            <a:spLocks noGrp="1"/>
          </p:cNvSpPr>
          <p:nvPr>
            <p:ph type="body" idx="10"/>
          </p:nvPr>
        </p:nvSpPr>
        <p:spPr>
          <a:xfrm>
            <a:off x="7395882" y="821410"/>
            <a:ext cx="4291481" cy="5059438"/>
          </a:xfrm>
          <a:prstGeom prst="rect">
            <a:avLst/>
          </a:prstGeom>
          <a:noFill/>
          <a:ln>
            <a:noFill/>
          </a:ln>
        </p:spPr>
        <p:txBody>
          <a:bodyPr spcFirstLastPara="1" wrap="square" lIns="91425" tIns="45700" rIns="91425" bIns="45700" anchor="t" anchorCtr="0">
            <a:normAutofit/>
          </a:bodyPr>
          <a:lstStyle>
            <a:lvl1pPr marL="520700" lvl="0" indent="-457200" algn="l">
              <a:lnSpc>
                <a:spcPct val="90000"/>
              </a:lnSpc>
              <a:spcBef>
                <a:spcPts val="1000"/>
              </a:spcBef>
              <a:spcAft>
                <a:spcPts val="0"/>
              </a:spcAft>
              <a:buClr>
                <a:schemeClr val="accent1"/>
              </a:buClr>
              <a:buSzPts val="2600"/>
              <a:buFont typeface="Arial" panose="020B0604020202020204" pitchFamily="34" charset="0"/>
              <a:buChar char="•"/>
              <a:defRPr sz="2600" b="0" i="0">
                <a:solidFill>
                  <a:schemeClr val="tx1"/>
                </a:solidFill>
                <a:latin typeface="Overpass Medium" pitchFamily="2" charset="77"/>
                <a:ea typeface="Overpass Medium" pitchFamily="2" charset="77"/>
                <a:cs typeface="Overpass Medium" pitchFamily="2" charset="77"/>
                <a:sym typeface="Inter"/>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 name="Google Shape;25;p32">
            <a:extLst>
              <a:ext uri="{FF2B5EF4-FFF2-40B4-BE49-F238E27FC236}">
                <a16:creationId xmlns:a16="http://schemas.microsoft.com/office/drawing/2014/main" id="{D8966A6A-6F77-F759-D37D-1B083CE4A5C5}"/>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chemeClr val="lt1"/>
              </a:solidFill>
              <a:latin typeface="Overpass Medium" pitchFamily="2" charset="77"/>
              <a:ea typeface="Inter"/>
              <a:cs typeface="Inter"/>
              <a:sym typeface="Inter"/>
            </a:endParaRPr>
          </a:p>
        </p:txBody>
      </p:sp>
      <p:pic>
        <p:nvPicPr>
          <p:cNvPr id="4" name="Picture 3" descr="A logo with a bear and a star&#10;&#10;Description automatically generated">
            <a:extLst>
              <a:ext uri="{FF2B5EF4-FFF2-40B4-BE49-F238E27FC236}">
                <a16:creationId xmlns:a16="http://schemas.microsoft.com/office/drawing/2014/main" id="{B974B02F-87A4-4ACE-A886-9A3E84D7CCB0}"/>
              </a:ext>
            </a:extLst>
          </p:cNvPr>
          <p:cNvPicPr>
            <a:picLocks noChangeAspect="1"/>
          </p:cNvPicPr>
          <p:nvPr userDrawn="1"/>
        </p:nvPicPr>
        <p:blipFill>
          <a:blip r:embed="rId2"/>
          <a:stretch>
            <a:fillRect/>
          </a:stretch>
        </p:blipFill>
        <p:spPr>
          <a:xfrm>
            <a:off x="11275632" y="5965160"/>
            <a:ext cx="912173" cy="9144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reserve="1" userDrawn="1">
  <p:cSld name="3_Section Header">
    <p:bg>
      <p:bgPr>
        <a:solidFill>
          <a:schemeClr val="lt1"/>
        </a:solidFill>
        <a:effectLst/>
      </p:bgPr>
    </p:bg>
    <p:spTree>
      <p:nvGrpSpPr>
        <p:cNvPr id="1" name="Shape 38"/>
        <p:cNvGrpSpPr/>
        <p:nvPr/>
      </p:nvGrpSpPr>
      <p:grpSpPr>
        <a:xfrm>
          <a:off x="0" y="0"/>
          <a:ext cx="0" cy="0"/>
          <a:chOff x="0" y="0"/>
          <a:chExt cx="0" cy="0"/>
        </a:xfrm>
      </p:grpSpPr>
      <p:sp>
        <p:nvSpPr>
          <p:cNvPr id="39" name="Google Shape;39;p35"/>
          <p:cNvSpPr>
            <a:spLocks noGrp="1"/>
          </p:cNvSpPr>
          <p:nvPr>
            <p:ph type="pic" idx="2"/>
          </p:nvPr>
        </p:nvSpPr>
        <p:spPr>
          <a:xfrm>
            <a:off x="0" y="0"/>
            <a:ext cx="4437529" cy="6858000"/>
          </a:xfrm>
          <a:prstGeom prst="rect">
            <a:avLst/>
          </a:prstGeom>
          <a:solidFill>
            <a:schemeClr val="tx2"/>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474C55"/>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 name="Google Shape;57;p38">
            <a:extLst>
              <a:ext uri="{FF2B5EF4-FFF2-40B4-BE49-F238E27FC236}">
                <a16:creationId xmlns:a16="http://schemas.microsoft.com/office/drawing/2014/main" id="{E88E4794-E90B-4372-3882-0CB6EC936CDC}"/>
              </a:ext>
            </a:extLst>
          </p:cNvPr>
          <p:cNvSpPr txBox="1">
            <a:spLocks noGrp="1"/>
          </p:cNvSpPr>
          <p:nvPr>
            <p:ph type="body" idx="10"/>
          </p:nvPr>
        </p:nvSpPr>
        <p:spPr>
          <a:xfrm>
            <a:off x="5181626" y="712922"/>
            <a:ext cx="6523692" cy="5170166"/>
          </a:xfrm>
          <a:prstGeom prst="rect">
            <a:avLst/>
          </a:prstGeom>
          <a:noFill/>
          <a:ln>
            <a:noFill/>
          </a:ln>
        </p:spPr>
        <p:txBody>
          <a:bodyPr spcFirstLastPara="1" wrap="square" lIns="91425" tIns="45700" rIns="91425" bIns="45700" anchor="t" anchorCtr="0">
            <a:normAutofit/>
          </a:bodyPr>
          <a:lstStyle>
            <a:lvl1pPr marL="520700" lvl="0" indent="-457200" algn="l">
              <a:lnSpc>
                <a:spcPct val="90000"/>
              </a:lnSpc>
              <a:spcBef>
                <a:spcPts val="1000"/>
              </a:spcBef>
              <a:spcAft>
                <a:spcPts val="0"/>
              </a:spcAft>
              <a:buClr>
                <a:schemeClr val="accent1"/>
              </a:buClr>
              <a:buSzPts val="2600"/>
              <a:buFont typeface="Arial" panose="020B0604020202020204" pitchFamily="34" charset="0"/>
              <a:buChar char="•"/>
              <a:defRPr sz="2600" b="0" i="0">
                <a:solidFill>
                  <a:schemeClr val="tx1"/>
                </a:solidFill>
                <a:latin typeface="Overpass Medium" pitchFamily="2" charset="77"/>
                <a:ea typeface="Overpass Medium" pitchFamily="2" charset="77"/>
                <a:cs typeface="Overpass Medium" pitchFamily="2" charset="77"/>
                <a:sym typeface="Inter"/>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 name="Google Shape;25;p32">
            <a:extLst>
              <a:ext uri="{FF2B5EF4-FFF2-40B4-BE49-F238E27FC236}">
                <a16:creationId xmlns:a16="http://schemas.microsoft.com/office/drawing/2014/main" id="{E0282D61-498F-C630-E132-764BEFA10FA7}"/>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chemeClr val="lt1"/>
              </a:solidFill>
              <a:latin typeface="Overpass Medium" pitchFamily="2" charset="77"/>
              <a:ea typeface="Inter"/>
              <a:cs typeface="Inter"/>
              <a:sym typeface="Inter"/>
            </a:endParaRPr>
          </a:p>
        </p:txBody>
      </p:sp>
      <p:pic>
        <p:nvPicPr>
          <p:cNvPr id="5" name="Picture 4" descr="A logo with a bear and a star&#10;&#10;Description automatically generated">
            <a:extLst>
              <a:ext uri="{FF2B5EF4-FFF2-40B4-BE49-F238E27FC236}">
                <a16:creationId xmlns:a16="http://schemas.microsoft.com/office/drawing/2014/main" id="{5EC806F9-958F-FCE9-921E-C136CFFF96D4}"/>
              </a:ext>
            </a:extLst>
          </p:cNvPr>
          <p:cNvPicPr>
            <a:picLocks noChangeAspect="1"/>
          </p:cNvPicPr>
          <p:nvPr userDrawn="1"/>
        </p:nvPicPr>
        <p:blipFill>
          <a:blip r:embed="rId2"/>
          <a:stretch>
            <a:fillRect/>
          </a:stretch>
        </p:blipFill>
        <p:spPr>
          <a:xfrm>
            <a:off x="11275632" y="5965160"/>
            <a:ext cx="912173" cy="914400"/>
          </a:xfrm>
          <a:prstGeom prst="rect">
            <a:avLst/>
          </a:prstGeom>
        </p:spPr>
      </p:pic>
    </p:spTree>
    <p:extLst>
      <p:ext uri="{BB962C8B-B14F-4D97-AF65-F5344CB8AC3E}">
        <p14:creationId xmlns:p14="http://schemas.microsoft.com/office/powerpoint/2010/main" val="121188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1"/>
        </a:solidFill>
        <a:effectLst/>
      </p:bgPr>
    </p:bg>
    <p:spTree>
      <p:nvGrpSpPr>
        <p:cNvPr id="1" name="Shape 15"/>
        <p:cNvGrpSpPr/>
        <p:nvPr/>
      </p:nvGrpSpPr>
      <p:grpSpPr>
        <a:xfrm>
          <a:off x="0" y="0"/>
          <a:ext cx="0" cy="0"/>
          <a:chOff x="0" y="0"/>
          <a:chExt cx="0" cy="0"/>
        </a:xfrm>
      </p:grpSpPr>
      <p:pic>
        <p:nvPicPr>
          <p:cNvPr id="11" name="Picture 10">
            <a:extLst>
              <a:ext uri="{FF2B5EF4-FFF2-40B4-BE49-F238E27FC236}">
                <a16:creationId xmlns:a16="http://schemas.microsoft.com/office/drawing/2014/main" id="{D4EBF831-3E6F-640C-B9A7-6C68CA5BF55F}"/>
              </a:ext>
            </a:extLst>
          </p:cNvPr>
          <p:cNvPicPr>
            <a:picLocks noChangeAspect="1"/>
          </p:cNvPicPr>
          <p:nvPr userDrawn="1"/>
        </p:nvPicPr>
        <p:blipFill>
          <a:blip r:embed="rId2">
            <a:alphaModFix amt="65000"/>
          </a:blip>
          <a:stretch>
            <a:fillRect/>
          </a:stretch>
        </p:blipFill>
        <p:spPr>
          <a:xfrm>
            <a:off x="6096000" y="0"/>
            <a:ext cx="6193042" cy="7010400"/>
          </a:xfrm>
          <a:prstGeom prst="rect">
            <a:avLst/>
          </a:prstGeom>
        </p:spPr>
      </p:pic>
      <p:pic>
        <p:nvPicPr>
          <p:cNvPr id="12" name="Picture 11">
            <a:extLst>
              <a:ext uri="{FF2B5EF4-FFF2-40B4-BE49-F238E27FC236}">
                <a16:creationId xmlns:a16="http://schemas.microsoft.com/office/drawing/2014/main" id="{B06CEFCB-F36E-D530-786E-31339E2F9906}"/>
              </a:ext>
            </a:extLst>
          </p:cNvPr>
          <p:cNvPicPr>
            <a:picLocks noChangeAspect="1"/>
          </p:cNvPicPr>
          <p:nvPr userDrawn="1"/>
        </p:nvPicPr>
        <p:blipFill>
          <a:blip r:embed="rId2">
            <a:alphaModFix amt="65000"/>
          </a:blip>
          <a:stretch>
            <a:fillRect/>
          </a:stretch>
        </p:blipFill>
        <p:spPr>
          <a:xfrm>
            <a:off x="-106019" y="276694"/>
            <a:ext cx="6193042" cy="7010400"/>
          </a:xfrm>
          <a:prstGeom prst="rect">
            <a:avLst/>
          </a:prstGeom>
        </p:spPr>
      </p:pic>
      <p:sp>
        <p:nvSpPr>
          <p:cNvPr id="7" name="Rectangle 6">
            <a:extLst>
              <a:ext uri="{FF2B5EF4-FFF2-40B4-BE49-F238E27FC236}">
                <a16:creationId xmlns:a16="http://schemas.microsoft.com/office/drawing/2014/main" id="{EEA773C7-06BD-1A34-60CD-C7448154ABBD}"/>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4"/>
                <a:stretch>
                  <a:fillRect/>
                </a:stretch>
              </a:blipFill>
            </a:endParaRPr>
          </a:p>
        </p:txBody>
      </p:sp>
      <p:sp>
        <p:nvSpPr>
          <p:cNvPr id="4" name="Title 27">
            <a:extLst>
              <a:ext uri="{FF2B5EF4-FFF2-40B4-BE49-F238E27FC236}">
                <a16:creationId xmlns:a16="http://schemas.microsoft.com/office/drawing/2014/main" id="{CF740BCA-7C84-1459-CE60-6A09A16AB557}"/>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pic>
        <p:nvPicPr>
          <p:cNvPr id="6" name="Picture 5">
            <a:extLst>
              <a:ext uri="{FF2B5EF4-FFF2-40B4-BE49-F238E27FC236}">
                <a16:creationId xmlns:a16="http://schemas.microsoft.com/office/drawing/2014/main" id="{45946651-A9C5-5CA8-F11A-F6CD1D25FFF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9" name="Subtitle 28">
            <a:extLst>
              <a:ext uri="{FF2B5EF4-FFF2-40B4-BE49-F238E27FC236}">
                <a16:creationId xmlns:a16="http://schemas.microsoft.com/office/drawing/2014/main" id="{A557FB66-516C-66EC-FC13-24F1BC5C1AF7}"/>
              </a:ext>
            </a:extLst>
          </p:cNvPr>
          <p:cNvSpPr>
            <a:spLocks noGrp="1"/>
          </p:cNvSpPr>
          <p:nvPr>
            <p:ph type="subTitle" idx="4294967295" hasCustomPrompt="1"/>
          </p:nvPr>
        </p:nvSpPr>
        <p:spPr>
          <a:xfrm>
            <a:off x="412165" y="6203767"/>
            <a:ext cx="9144000" cy="377539"/>
          </a:xfrm>
        </p:spPr>
        <p:txBody>
          <a:bodyPr>
            <a:normAutofit fontScale="77500" lnSpcReduction="20000"/>
          </a:bodyPr>
          <a:lstStyle/>
          <a:p>
            <a:pPr marL="50800" indent="0">
              <a:buNone/>
            </a:pPr>
            <a:r>
              <a:rPr lang="en-US" sz="1800">
                <a:solidFill>
                  <a:schemeClr val="bg1"/>
                </a:solidFill>
                <a:latin typeface="Overpass Medium" pitchFamily="2" charset="77"/>
                <a:cs typeface="Arial" panose="020B0604020202020204" pitchFamily="34" charset="0"/>
              </a:rPr>
              <a:t>Date</a:t>
            </a:r>
          </a:p>
        </p:txBody>
      </p:sp>
      <p:sp>
        <p:nvSpPr>
          <p:cNvPr id="17" name="Picture Placeholder 15">
            <a:extLst>
              <a:ext uri="{FF2B5EF4-FFF2-40B4-BE49-F238E27FC236}">
                <a16:creationId xmlns:a16="http://schemas.microsoft.com/office/drawing/2014/main" id="{9EAD1FE5-1450-D72C-9948-8B45358BD50F}"/>
              </a:ext>
            </a:extLst>
          </p:cNvPr>
          <p:cNvSpPr>
            <a:spLocks noGrp="1"/>
          </p:cNvSpPr>
          <p:nvPr>
            <p:ph type="pic" sz="quarter" idx="10"/>
          </p:nvPr>
        </p:nvSpPr>
        <p:spPr>
          <a:xfrm>
            <a:off x="0" y="962025"/>
            <a:ext cx="7900988" cy="4400550"/>
          </a:xfrm>
          <a:solidFill>
            <a:schemeClr val="bg1">
              <a:lumMod val="85000"/>
            </a:schemeClr>
          </a:solidFill>
        </p:spPr>
        <p:txBody>
          <a:bodyPr anchor="ctr" anchorCtr="1"/>
          <a:lstStyle>
            <a:lvl1pPr marL="50800" indent="0">
              <a:buNone/>
              <a:defRPr/>
            </a:lvl1pPr>
          </a:lstStyle>
          <a:p>
            <a:endParaRPr lang="en-US"/>
          </a:p>
        </p:txBody>
      </p:sp>
    </p:spTree>
    <p:extLst>
      <p:ext uri="{BB962C8B-B14F-4D97-AF65-F5344CB8AC3E}">
        <p14:creationId xmlns:p14="http://schemas.microsoft.com/office/powerpoint/2010/main" val="1454579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preserve="1" userDrawn="1">
  <p:cSld name="3_Section Header">
    <p:bg>
      <p:bgPr>
        <a:solidFill>
          <a:schemeClr val="lt1"/>
        </a:solidFill>
        <a:effectLst/>
      </p:bgPr>
    </p:bg>
    <p:spTree>
      <p:nvGrpSpPr>
        <p:cNvPr id="1" name="Shape 47"/>
        <p:cNvGrpSpPr/>
        <p:nvPr/>
      </p:nvGrpSpPr>
      <p:grpSpPr>
        <a:xfrm>
          <a:off x="0" y="0"/>
          <a:ext cx="0" cy="0"/>
          <a:chOff x="0" y="0"/>
          <a:chExt cx="0" cy="0"/>
        </a:xfrm>
      </p:grpSpPr>
      <p:sp>
        <p:nvSpPr>
          <p:cNvPr id="5" name="Google Shape;48;p37">
            <a:extLst>
              <a:ext uri="{FF2B5EF4-FFF2-40B4-BE49-F238E27FC236}">
                <a16:creationId xmlns:a16="http://schemas.microsoft.com/office/drawing/2014/main" id="{3139E951-E375-DD73-8722-5D2FF816F467}"/>
              </a:ext>
            </a:extLst>
          </p:cNvPr>
          <p:cNvSpPr/>
          <p:nvPr userDrawn="1"/>
        </p:nvSpPr>
        <p:spPr>
          <a:xfrm flipH="1">
            <a:off x="-9396" y="-45302"/>
            <a:ext cx="5344040" cy="6934200"/>
          </a:xfrm>
          <a:prstGeom prst="rect">
            <a:avLst/>
          </a:prstGeom>
          <a:blipFill>
            <a:blip r:embed="rId2" cstate="screen">
              <a:extLst>
                <a:ext uri="{28A0092B-C50C-407E-A947-70E740481C1C}">
                  <a14:useLocalDpi xmlns:a14="http://schemas.microsoft.com/office/drawing/2010/main"/>
                </a:ext>
              </a:extLst>
            </a:blip>
            <a:stretch>
              <a:fillRect l="176" b="35329"/>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37"/>
          <p:cNvSpPr/>
          <p:nvPr/>
        </p:nvSpPr>
        <p:spPr>
          <a:xfrm>
            <a:off x="-9396" y="3429000"/>
            <a:ext cx="5344040" cy="3429000"/>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25;p32">
            <a:extLst>
              <a:ext uri="{FF2B5EF4-FFF2-40B4-BE49-F238E27FC236}">
                <a16:creationId xmlns:a16="http://schemas.microsoft.com/office/drawing/2014/main" id="{2B092ABA-EF25-F1F4-C900-71B7C09D5339}"/>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chemeClr val="lt1"/>
              </a:solidFill>
              <a:latin typeface="Overpass Medium" pitchFamily="2" charset="77"/>
              <a:ea typeface="Inter"/>
              <a:cs typeface="Inter"/>
              <a:sym typeface="Inter"/>
            </a:endParaRPr>
          </a:p>
        </p:txBody>
      </p:sp>
      <p:sp>
        <p:nvSpPr>
          <p:cNvPr id="4" name="Google Shape;49;p37">
            <a:extLst>
              <a:ext uri="{FF2B5EF4-FFF2-40B4-BE49-F238E27FC236}">
                <a16:creationId xmlns:a16="http://schemas.microsoft.com/office/drawing/2014/main" id="{D27CCA02-E246-C686-EE87-EBC9E3BF246D}"/>
              </a:ext>
            </a:extLst>
          </p:cNvPr>
          <p:cNvSpPr>
            <a:spLocks noGrp="1"/>
          </p:cNvSpPr>
          <p:nvPr>
            <p:ph type="pic" idx="10"/>
          </p:nvPr>
        </p:nvSpPr>
        <p:spPr>
          <a:xfrm>
            <a:off x="-9396" y="960120"/>
            <a:ext cx="4689628" cy="4937760"/>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pic>
        <p:nvPicPr>
          <p:cNvPr id="3" name="Picture 2" descr="A logo with a bear and a star&#10;&#10;Description automatically generated">
            <a:extLst>
              <a:ext uri="{FF2B5EF4-FFF2-40B4-BE49-F238E27FC236}">
                <a16:creationId xmlns:a16="http://schemas.microsoft.com/office/drawing/2014/main" id="{36440FD3-FAA5-6774-2914-3BF1A0790A56}"/>
              </a:ext>
            </a:extLst>
          </p:cNvPr>
          <p:cNvPicPr>
            <a:picLocks noChangeAspect="1"/>
          </p:cNvPicPr>
          <p:nvPr userDrawn="1"/>
        </p:nvPicPr>
        <p:blipFill>
          <a:blip r:embed="rId4"/>
          <a:stretch>
            <a:fillRect/>
          </a:stretch>
        </p:blipFill>
        <p:spPr>
          <a:xfrm>
            <a:off x="11275632" y="5965160"/>
            <a:ext cx="912173" cy="914400"/>
          </a:xfrm>
          <a:prstGeom prst="rect">
            <a:avLst/>
          </a:prstGeom>
        </p:spPr>
      </p:pic>
    </p:spTree>
    <p:extLst>
      <p:ext uri="{BB962C8B-B14F-4D97-AF65-F5344CB8AC3E}">
        <p14:creationId xmlns:p14="http://schemas.microsoft.com/office/powerpoint/2010/main" val="3135233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reserve="1" userDrawn="1">
  <p:cSld name="3_Section Header">
    <p:bg>
      <p:bgPr>
        <a:solidFill>
          <a:schemeClr val="lt1"/>
        </a:solidFill>
        <a:effectLst/>
      </p:bgPr>
    </p:bg>
    <p:spTree>
      <p:nvGrpSpPr>
        <p:cNvPr id="1" name="Shape 47"/>
        <p:cNvGrpSpPr/>
        <p:nvPr/>
      </p:nvGrpSpPr>
      <p:grpSpPr>
        <a:xfrm>
          <a:off x="0" y="0"/>
          <a:ext cx="0" cy="0"/>
          <a:chOff x="0" y="0"/>
          <a:chExt cx="0" cy="0"/>
        </a:xfrm>
      </p:grpSpPr>
      <p:sp>
        <p:nvSpPr>
          <p:cNvPr id="2" name="Google Shape;48;p37">
            <a:extLst>
              <a:ext uri="{FF2B5EF4-FFF2-40B4-BE49-F238E27FC236}">
                <a16:creationId xmlns:a16="http://schemas.microsoft.com/office/drawing/2014/main" id="{B30B6B1D-C161-35E3-19A8-15E44A80717D}"/>
              </a:ext>
            </a:extLst>
          </p:cNvPr>
          <p:cNvSpPr/>
          <p:nvPr userDrawn="1"/>
        </p:nvSpPr>
        <p:spPr>
          <a:xfrm>
            <a:off x="-9396" y="0"/>
            <a:ext cx="6858000" cy="4475899"/>
          </a:xfrm>
          <a:prstGeom prst="rect">
            <a:avLst/>
          </a:prstGeom>
          <a:blipFill>
            <a:blip r:embed="rId2" cstate="screen">
              <a:extLst>
                <a:ext uri="{28A0092B-C50C-407E-A947-70E740481C1C}">
                  <a14:useLocalDpi xmlns:a14="http://schemas.microsoft.com/office/drawing/2010/main"/>
                </a:ext>
              </a:extLst>
            </a:blip>
            <a:stretch>
              <a:fillRect l="1"/>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37"/>
          <p:cNvSpPr/>
          <p:nvPr/>
        </p:nvSpPr>
        <p:spPr>
          <a:xfrm>
            <a:off x="-9396" y="3429000"/>
            <a:ext cx="6858000" cy="3429000"/>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37"/>
          <p:cNvSpPr>
            <a:spLocks noGrp="1" noChangeAspect="1"/>
          </p:cNvSpPr>
          <p:nvPr>
            <p:ph type="pic" idx="2"/>
          </p:nvPr>
        </p:nvSpPr>
        <p:spPr>
          <a:xfrm>
            <a:off x="904870" y="914266"/>
            <a:ext cx="5029468" cy="5029468"/>
          </a:xfrm>
          <a:prstGeom prst="rect">
            <a:avLst/>
          </a:prstGeom>
          <a:solidFill>
            <a:schemeClr val="bg1">
              <a:lumMod val="85000"/>
            </a:schemeClr>
          </a:solidFill>
          <a:ln>
            <a:noFill/>
          </a:ln>
          <a:effectLst>
            <a:outerShdw blurRad="127000" dist="50800" dir="2700000" algn="tl" rotWithShape="0">
              <a:prstClr val="black">
                <a:alpha val="30000"/>
              </a:prstClr>
            </a:outerShdw>
          </a:effectLst>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 name="Google Shape;25;p32">
            <a:extLst>
              <a:ext uri="{FF2B5EF4-FFF2-40B4-BE49-F238E27FC236}">
                <a16:creationId xmlns:a16="http://schemas.microsoft.com/office/drawing/2014/main" id="{2B092ABA-EF25-F1F4-C900-71B7C09D5339}"/>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chemeClr val="lt1"/>
              </a:solidFill>
              <a:latin typeface="Overpass Medium" pitchFamily="2" charset="77"/>
              <a:ea typeface="Inter"/>
              <a:cs typeface="Inter"/>
              <a:sym typeface="Inter"/>
            </a:endParaRPr>
          </a:p>
        </p:txBody>
      </p:sp>
      <p:pic>
        <p:nvPicPr>
          <p:cNvPr id="4" name="Picture 3" descr="A logo with a bear and a star&#10;&#10;Description automatically generated">
            <a:extLst>
              <a:ext uri="{FF2B5EF4-FFF2-40B4-BE49-F238E27FC236}">
                <a16:creationId xmlns:a16="http://schemas.microsoft.com/office/drawing/2014/main" id="{FE15D24B-8BCC-DE74-D5B7-F2E80E4CAE62}"/>
              </a:ext>
            </a:extLst>
          </p:cNvPr>
          <p:cNvPicPr>
            <a:picLocks noChangeAspect="1"/>
          </p:cNvPicPr>
          <p:nvPr userDrawn="1"/>
        </p:nvPicPr>
        <p:blipFill>
          <a:blip r:embed="rId4"/>
          <a:stretch>
            <a:fillRect/>
          </a:stretch>
        </p:blipFill>
        <p:spPr>
          <a:xfrm>
            <a:off x="11275632" y="5965160"/>
            <a:ext cx="912173" cy="914400"/>
          </a:xfrm>
          <a:prstGeom prst="rect">
            <a:avLst/>
          </a:prstGeom>
        </p:spPr>
      </p:pic>
    </p:spTree>
    <p:extLst>
      <p:ext uri="{BB962C8B-B14F-4D97-AF65-F5344CB8AC3E}">
        <p14:creationId xmlns:p14="http://schemas.microsoft.com/office/powerpoint/2010/main" val="593643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reserve="1" userDrawn="1">
  <p:cSld name="3_Section Header">
    <p:bg>
      <p:bgPr>
        <a:solidFill>
          <a:schemeClr val="lt1"/>
        </a:solidFill>
        <a:effectLst/>
      </p:bgPr>
    </p:bg>
    <p:spTree>
      <p:nvGrpSpPr>
        <p:cNvPr id="1" name="Shape 47"/>
        <p:cNvGrpSpPr/>
        <p:nvPr/>
      </p:nvGrpSpPr>
      <p:grpSpPr>
        <a:xfrm>
          <a:off x="0" y="0"/>
          <a:ext cx="0" cy="0"/>
          <a:chOff x="0" y="0"/>
          <a:chExt cx="0" cy="0"/>
        </a:xfrm>
      </p:grpSpPr>
      <p:sp>
        <p:nvSpPr>
          <p:cNvPr id="50" name="Google Shape;50;p37"/>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950" b="0" i="0" u="none" strike="noStrike" cap="none">
                <a:solidFill>
                  <a:srgbClr val="474C55"/>
                </a:solidFill>
                <a:latin typeface="Inter"/>
                <a:ea typeface="Inter"/>
                <a:cs typeface="Inter"/>
                <a:sym typeface="Inter"/>
              </a:rPr>
              <a:t>‹#›</a:t>
            </a:fld>
            <a:endParaRPr sz="950" b="0" i="0" u="none" strike="noStrike" cap="none">
              <a:solidFill>
                <a:srgbClr val="474C55"/>
              </a:solidFill>
              <a:latin typeface="Inter"/>
              <a:ea typeface="Inter"/>
              <a:cs typeface="Inter"/>
              <a:sym typeface="Inter"/>
            </a:endParaRPr>
          </a:p>
        </p:txBody>
      </p:sp>
      <p:sp>
        <p:nvSpPr>
          <p:cNvPr id="2" name="Google Shape;48;p37">
            <a:extLst>
              <a:ext uri="{FF2B5EF4-FFF2-40B4-BE49-F238E27FC236}">
                <a16:creationId xmlns:a16="http://schemas.microsoft.com/office/drawing/2014/main" id="{7435CAF4-F650-EEB0-DEB0-B43A451C27CB}"/>
              </a:ext>
            </a:extLst>
          </p:cNvPr>
          <p:cNvSpPr/>
          <p:nvPr userDrawn="1"/>
        </p:nvSpPr>
        <p:spPr>
          <a:xfrm>
            <a:off x="5354984" y="-30899"/>
            <a:ext cx="6858000" cy="4475899"/>
          </a:xfrm>
          <a:prstGeom prst="rect">
            <a:avLst/>
          </a:prstGeom>
          <a:blipFill dpi="0" rotWithShape="1">
            <a:blip r:embed="rId2" cstate="screen">
              <a:extLst>
                <a:ext uri="{28A0092B-C50C-407E-A947-70E740481C1C}">
                  <a14:useLocalDpi xmlns:a14="http://schemas.microsoft.com/office/drawing/2010/main"/>
                </a:ext>
              </a:extLst>
            </a:blip>
            <a:srcRect/>
            <a:stretch>
              <a:fillRect l="137"/>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Google Shape;48;p37">
            <a:extLst>
              <a:ext uri="{FF2B5EF4-FFF2-40B4-BE49-F238E27FC236}">
                <a16:creationId xmlns:a16="http://schemas.microsoft.com/office/drawing/2014/main" id="{A3773A99-CFB3-193A-D01F-51EA72C628F2}"/>
              </a:ext>
            </a:extLst>
          </p:cNvPr>
          <p:cNvSpPr/>
          <p:nvPr userDrawn="1"/>
        </p:nvSpPr>
        <p:spPr>
          <a:xfrm>
            <a:off x="5369852" y="3436201"/>
            <a:ext cx="6858000" cy="3429000"/>
          </a:xfrm>
          <a:prstGeom prst="rect">
            <a:avLst/>
          </a:prstGeom>
          <a:solidFill>
            <a:schemeClr val="accent3"/>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762751F0-2595-EC47-267E-0C5BCCB10354}"/>
              </a:ext>
            </a:extLst>
          </p:cNvPr>
          <p:cNvPicPr>
            <a:picLocks noChangeAspect="1"/>
          </p:cNvPicPr>
          <p:nvPr userDrawn="1"/>
        </p:nvPicPr>
        <p:blipFill rotWithShape="1">
          <a:blip r:embed="rId3" cstate="screen">
            <a:alphaModFix amt="65000"/>
            <a:extLst>
              <a:ext uri="{28A0092B-C50C-407E-A947-70E740481C1C}">
                <a14:useLocalDpi xmlns:a14="http://schemas.microsoft.com/office/drawing/2010/main"/>
              </a:ext>
            </a:extLst>
          </a:blip>
          <a:srcRect/>
          <a:stretch/>
        </p:blipFill>
        <p:spPr>
          <a:xfrm rot="5400000">
            <a:off x="7099219" y="1721702"/>
            <a:ext cx="3429002" cy="6858000"/>
          </a:xfrm>
          <a:prstGeom prst="rect">
            <a:avLst/>
          </a:prstGeom>
        </p:spPr>
      </p:pic>
      <p:sp>
        <p:nvSpPr>
          <p:cNvPr id="5" name="Google Shape;49;p37">
            <a:extLst>
              <a:ext uri="{FF2B5EF4-FFF2-40B4-BE49-F238E27FC236}">
                <a16:creationId xmlns:a16="http://schemas.microsoft.com/office/drawing/2014/main" id="{2FB70231-9EF5-EC7C-2DA4-FA73D9369344}"/>
              </a:ext>
            </a:extLst>
          </p:cNvPr>
          <p:cNvSpPr>
            <a:spLocks noGrp="1" noChangeAspect="1"/>
          </p:cNvSpPr>
          <p:nvPr>
            <p:ph type="pic" idx="2"/>
          </p:nvPr>
        </p:nvSpPr>
        <p:spPr>
          <a:xfrm>
            <a:off x="6299120" y="921599"/>
            <a:ext cx="5029200" cy="5029200"/>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pic>
        <p:nvPicPr>
          <p:cNvPr id="10" name="Picture 9">
            <a:extLst>
              <a:ext uri="{FF2B5EF4-FFF2-40B4-BE49-F238E27FC236}">
                <a16:creationId xmlns:a16="http://schemas.microsoft.com/office/drawing/2014/main" id="{F1402EDB-DE1A-2179-9E12-AB2A1F2FB28F}"/>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11" name="Google Shape;25;p32">
            <a:extLst>
              <a:ext uri="{FF2B5EF4-FFF2-40B4-BE49-F238E27FC236}">
                <a16:creationId xmlns:a16="http://schemas.microsoft.com/office/drawing/2014/main" id="{1D03654A-B694-AC8A-474A-44C11B1B0051}"/>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3965927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reserve="1" userDrawn="1">
  <p:cSld name="3_Section Header">
    <p:bg>
      <p:bgPr>
        <a:solidFill>
          <a:schemeClr val="lt1"/>
        </a:solidFill>
        <a:effectLst/>
      </p:bgPr>
    </p:bg>
    <p:spTree>
      <p:nvGrpSpPr>
        <p:cNvPr id="1" name="Shape 47"/>
        <p:cNvGrpSpPr/>
        <p:nvPr/>
      </p:nvGrpSpPr>
      <p:grpSpPr>
        <a:xfrm>
          <a:off x="0" y="0"/>
          <a:ext cx="0" cy="0"/>
          <a:chOff x="0" y="0"/>
          <a:chExt cx="0" cy="0"/>
        </a:xfrm>
      </p:grpSpPr>
      <p:sp>
        <p:nvSpPr>
          <p:cNvPr id="50" name="Google Shape;50;p37"/>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950" b="0" i="0" u="none" strike="noStrike" cap="none">
                <a:solidFill>
                  <a:srgbClr val="474C55"/>
                </a:solidFill>
                <a:latin typeface="Inter"/>
                <a:ea typeface="Inter"/>
                <a:cs typeface="Inter"/>
                <a:sym typeface="Inter"/>
              </a:rPr>
              <a:t>‹#›</a:t>
            </a:fld>
            <a:endParaRPr sz="950" b="0" i="0" u="none" strike="noStrike" cap="none">
              <a:solidFill>
                <a:srgbClr val="474C55"/>
              </a:solidFill>
              <a:latin typeface="Inter"/>
              <a:ea typeface="Inter"/>
              <a:cs typeface="Inter"/>
              <a:sym typeface="Inter"/>
            </a:endParaRPr>
          </a:p>
        </p:txBody>
      </p:sp>
      <p:sp>
        <p:nvSpPr>
          <p:cNvPr id="2" name="Google Shape;48;p37">
            <a:extLst>
              <a:ext uri="{FF2B5EF4-FFF2-40B4-BE49-F238E27FC236}">
                <a16:creationId xmlns:a16="http://schemas.microsoft.com/office/drawing/2014/main" id="{7435CAF4-F650-EEB0-DEB0-B43A451C27CB}"/>
              </a:ext>
            </a:extLst>
          </p:cNvPr>
          <p:cNvSpPr/>
          <p:nvPr userDrawn="1"/>
        </p:nvSpPr>
        <p:spPr>
          <a:xfrm>
            <a:off x="5369852" y="7202"/>
            <a:ext cx="6858000" cy="4475899"/>
          </a:xfrm>
          <a:prstGeom prst="rect">
            <a:avLst/>
          </a:prstGeom>
          <a:blipFill>
            <a:blip r:embed="rId2" cstate="screen">
              <a:extLst>
                <a:ext uri="{28A0092B-C50C-407E-A947-70E740481C1C}">
                  <a14:useLocalDpi xmlns:a14="http://schemas.microsoft.com/office/drawing/2010/main"/>
                </a:ext>
              </a:extLst>
            </a:blip>
            <a:stretch>
              <a:fillRect l="1"/>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Google Shape;48;p37">
            <a:extLst>
              <a:ext uri="{FF2B5EF4-FFF2-40B4-BE49-F238E27FC236}">
                <a16:creationId xmlns:a16="http://schemas.microsoft.com/office/drawing/2014/main" id="{A3773A99-CFB3-193A-D01F-51EA72C628F2}"/>
              </a:ext>
            </a:extLst>
          </p:cNvPr>
          <p:cNvSpPr/>
          <p:nvPr userDrawn="1"/>
        </p:nvSpPr>
        <p:spPr>
          <a:xfrm>
            <a:off x="5369852" y="3436201"/>
            <a:ext cx="6858000" cy="3429000"/>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 name="Google Shape;49;p37">
            <a:extLst>
              <a:ext uri="{FF2B5EF4-FFF2-40B4-BE49-F238E27FC236}">
                <a16:creationId xmlns:a16="http://schemas.microsoft.com/office/drawing/2014/main" id="{2FB70231-9EF5-EC7C-2DA4-FA73D9369344}"/>
              </a:ext>
            </a:extLst>
          </p:cNvPr>
          <p:cNvSpPr>
            <a:spLocks noGrp="1" noChangeAspect="1"/>
          </p:cNvSpPr>
          <p:nvPr>
            <p:ph type="pic" idx="2"/>
          </p:nvPr>
        </p:nvSpPr>
        <p:spPr>
          <a:xfrm>
            <a:off x="6284252" y="914400"/>
            <a:ext cx="5029200" cy="5029200"/>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pic>
        <p:nvPicPr>
          <p:cNvPr id="4" name="Picture 3">
            <a:extLst>
              <a:ext uri="{FF2B5EF4-FFF2-40B4-BE49-F238E27FC236}">
                <a16:creationId xmlns:a16="http://schemas.microsoft.com/office/drawing/2014/main" id="{1E4040A4-62C0-B435-775E-323817495E94}"/>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7" name="Google Shape;25;p32">
            <a:extLst>
              <a:ext uri="{FF2B5EF4-FFF2-40B4-BE49-F238E27FC236}">
                <a16:creationId xmlns:a16="http://schemas.microsoft.com/office/drawing/2014/main" id="{E4E17546-E123-0CFE-81BB-3864BB647099}"/>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2663735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preserve="1" userDrawn="1">
  <p:cSld name="3_Section Header">
    <p:bg>
      <p:bgPr>
        <a:solidFill>
          <a:schemeClr val="lt1"/>
        </a:solidFill>
        <a:effectLst/>
      </p:bgPr>
    </p:bg>
    <p:spTree>
      <p:nvGrpSpPr>
        <p:cNvPr id="1" name="Shape 47"/>
        <p:cNvGrpSpPr/>
        <p:nvPr/>
      </p:nvGrpSpPr>
      <p:grpSpPr>
        <a:xfrm>
          <a:off x="0" y="0"/>
          <a:ext cx="0" cy="0"/>
          <a:chOff x="0" y="0"/>
          <a:chExt cx="0" cy="0"/>
        </a:xfrm>
      </p:grpSpPr>
      <p:sp>
        <p:nvSpPr>
          <p:cNvPr id="50" name="Google Shape;50;p37"/>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950" b="0" i="0" u="none" strike="noStrike" cap="none">
                <a:solidFill>
                  <a:srgbClr val="474C55"/>
                </a:solidFill>
                <a:latin typeface="Inter"/>
                <a:ea typeface="Inter"/>
                <a:cs typeface="Inter"/>
                <a:sym typeface="Inter"/>
              </a:rPr>
              <a:t>‹#›</a:t>
            </a:fld>
            <a:endParaRPr sz="950" b="0" i="0" u="none" strike="noStrike" cap="none">
              <a:solidFill>
                <a:srgbClr val="474C55"/>
              </a:solidFill>
              <a:latin typeface="Inter"/>
              <a:ea typeface="Inter"/>
              <a:cs typeface="Inter"/>
              <a:sym typeface="Inter"/>
            </a:endParaRPr>
          </a:p>
        </p:txBody>
      </p:sp>
      <p:sp>
        <p:nvSpPr>
          <p:cNvPr id="2" name="Google Shape;48;p37">
            <a:extLst>
              <a:ext uri="{FF2B5EF4-FFF2-40B4-BE49-F238E27FC236}">
                <a16:creationId xmlns:a16="http://schemas.microsoft.com/office/drawing/2014/main" id="{7435CAF4-F650-EEB0-DEB0-B43A451C27CB}"/>
              </a:ext>
            </a:extLst>
          </p:cNvPr>
          <p:cNvSpPr/>
          <p:nvPr userDrawn="1"/>
        </p:nvSpPr>
        <p:spPr>
          <a:xfrm>
            <a:off x="6902604" y="7202"/>
            <a:ext cx="5325248" cy="4475899"/>
          </a:xfrm>
          <a:prstGeom prst="rect">
            <a:avLst/>
          </a:prstGeom>
          <a:blipFill>
            <a:blip r:embed="rId2" cstate="screen">
              <a:extLst>
                <a:ext uri="{28A0092B-C50C-407E-A947-70E740481C1C}">
                  <a14:useLocalDpi xmlns:a14="http://schemas.microsoft.com/office/drawing/2010/main"/>
                </a:ext>
              </a:extLst>
            </a:blip>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Google Shape;48;p37">
            <a:extLst>
              <a:ext uri="{FF2B5EF4-FFF2-40B4-BE49-F238E27FC236}">
                <a16:creationId xmlns:a16="http://schemas.microsoft.com/office/drawing/2014/main" id="{A3773A99-CFB3-193A-D01F-51EA72C628F2}"/>
              </a:ext>
            </a:extLst>
          </p:cNvPr>
          <p:cNvSpPr/>
          <p:nvPr userDrawn="1"/>
        </p:nvSpPr>
        <p:spPr>
          <a:xfrm>
            <a:off x="6902604" y="3436201"/>
            <a:ext cx="5325247" cy="3429000"/>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 name="Google Shape;49;p37">
            <a:extLst>
              <a:ext uri="{FF2B5EF4-FFF2-40B4-BE49-F238E27FC236}">
                <a16:creationId xmlns:a16="http://schemas.microsoft.com/office/drawing/2014/main" id="{2FB70231-9EF5-EC7C-2DA4-FA73D9369344}"/>
              </a:ext>
            </a:extLst>
          </p:cNvPr>
          <p:cNvSpPr>
            <a:spLocks noGrp="1"/>
          </p:cNvSpPr>
          <p:nvPr>
            <p:ph type="pic" idx="2"/>
          </p:nvPr>
        </p:nvSpPr>
        <p:spPr>
          <a:xfrm>
            <a:off x="7538223" y="967321"/>
            <a:ext cx="4689628" cy="4937760"/>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pic>
        <p:nvPicPr>
          <p:cNvPr id="4" name="Picture 3">
            <a:extLst>
              <a:ext uri="{FF2B5EF4-FFF2-40B4-BE49-F238E27FC236}">
                <a16:creationId xmlns:a16="http://schemas.microsoft.com/office/drawing/2014/main" id="{49BC210F-C6BC-0189-68B5-B571853E69DD}"/>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7" name="Google Shape;25;p32">
            <a:extLst>
              <a:ext uri="{FF2B5EF4-FFF2-40B4-BE49-F238E27FC236}">
                <a16:creationId xmlns:a16="http://schemas.microsoft.com/office/drawing/2014/main" id="{143E8498-F462-5BD6-5940-CEC0501F3275}"/>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1721178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reserve="1" userDrawn="1">
  <p:cSld name="3_Section Header">
    <p:bg>
      <p:bgPr>
        <a:solidFill>
          <a:schemeClr val="accent3"/>
        </a:solidFill>
        <a:effectLst/>
      </p:bgPr>
    </p:bg>
    <p:spTree>
      <p:nvGrpSpPr>
        <p:cNvPr id="1" name="Shape 47"/>
        <p:cNvGrpSpPr/>
        <p:nvPr/>
      </p:nvGrpSpPr>
      <p:grpSpPr>
        <a:xfrm>
          <a:off x="0" y="0"/>
          <a:ext cx="0" cy="0"/>
          <a:chOff x="0" y="0"/>
          <a:chExt cx="0" cy="0"/>
        </a:xfrm>
      </p:grpSpPr>
      <p:pic>
        <p:nvPicPr>
          <p:cNvPr id="3" name="Picture 2">
            <a:extLst>
              <a:ext uri="{FF2B5EF4-FFF2-40B4-BE49-F238E27FC236}">
                <a16:creationId xmlns:a16="http://schemas.microsoft.com/office/drawing/2014/main" id="{73FCF718-B5BA-4139-F98D-8CE174870D7C}"/>
              </a:ext>
            </a:extLst>
          </p:cNvPr>
          <p:cNvPicPr>
            <a:picLocks noChangeAspect="1"/>
          </p:cNvPicPr>
          <p:nvPr userDrawn="1"/>
        </p:nvPicPr>
        <p:blipFill>
          <a:blip r:embed="rId2">
            <a:alphaModFix amt="65000"/>
          </a:blip>
          <a:stretch>
            <a:fillRect/>
          </a:stretch>
        </p:blipFill>
        <p:spPr>
          <a:xfrm>
            <a:off x="0" y="-76200"/>
            <a:ext cx="6193042" cy="7010400"/>
          </a:xfrm>
          <a:prstGeom prst="rect">
            <a:avLst/>
          </a:prstGeom>
        </p:spPr>
      </p:pic>
      <p:pic>
        <p:nvPicPr>
          <p:cNvPr id="6" name="Picture 5">
            <a:extLst>
              <a:ext uri="{FF2B5EF4-FFF2-40B4-BE49-F238E27FC236}">
                <a16:creationId xmlns:a16="http://schemas.microsoft.com/office/drawing/2014/main" id="{E9CD3F8D-7B0E-81B7-D9B3-6DEA78048FCD}"/>
              </a:ext>
            </a:extLst>
          </p:cNvPr>
          <p:cNvPicPr>
            <a:picLocks noChangeAspect="1"/>
          </p:cNvPicPr>
          <p:nvPr userDrawn="1"/>
        </p:nvPicPr>
        <p:blipFill>
          <a:blip r:embed="rId2">
            <a:alphaModFix amt="66000"/>
          </a:blip>
          <a:stretch>
            <a:fillRect/>
          </a:stretch>
        </p:blipFill>
        <p:spPr>
          <a:xfrm>
            <a:off x="6210996" y="-76200"/>
            <a:ext cx="6193042" cy="7010400"/>
          </a:xfrm>
          <a:prstGeom prst="rect">
            <a:avLst/>
          </a:prstGeom>
        </p:spPr>
      </p:pic>
      <p:sp>
        <p:nvSpPr>
          <p:cNvPr id="5" name="Google Shape;48;p37">
            <a:extLst>
              <a:ext uri="{FF2B5EF4-FFF2-40B4-BE49-F238E27FC236}">
                <a16:creationId xmlns:a16="http://schemas.microsoft.com/office/drawing/2014/main" id="{3139E951-E375-DD73-8722-5D2FF816F467}"/>
              </a:ext>
            </a:extLst>
          </p:cNvPr>
          <p:cNvSpPr/>
          <p:nvPr userDrawn="1"/>
        </p:nvSpPr>
        <p:spPr>
          <a:xfrm>
            <a:off x="8473440" y="0"/>
            <a:ext cx="3759621" cy="6858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63DB509B-8D58-CA66-E28F-2A4E2FD23188}"/>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11" name="Google Shape;25;p32">
            <a:extLst>
              <a:ext uri="{FF2B5EF4-FFF2-40B4-BE49-F238E27FC236}">
                <a16:creationId xmlns:a16="http://schemas.microsoft.com/office/drawing/2014/main" id="{F3889BF3-DF37-1443-3BC4-82BF3DF128AB}"/>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bg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chemeClr val="bg1"/>
              </a:solidFill>
              <a:latin typeface="Overpass Medium" pitchFamily="2" charset="77"/>
              <a:ea typeface="Inter"/>
              <a:cs typeface="Inter"/>
              <a:sym typeface="Inter"/>
            </a:endParaRPr>
          </a:p>
        </p:txBody>
      </p:sp>
      <p:sp>
        <p:nvSpPr>
          <p:cNvPr id="12" name="Google Shape;49;p37">
            <a:extLst>
              <a:ext uri="{FF2B5EF4-FFF2-40B4-BE49-F238E27FC236}">
                <a16:creationId xmlns:a16="http://schemas.microsoft.com/office/drawing/2014/main" id="{7225E7B0-1511-6C0D-6D9B-21A00DAB73D2}"/>
              </a:ext>
            </a:extLst>
          </p:cNvPr>
          <p:cNvSpPr>
            <a:spLocks noGrp="1"/>
          </p:cNvSpPr>
          <p:nvPr>
            <p:ph type="pic" idx="10"/>
          </p:nvPr>
        </p:nvSpPr>
        <p:spPr>
          <a:xfrm>
            <a:off x="6193042" y="914266"/>
            <a:ext cx="5029468" cy="5029468"/>
          </a:xfrm>
          <a:prstGeom prst="rect">
            <a:avLst/>
          </a:prstGeom>
          <a:solidFill>
            <a:schemeClr val="bg1">
              <a:lumMod val="85000"/>
            </a:schemeClr>
          </a:solidFill>
          <a:ln>
            <a:noFill/>
          </a:ln>
          <a:effectLst>
            <a:outerShdw blurRad="127000" dist="50800" dir="2700000" algn="tl" rotWithShape="0">
              <a:prstClr val="black">
                <a:alpha val="30000"/>
              </a:prstClr>
            </a:outerShdw>
          </a:effectLst>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50467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preserve="1" userDrawn="1">
  <p:cSld name="3_Section Header">
    <p:bg>
      <p:bgPr>
        <a:solidFill>
          <a:schemeClr val="accent4"/>
        </a:solidFill>
        <a:effectLst/>
      </p:bgPr>
    </p:bg>
    <p:spTree>
      <p:nvGrpSpPr>
        <p:cNvPr id="1" name="Shape 47"/>
        <p:cNvGrpSpPr/>
        <p:nvPr/>
      </p:nvGrpSpPr>
      <p:grpSpPr>
        <a:xfrm>
          <a:off x="0" y="0"/>
          <a:ext cx="0" cy="0"/>
          <a:chOff x="0" y="0"/>
          <a:chExt cx="0" cy="0"/>
        </a:xfrm>
      </p:grpSpPr>
      <p:pic>
        <p:nvPicPr>
          <p:cNvPr id="2" name="Picture 1">
            <a:extLst>
              <a:ext uri="{FF2B5EF4-FFF2-40B4-BE49-F238E27FC236}">
                <a16:creationId xmlns:a16="http://schemas.microsoft.com/office/drawing/2014/main" id="{EA24A7EC-0F9E-C197-AD6C-5C2C6C9D699B}"/>
              </a:ext>
            </a:extLst>
          </p:cNvPr>
          <p:cNvPicPr>
            <a:picLocks noChangeAspect="1"/>
          </p:cNvPicPr>
          <p:nvPr userDrawn="1"/>
        </p:nvPicPr>
        <p:blipFill>
          <a:blip r:embed="rId2">
            <a:alphaModFix amt="50000"/>
          </a:blip>
          <a:stretch>
            <a:fillRect/>
          </a:stretch>
        </p:blipFill>
        <p:spPr>
          <a:xfrm>
            <a:off x="0" y="-76200"/>
            <a:ext cx="6193042" cy="7010400"/>
          </a:xfrm>
          <a:prstGeom prst="rect">
            <a:avLst/>
          </a:prstGeom>
        </p:spPr>
      </p:pic>
      <p:pic>
        <p:nvPicPr>
          <p:cNvPr id="7" name="Picture 6">
            <a:extLst>
              <a:ext uri="{FF2B5EF4-FFF2-40B4-BE49-F238E27FC236}">
                <a16:creationId xmlns:a16="http://schemas.microsoft.com/office/drawing/2014/main" id="{6D2687AC-641C-34A4-DD2D-27149AC0C8B1}"/>
              </a:ext>
            </a:extLst>
          </p:cNvPr>
          <p:cNvPicPr>
            <a:picLocks noChangeAspect="1"/>
          </p:cNvPicPr>
          <p:nvPr userDrawn="1"/>
        </p:nvPicPr>
        <p:blipFill>
          <a:blip r:embed="rId2">
            <a:alphaModFix amt="50000"/>
          </a:blip>
          <a:stretch>
            <a:fillRect/>
          </a:stretch>
        </p:blipFill>
        <p:spPr>
          <a:xfrm>
            <a:off x="6210996" y="-76200"/>
            <a:ext cx="6193042" cy="7010400"/>
          </a:xfrm>
          <a:prstGeom prst="rect">
            <a:avLst/>
          </a:prstGeom>
        </p:spPr>
      </p:pic>
      <p:sp>
        <p:nvSpPr>
          <p:cNvPr id="5" name="Google Shape;48;p37">
            <a:extLst>
              <a:ext uri="{FF2B5EF4-FFF2-40B4-BE49-F238E27FC236}">
                <a16:creationId xmlns:a16="http://schemas.microsoft.com/office/drawing/2014/main" id="{3139E951-E375-DD73-8722-5D2FF816F467}"/>
              </a:ext>
            </a:extLst>
          </p:cNvPr>
          <p:cNvSpPr/>
          <p:nvPr userDrawn="1"/>
        </p:nvSpPr>
        <p:spPr>
          <a:xfrm>
            <a:off x="-574" y="0"/>
            <a:ext cx="3604385" cy="6858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49;p37">
            <a:extLst>
              <a:ext uri="{FF2B5EF4-FFF2-40B4-BE49-F238E27FC236}">
                <a16:creationId xmlns:a16="http://schemas.microsoft.com/office/drawing/2014/main" id="{A4DC4B2A-2B34-1B24-8E78-4A5A75EF9F51}"/>
              </a:ext>
            </a:extLst>
          </p:cNvPr>
          <p:cNvSpPr>
            <a:spLocks noGrp="1"/>
          </p:cNvSpPr>
          <p:nvPr>
            <p:ph type="pic" idx="2"/>
          </p:nvPr>
        </p:nvSpPr>
        <p:spPr>
          <a:xfrm>
            <a:off x="990777" y="742320"/>
            <a:ext cx="5029468" cy="5029468"/>
          </a:xfrm>
          <a:prstGeom prst="rect">
            <a:avLst/>
          </a:prstGeom>
          <a:solidFill>
            <a:schemeClr val="bg1">
              <a:lumMod val="85000"/>
            </a:schemeClr>
          </a:solidFill>
          <a:ln>
            <a:noFill/>
          </a:ln>
          <a:effectLst>
            <a:outerShdw blurRad="127000" dist="50800" dir="2700000" algn="tl" rotWithShape="0">
              <a:prstClr val="black">
                <a:alpha val="30000"/>
              </a:prstClr>
            </a:outerShdw>
          </a:effectLst>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 name="Google Shape;25;p32">
            <a:extLst>
              <a:ext uri="{FF2B5EF4-FFF2-40B4-BE49-F238E27FC236}">
                <a16:creationId xmlns:a16="http://schemas.microsoft.com/office/drawing/2014/main" id="{C4569E24-6FAF-1DFA-1858-F49FC7A39765}"/>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bg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chemeClr val="bg1"/>
              </a:solidFill>
              <a:latin typeface="Overpass Medium" pitchFamily="2" charset="77"/>
              <a:ea typeface="Inter"/>
              <a:cs typeface="Inter"/>
              <a:sym typeface="Inter"/>
            </a:endParaRPr>
          </a:p>
        </p:txBody>
      </p:sp>
      <p:pic>
        <p:nvPicPr>
          <p:cNvPr id="14" name="Picture 13">
            <a:extLst>
              <a:ext uri="{FF2B5EF4-FFF2-40B4-BE49-F238E27FC236}">
                <a16:creationId xmlns:a16="http://schemas.microsoft.com/office/drawing/2014/main" id="{3335D657-F29B-9912-0EE9-41FB8C4549A0}"/>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10828112" y="6134146"/>
            <a:ext cx="877206" cy="434044"/>
          </a:xfrm>
          <a:prstGeom prst="rect">
            <a:avLst/>
          </a:prstGeom>
        </p:spPr>
      </p:pic>
    </p:spTree>
    <p:extLst>
      <p:ext uri="{BB962C8B-B14F-4D97-AF65-F5344CB8AC3E}">
        <p14:creationId xmlns:p14="http://schemas.microsoft.com/office/powerpoint/2010/main" val="1753883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Comparison" userDrawn="1">
  <p:cSld name="5_Comparison">
    <p:spTree>
      <p:nvGrpSpPr>
        <p:cNvPr id="1" name="Shape 53"/>
        <p:cNvGrpSpPr/>
        <p:nvPr/>
      </p:nvGrpSpPr>
      <p:grpSpPr>
        <a:xfrm>
          <a:off x="0" y="0"/>
          <a:ext cx="0" cy="0"/>
          <a:chOff x="0" y="0"/>
          <a:chExt cx="0" cy="0"/>
        </a:xfrm>
      </p:grpSpPr>
      <p:sp>
        <p:nvSpPr>
          <p:cNvPr id="55" name="Google Shape;55;p38"/>
          <p:cNvSpPr txBox="1">
            <a:spLocks noGrp="1"/>
          </p:cNvSpPr>
          <p:nvPr>
            <p:ph type="ctrTitle" hasCustomPrompt="1"/>
          </p:nvPr>
        </p:nvSpPr>
        <p:spPr>
          <a:xfrm>
            <a:off x="776613" y="528821"/>
            <a:ext cx="10638774"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3200" b="0" i="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Title Goes Here Dolor Sit </a:t>
            </a:r>
            <a:r>
              <a:rPr lang="en-US" err="1"/>
              <a:t>Amet</a:t>
            </a:r>
            <a:endParaRPr/>
          </a:p>
        </p:txBody>
      </p:sp>
      <p:sp>
        <p:nvSpPr>
          <p:cNvPr id="6" name="Google Shape;25;p32">
            <a:extLst>
              <a:ext uri="{FF2B5EF4-FFF2-40B4-BE49-F238E27FC236}">
                <a16:creationId xmlns:a16="http://schemas.microsoft.com/office/drawing/2014/main" id="{511E99F4-4536-66A3-178D-DA64D1557E98}"/>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rgbClr val="474C55"/>
              </a:solidFill>
              <a:latin typeface="Overpass Medium" pitchFamily="2" charset="77"/>
              <a:ea typeface="Inter"/>
              <a:cs typeface="Inter"/>
              <a:sym typeface="Inter"/>
            </a:endParaRPr>
          </a:p>
        </p:txBody>
      </p:sp>
      <p:sp>
        <p:nvSpPr>
          <p:cNvPr id="8" name="Text Placeholder 7">
            <a:extLst>
              <a:ext uri="{FF2B5EF4-FFF2-40B4-BE49-F238E27FC236}">
                <a16:creationId xmlns:a16="http://schemas.microsoft.com/office/drawing/2014/main" id="{F1E1BEA5-EB02-D5A3-9617-DD283D26F814}"/>
              </a:ext>
            </a:extLst>
          </p:cNvPr>
          <p:cNvSpPr>
            <a:spLocks noGrp="1"/>
          </p:cNvSpPr>
          <p:nvPr>
            <p:ph type="body" sz="quarter" idx="10" hasCustomPrompt="1"/>
          </p:nvPr>
        </p:nvSpPr>
        <p:spPr>
          <a:xfrm>
            <a:off x="776288" y="1357313"/>
            <a:ext cx="10639425" cy="4556125"/>
          </a:xfrm>
        </p:spPr>
        <p:txBody>
          <a:bodyPr>
            <a:normAutofit/>
          </a:bodyPr>
          <a:lstStyle>
            <a:lvl1pPr marL="393700" indent="-342900">
              <a:buClr>
                <a:schemeClr val="accent1"/>
              </a:buClr>
              <a:buFont typeface="Arial" panose="020B0604020202020204" pitchFamily="34" charset="0"/>
              <a:buChar char="•"/>
              <a:defRPr sz="2000" b="0" i="0">
                <a:latin typeface="Overpass Medium" pitchFamily="2" charset="77"/>
              </a:defRPr>
            </a:lvl1pPr>
            <a:lvl2pPr marL="876300" indent="-342900">
              <a:buFont typeface="Arial" panose="020B0604020202020204" pitchFamily="34" charset="0"/>
              <a:buChar char="•"/>
              <a:defRPr sz="2000" b="0" i="0">
                <a:latin typeface="Overpass Medium" pitchFamily="2" charset="77"/>
              </a:defRPr>
            </a:lvl2pPr>
            <a:lvl3pPr marL="1358900" indent="-342900">
              <a:buFont typeface="Arial" panose="020B0604020202020204" pitchFamily="34" charset="0"/>
              <a:buChar char="•"/>
              <a:defRPr sz="2000" b="0" i="0">
                <a:latin typeface="Overpass Medium" pitchFamily="2" charset="77"/>
              </a:defRPr>
            </a:lvl3pPr>
            <a:lvl4pPr marL="1828800" indent="-342900">
              <a:buFont typeface="Arial" panose="020B0604020202020204" pitchFamily="34" charset="0"/>
              <a:buChar char="•"/>
              <a:defRPr sz="2000" b="0" i="0">
                <a:latin typeface="Overpass Medium" pitchFamily="2" charset="77"/>
              </a:defRPr>
            </a:lvl4pPr>
            <a:lvl5pPr marL="2286000" indent="-342900">
              <a:buFont typeface="Arial" panose="020B0604020202020204" pitchFamily="34" charset="0"/>
              <a:buChar char="•"/>
              <a:defRPr sz="2000" b="0" i="0">
                <a:latin typeface="Overpass Medium" pitchFamily="2" charset="77"/>
              </a:defRPr>
            </a:lvl5pPr>
          </a:lstStyle>
          <a:p>
            <a:pPr lvl="0"/>
            <a:r>
              <a:rPr lang="en-US"/>
              <a:t>Lorem ipsum dolor sit </a:t>
            </a:r>
            <a:r>
              <a:rPr lang="en-US" err="1"/>
              <a:t>amet</a:t>
            </a:r>
            <a:r>
              <a:rPr lang="en-US"/>
              <a:t>, </a:t>
            </a:r>
            <a:r>
              <a:rPr lang="en-US" err="1"/>
              <a:t>consectetur</a:t>
            </a:r>
            <a:r>
              <a:rPr lang="en-US"/>
              <a:t> </a:t>
            </a:r>
            <a:r>
              <a:rPr lang="en-US" sz="2000" err="1">
                <a:solidFill>
                  <a:schemeClr val="tx1"/>
                </a:solidFill>
                <a:latin typeface="Overpass Medium" pitchFamily="2" charset="77"/>
              </a:rPr>
              <a:t>adipiscing</a:t>
            </a:r>
            <a:r>
              <a:rPr lang="en-US" sz="2000">
                <a:solidFill>
                  <a:schemeClr val="tx1"/>
                </a:solidFill>
                <a:latin typeface="Overpass Medium" pitchFamily="2" charset="77"/>
              </a:rPr>
              <a:t> </a:t>
            </a:r>
            <a:r>
              <a:rPr lang="en-US" sz="2000" err="1">
                <a:solidFill>
                  <a:schemeClr val="tx1"/>
                </a:solidFill>
                <a:latin typeface="Overpass Medium" pitchFamily="2" charset="77"/>
              </a:rPr>
              <a:t>elit</a:t>
            </a:r>
            <a:r>
              <a:rPr lang="en-US" sz="2000">
                <a:solidFill>
                  <a:schemeClr val="tx1"/>
                </a:solidFill>
                <a:latin typeface="Overpass Medium" pitchFamily="2" charset="77"/>
              </a:rPr>
              <a:t>. </a:t>
            </a:r>
            <a:r>
              <a:rPr lang="en-US" sz="2000" err="1">
                <a:solidFill>
                  <a:schemeClr val="tx1"/>
                </a:solidFill>
                <a:latin typeface="Overpass Medium" pitchFamily="2" charset="77"/>
              </a:rPr>
              <a:t>Nullam</a:t>
            </a:r>
            <a:r>
              <a:rPr lang="en-US" sz="2000">
                <a:solidFill>
                  <a:schemeClr val="tx1"/>
                </a:solidFill>
                <a:latin typeface="Overpass Medium" pitchFamily="2" charset="77"/>
              </a:rPr>
              <a:t> id mi sed </a:t>
            </a:r>
            <a:r>
              <a:rPr lang="en-US" sz="2000" err="1">
                <a:solidFill>
                  <a:schemeClr val="tx1"/>
                </a:solidFill>
                <a:latin typeface="Overpass Medium" pitchFamily="2" charset="77"/>
              </a:rPr>
              <a:t>justo</a:t>
            </a:r>
            <a:r>
              <a:rPr lang="en-US" sz="2000">
                <a:solidFill>
                  <a:schemeClr val="tx1"/>
                </a:solidFill>
                <a:latin typeface="Overpass Medium" pitchFamily="2" charset="77"/>
              </a:rPr>
              <a:t> </a:t>
            </a:r>
            <a:r>
              <a:rPr lang="en-US" sz="2000" err="1">
                <a:solidFill>
                  <a:schemeClr val="tx1"/>
                </a:solidFill>
                <a:latin typeface="Overpass Medium" pitchFamily="2" charset="77"/>
              </a:rPr>
              <a:t>pellentesque</a:t>
            </a:r>
            <a:r>
              <a:rPr lang="en-US" sz="2000">
                <a:solidFill>
                  <a:schemeClr val="tx1"/>
                </a:solidFill>
                <a:latin typeface="Overpass Medium" pitchFamily="2" charset="77"/>
              </a:rPr>
              <a:t> gravida sit </a:t>
            </a:r>
            <a:r>
              <a:rPr lang="en-US" sz="2000" err="1">
                <a:solidFill>
                  <a:schemeClr val="tx1"/>
                </a:solidFill>
                <a:latin typeface="Overpass Medium" pitchFamily="2" charset="77"/>
              </a:rPr>
              <a:t>amet</a:t>
            </a:r>
            <a:r>
              <a:rPr lang="en-US" sz="2000">
                <a:solidFill>
                  <a:schemeClr val="tx1"/>
                </a:solidFill>
                <a:latin typeface="Overpass Medium" pitchFamily="2" charset="77"/>
              </a:rPr>
              <a:t> at </a:t>
            </a:r>
            <a:r>
              <a:rPr lang="en-US" sz="2000" err="1">
                <a:solidFill>
                  <a:schemeClr val="tx1"/>
                </a:solidFill>
                <a:latin typeface="Overpass Medium" pitchFamily="2" charset="77"/>
              </a:rPr>
              <a:t>arcu</a:t>
            </a:r>
            <a:r>
              <a:rPr lang="en-US" sz="2000">
                <a:solidFill>
                  <a:schemeClr val="tx1"/>
                </a:solidFill>
                <a:latin typeface="Overpass Medium" pitchFamily="2" charset="77"/>
              </a:rPr>
              <a:t>. </a:t>
            </a:r>
            <a:r>
              <a:rPr lang="en-US" sz="2000" err="1">
                <a:solidFill>
                  <a:schemeClr val="tx1"/>
                </a:solidFill>
                <a:latin typeface="Overpass Medium" pitchFamily="2" charset="77"/>
              </a:rPr>
              <a:t>Phasellus</a:t>
            </a:r>
            <a:r>
              <a:rPr lang="en-US" sz="2000">
                <a:solidFill>
                  <a:schemeClr val="tx1"/>
                </a:solidFill>
                <a:latin typeface="Overpass Medium" pitchFamily="2" charset="77"/>
              </a:rPr>
              <a:t> </a:t>
            </a:r>
            <a:r>
              <a:rPr lang="en-US" sz="2000" err="1">
                <a:solidFill>
                  <a:schemeClr val="tx1"/>
                </a:solidFill>
                <a:latin typeface="Overpass Medium" pitchFamily="2" charset="77"/>
              </a:rPr>
              <a:t>imperdiet</a:t>
            </a:r>
            <a:r>
              <a:rPr lang="en-US" sz="2000">
                <a:solidFill>
                  <a:schemeClr val="tx1"/>
                </a:solidFill>
                <a:latin typeface="Overpass Medium" pitchFamily="2" charset="77"/>
              </a:rPr>
              <a:t> </a:t>
            </a:r>
            <a:r>
              <a:rPr lang="en-US" sz="2000" err="1">
                <a:solidFill>
                  <a:schemeClr val="tx1"/>
                </a:solidFill>
                <a:latin typeface="Overpass Medium" pitchFamily="2" charset="77"/>
              </a:rPr>
              <a:t>justo</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non </a:t>
            </a:r>
            <a:r>
              <a:rPr lang="en-US" sz="2000" err="1">
                <a:solidFill>
                  <a:schemeClr val="tx1"/>
                </a:solidFill>
                <a:latin typeface="Overpass Medium" pitchFamily="2" charset="77"/>
              </a:rPr>
              <a:t>sollicitudin</a:t>
            </a:r>
            <a:r>
              <a:rPr lang="en-US" sz="2000">
                <a:solidFill>
                  <a:schemeClr val="tx1"/>
                </a:solidFill>
                <a:latin typeface="Overpass Medium" pitchFamily="2" charset="77"/>
              </a:rPr>
              <a:t> ex </a:t>
            </a:r>
            <a:r>
              <a:rPr lang="en-US" sz="2000" err="1">
                <a:solidFill>
                  <a:schemeClr val="tx1"/>
                </a:solidFill>
                <a:latin typeface="Overpass Medium" pitchFamily="2" charset="77"/>
              </a:rPr>
              <a:t>varius</a:t>
            </a:r>
            <a:r>
              <a:rPr lang="en-US" sz="2000">
                <a:solidFill>
                  <a:schemeClr val="tx1"/>
                </a:solidFill>
                <a:latin typeface="Overpass Medium" pitchFamily="2" charset="77"/>
              </a:rPr>
              <a:t> lacinia. </a:t>
            </a:r>
          </a:p>
          <a:p>
            <a:pPr marL="393700" marR="0" lvl="0" indent="-342900" algn="l" defTabSz="914400" rtl="0" eaLnBrk="1" fontAlgn="auto" latinLnBrk="0" hangingPunct="1">
              <a:lnSpc>
                <a:spcPct val="90000"/>
              </a:lnSpc>
              <a:spcBef>
                <a:spcPts val="1000"/>
              </a:spcBef>
              <a:spcAft>
                <a:spcPts val="0"/>
              </a:spcAft>
              <a:buClr>
                <a:schemeClr val="accent1"/>
              </a:buClr>
              <a:buSzPts val="2800"/>
              <a:buFont typeface="Arial" panose="020B0604020202020204" pitchFamily="34" charset="0"/>
              <a:buChar char="•"/>
              <a:tabLst/>
              <a:defRPr/>
            </a:pPr>
            <a:r>
              <a:rPr lang="en-US" sz="2000" err="1">
                <a:solidFill>
                  <a:schemeClr val="tx1"/>
                </a:solidFill>
                <a:latin typeface="Overpass Medium" pitchFamily="2" charset="77"/>
              </a:rPr>
              <a:t>Mauris</a:t>
            </a:r>
            <a:r>
              <a:rPr lang="en-US" sz="2000">
                <a:solidFill>
                  <a:schemeClr val="tx1"/>
                </a:solidFill>
                <a:latin typeface="Overpass Medium" pitchFamily="2" charset="77"/>
              </a:rPr>
              <a:t> </a:t>
            </a:r>
            <a:r>
              <a:rPr lang="en-US" sz="2000" err="1">
                <a:solidFill>
                  <a:schemeClr val="tx1"/>
                </a:solidFill>
                <a:latin typeface="Overpass Medium" pitchFamily="2" charset="77"/>
              </a:rPr>
              <a:t>porttitor</a:t>
            </a:r>
            <a:r>
              <a:rPr lang="en-US" sz="2000">
                <a:solidFill>
                  <a:schemeClr val="tx1"/>
                </a:solidFill>
                <a:latin typeface="Overpass Medium" pitchFamily="2" charset="77"/>
              </a:rPr>
              <a:t>, </a:t>
            </a:r>
            <a:r>
              <a:rPr lang="en-US" sz="2000" err="1">
                <a:solidFill>
                  <a:schemeClr val="tx1"/>
                </a:solidFill>
                <a:latin typeface="Overpass Medium" pitchFamily="2" charset="77"/>
              </a:rPr>
              <a:t>purus</a:t>
            </a:r>
            <a:r>
              <a:rPr lang="en-US" sz="2000">
                <a:solidFill>
                  <a:schemeClr val="tx1"/>
                </a:solidFill>
                <a:latin typeface="Overpass Medium" pitchFamily="2" charset="77"/>
              </a:rPr>
              <a:t> non </a:t>
            </a:r>
            <a:r>
              <a:rPr lang="en-US" sz="2000" err="1">
                <a:solidFill>
                  <a:schemeClr val="tx1"/>
                </a:solidFill>
                <a:latin typeface="Overpass Medium" pitchFamily="2" charset="77"/>
              </a:rPr>
              <a:t>vehicula</a:t>
            </a:r>
            <a:r>
              <a:rPr lang="en-US" sz="2000">
                <a:solidFill>
                  <a:schemeClr val="tx1"/>
                </a:solidFill>
                <a:latin typeface="Overpass Medium" pitchFamily="2" charset="77"/>
              </a:rPr>
              <a:t> </a:t>
            </a:r>
            <a:r>
              <a:rPr lang="en-US" sz="2000" err="1">
                <a:solidFill>
                  <a:schemeClr val="tx1"/>
                </a:solidFill>
                <a:latin typeface="Overpass Medium" pitchFamily="2" charset="77"/>
              </a:rPr>
              <a:t>egestas</a:t>
            </a:r>
            <a:r>
              <a:rPr lang="en-US" sz="2000">
                <a:solidFill>
                  <a:schemeClr val="tx1"/>
                </a:solidFill>
                <a:latin typeface="Overpass Medium" pitchFamily="2" charset="77"/>
              </a:rPr>
              <a:t>, </a:t>
            </a:r>
            <a:r>
              <a:rPr lang="en-US" sz="2000" err="1">
                <a:solidFill>
                  <a:schemeClr val="tx1"/>
                </a:solidFill>
                <a:latin typeface="Overpass Medium" pitchFamily="2" charset="77"/>
              </a:rPr>
              <a:t>metus</a:t>
            </a:r>
            <a:r>
              <a:rPr lang="en-US" sz="2000">
                <a:solidFill>
                  <a:schemeClr val="tx1"/>
                </a:solidFill>
                <a:latin typeface="Overpass Medium" pitchFamily="2" charset="77"/>
              </a:rPr>
              <a:t> </a:t>
            </a:r>
            <a:r>
              <a:rPr lang="en-US" sz="2000" err="1">
                <a:solidFill>
                  <a:schemeClr val="tx1"/>
                </a:solidFill>
                <a:latin typeface="Overpass Medium" pitchFamily="2" charset="77"/>
              </a:rPr>
              <a:t>arcu</a:t>
            </a:r>
            <a:r>
              <a:rPr lang="en-US" sz="2000">
                <a:solidFill>
                  <a:schemeClr val="tx1"/>
                </a:solidFill>
                <a:latin typeface="Overpass Medium" pitchFamily="2" charset="77"/>
              </a:rPr>
              <a:t> </a:t>
            </a:r>
            <a:r>
              <a:rPr lang="en-US" sz="2000" err="1">
                <a:solidFill>
                  <a:schemeClr val="tx1"/>
                </a:solidFill>
                <a:latin typeface="Overpass Medium" pitchFamily="2" charset="77"/>
              </a:rPr>
              <a:t>ornare</a:t>
            </a:r>
            <a:r>
              <a:rPr lang="en-US" sz="2000">
                <a:solidFill>
                  <a:schemeClr val="tx1"/>
                </a:solidFill>
                <a:latin typeface="Overpass Medium" pitchFamily="2" charset="77"/>
              </a:rPr>
              <a:t> </a:t>
            </a:r>
            <a:r>
              <a:rPr lang="en-US" sz="2000" err="1">
                <a:solidFill>
                  <a:schemeClr val="tx1"/>
                </a:solidFill>
                <a:latin typeface="Overpass Medium" pitchFamily="2" charset="77"/>
              </a:rPr>
              <a:t>erat</a:t>
            </a:r>
            <a:r>
              <a:rPr lang="en-US" sz="2000">
                <a:solidFill>
                  <a:schemeClr val="tx1"/>
                </a:solidFill>
                <a:latin typeface="Overpass Medium" pitchFamily="2" charset="77"/>
              </a:rPr>
              <a:t>, </a:t>
            </a:r>
            <a:r>
              <a:rPr lang="en-US" sz="2000" err="1">
                <a:solidFill>
                  <a:schemeClr val="tx1"/>
                </a:solidFill>
                <a:latin typeface="Overpass Medium" pitchFamily="2" charset="77"/>
              </a:rPr>
              <a:t>eget</a:t>
            </a:r>
            <a:r>
              <a:rPr lang="en-US" sz="2000">
                <a:solidFill>
                  <a:schemeClr val="tx1"/>
                </a:solidFill>
                <a:latin typeface="Overpass Medium" pitchFamily="2" charset="77"/>
              </a:rPr>
              <a:t> pulvinar </a:t>
            </a:r>
            <a:r>
              <a:rPr lang="en-US" sz="2000" err="1">
                <a:solidFill>
                  <a:schemeClr val="tx1"/>
                </a:solidFill>
                <a:latin typeface="Overpass Medium" pitchFamily="2" charset="77"/>
              </a:rPr>
              <a:t>massa</a:t>
            </a:r>
            <a:r>
              <a:rPr lang="en-US" sz="2000">
                <a:solidFill>
                  <a:schemeClr val="tx1"/>
                </a:solidFill>
                <a:latin typeface="Overpass Medium" pitchFamily="2" charset="77"/>
              </a:rPr>
              <a:t> ipsum sit </a:t>
            </a:r>
            <a:r>
              <a:rPr lang="en-US" sz="2000" err="1">
                <a:solidFill>
                  <a:schemeClr val="tx1"/>
                </a:solidFill>
                <a:latin typeface="Overpass Medium" pitchFamily="2" charset="77"/>
              </a:rPr>
              <a:t>amet</a:t>
            </a:r>
            <a:r>
              <a:rPr lang="en-US" sz="2000">
                <a:solidFill>
                  <a:schemeClr val="tx1"/>
                </a:solidFill>
                <a:latin typeface="Overpass Medium" pitchFamily="2" charset="77"/>
              </a:rPr>
              <a:t> </a:t>
            </a:r>
            <a:r>
              <a:rPr lang="en-US" sz="2000" err="1">
                <a:solidFill>
                  <a:schemeClr val="tx1"/>
                </a:solidFill>
                <a:latin typeface="Overpass Medium" pitchFamily="2" charset="77"/>
              </a:rPr>
              <a:t>velit</a:t>
            </a:r>
            <a:r>
              <a:rPr lang="en-US" sz="2000">
                <a:solidFill>
                  <a:schemeClr val="tx1"/>
                </a:solidFill>
                <a:latin typeface="Overpass Medium" pitchFamily="2" charset="77"/>
              </a:rPr>
              <a:t>. </a:t>
            </a:r>
          </a:p>
          <a:p>
            <a:pPr lvl="0"/>
            <a:r>
              <a:rPr lang="en-US" err="1"/>
              <a:t>Fusce</a:t>
            </a:r>
            <a:r>
              <a:rPr lang="en-US"/>
              <a:t> </a:t>
            </a:r>
            <a:r>
              <a:rPr lang="en-US" err="1"/>
              <a:t>fringilla</a:t>
            </a:r>
            <a:r>
              <a:rPr lang="en-US"/>
              <a:t> </a:t>
            </a:r>
            <a:r>
              <a:rPr lang="en-US" sz="2000" err="1">
                <a:solidFill>
                  <a:schemeClr val="tx1"/>
                </a:solidFill>
                <a:latin typeface="Overpass Medium" pitchFamily="2" charset="77"/>
              </a:rPr>
              <a:t>quis</a:t>
            </a:r>
            <a:r>
              <a:rPr lang="en-US" sz="2000">
                <a:solidFill>
                  <a:schemeClr val="tx1"/>
                </a:solidFill>
                <a:latin typeface="Overpass Medium" pitchFamily="2" charset="77"/>
              </a:rPr>
              <a:t> </a:t>
            </a:r>
            <a:r>
              <a:rPr lang="en-US" sz="2000" err="1">
                <a:solidFill>
                  <a:schemeClr val="tx1"/>
                </a:solidFill>
                <a:latin typeface="Overpass Medium" pitchFamily="2" charset="77"/>
              </a:rPr>
              <a:t>erat</a:t>
            </a:r>
            <a:r>
              <a:rPr lang="en-US" sz="2000">
                <a:solidFill>
                  <a:schemeClr val="tx1"/>
                </a:solidFill>
                <a:latin typeface="Overpass Medium" pitchFamily="2" charset="77"/>
              </a:rPr>
              <a:t> </a:t>
            </a:r>
            <a:r>
              <a:rPr lang="en-US" sz="2000" err="1">
                <a:solidFill>
                  <a:schemeClr val="tx1"/>
                </a:solidFill>
                <a:latin typeface="Overpass Medium" pitchFamily="2" charset="77"/>
              </a:rPr>
              <a:t>quis</a:t>
            </a:r>
            <a:r>
              <a:rPr lang="en-US" sz="2000">
                <a:solidFill>
                  <a:schemeClr val="tx1"/>
                </a:solidFill>
                <a:latin typeface="Overpass Medium" pitchFamily="2" charset="77"/>
              </a:rPr>
              <a:t> </a:t>
            </a:r>
            <a:r>
              <a:rPr lang="en-US" sz="2000" err="1">
                <a:solidFill>
                  <a:schemeClr val="tx1"/>
                </a:solidFill>
                <a:latin typeface="Overpass Medium" pitchFamily="2" charset="77"/>
              </a:rPr>
              <a:t>rhoncus</a:t>
            </a:r>
            <a:r>
              <a:rPr lang="en-US" sz="2000">
                <a:solidFill>
                  <a:schemeClr val="tx1"/>
                </a:solidFill>
                <a:latin typeface="Overpass Medium" pitchFamily="2" charset="77"/>
              </a:rPr>
              <a:t>. </a:t>
            </a:r>
            <a:r>
              <a:rPr lang="en-US" sz="2000" err="1">
                <a:solidFill>
                  <a:schemeClr val="tx1"/>
                </a:solidFill>
                <a:latin typeface="Overpass Medium" pitchFamily="2" charset="77"/>
              </a:rPr>
              <a:t>Aliquam</a:t>
            </a:r>
            <a:r>
              <a:rPr lang="en-US" sz="2000">
                <a:solidFill>
                  <a:schemeClr val="tx1"/>
                </a:solidFill>
                <a:latin typeface="Overpass Medium" pitchFamily="2" charset="77"/>
              </a:rPr>
              <a:t> </a:t>
            </a:r>
            <a:r>
              <a:rPr lang="en-US" sz="2000" err="1">
                <a:solidFill>
                  <a:schemeClr val="tx1"/>
                </a:solidFill>
                <a:latin typeface="Overpass Medium" pitchFamily="2" charset="77"/>
              </a:rPr>
              <a:t>rhoncus</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a </a:t>
            </a:r>
            <a:r>
              <a:rPr lang="en-US" sz="2000" err="1">
                <a:solidFill>
                  <a:schemeClr val="tx1"/>
                </a:solidFill>
                <a:latin typeface="Overpass Medium" pitchFamily="2" charset="77"/>
              </a:rPr>
              <a:t>fringilla</a:t>
            </a:r>
            <a:r>
              <a:rPr lang="en-US" sz="2000">
                <a:solidFill>
                  <a:schemeClr val="tx1"/>
                </a:solidFill>
                <a:latin typeface="Overpass Medium" pitchFamily="2" charset="77"/>
              </a:rPr>
              <a:t> </a:t>
            </a:r>
            <a:r>
              <a:rPr lang="en-US" sz="2000" err="1">
                <a:solidFill>
                  <a:schemeClr val="tx1"/>
                </a:solidFill>
                <a:latin typeface="Overpass Medium" pitchFamily="2" charset="77"/>
              </a:rPr>
              <a:t>ultrices</a:t>
            </a:r>
            <a:r>
              <a:rPr lang="en-US" sz="2000">
                <a:solidFill>
                  <a:schemeClr val="tx1"/>
                </a:solidFill>
                <a:latin typeface="Overpass Medium" pitchFamily="2" charset="77"/>
              </a:rPr>
              <a:t>, </a:t>
            </a:r>
            <a:r>
              <a:rPr lang="en-US" sz="2000" err="1">
                <a:solidFill>
                  <a:schemeClr val="tx1"/>
                </a:solidFill>
                <a:latin typeface="Overpass Medium" pitchFamily="2" charset="77"/>
              </a:rPr>
              <a:t>metus</a:t>
            </a:r>
            <a:r>
              <a:rPr lang="en-US" sz="2000">
                <a:solidFill>
                  <a:schemeClr val="tx1"/>
                </a:solidFill>
                <a:latin typeface="Overpass Medium" pitchFamily="2" charset="77"/>
              </a:rPr>
              <a:t> ligula </a:t>
            </a:r>
            <a:r>
              <a:rPr lang="en-US" sz="2000" err="1">
                <a:solidFill>
                  <a:schemeClr val="tx1"/>
                </a:solidFill>
                <a:latin typeface="Overpass Medium" pitchFamily="2" charset="77"/>
              </a:rPr>
              <a:t>porttitor</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a:t>
            </a:r>
            <a:r>
              <a:rPr lang="en-US" sz="2000" err="1">
                <a:solidFill>
                  <a:schemeClr val="tx1"/>
                </a:solidFill>
                <a:latin typeface="Overpass Medium" pitchFamily="2" charset="77"/>
              </a:rPr>
              <a:t>nec</a:t>
            </a:r>
            <a:r>
              <a:rPr lang="en-US" sz="2000">
                <a:solidFill>
                  <a:schemeClr val="tx1"/>
                </a:solidFill>
                <a:latin typeface="Overpass Medium" pitchFamily="2" charset="77"/>
              </a:rPr>
              <a:t> </a:t>
            </a:r>
            <a:r>
              <a:rPr lang="en-US" sz="2000" err="1">
                <a:solidFill>
                  <a:schemeClr val="tx1"/>
                </a:solidFill>
                <a:latin typeface="Overpass Medium" pitchFamily="2" charset="77"/>
              </a:rPr>
              <a:t>ornare</a:t>
            </a:r>
            <a:r>
              <a:rPr lang="en-US" sz="2000">
                <a:solidFill>
                  <a:schemeClr val="tx1"/>
                </a:solidFill>
                <a:latin typeface="Overpass Medium" pitchFamily="2" charset="77"/>
              </a:rPr>
              <a:t> </a:t>
            </a:r>
            <a:r>
              <a:rPr lang="en-US" sz="2000" err="1">
                <a:solidFill>
                  <a:schemeClr val="tx1"/>
                </a:solidFill>
                <a:latin typeface="Overpass Medium" pitchFamily="2" charset="77"/>
              </a:rPr>
              <a:t>nulla</a:t>
            </a:r>
            <a:r>
              <a:rPr lang="en-US" sz="2000">
                <a:solidFill>
                  <a:schemeClr val="tx1"/>
                </a:solidFill>
                <a:latin typeface="Overpass Medium" pitchFamily="2" charset="77"/>
              </a:rPr>
              <a:t> </a:t>
            </a:r>
            <a:r>
              <a:rPr lang="en-US" sz="2000" err="1">
                <a:solidFill>
                  <a:schemeClr val="tx1"/>
                </a:solidFill>
                <a:latin typeface="Overpass Medium" pitchFamily="2" charset="77"/>
              </a:rPr>
              <a:t>tellus</a:t>
            </a:r>
            <a:r>
              <a:rPr lang="en-US" sz="2000">
                <a:solidFill>
                  <a:schemeClr val="tx1"/>
                </a:solidFill>
                <a:latin typeface="Overpass Medium" pitchFamily="2" charset="77"/>
              </a:rPr>
              <a:t> vitae </a:t>
            </a:r>
            <a:r>
              <a:rPr lang="en-US" sz="2000" err="1">
                <a:solidFill>
                  <a:schemeClr val="tx1"/>
                </a:solidFill>
                <a:latin typeface="Overpass Medium" pitchFamily="2" charset="77"/>
              </a:rPr>
              <a:t>risus</a:t>
            </a:r>
            <a:r>
              <a:rPr lang="en-US" sz="2000">
                <a:solidFill>
                  <a:schemeClr val="tx1"/>
                </a:solidFill>
                <a:latin typeface="Overpass Medium" pitchFamily="2" charset="77"/>
              </a:rPr>
              <a:t>. </a:t>
            </a:r>
            <a:r>
              <a:rPr lang="en-US" sz="2000" err="1">
                <a:solidFill>
                  <a:schemeClr val="tx1"/>
                </a:solidFill>
                <a:latin typeface="Overpass Medium" pitchFamily="2" charset="77"/>
              </a:rPr>
              <a:t>Quisque</a:t>
            </a:r>
            <a:r>
              <a:rPr lang="en-US" sz="2000">
                <a:solidFill>
                  <a:schemeClr val="tx1"/>
                </a:solidFill>
                <a:latin typeface="Overpass Medium" pitchFamily="2" charset="77"/>
              </a:rPr>
              <a:t> </a:t>
            </a:r>
            <a:r>
              <a:rPr lang="en-US" sz="2000" err="1">
                <a:solidFill>
                  <a:schemeClr val="tx1"/>
                </a:solidFill>
                <a:latin typeface="Overpass Medium" pitchFamily="2" charset="77"/>
              </a:rPr>
              <a:t>accumsan</a:t>
            </a:r>
            <a:r>
              <a:rPr lang="en-US" sz="2000">
                <a:solidFill>
                  <a:schemeClr val="tx1"/>
                </a:solidFill>
                <a:latin typeface="Overpass Medium" pitchFamily="2" charset="77"/>
              </a:rPr>
              <a:t> </a:t>
            </a:r>
            <a:r>
              <a:rPr lang="en-US" sz="2000" err="1">
                <a:solidFill>
                  <a:schemeClr val="tx1"/>
                </a:solidFill>
                <a:latin typeface="Overpass Medium" pitchFamily="2" charset="77"/>
              </a:rPr>
              <a:t>felis</a:t>
            </a:r>
            <a:r>
              <a:rPr lang="en-US" sz="2000">
                <a:solidFill>
                  <a:schemeClr val="tx1"/>
                </a:solidFill>
                <a:latin typeface="Overpass Medium" pitchFamily="2" charset="77"/>
              </a:rPr>
              <a:t> et nisi </a:t>
            </a:r>
            <a:r>
              <a:rPr lang="en-US" sz="2000" err="1">
                <a:solidFill>
                  <a:schemeClr val="tx1"/>
                </a:solidFill>
                <a:latin typeface="Overpass Medium" pitchFamily="2" charset="77"/>
              </a:rPr>
              <a:t>tristique</a:t>
            </a:r>
            <a:r>
              <a:rPr lang="en-US" sz="2000">
                <a:solidFill>
                  <a:schemeClr val="tx1"/>
                </a:solidFill>
                <a:latin typeface="Overpass Medium" pitchFamily="2" charset="77"/>
              </a:rPr>
              <a:t> </a:t>
            </a:r>
            <a:r>
              <a:rPr lang="en-US" sz="2000" err="1">
                <a:solidFill>
                  <a:schemeClr val="tx1"/>
                </a:solidFill>
                <a:latin typeface="Overpass Medium" pitchFamily="2" charset="77"/>
              </a:rPr>
              <a:t>bibendum</a:t>
            </a:r>
            <a:r>
              <a:rPr lang="en-US" sz="2000">
                <a:solidFill>
                  <a:schemeClr val="tx1"/>
                </a:solidFill>
                <a:latin typeface="Overpass Medium" pitchFamily="2" charset="77"/>
              </a:rPr>
              <a:t>. Aenean </a:t>
            </a:r>
            <a:r>
              <a:rPr lang="en-US" sz="2000" err="1">
                <a:solidFill>
                  <a:schemeClr val="tx1"/>
                </a:solidFill>
                <a:latin typeface="Overpass Medium" pitchFamily="2" charset="77"/>
              </a:rPr>
              <a:t>vulputate</a:t>
            </a:r>
            <a:r>
              <a:rPr lang="en-US" sz="2000">
                <a:solidFill>
                  <a:schemeClr val="tx1"/>
                </a:solidFill>
                <a:latin typeface="Overpass Medium" pitchFamily="2" charset="77"/>
              </a:rPr>
              <a:t> </a:t>
            </a:r>
            <a:r>
              <a:rPr lang="en-US" sz="2000" err="1">
                <a:solidFill>
                  <a:schemeClr val="tx1"/>
                </a:solidFill>
                <a:latin typeface="Overpass Medium" pitchFamily="2" charset="77"/>
              </a:rPr>
              <a:t>posuere</a:t>
            </a:r>
            <a:r>
              <a:rPr lang="en-US" sz="2000">
                <a:solidFill>
                  <a:schemeClr val="tx1"/>
                </a:solidFill>
                <a:latin typeface="Overpass Medium" pitchFamily="2" charset="77"/>
              </a:rPr>
              <a:t> ipsum </a:t>
            </a:r>
            <a:r>
              <a:rPr lang="en-US" sz="2000" err="1">
                <a:solidFill>
                  <a:schemeClr val="tx1"/>
                </a:solidFill>
                <a:latin typeface="Overpass Medium" pitchFamily="2" charset="77"/>
              </a:rPr>
              <a:t>ut</a:t>
            </a:r>
            <a:r>
              <a:rPr lang="en-US" sz="2000">
                <a:solidFill>
                  <a:schemeClr val="tx1"/>
                </a:solidFill>
                <a:latin typeface="Overpass Medium" pitchFamily="2" charset="77"/>
              </a:rPr>
              <a:t> </a:t>
            </a:r>
            <a:r>
              <a:rPr lang="en-US" sz="2000" err="1">
                <a:solidFill>
                  <a:schemeClr val="tx1"/>
                </a:solidFill>
                <a:latin typeface="Overpass Medium" pitchFamily="2" charset="77"/>
              </a:rPr>
              <a:t>ultricies</a:t>
            </a:r>
            <a:r>
              <a:rPr lang="en-US" sz="2000">
                <a:solidFill>
                  <a:schemeClr val="tx1"/>
                </a:solidFill>
                <a:latin typeface="Overpass Medium" pitchFamily="2" charset="77"/>
              </a:rPr>
              <a:t>.</a:t>
            </a:r>
            <a:r>
              <a:rPr lang="en-US"/>
              <a:t> </a:t>
            </a:r>
          </a:p>
        </p:txBody>
      </p:sp>
      <p:pic>
        <p:nvPicPr>
          <p:cNvPr id="4" name="Picture 3" descr="A logo with a bear and a star&#10;&#10;Description automatically generated">
            <a:extLst>
              <a:ext uri="{FF2B5EF4-FFF2-40B4-BE49-F238E27FC236}">
                <a16:creationId xmlns:a16="http://schemas.microsoft.com/office/drawing/2014/main" id="{B555F5E4-0C75-B900-C4C5-612FF2E0611F}"/>
              </a:ext>
            </a:extLst>
          </p:cNvPr>
          <p:cNvPicPr>
            <a:picLocks noChangeAspect="1"/>
          </p:cNvPicPr>
          <p:nvPr userDrawn="1"/>
        </p:nvPicPr>
        <p:blipFill>
          <a:blip r:embed="rId2"/>
          <a:stretch>
            <a:fillRect/>
          </a:stretch>
        </p:blipFill>
        <p:spPr>
          <a:xfrm>
            <a:off x="11275632" y="5965160"/>
            <a:ext cx="912173" cy="91440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_Comparison" preserve="1" userDrawn="1">
  <p:cSld name="6_Comparison">
    <p:spTree>
      <p:nvGrpSpPr>
        <p:cNvPr id="1" name="Shape 53"/>
        <p:cNvGrpSpPr/>
        <p:nvPr/>
      </p:nvGrpSpPr>
      <p:grpSpPr>
        <a:xfrm>
          <a:off x="0" y="0"/>
          <a:ext cx="0" cy="0"/>
          <a:chOff x="0" y="0"/>
          <a:chExt cx="0" cy="0"/>
        </a:xfrm>
      </p:grpSpPr>
      <p:sp>
        <p:nvSpPr>
          <p:cNvPr id="2" name="Text Placeholder 7">
            <a:extLst>
              <a:ext uri="{FF2B5EF4-FFF2-40B4-BE49-F238E27FC236}">
                <a16:creationId xmlns:a16="http://schemas.microsoft.com/office/drawing/2014/main" id="{4CF0D048-E9F5-2A4D-3008-3E77A518874D}"/>
              </a:ext>
            </a:extLst>
          </p:cNvPr>
          <p:cNvSpPr>
            <a:spLocks noGrp="1"/>
          </p:cNvSpPr>
          <p:nvPr>
            <p:ph type="body" sz="quarter" idx="10" hasCustomPrompt="1"/>
          </p:nvPr>
        </p:nvSpPr>
        <p:spPr>
          <a:xfrm>
            <a:off x="772439" y="1477732"/>
            <a:ext cx="4931407" cy="4556125"/>
          </a:xfrm>
        </p:spPr>
        <p:txBody>
          <a:bodyPr>
            <a:noAutofit/>
          </a:bodyPr>
          <a:lstStyle>
            <a:lvl1pPr marL="393700" indent="-342900">
              <a:buClr>
                <a:schemeClr val="accent1"/>
              </a:buClr>
              <a:buFont typeface="Arial" panose="020B0604020202020204" pitchFamily="34" charset="0"/>
              <a:buChar char="•"/>
              <a:defRPr sz="1800" b="0" i="0">
                <a:latin typeface="Overpass Medium" pitchFamily="2" charset="77"/>
              </a:defRPr>
            </a:lvl1pPr>
            <a:lvl2pPr marL="876300" indent="-342900">
              <a:buFont typeface="Arial" panose="020B0604020202020204" pitchFamily="34" charset="0"/>
              <a:buChar char="•"/>
              <a:defRPr sz="2000" b="0" i="0">
                <a:latin typeface="Overpass Medium" pitchFamily="2" charset="77"/>
              </a:defRPr>
            </a:lvl2pPr>
            <a:lvl3pPr marL="1358900" indent="-342900">
              <a:buFont typeface="Arial" panose="020B0604020202020204" pitchFamily="34" charset="0"/>
              <a:buChar char="•"/>
              <a:defRPr sz="2000" b="0" i="0">
                <a:latin typeface="Overpass Medium" pitchFamily="2" charset="77"/>
              </a:defRPr>
            </a:lvl3pPr>
            <a:lvl4pPr marL="1828800" indent="-342900">
              <a:buFont typeface="Arial" panose="020B0604020202020204" pitchFamily="34" charset="0"/>
              <a:buChar char="•"/>
              <a:defRPr sz="2000" b="0" i="0">
                <a:latin typeface="Overpass Medium" pitchFamily="2" charset="77"/>
              </a:defRPr>
            </a:lvl4pPr>
            <a:lvl5pPr marL="2286000" indent="-342900">
              <a:buFont typeface="Arial" panose="020B0604020202020204" pitchFamily="34" charset="0"/>
              <a:buChar char="•"/>
              <a:defRPr sz="2000" b="0" i="0">
                <a:latin typeface="Overpass Medium" pitchFamily="2" charset="77"/>
              </a:defRPr>
            </a:lvl5pPr>
          </a:lstStyle>
          <a:p>
            <a:pPr lvl="0"/>
            <a:r>
              <a:rPr lang="en-US"/>
              <a:t>Lorem ipsum dolor sit </a:t>
            </a:r>
            <a:r>
              <a:rPr lang="en-US" err="1"/>
              <a:t>amet</a:t>
            </a:r>
            <a:r>
              <a:rPr lang="en-US"/>
              <a:t>, </a:t>
            </a:r>
            <a:r>
              <a:rPr lang="en-US" err="1"/>
              <a:t>consectetur</a:t>
            </a:r>
            <a:r>
              <a:rPr lang="en-US"/>
              <a:t> </a:t>
            </a:r>
            <a:r>
              <a:rPr lang="en-US" sz="2000" err="1">
                <a:solidFill>
                  <a:schemeClr val="tx1"/>
                </a:solidFill>
                <a:latin typeface="Overpass Medium" pitchFamily="2" charset="77"/>
              </a:rPr>
              <a:t>adipiscing</a:t>
            </a:r>
            <a:r>
              <a:rPr lang="en-US" sz="2000">
                <a:solidFill>
                  <a:schemeClr val="tx1"/>
                </a:solidFill>
                <a:latin typeface="Overpass Medium" pitchFamily="2" charset="77"/>
              </a:rPr>
              <a:t> </a:t>
            </a:r>
            <a:r>
              <a:rPr lang="en-US" sz="2000" err="1">
                <a:solidFill>
                  <a:schemeClr val="tx1"/>
                </a:solidFill>
                <a:latin typeface="Overpass Medium" pitchFamily="2" charset="77"/>
              </a:rPr>
              <a:t>elit</a:t>
            </a:r>
            <a:r>
              <a:rPr lang="en-US" sz="2000">
                <a:solidFill>
                  <a:schemeClr val="tx1"/>
                </a:solidFill>
                <a:latin typeface="Overpass Medium" pitchFamily="2" charset="77"/>
              </a:rPr>
              <a:t>. </a:t>
            </a:r>
            <a:r>
              <a:rPr lang="en-US" sz="2000" err="1">
                <a:solidFill>
                  <a:schemeClr val="tx1"/>
                </a:solidFill>
                <a:latin typeface="Overpass Medium" pitchFamily="2" charset="77"/>
              </a:rPr>
              <a:t>Nullam</a:t>
            </a:r>
            <a:r>
              <a:rPr lang="en-US" sz="2000">
                <a:solidFill>
                  <a:schemeClr val="tx1"/>
                </a:solidFill>
                <a:latin typeface="Overpass Medium" pitchFamily="2" charset="77"/>
              </a:rPr>
              <a:t> id mi sed </a:t>
            </a:r>
            <a:r>
              <a:rPr lang="en-US" sz="2000" err="1">
                <a:solidFill>
                  <a:schemeClr val="tx1"/>
                </a:solidFill>
                <a:latin typeface="Overpass Medium" pitchFamily="2" charset="77"/>
              </a:rPr>
              <a:t>justo</a:t>
            </a:r>
            <a:r>
              <a:rPr lang="en-US" sz="2000">
                <a:solidFill>
                  <a:schemeClr val="tx1"/>
                </a:solidFill>
                <a:latin typeface="Overpass Medium" pitchFamily="2" charset="77"/>
              </a:rPr>
              <a:t> </a:t>
            </a:r>
            <a:r>
              <a:rPr lang="en-US" sz="2000" err="1">
                <a:solidFill>
                  <a:schemeClr val="tx1"/>
                </a:solidFill>
                <a:latin typeface="Overpass Medium" pitchFamily="2" charset="77"/>
              </a:rPr>
              <a:t>pellentesque</a:t>
            </a:r>
            <a:r>
              <a:rPr lang="en-US" sz="2000">
                <a:solidFill>
                  <a:schemeClr val="tx1"/>
                </a:solidFill>
                <a:latin typeface="Overpass Medium" pitchFamily="2" charset="77"/>
              </a:rPr>
              <a:t> gravida sit </a:t>
            </a:r>
            <a:r>
              <a:rPr lang="en-US" sz="2000" err="1">
                <a:solidFill>
                  <a:schemeClr val="tx1"/>
                </a:solidFill>
                <a:latin typeface="Overpass Medium" pitchFamily="2" charset="77"/>
              </a:rPr>
              <a:t>amet</a:t>
            </a:r>
            <a:r>
              <a:rPr lang="en-US" sz="2000">
                <a:solidFill>
                  <a:schemeClr val="tx1"/>
                </a:solidFill>
                <a:latin typeface="Overpass Medium" pitchFamily="2" charset="77"/>
              </a:rPr>
              <a:t> at </a:t>
            </a:r>
            <a:r>
              <a:rPr lang="en-US" sz="2000" err="1">
                <a:solidFill>
                  <a:schemeClr val="tx1"/>
                </a:solidFill>
                <a:latin typeface="Overpass Medium" pitchFamily="2" charset="77"/>
              </a:rPr>
              <a:t>arcu</a:t>
            </a:r>
            <a:r>
              <a:rPr lang="en-US" sz="2000">
                <a:solidFill>
                  <a:schemeClr val="tx1"/>
                </a:solidFill>
                <a:latin typeface="Overpass Medium" pitchFamily="2" charset="77"/>
              </a:rPr>
              <a:t>. </a:t>
            </a:r>
            <a:r>
              <a:rPr lang="en-US" sz="2000" err="1">
                <a:solidFill>
                  <a:schemeClr val="tx1"/>
                </a:solidFill>
                <a:latin typeface="Overpass Medium" pitchFamily="2" charset="77"/>
              </a:rPr>
              <a:t>Phasellus</a:t>
            </a:r>
            <a:r>
              <a:rPr lang="en-US" sz="2000">
                <a:solidFill>
                  <a:schemeClr val="tx1"/>
                </a:solidFill>
                <a:latin typeface="Overpass Medium" pitchFamily="2" charset="77"/>
              </a:rPr>
              <a:t> </a:t>
            </a:r>
            <a:r>
              <a:rPr lang="en-US" sz="2000" err="1">
                <a:solidFill>
                  <a:schemeClr val="tx1"/>
                </a:solidFill>
                <a:latin typeface="Overpass Medium" pitchFamily="2" charset="77"/>
              </a:rPr>
              <a:t>imperdiet</a:t>
            </a:r>
            <a:r>
              <a:rPr lang="en-US" sz="2000">
                <a:solidFill>
                  <a:schemeClr val="tx1"/>
                </a:solidFill>
                <a:latin typeface="Overpass Medium" pitchFamily="2" charset="77"/>
              </a:rPr>
              <a:t> </a:t>
            </a:r>
            <a:r>
              <a:rPr lang="en-US" sz="2000" err="1">
                <a:solidFill>
                  <a:schemeClr val="tx1"/>
                </a:solidFill>
                <a:latin typeface="Overpass Medium" pitchFamily="2" charset="77"/>
              </a:rPr>
              <a:t>justo</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non </a:t>
            </a:r>
            <a:r>
              <a:rPr lang="en-US" sz="2000" err="1">
                <a:solidFill>
                  <a:schemeClr val="tx1"/>
                </a:solidFill>
                <a:latin typeface="Overpass Medium" pitchFamily="2" charset="77"/>
              </a:rPr>
              <a:t>sollicitudin</a:t>
            </a:r>
            <a:r>
              <a:rPr lang="en-US" sz="2000">
                <a:solidFill>
                  <a:schemeClr val="tx1"/>
                </a:solidFill>
                <a:latin typeface="Overpass Medium" pitchFamily="2" charset="77"/>
              </a:rPr>
              <a:t> ex </a:t>
            </a:r>
            <a:r>
              <a:rPr lang="en-US" sz="2000" err="1">
                <a:solidFill>
                  <a:schemeClr val="tx1"/>
                </a:solidFill>
                <a:latin typeface="Overpass Medium" pitchFamily="2" charset="77"/>
              </a:rPr>
              <a:t>varius</a:t>
            </a:r>
            <a:r>
              <a:rPr lang="en-US" sz="2000">
                <a:solidFill>
                  <a:schemeClr val="tx1"/>
                </a:solidFill>
                <a:latin typeface="Overpass Medium" pitchFamily="2" charset="77"/>
              </a:rPr>
              <a:t> lacinia. </a:t>
            </a:r>
          </a:p>
          <a:p>
            <a:pPr marL="393700" marR="0" lvl="0" indent="-342900" algn="l" defTabSz="914400" rtl="0" eaLnBrk="1" fontAlgn="auto" latinLnBrk="0" hangingPunct="1">
              <a:lnSpc>
                <a:spcPct val="90000"/>
              </a:lnSpc>
              <a:spcBef>
                <a:spcPts val="1000"/>
              </a:spcBef>
              <a:spcAft>
                <a:spcPts val="0"/>
              </a:spcAft>
              <a:buClr>
                <a:schemeClr val="accent1"/>
              </a:buClr>
              <a:buSzPts val="2800"/>
              <a:buFont typeface="Arial" panose="020B0604020202020204" pitchFamily="34" charset="0"/>
              <a:buChar char="•"/>
              <a:tabLst/>
              <a:defRPr/>
            </a:pPr>
            <a:r>
              <a:rPr lang="en-US" sz="2000" err="1">
                <a:solidFill>
                  <a:schemeClr val="tx1"/>
                </a:solidFill>
                <a:latin typeface="Overpass Medium" pitchFamily="2" charset="77"/>
              </a:rPr>
              <a:t>Mauris</a:t>
            </a:r>
            <a:r>
              <a:rPr lang="en-US" sz="2000">
                <a:solidFill>
                  <a:schemeClr val="tx1"/>
                </a:solidFill>
                <a:latin typeface="Overpass Medium" pitchFamily="2" charset="77"/>
              </a:rPr>
              <a:t> </a:t>
            </a:r>
            <a:r>
              <a:rPr lang="en-US" sz="2000" err="1">
                <a:solidFill>
                  <a:schemeClr val="tx1"/>
                </a:solidFill>
                <a:latin typeface="Overpass Medium" pitchFamily="2" charset="77"/>
              </a:rPr>
              <a:t>porttitor</a:t>
            </a:r>
            <a:r>
              <a:rPr lang="en-US" sz="2000">
                <a:solidFill>
                  <a:schemeClr val="tx1"/>
                </a:solidFill>
                <a:latin typeface="Overpass Medium" pitchFamily="2" charset="77"/>
              </a:rPr>
              <a:t>, </a:t>
            </a:r>
            <a:r>
              <a:rPr lang="en-US" sz="2000" err="1">
                <a:solidFill>
                  <a:schemeClr val="tx1"/>
                </a:solidFill>
                <a:latin typeface="Overpass Medium" pitchFamily="2" charset="77"/>
              </a:rPr>
              <a:t>purus</a:t>
            </a:r>
            <a:r>
              <a:rPr lang="en-US" sz="2000">
                <a:solidFill>
                  <a:schemeClr val="tx1"/>
                </a:solidFill>
                <a:latin typeface="Overpass Medium" pitchFamily="2" charset="77"/>
              </a:rPr>
              <a:t> non </a:t>
            </a:r>
            <a:r>
              <a:rPr lang="en-US" sz="2000" err="1">
                <a:solidFill>
                  <a:schemeClr val="tx1"/>
                </a:solidFill>
                <a:latin typeface="Overpass Medium" pitchFamily="2" charset="77"/>
              </a:rPr>
              <a:t>vehicula</a:t>
            </a:r>
            <a:r>
              <a:rPr lang="en-US" sz="2000">
                <a:solidFill>
                  <a:schemeClr val="tx1"/>
                </a:solidFill>
                <a:latin typeface="Overpass Medium" pitchFamily="2" charset="77"/>
              </a:rPr>
              <a:t> </a:t>
            </a:r>
            <a:r>
              <a:rPr lang="en-US" sz="2000" err="1">
                <a:solidFill>
                  <a:schemeClr val="tx1"/>
                </a:solidFill>
                <a:latin typeface="Overpass Medium" pitchFamily="2" charset="77"/>
              </a:rPr>
              <a:t>egestas</a:t>
            </a:r>
            <a:r>
              <a:rPr lang="en-US" sz="2000">
                <a:solidFill>
                  <a:schemeClr val="tx1"/>
                </a:solidFill>
                <a:latin typeface="Overpass Medium" pitchFamily="2" charset="77"/>
              </a:rPr>
              <a:t>, </a:t>
            </a:r>
            <a:r>
              <a:rPr lang="en-US" sz="2000" err="1">
                <a:solidFill>
                  <a:schemeClr val="tx1"/>
                </a:solidFill>
                <a:latin typeface="Overpass Medium" pitchFamily="2" charset="77"/>
              </a:rPr>
              <a:t>metus</a:t>
            </a:r>
            <a:r>
              <a:rPr lang="en-US" sz="2000">
                <a:solidFill>
                  <a:schemeClr val="tx1"/>
                </a:solidFill>
                <a:latin typeface="Overpass Medium" pitchFamily="2" charset="77"/>
              </a:rPr>
              <a:t> </a:t>
            </a:r>
            <a:r>
              <a:rPr lang="en-US" sz="2000" err="1">
                <a:solidFill>
                  <a:schemeClr val="tx1"/>
                </a:solidFill>
                <a:latin typeface="Overpass Medium" pitchFamily="2" charset="77"/>
              </a:rPr>
              <a:t>arcu</a:t>
            </a:r>
            <a:r>
              <a:rPr lang="en-US" sz="2000">
                <a:solidFill>
                  <a:schemeClr val="tx1"/>
                </a:solidFill>
                <a:latin typeface="Overpass Medium" pitchFamily="2" charset="77"/>
              </a:rPr>
              <a:t> </a:t>
            </a:r>
            <a:r>
              <a:rPr lang="en-US" sz="2000" err="1">
                <a:solidFill>
                  <a:schemeClr val="tx1"/>
                </a:solidFill>
                <a:latin typeface="Overpass Medium" pitchFamily="2" charset="77"/>
              </a:rPr>
              <a:t>ornare</a:t>
            </a:r>
            <a:r>
              <a:rPr lang="en-US" sz="2000">
                <a:solidFill>
                  <a:schemeClr val="tx1"/>
                </a:solidFill>
                <a:latin typeface="Overpass Medium" pitchFamily="2" charset="77"/>
              </a:rPr>
              <a:t> </a:t>
            </a:r>
            <a:r>
              <a:rPr lang="en-US" sz="2000" err="1">
                <a:solidFill>
                  <a:schemeClr val="tx1"/>
                </a:solidFill>
                <a:latin typeface="Overpass Medium" pitchFamily="2" charset="77"/>
              </a:rPr>
              <a:t>erat</a:t>
            </a:r>
            <a:r>
              <a:rPr lang="en-US" sz="2000">
                <a:solidFill>
                  <a:schemeClr val="tx1"/>
                </a:solidFill>
                <a:latin typeface="Overpass Medium" pitchFamily="2" charset="77"/>
              </a:rPr>
              <a:t>, </a:t>
            </a:r>
            <a:r>
              <a:rPr lang="en-US" sz="2000" err="1">
                <a:solidFill>
                  <a:schemeClr val="tx1"/>
                </a:solidFill>
                <a:latin typeface="Overpass Medium" pitchFamily="2" charset="77"/>
              </a:rPr>
              <a:t>eget</a:t>
            </a:r>
            <a:r>
              <a:rPr lang="en-US" sz="2000">
                <a:solidFill>
                  <a:schemeClr val="tx1"/>
                </a:solidFill>
                <a:latin typeface="Overpass Medium" pitchFamily="2" charset="77"/>
              </a:rPr>
              <a:t> pulvinar </a:t>
            </a:r>
            <a:r>
              <a:rPr lang="en-US" sz="2000" err="1">
                <a:solidFill>
                  <a:schemeClr val="tx1"/>
                </a:solidFill>
                <a:latin typeface="Overpass Medium" pitchFamily="2" charset="77"/>
              </a:rPr>
              <a:t>massa</a:t>
            </a:r>
            <a:r>
              <a:rPr lang="en-US" sz="2000">
                <a:solidFill>
                  <a:schemeClr val="tx1"/>
                </a:solidFill>
                <a:latin typeface="Overpass Medium" pitchFamily="2" charset="77"/>
              </a:rPr>
              <a:t> ipsum sit </a:t>
            </a:r>
            <a:r>
              <a:rPr lang="en-US" sz="2000" err="1">
                <a:solidFill>
                  <a:schemeClr val="tx1"/>
                </a:solidFill>
                <a:latin typeface="Overpass Medium" pitchFamily="2" charset="77"/>
              </a:rPr>
              <a:t>amet</a:t>
            </a:r>
            <a:r>
              <a:rPr lang="en-US" sz="2000">
                <a:solidFill>
                  <a:schemeClr val="tx1"/>
                </a:solidFill>
                <a:latin typeface="Overpass Medium" pitchFamily="2" charset="77"/>
              </a:rPr>
              <a:t> </a:t>
            </a:r>
            <a:r>
              <a:rPr lang="en-US" sz="2000" err="1">
                <a:solidFill>
                  <a:schemeClr val="tx1"/>
                </a:solidFill>
                <a:latin typeface="Overpass Medium" pitchFamily="2" charset="77"/>
              </a:rPr>
              <a:t>velit</a:t>
            </a:r>
            <a:r>
              <a:rPr lang="en-US" sz="2000">
                <a:solidFill>
                  <a:schemeClr val="tx1"/>
                </a:solidFill>
                <a:latin typeface="Overpass Medium" pitchFamily="2" charset="77"/>
              </a:rPr>
              <a:t>. </a:t>
            </a:r>
          </a:p>
          <a:p>
            <a:pPr lvl="0"/>
            <a:r>
              <a:rPr lang="en-US" err="1"/>
              <a:t>Fusce</a:t>
            </a:r>
            <a:r>
              <a:rPr lang="en-US"/>
              <a:t> </a:t>
            </a:r>
            <a:r>
              <a:rPr lang="en-US" err="1"/>
              <a:t>fringilla</a:t>
            </a:r>
            <a:r>
              <a:rPr lang="en-US"/>
              <a:t> </a:t>
            </a:r>
            <a:r>
              <a:rPr lang="en-US" sz="2000" err="1">
                <a:solidFill>
                  <a:schemeClr val="tx1"/>
                </a:solidFill>
                <a:latin typeface="Overpass Medium" pitchFamily="2" charset="77"/>
              </a:rPr>
              <a:t>quis</a:t>
            </a:r>
            <a:r>
              <a:rPr lang="en-US" sz="2000">
                <a:solidFill>
                  <a:schemeClr val="tx1"/>
                </a:solidFill>
                <a:latin typeface="Overpass Medium" pitchFamily="2" charset="77"/>
              </a:rPr>
              <a:t> </a:t>
            </a:r>
            <a:r>
              <a:rPr lang="en-US" sz="2000" err="1">
                <a:solidFill>
                  <a:schemeClr val="tx1"/>
                </a:solidFill>
                <a:latin typeface="Overpass Medium" pitchFamily="2" charset="77"/>
              </a:rPr>
              <a:t>erat</a:t>
            </a:r>
            <a:r>
              <a:rPr lang="en-US" sz="2000">
                <a:solidFill>
                  <a:schemeClr val="tx1"/>
                </a:solidFill>
                <a:latin typeface="Overpass Medium" pitchFamily="2" charset="77"/>
              </a:rPr>
              <a:t> </a:t>
            </a:r>
            <a:r>
              <a:rPr lang="en-US" sz="2000" err="1">
                <a:solidFill>
                  <a:schemeClr val="tx1"/>
                </a:solidFill>
                <a:latin typeface="Overpass Medium" pitchFamily="2" charset="77"/>
              </a:rPr>
              <a:t>quis</a:t>
            </a:r>
            <a:r>
              <a:rPr lang="en-US" sz="2000">
                <a:solidFill>
                  <a:schemeClr val="tx1"/>
                </a:solidFill>
                <a:latin typeface="Overpass Medium" pitchFamily="2" charset="77"/>
              </a:rPr>
              <a:t> </a:t>
            </a:r>
            <a:r>
              <a:rPr lang="en-US" sz="2000" err="1">
                <a:solidFill>
                  <a:schemeClr val="tx1"/>
                </a:solidFill>
                <a:latin typeface="Overpass Medium" pitchFamily="2" charset="77"/>
              </a:rPr>
              <a:t>rhoncus</a:t>
            </a:r>
            <a:r>
              <a:rPr lang="en-US" sz="2000">
                <a:solidFill>
                  <a:schemeClr val="tx1"/>
                </a:solidFill>
                <a:latin typeface="Overpass Medium" pitchFamily="2" charset="77"/>
              </a:rPr>
              <a:t>. </a:t>
            </a:r>
            <a:r>
              <a:rPr lang="en-US" sz="2000" err="1">
                <a:solidFill>
                  <a:schemeClr val="tx1"/>
                </a:solidFill>
                <a:latin typeface="Overpass Medium" pitchFamily="2" charset="77"/>
              </a:rPr>
              <a:t>Aliquam</a:t>
            </a:r>
            <a:r>
              <a:rPr lang="en-US" sz="2000">
                <a:solidFill>
                  <a:schemeClr val="tx1"/>
                </a:solidFill>
                <a:latin typeface="Overpass Medium" pitchFamily="2" charset="77"/>
              </a:rPr>
              <a:t> </a:t>
            </a:r>
            <a:r>
              <a:rPr lang="en-US" sz="2000" err="1">
                <a:solidFill>
                  <a:schemeClr val="tx1"/>
                </a:solidFill>
                <a:latin typeface="Overpass Medium" pitchFamily="2" charset="77"/>
              </a:rPr>
              <a:t>rhoncus</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a </a:t>
            </a:r>
            <a:r>
              <a:rPr lang="en-US" sz="2000" err="1">
                <a:solidFill>
                  <a:schemeClr val="tx1"/>
                </a:solidFill>
                <a:latin typeface="Overpass Medium" pitchFamily="2" charset="77"/>
              </a:rPr>
              <a:t>fringilla</a:t>
            </a:r>
            <a:r>
              <a:rPr lang="en-US" sz="2000">
                <a:solidFill>
                  <a:schemeClr val="tx1"/>
                </a:solidFill>
                <a:latin typeface="Overpass Medium" pitchFamily="2" charset="77"/>
              </a:rPr>
              <a:t> </a:t>
            </a:r>
            <a:r>
              <a:rPr lang="en-US" sz="2000" err="1">
                <a:solidFill>
                  <a:schemeClr val="tx1"/>
                </a:solidFill>
                <a:latin typeface="Overpass Medium" pitchFamily="2" charset="77"/>
              </a:rPr>
              <a:t>ultrices</a:t>
            </a:r>
            <a:r>
              <a:rPr lang="en-US" sz="2000">
                <a:solidFill>
                  <a:schemeClr val="tx1"/>
                </a:solidFill>
                <a:latin typeface="Overpass Medium" pitchFamily="2" charset="77"/>
              </a:rPr>
              <a:t>, </a:t>
            </a:r>
            <a:r>
              <a:rPr lang="en-US" sz="2000" err="1">
                <a:solidFill>
                  <a:schemeClr val="tx1"/>
                </a:solidFill>
                <a:latin typeface="Overpass Medium" pitchFamily="2" charset="77"/>
              </a:rPr>
              <a:t>metus</a:t>
            </a:r>
            <a:r>
              <a:rPr lang="en-US" sz="2000">
                <a:solidFill>
                  <a:schemeClr val="tx1"/>
                </a:solidFill>
                <a:latin typeface="Overpass Medium" pitchFamily="2" charset="77"/>
              </a:rPr>
              <a:t> ligula </a:t>
            </a:r>
            <a:r>
              <a:rPr lang="en-US" sz="2000" err="1">
                <a:solidFill>
                  <a:schemeClr val="tx1"/>
                </a:solidFill>
                <a:latin typeface="Overpass Medium" pitchFamily="2" charset="77"/>
              </a:rPr>
              <a:t>porttitor</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a:t>
            </a:r>
            <a:r>
              <a:rPr lang="en-US" sz="2000" err="1">
                <a:solidFill>
                  <a:schemeClr val="tx1"/>
                </a:solidFill>
                <a:latin typeface="Overpass Medium" pitchFamily="2" charset="77"/>
              </a:rPr>
              <a:t>nec</a:t>
            </a:r>
            <a:r>
              <a:rPr lang="en-US" sz="2000">
                <a:solidFill>
                  <a:schemeClr val="tx1"/>
                </a:solidFill>
                <a:latin typeface="Overpass Medium" pitchFamily="2" charset="77"/>
              </a:rPr>
              <a:t> </a:t>
            </a:r>
            <a:r>
              <a:rPr lang="en-US" sz="2000" err="1">
                <a:solidFill>
                  <a:schemeClr val="tx1"/>
                </a:solidFill>
                <a:latin typeface="Overpass Medium" pitchFamily="2" charset="77"/>
              </a:rPr>
              <a:t>ornare</a:t>
            </a:r>
            <a:r>
              <a:rPr lang="en-US" sz="2000">
                <a:solidFill>
                  <a:schemeClr val="tx1"/>
                </a:solidFill>
                <a:latin typeface="Overpass Medium" pitchFamily="2" charset="77"/>
              </a:rPr>
              <a:t> </a:t>
            </a:r>
            <a:r>
              <a:rPr lang="en-US" sz="2000" err="1">
                <a:solidFill>
                  <a:schemeClr val="tx1"/>
                </a:solidFill>
                <a:latin typeface="Overpass Medium" pitchFamily="2" charset="77"/>
              </a:rPr>
              <a:t>nulla</a:t>
            </a:r>
            <a:r>
              <a:rPr lang="en-US" sz="2000">
                <a:solidFill>
                  <a:schemeClr val="tx1"/>
                </a:solidFill>
                <a:latin typeface="Overpass Medium" pitchFamily="2" charset="77"/>
              </a:rPr>
              <a:t> </a:t>
            </a:r>
            <a:r>
              <a:rPr lang="en-US" sz="2000" err="1">
                <a:solidFill>
                  <a:schemeClr val="tx1"/>
                </a:solidFill>
                <a:latin typeface="Overpass Medium" pitchFamily="2" charset="77"/>
              </a:rPr>
              <a:t>tellus</a:t>
            </a:r>
            <a:r>
              <a:rPr lang="en-US" sz="2000">
                <a:solidFill>
                  <a:schemeClr val="tx1"/>
                </a:solidFill>
                <a:latin typeface="Overpass Medium" pitchFamily="2" charset="77"/>
              </a:rPr>
              <a:t> vitae </a:t>
            </a:r>
            <a:r>
              <a:rPr lang="en-US" sz="2000" err="1">
                <a:solidFill>
                  <a:schemeClr val="tx1"/>
                </a:solidFill>
                <a:latin typeface="Overpass Medium" pitchFamily="2" charset="77"/>
              </a:rPr>
              <a:t>risus</a:t>
            </a:r>
            <a:r>
              <a:rPr lang="en-US" sz="2000">
                <a:solidFill>
                  <a:schemeClr val="tx1"/>
                </a:solidFill>
                <a:latin typeface="Overpass Medium" pitchFamily="2" charset="77"/>
              </a:rPr>
              <a:t>. </a:t>
            </a:r>
            <a:r>
              <a:rPr lang="en-US" sz="2000" err="1">
                <a:solidFill>
                  <a:schemeClr val="tx1"/>
                </a:solidFill>
                <a:latin typeface="Overpass Medium" pitchFamily="2" charset="77"/>
              </a:rPr>
              <a:t>Quisque</a:t>
            </a:r>
            <a:r>
              <a:rPr lang="en-US" sz="2000">
                <a:solidFill>
                  <a:schemeClr val="tx1"/>
                </a:solidFill>
                <a:latin typeface="Overpass Medium" pitchFamily="2" charset="77"/>
              </a:rPr>
              <a:t> </a:t>
            </a:r>
            <a:r>
              <a:rPr lang="en-US" sz="2000" err="1">
                <a:solidFill>
                  <a:schemeClr val="tx1"/>
                </a:solidFill>
                <a:latin typeface="Overpass Medium" pitchFamily="2" charset="77"/>
              </a:rPr>
              <a:t>accumsan</a:t>
            </a:r>
            <a:r>
              <a:rPr lang="en-US" sz="2000">
                <a:solidFill>
                  <a:schemeClr val="tx1"/>
                </a:solidFill>
                <a:latin typeface="Overpass Medium" pitchFamily="2" charset="77"/>
              </a:rPr>
              <a:t> </a:t>
            </a:r>
            <a:r>
              <a:rPr lang="en-US" sz="2000" err="1">
                <a:solidFill>
                  <a:schemeClr val="tx1"/>
                </a:solidFill>
                <a:latin typeface="Overpass Medium" pitchFamily="2" charset="77"/>
              </a:rPr>
              <a:t>felis</a:t>
            </a:r>
            <a:r>
              <a:rPr lang="en-US" sz="2000">
                <a:solidFill>
                  <a:schemeClr val="tx1"/>
                </a:solidFill>
                <a:latin typeface="Overpass Medium" pitchFamily="2" charset="77"/>
              </a:rPr>
              <a:t> et nisi </a:t>
            </a:r>
            <a:r>
              <a:rPr lang="en-US" sz="2000" err="1">
                <a:solidFill>
                  <a:schemeClr val="tx1"/>
                </a:solidFill>
                <a:latin typeface="Overpass Medium" pitchFamily="2" charset="77"/>
              </a:rPr>
              <a:t>tristique</a:t>
            </a:r>
            <a:r>
              <a:rPr lang="en-US" sz="2000">
                <a:solidFill>
                  <a:schemeClr val="tx1"/>
                </a:solidFill>
                <a:latin typeface="Overpass Medium" pitchFamily="2" charset="77"/>
              </a:rPr>
              <a:t> </a:t>
            </a:r>
            <a:r>
              <a:rPr lang="en-US" sz="2000" err="1">
                <a:solidFill>
                  <a:schemeClr val="tx1"/>
                </a:solidFill>
                <a:latin typeface="Overpass Medium" pitchFamily="2" charset="77"/>
              </a:rPr>
              <a:t>bibendum</a:t>
            </a:r>
            <a:r>
              <a:rPr lang="en-US" sz="2000">
                <a:solidFill>
                  <a:schemeClr val="tx1"/>
                </a:solidFill>
                <a:latin typeface="Overpass Medium" pitchFamily="2" charset="77"/>
              </a:rPr>
              <a:t>. Aenean </a:t>
            </a:r>
            <a:r>
              <a:rPr lang="en-US" sz="2000" err="1">
                <a:solidFill>
                  <a:schemeClr val="tx1"/>
                </a:solidFill>
                <a:latin typeface="Overpass Medium" pitchFamily="2" charset="77"/>
              </a:rPr>
              <a:t>vulputate</a:t>
            </a:r>
            <a:r>
              <a:rPr lang="en-US" sz="2000">
                <a:solidFill>
                  <a:schemeClr val="tx1"/>
                </a:solidFill>
                <a:latin typeface="Overpass Medium" pitchFamily="2" charset="77"/>
              </a:rPr>
              <a:t> </a:t>
            </a:r>
            <a:r>
              <a:rPr lang="en-US" sz="2000" err="1">
                <a:solidFill>
                  <a:schemeClr val="tx1"/>
                </a:solidFill>
                <a:latin typeface="Overpass Medium" pitchFamily="2" charset="77"/>
              </a:rPr>
              <a:t>posuere</a:t>
            </a:r>
            <a:r>
              <a:rPr lang="en-US" sz="2000">
                <a:solidFill>
                  <a:schemeClr val="tx1"/>
                </a:solidFill>
                <a:latin typeface="Overpass Medium" pitchFamily="2" charset="77"/>
              </a:rPr>
              <a:t> ipsum </a:t>
            </a:r>
            <a:r>
              <a:rPr lang="en-US" sz="2000" err="1">
                <a:solidFill>
                  <a:schemeClr val="tx1"/>
                </a:solidFill>
                <a:latin typeface="Overpass Medium" pitchFamily="2" charset="77"/>
              </a:rPr>
              <a:t>ut</a:t>
            </a:r>
            <a:r>
              <a:rPr lang="en-US" sz="2000">
                <a:solidFill>
                  <a:schemeClr val="tx1"/>
                </a:solidFill>
                <a:latin typeface="Overpass Medium" pitchFamily="2" charset="77"/>
              </a:rPr>
              <a:t> </a:t>
            </a:r>
            <a:r>
              <a:rPr lang="en-US" sz="2000" err="1">
                <a:solidFill>
                  <a:schemeClr val="tx1"/>
                </a:solidFill>
                <a:latin typeface="Overpass Medium" pitchFamily="2" charset="77"/>
              </a:rPr>
              <a:t>ultricies</a:t>
            </a:r>
            <a:r>
              <a:rPr lang="en-US" sz="2000">
                <a:solidFill>
                  <a:schemeClr val="tx1"/>
                </a:solidFill>
                <a:latin typeface="Overpass Medium" pitchFamily="2" charset="77"/>
              </a:rPr>
              <a:t>.</a:t>
            </a:r>
            <a:r>
              <a:rPr lang="en-US"/>
              <a:t> </a:t>
            </a:r>
          </a:p>
        </p:txBody>
      </p:sp>
      <p:sp>
        <p:nvSpPr>
          <p:cNvPr id="3" name="Text Placeholder 7">
            <a:extLst>
              <a:ext uri="{FF2B5EF4-FFF2-40B4-BE49-F238E27FC236}">
                <a16:creationId xmlns:a16="http://schemas.microsoft.com/office/drawing/2014/main" id="{3036F9DA-FCC1-AC31-A656-C8A09AB42F9C}"/>
              </a:ext>
            </a:extLst>
          </p:cNvPr>
          <p:cNvSpPr>
            <a:spLocks noGrp="1"/>
          </p:cNvSpPr>
          <p:nvPr>
            <p:ph type="body" sz="quarter" idx="11" hasCustomPrompt="1"/>
          </p:nvPr>
        </p:nvSpPr>
        <p:spPr>
          <a:xfrm>
            <a:off x="6486229" y="1504347"/>
            <a:ext cx="4931407" cy="4556125"/>
          </a:xfrm>
        </p:spPr>
        <p:txBody>
          <a:bodyPr>
            <a:noAutofit/>
          </a:bodyPr>
          <a:lstStyle>
            <a:lvl1pPr marL="393700" indent="-342900">
              <a:buClr>
                <a:schemeClr val="accent1"/>
              </a:buClr>
              <a:buFont typeface="Arial" panose="020B0604020202020204" pitchFamily="34" charset="0"/>
              <a:buChar char="•"/>
              <a:defRPr sz="1800" b="0" i="0">
                <a:latin typeface="Overpass Medium" pitchFamily="2" charset="77"/>
              </a:defRPr>
            </a:lvl1pPr>
            <a:lvl2pPr marL="876300" indent="-342900">
              <a:buFont typeface="Arial" panose="020B0604020202020204" pitchFamily="34" charset="0"/>
              <a:buChar char="•"/>
              <a:defRPr sz="2000" b="0" i="0">
                <a:latin typeface="Overpass Medium" pitchFamily="2" charset="77"/>
              </a:defRPr>
            </a:lvl2pPr>
            <a:lvl3pPr marL="1358900" indent="-342900">
              <a:buFont typeface="Arial" panose="020B0604020202020204" pitchFamily="34" charset="0"/>
              <a:buChar char="•"/>
              <a:defRPr sz="2000" b="0" i="0">
                <a:latin typeface="Overpass Medium" pitchFamily="2" charset="77"/>
              </a:defRPr>
            </a:lvl3pPr>
            <a:lvl4pPr marL="1828800" indent="-342900">
              <a:buFont typeface="Arial" panose="020B0604020202020204" pitchFamily="34" charset="0"/>
              <a:buChar char="•"/>
              <a:defRPr sz="2000" b="0" i="0">
                <a:latin typeface="Overpass Medium" pitchFamily="2" charset="77"/>
              </a:defRPr>
            </a:lvl4pPr>
            <a:lvl5pPr marL="2286000" indent="-342900">
              <a:buFont typeface="Arial" panose="020B0604020202020204" pitchFamily="34" charset="0"/>
              <a:buChar char="•"/>
              <a:defRPr sz="2000" b="0" i="0">
                <a:latin typeface="Overpass Medium" pitchFamily="2" charset="77"/>
              </a:defRPr>
            </a:lvl5pPr>
          </a:lstStyle>
          <a:p>
            <a:pPr lvl="0"/>
            <a:r>
              <a:rPr lang="en-US"/>
              <a:t>Lorem ipsum dolor sit </a:t>
            </a:r>
            <a:r>
              <a:rPr lang="en-US" err="1"/>
              <a:t>amet</a:t>
            </a:r>
            <a:r>
              <a:rPr lang="en-US"/>
              <a:t>, </a:t>
            </a:r>
            <a:r>
              <a:rPr lang="en-US" err="1"/>
              <a:t>consectetur</a:t>
            </a:r>
            <a:r>
              <a:rPr lang="en-US"/>
              <a:t> </a:t>
            </a:r>
            <a:r>
              <a:rPr lang="en-US" sz="2000" err="1">
                <a:solidFill>
                  <a:schemeClr val="tx1"/>
                </a:solidFill>
                <a:latin typeface="Overpass Medium" pitchFamily="2" charset="77"/>
              </a:rPr>
              <a:t>adipiscing</a:t>
            </a:r>
            <a:r>
              <a:rPr lang="en-US" sz="2000">
                <a:solidFill>
                  <a:schemeClr val="tx1"/>
                </a:solidFill>
                <a:latin typeface="Overpass Medium" pitchFamily="2" charset="77"/>
              </a:rPr>
              <a:t> </a:t>
            </a:r>
            <a:r>
              <a:rPr lang="en-US" sz="2000" err="1">
                <a:solidFill>
                  <a:schemeClr val="tx1"/>
                </a:solidFill>
                <a:latin typeface="Overpass Medium" pitchFamily="2" charset="77"/>
              </a:rPr>
              <a:t>elit</a:t>
            </a:r>
            <a:r>
              <a:rPr lang="en-US" sz="2000">
                <a:solidFill>
                  <a:schemeClr val="tx1"/>
                </a:solidFill>
                <a:latin typeface="Overpass Medium" pitchFamily="2" charset="77"/>
              </a:rPr>
              <a:t>. </a:t>
            </a:r>
            <a:r>
              <a:rPr lang="en-US" sz="2000" err="1">
                <a:solidFill>
                  <a:schemeClr val="tx1"/>
                </a:solidFill>
                <a:latin typeface="Overpass Medium" pitchFamily="2" charset="77"/>
              </a:rPr>
              <a:t>Nullam</a:t>
            </a:r>
            <a:r>
              <a:rPr lang="en-US" sz="2000">
                <a:solidFill>
                  <a:schemeClr val="tx1"/>
                </a:solidFill>
                <a:latin typeface="Overpass Medium" pitchFamily="2" charset="77"/>
              </a:rPr>
              <a:t> id mi sed </a:t>
            </a:r>
            <a:r>
              <a:rPr lang="en-US" sz="2000" err="1">
                <a:solidFill>
                  <a:schemeClr val="tx1"/>
                </a:solidFill>
                <a:latin typeface="Overpass Medium" pitchFamily="2" charset="77"/>
              </a:rPr>
              <a:t>justo</a:t>
            </a:r>
            <a:r>
              <a:rPr lang="en-US" sz="2000">
                <a:solidFill>
                  <a:schemeClr val="tx1"/>
                </a:solidFill>
                <a:latin typeface="Overpass Medium" pitchFamily="2" charset="77"/>
              </a:rPr>
              <a:t> </a:t>
            </a:r>
            <a:r>
              <a:rPr lang="en-US" sz="2000" err="1">
                <a:solidFill>
                  <a:schemeClr val="tx1"/>
                </a:solidFill>
                <a:latin typeface="Overpass Medium" pitchFamily="2" charset="77"/>
              </a:rPr>
              <a:t>pellentesque</a:t>
            </a:r>
            <a:r>
              <a:rPr lang="en-US" sz="2000">
                <a:solidFill>
                  <a:schemeClr val="tx1"/>
                </a:solidFill>
                <a:latin typeface="Overpass Medium" pitchFamily="2" charset="77"/>
              </a:rPr>
              <a:t> gravida sit </a:t>
            </a:r>
            <a:r>
              <a:rPr lang="en-US" sz="2000" err="1">
                <a:solidFill>
                  <a:schemeClr val="tx1"/>
                </a:solidFill>
                <a:latin typeface="Overpass Medium" pitchFamily="2" charset="77"/>
              </a:rPr>
              <a:t>amet</a:t>
            </a:r>
            <a:r>
              <a:rPr lang="en-US" sz="2000">
                <a:solidFill>
                  <a:schemeClr val="tx1"/>
                </a:solidFill>
                <a:latin typeface="Overpass Medium" pitchFamily="2" charset="77"/>
              </a:rPr>
              <a:t> at </a:t>
            </a:r>
            <a:r>
              <a:rPr lang="en-US" sz="2000" err="1">
                <a:solidFill>
                  <a:schemeClr val="tx1"/>
                </a:solidFill>
                <a:latin typeface="Overpass Medium" pitchFamily="2" charset="77"/>
              </a:rPr>
              <a:t>arcu</a:t>
            </a:r>
            <a:r>
              <a:rPr lang="en-US" sz="2000">
                <a:solidFill>
                  <a:schemeClr val="tx1"/>
                </a:solidFill>
                <a:latin typeface="Overpass Medium" pitchFamily="2" charset="77"/>
              </a:rPr>
              <a:t>. </a:t>
            </a:r>
            <a:r>
              <a:rPr lang="en-US" sz="2000" err="1">
                <a:solidFill>
                  <a:schemeClr val="tx1"/>
                </a:solidFill>
                <a:latin typeface="Overpass Medium" pitchFamily="2" charset="77"/>
              </a:rPr>
              <a:t>Phasellus</a:t>
            </a:r>
            <a:r>
              <a:rPr lang="en-US" sz="2000">
                <a:solidFill>
                  <a:schemeClr val="tx1"/>
                </a:solidFill>
                <a:latin typeface="Overpass Medium" pitchFamily="2" charset="77"/>
              </a:rPr>
              <a:t> </a:t>
            </a:r>
            <a:r>
              <a:rPr lang="en-US" sz="2000" err="1">
                <a:solidFill>
                  <a:schemeClr val="tx1"/>
                </a:solidFill>
                <a:latin typeface="Overpass Medium" pitchFamily="2" charset="77"/>
              </a:rPr>
              <a:t>imperdiet</a:t>
            </a:r>
            <a:r>
              <a:rPr lang="en-US" sz="2000">
                <a:solidFill>
                  <a:schemeClr val="tx1"/>
                </a:solidFill>
                <a:latin typeface="Overpass Medium" pitchFamily="2" charset="77"/>
              </a:rPr>
              <a:t> </a:t>
            </a:r>
            <a:r>
              <a:rPr lang="en-US" sz="2000" err="1">
                <a:solidFill>
                  <a:schemeClr val="tx1"/>
                </a:solidFill>
                <a:latin typeface="Overpass Medium" pitchFamily="2" charset="77"/>
              </a:rPr>
              <a:t>justo</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non </a:t>
            </a:r>
            <a:r>
              <a:rPr lang="en-US" sz="2000" err="1">
                <a:solidFill>
                  <a:schemeClr val="tx1"/>
                </a:solidFill>
                <a:latin typeface="Overpass Medium" pitchFamily="2" charset="77"/>
              </a:rPr>
              <a:t>sollicitudin</a:t>
            </a:r>
            <a:r>
              <a:rPr lang="en-US" sz="2000">
                <a:solidFill>
                  <a:schemeClr val="tx1"/>
                </a:solidFill>
                <a:latin typeface="Overpass Medium" pitchFamily="2" charset="77"/>
              </a:rPr>
              <a:t> ex </a:t>
            </a:r>
            <a:r>
              <a:rPr lang="en-US" sz="2000" err="1">
                <a:solidFill>
                  <a:schemeClr val="tx1"/>
                </a:solidFill>
                <a:latin typeface="Overpass Medium" pitchFamily="2" charset="77"/>
              </a:rPr>
              <a:t>varius</a:t>
            </a:r>
            <a:r>
              <a:rPr lang="en-US" sz="2000">
                <a:solidFill>
                  <a:schemeClr val="tx1"/>
                </a:solidFill>
                <a:latin typeface="Overpass Medium" pitchFamily="2" charset="77"/>
              </a:rPr>
              <a:t> lacinia. </a:t>
            </a:r>
          </a:p>
          <a:p>
            <a:pPr marL="393700" marR="0" lvl="0" indent="-342900" algn="l" defTabSz="914400" rtl="0" eaLnBrk="1" fontAlgn="auto" latinLnBrk="0" hangingPunct="1">
              <a:lnSpc>
                <a:spcPct val="90000"/>
              </a:lnSpc>
              <a:spcBef>
                <a:spcPts val="1000"/>
              </a:spcBef>
              <a:spcAft>
                <a:spcPts val="0"/>
              </a:spcAft>
              <a:buClr>
                <a:schemeClr val="accent1"/>
              </a:buClr>
              <a:buSzPts val="2800"/>
              <a:buFont typeface="Arial" panose="020B0604020202020204" pitchFamily="34" charset="0"/>
              <a:buChar char="•"/>
              <a:tabLst/>
              <a:defRPr/>
            </a:pPr>
            <a:r>
              <a:rPr lang="en-US" sz="2000" err="1">
                <a:solidFill>
                  <a:schemeClr val="tx1"/>
                </a:solidFill>
                <a:latin typeface="Overpass Medium" pitchFamily="2" charset="77"/>
              </a:rPr>
              <a:t>Mauris</a:t>
            </a:r>
            <a:r>
              <a:rPr lang="en-US" sz="2000">
                <a:solidFill>
                  <a:schemeClr val="tx1"/>
                </a:solidFill>
                <a:latin typeface="Overpass Medium" pitchFamily="2" charset="77"/>
              </a:rPr>
              <a:t> </a:t>
            </a:r>
            <a:r>
              <a:rPr lang="en-US" sz="2000" err="1">
                <a:solidFill>
                  <a:schemeClr val="tx1"/>
                </a:solidFill>
                <a:latin typeface="Overpass Medium" pitchFamily="2" charset="77"/>
              </a:rPr>
              <a:t>porttitor</a:t>
            </a:r>
            <a:r>
              <a:rPr lang="en-US" sz="2000">
                <a:solidFill>
                  <a:schemeClr val="tx1"/>
                </a:solidFill>
                <a:latin typeface="Overpass Medium" pitchFamily="2" charset="77"/>
              </a:rPr>
              <a:t>, </a:t>
            </a:r>
            <a:r>
              <a:rPr lang="en-US" sz="2000" err="1">
                <a:solidFill>
                  <a:schemeClr val="tx1"/>
                </a:solidFill>
                <a:latin typeface="Overpass Medium" pitchFamily="2" charset="77"/>
              </a:rPr>
              <a:t>purus</a:t>
            </a:r>
            <a:r>
              <a:rPr lang="en-US" sz="2000">
                <a:solidFill>
                  <a:schemeClr val="tx1"/>
                </a:solidFill>
                <a:latin typeface="Overpass Medium" pitchFamily="2" charset="77"/>
              </a:rPr>
              <a:t> non </a:t>
            </a:r>
            <a:r>
              <a:rPr lang="en-US" sz="2000" err="1">
                <a:solidFill>
                  <a:schemeClr val="tx1"/>
                </a:solidFill>
                <a:latin typeface="Overpass Medium" pitchFamily="2" charset="77"/>
              </a:rPr>
              <a:t>vehicula</a:t>
            </a:r>
            <a:r>
              <a:rPr lang="en-US" sz="2000">
                <a:solidFill>
                  <a:schemeClr val="tx1"/>
                </a:solidFill>
                <a:latin typeface="Overpass Medium" pitchFamily="2" charset="77"/>
              </a:rPr>
              <a:t> </a:t>
            </a:r>
            <a:r>
              <a:rPr lang="en-US" sz="2000" err="1">
                <a:solidFill>
                  <a:schemeClr val="tx1"/>
                </a:solidFill>
                <a:latin typeface="Overpass Medium" pitchFamily="2" charset="77"/>
              </a:rPr>
              <a:t>egestas</a:t>
            </a:r>
            <a:r>
              <a:rPr lang="en-US" sz="2000">
                <a:solidFill>
                  <a:schemeClr val="tx1"/>
                </a:solidFill>
                <a:latin typeface="Overpass Medium" pitchFamily="2" charset="77"/>
              </a:rPr>
              <a:t>, </a:t>
            </a:r>
            <a:r>
              <a:rPr lang="en-US" sz="2000" err="1">
                <a:solidFill>
                  <a:schemeClr val="tx1"/>
                </a:solidFill>
                <a:latin typeface="Overpass Medium" pitchFamily="2" charset="77"/>
              </a:rPr>
              <a:t>metus</a:t>
            </a:r>
            <a:r>
              <a:rPr lang="en-US" sz="2000">
                <a:solidFill>
                  <a:schemeClr val="tx1"/>
                </a:solidFill>
                <a:latin typeface="Overpass Medium" pitchFamily="2" charset="77"/>
              </a:rPr>
              <a:t> </a:t>
            </a:r>
            <a:r>
              <a:rPr lang="en-US" sz="2000" err="1">
                <a:solidFill>
                  <a:schemeClr val="tx1"/>
                </a:solidFill>
                <a:latin typeface="Overpass Medium" pitchFamily="2" charset="77"/>
              </a:rPr>
              <a:t>arcu</a:t>
            </a:r>
            <a:r>
              <a:rPr lang="en-US" sz="2000">
                <a:solidFill>
                  <a:schemeClr val="tx1"/>
                </a:solidFill>
                <a:latin typeface="Overpass Medium" pitchFamily="2" charset="77"/>
              </a:rPr>
              <a:t> </a:t>
            </a:r>
            <a:r>
              <a:rPr lang="en-US" sz="2000" err="1">
                <a:solidFill>
                  <a:schemeClr val="tx1"/>
                </a:solidFill>
                <a:latin typeface="Overpass Medium" pitchFamily="2" charset="77"/>
              </a:rPr>
              <a:t>ornare</a:t>
            </a:r>
            <a:r>
              <a:rPr lang="en-US" sz="2000">
                <a:solidFill>
                  <a:schemeClr val="tx1"/>
                </a:solidFill>
                <a:latin typeface="Overpass Medium" pitchFamily="2" charset="77"/>
              </a:rPr>
              <a:t> </a:t>
            </a:r>
            <a:r>
              <a:rPr lang="en-US" sz="2000" err="1">
                <a:solidFill>
                  <a:schemeClr val="tx1"/>
                </a:solidFill>
                <a:latin typeface="Overpass Medium" pitchFamily="2" charset="77"/>
              </a:rPr>
              <a:t>erat</a:t>
            </a:r>
            <a:r>
              <a:rPr lang="en-US" sz="2000">
                <a:solidFill>
                  <a:schemeClr val="tx1"/>
                </a:solidFill>
                <a:latin typeface="Overpass Medium" pitchFamily="2" charset="77"/>
              </a:rPr>
              <a:t>, </a:t>
            </a:r>
            <a:r>
              <a:rPr lang="en-US" sz="2000" err="1">
                <a:solidFill>
                  <a:schemeClr val="tx1"/>
                </a:solidFill>
                <a:latin typeface="Overpass Medium" pitchFamily="2" charset="77"/>
              </a:rPr>
              <a:t>eget</a:t>
            </a:r>
            <a:r>
              <a:rPr lang="en-US" sz="2000">
                <a:solidFill>
                  <a:schemeClr val="tx1"/>
                </a:solidFill>
                <a:latin typeface="Overpass Medium" pitchFamily="2" charset="77"/>
              </a:rPr>
              <a:t> pulvinar </a:t>
            </a:r>
            <a:r>
              <a:rPr lang="en-US" sz="2000" err="1">
                <a:solidFill>
                  <a:schemeClr val="tx1"/>
                </a:solidFill>
                <a:latin typeface="Overpass Medium" pitchFamily="2" charset="77"/>
              </a:rPr>
              <a:t>massa</a:t>
            </a:r>
            <a:r>
              <a:rPr lang="en-US" sz="2000">
                <a:solidFill>
                  <a:schemeClr val="tx1"/>
                </a:solidFill>
                <a:latin typeface="Overpass Medium" pitchFamily="2" charset="77"/>
              </a:rPr>
              <a:t> ipsum sit </a:t>
            </a:r>
            <a:r>
              <a:rPr lang="en-US" sz="2000" err="1">
                <a:solidFill>
                  <a:schemeClr val="tx1"/>
                </a:solidFill>
                <a:latin typeface="Overpass Medium" pitchFamily="2" charset="77"/>
              </a:rPr>
              <a:t>amet</a:t>
            </a:r>
            <a:r>
              <a:rPr lang="en-US" sz="2000">
                <a:solidFill>
                  <a:schemeClr val="tx1"/>
                </a:solidFill>
                <a:latin typeface="Overpass Medium" pitchFamily="2" charset="77"/>
              </a:rPr>
              <a:t> </a:t>
            </a:r>
            <a:r>
              <a:rPr lang="en-US" sz="2000" err="1">
                <a:solidFill>
                  <a:schemeClr val="tx1"/>
                </a:solidFill>
                <a:latin typeface="Overpass Medium" pitchFamily="2" charset="77"/>
              </a:rPr>
              <a:t>velit</a:t>
            </a:r>
            <a:r>
              <a:rPr lang="en-US" sz="2000">
                <a:solidFill>
                  <a:schemeClr val="tx1"/>
                </a:solidFill>
                <a:latin typeface="Overpass Medium" pitchFamily="2" charset="77"/>
              </a:rPr>
              <a:t>. </a:t>
            </a:r>
          </a:p>
          <a:p>
            <a:pPr lvl="0"/>
            <a:r>
              <a:rPr lang="en-US" err="1"/>
              <a:t>Fusce</a:t>
            </a:r>
            <a:r>
              <a:rPr lang="en-US"/>
              <a:t> </a:t>
            </a:r>
            <a:r>
              <a:rPr lang="en-US" err="1"/>
              <a:t>fringilla</a:t>
            </a:r>
            <a:r>
              <a:rPr lang="en-US"/>
              <a:t> </a:t>
            </a:r>
            <a:r>
              <a:rPr lang="en-US" sz="2000" err="1">
                <a:solidFill>
                  <a:schemeClr val="tx1"/>
                </a:solidFill>
                <a:latin typeface="Overpass Medium" pitchFamily="2" charset="77"/>
              </a:rPr>
              <a:t>quis</a:t>
            </a:r>
            <a:r>
              <a:rPr lang="en-US" sz="2000">
                <a:solidFill>
                  <a:schemeClr val="tx1"/>
                </a:solidFill>
                <a:latin typeface="Overpass Medium" pitchFamily="2" charset="77"/>
              </a:rPr>
              <a:t> </a:t>
            </a:r>
            <a:r>
              <a:rPr lang="en-US" sz="2000" err="1">
                <a:solidFill>
                  <a:schemeClr val="tx1"/>
                </a:solidFill>
                <a:latin typeface="Overpass Medium" pitchFamily="2" charset="77"/>
              </a:rPr>
              <a:t>erat</a:t>
            </a:r>
            <a:r>
              <a:rPr lang="en-US" sz="2000">
                <a:solidFill>
                  <a:schemeClr val="tx1"/>
                </a:solidFill>
                <a:latin typeface="Overpass Medium" pitchFamily="2" charset="77"/>
              </a:rPr>
              <a:t> </a:t>
            </a:r>
            <a:r>
              <a:rPr lang="en-US" sz="2000" err="1">
                <a:solidFill>
                  <a:schemeClr val="tx1"/>
                </a:solidFill>
                <a:latin typeface="Overpass Medium" pitchFamily="2" charset="77"/>
              </a:rPr>
              <a:t>quis</a:t>
            </a:r>
            <a:r>
              <a:rPr lang="en-US" sz="2000">
                <a:solidFill>
                  <a:schemeClr val="tx1"/>
                </a:solidFill>
                <a:latin typeface="Overpass Medium" pitchFamily="2" charset="77"/>
              </a:rPr>
              <a:t> </a:t>
            </a:r>
            <a:r>
              <a:rPr lang="en-US" sz="2000" err="1">
                <a:solidFill>
                  <a:schemeClr val="tx1"/>
                </a:solidFill>
                <a:latin typeface="Overpass Medium" pitchFamily="2" charset="77"/>
              </a:rPr>
              <a:t>rhoncus</a:t>
            </a:r>
            <a:r>
              <a:rPr lang="en-US" sz="2000">
                <a:solidFill>
                  <a:schemeClr val="tx1"/>
                </a:solidFill>
                <a:latin typeface="Overpass Medium" pitchFamily="2" charset="77"/>
              </a:rPr>
              <a:t>. </a:t>
            </a:r>
            <a:r>
              <a:rPr lang="en-US" sz="2000" err="1">
                <a:solidFill>
                  <a:schemeClr val="tx1"/>
                </a:solidFill>
                <a:latin typeface="Overpass Medium" pitchFamily="2" charset="77"/>
              </a:rPr>
              <a:t>Aliquam</a:t>
            </a:r>
            <a:r>
              <a:rPr lang="en-US" sz="2000">
                <a:solidFill>
                  <a:schemeClr val="tx1"/>
                </a:solidFill>
                <a:latin typeface="Overpass Medium" pitchFamily="2" charset="77"/>
              </a:rPr>
              <a:t> </a:t>
            </a:r>
            <a:r>
              <a:rPr lang="en-US" sz="2000" err="1">
                <a:solidFill>
                  <a:schemeClr val="tx1"/>
                </a:solidFill>
                <a:latin typeface="Overpass Medium" pitchFamily="2" charset="77"/>
              </a:rPr>
              <a:t>rhoncus</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a </a:t>
            </a:r>
            <a:r>
              <a:rPr lang="en-US" sz="2000" err="1">
                <a:solidFill>
                  <a:schemeClr val="tx1"/>
                </a:solidFill>
                <a:latin typeface="Overpass Medium" pitchFamily="2" charset="77"/>
              </a:rPr>
              <a:t>fringilla</a:t>
            </a:r>
            <a:r>
              <a:rPr lang="en-US" sz="2000">
                <a:solidFill>
                  <a:schemeClr val="tx1"/>
                </a:solidFill>
                <a:latin typeface="Overpass Medium" pitchFamily="2" charset="77"/>
              </a:rPr>
              <a:t> </a:t>
            </a:r>
            <a:r>
              <a:rPr lang="en-US" sz="2000" err="1">
                <a:solidFill>
                  <a:schemeClr val="tx1"/>
                </a:solidFill>
                <a:latin typeface="Overpass Medium" pitchFamily="2" charset="77"/>
              </a:rPr>
              <a:t>ultrices</a:t>
            </a:r>
            <a:r>
              <a:rPr lang="en-US" sz="2000">
                <a:solidFill>
                  <a:schemeClr val="tx1"/>
                </a:solidFill>
                <a:latin typeface="Overpass Medium" pitchFamily="2" charset="77"/>
              </a:rPr>
              <a:t>, </a:t>
            </a:r>
            <a:r>
              <a:rPr lang="en-US" sz="2000" err="1">
                <a:solidFill>
                  <a:schemeClr val="tx1"/>
                </a:solidFill>
                <a:latin typeface="Overpass Medium" pitchFamily="2" charset="77"/>
              </a:rPr>
              <a:t>metus</a:t>
            </a:r>
            <a:r>
              <a:rPr lang="en-US" sz="2000">
                <a:solidFill>
                  <a:schemeClr val="tx1"/>
                </a:solidFill>
                <a:latin typeface="Overpass Medium" pitchFamily="2" charset="77"/>
              </a:rPr>
              <a:t> ligula </a:t>
            </a:r>
            <a:r>
              <a:rPr lang="en-US" sz="2000" err="1">
                <a:solidFill>
                  <a:schemeClr val="tx1"/>
                </a:solidFill>
                <a:latin typeface="Overpass Medium" pitchFamily="2" charset="77"/>
              </a:rPr>
              <a:t>porttitor</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a:t>
            </a:r>
            <a:r>
              <a:rPr lang="en-US" sz="2000" err="1">
                <a:solidFill>
                  <a:schemeClr val="tx1"/>
                </a:solidFill>
                <a:latin typeface="Overpass Medium" pitchFamily="2" charset="77"/>
              </a:rPr>
              <a:t>nec</a:t>
            </a:r>
            <a:r>
              <a:rPr lang="en-US" sz="2000">
                <a:solidFill>
                  <a:schemeClr val="tx1"/>
                </a:solidFill>
                <a:latin typeface="Overpass Medium" pitchFamily="2" charset="77"/>
              </a:rPr>
              <a:t> </a:t>
            </a:r>
            <a:r>
              <a:rPr lang="en-US" sz="2000" err="1">
                <a:solidFill>
                  <a:schemeClr val="tx1"/>
                </a:solidFill>
                <a:latin typeface="Overpass Medium" pitchFamily="2" charset="77"/>
              </a:rPr>
              <a:t>ornare</a:t>
            </a:r>
            <a:r>
              <a:rPr lang="en-US" sz="2000">
                <a:solidFill>
                  <a:schemeClr val="tx1"/>
                </a:solidFill>
                <a:latin typeface="Overpass Medium" pitchFamily="2" charset="77"/>
              </a:rPr>
              <a:t> </a:t>
            </a:r>
            <a:r>
              <a:rPr lang="en-US" sz="2000" err="1">
                <a:solidFill>
                  <a:schemeClr val="tx1"/>
                </a:solidFill>
                <a:latin typeface="Overpass Medium" pitchFamily="2" charset="77"/>
              </a:rPr>
              <a:t>nulla</a:t>
            </a:r>
            <a:r>
              <a:rPr lang="en-US" sz="2000">
                <a:solidFill>
                  <a:schemeClr val="tx1"/>
                </a:solidFill>
                <a:latin typeface="Overpass Medium" pitchFamily="2" charset="77"/>
              </a:rPr>
              <a:t> </a:t>
            </a:r>
            <a:r>
              <a:rPr lang="en-US" sz="2000" err="1">
                <a:solidFill>
                  <a:schemeClr val="tx1"/>
                </a:solidFill>
                <a:latin typeface="Overpass Medium" pitchFamily="2" charset="77"/>
              </a:rPr>
              <a:t>tellus</a:t>
            </a:r>
            <a:r>
              <a:rPr lang="en-US" sz="2000">
                <a:solidFill>
                  <a:schemeClr val="tx1"/>
                </a:solidFill>
                <a:latin typeface="Overpass Medium" pitchFamily="2" charset="77"/>
              </a:rPr>
              <a:t> vitae </a:t>
            </a:r>
            <a:r>
              <a:rPr lang="en-US" sz="2000" err="1">
                <a:solidFill>
                  <a:schemeClr val="tx1"/>
                </a:solidFill>
                <a:latin typeface="Overpass Medium" pitchFamily="2" charset="77"/>
              </a:rPr>
              <a:t>risus</a:t>
            </a:r>
            <a:r>
              <a:rPr lang="en-US" sz="2000">
                <a:solidFill>
                  <a:schemeClr val="tx1"/>
                </a:solidFill>
                <a:latin typeface="Overpass Medium" pitchFamily="2" charset="77"/>
              </a:rPr>
              <a:t>. </a:t>
            </a:r>
            <a:r>
              <a:rPr lang="en-US" sz="2000" err="1">
                <a:solidFill>
                  <a:schemeClr val="tx1"/>
                </a:solidFill>
                <a:latin typeface="Overpass Medium" pitchFamily="2" charset="77"/>
              </a:rPr>
              <a:t>Quisque</a:t>
            </a:r>
            <a:r>
              <a:rPr lang="en-US" sz="2000">
                <a:solidFill>
                  <a:schemeClr val="tx1"/>
                </a:solidFill>
                <a:latin typeface="Overpass Medium" pitchFamily="2" charset="77"/>
              </a:rPr>
              <a:t> </a:t>
            </a:r>
            <a:r>
              <a:rPr lang="en-US" sz="2000" err="1">
                <a:solidFill>
                  <a:schemeClr val="tx1"/>
                </a:solidFill>
                <a:latin typeface="Overpass Medium" pitchFamily="2" charset="77"/>
              </a:rPr>
              <a:t>accumsan</a:t>
            </a:r>
            <a:r>
              <a:rPr lang="en-US" sz="2000">
                <a:solidFill>
                  <a:schemeClr val="tx1"/>
                </a:solidFill>
                <a:latin typeface="Overpass Medium" pitchFamily="2" charset="77"/>
              </a:rPr>
              <a:t> </a:t>
            </a:r>
            <a:r>
              <a:rPr lang="en-US" sz="2000" err="1">
                <a:solidFill>
                  <a:schemeClr val="tx1"/>
                </a:solidFill>
                <a:latin typeface="Overpass Medium" pitchFamily="2" charset="77"/>
              </a:rPr>
              <a:t>felis</a:t>
            </a:r>
            <a:r>
              <a:rPr lang="en-US" sz="2000">
                <a:solidFill>
                  <a:schemeClr val="tx1"/>
                </a:solidFill>
                <a:latin typeface="Overpass Medium" pitchFamily="2" charset="77"/>
              </a:rPr>
              <a:t> et nisi </a:t>
            </a:r>
            <a:r>
              <a:rPr lang="en-US" sz="2000" err="1">
                <a:solidFill>
                  <a:schemeClr val="tx1"/>
                </a:solidFill>
                <a:latin typeface="Overpass Medium" pitchFamily="2" charset="77"/>
              </a:rPr>
              <a:t>tristique</a:t>
            </a:r>
            <a:r>
              <a:rPr lang="en-US" sz="2000">
                <a:solidFill>
                  <a:schemeClr val="tx1"/>
                </a:solidFill>
                <a:latin typeface="Overpass Medium" pitchFamily="2" charset="77"/>
              </a:rPr>
              <a:t> </a:t>
            </a:r>
            <a:r>
              <a:rPr lang="en-US" sz="2000" err="1">
                <a:solidFill>
                  <a:schemeClr val="tx1"/>
                </a:solidFill>
                <a:latin typeface="Overpass Medium" pitchFamily="2" charset="77"/>
              </a:rPr>
              <a:t>bibendum</a:t>
            </a:r>
            <a:r>
              <a:rPr lang="en-US" sz="2000">
                <a:solidFill>
                  <a:schemeClr val="tx1"/>
                </a:solidFill>
                <a:latin typeface="Overpass Medium" pitchFamily="2" charset="77"/>
              </a:rPr>
              <a:t>. Aenean </a:t>
            </a:r>
            <a:r>
              <a:rPr lang="en-US" sz="2000" err="1">
                <a:solidFill>
                  <a:schemeClr val="tx1"/>
                </a:solidFill>
                <a:latin typeface="Overpass Medium" pitchFamily="2" charset="77"/>
              </a:rPr>
              <a:t>vulputate</a:t>
            </a:r>
            <a:r>
              <a:rPr lang="en-US" sz="2000">
                <a:solidFill>
                  <a:schemeClr val="tx1"/>
                </a:solidFill>
                <a:latin typeface="Overpass Medium" pitchFamily="2" charset="77"/>
              </a:rPr>
              <a:t> </a:t>
            </a:r>
            <a:r>
              <a:rPr lang="en-US" sz="2000" err="1">
                <a:solidFill>
                  <a:schemeClr val="tx1"/>
                </a:solidFill>
                <a:latin typeface="Overpass Medium" pitchFamily="2" charset="77"/>
              </a:rPr>
              <a:t>posuere</a:t>
            </a:r>
            <a:r>
              <a:rPr lang="en-US" sz="2000">
                <a:solidFill>
                  <a:schemeClr val="tx1"/>
                </a:solidFill>
                <a:latin typeface="Overpass Medium" pitchFamily="2" charset="77"/>
              </a:rPr>
              <a:t> ipsum </a:t>
            </a:r>
            <a:r>
              <a:rPr lang="en-US" sz="2000" err="1">
                <a:solidFill>
                  <a:schemeClr val="tx1"/>
                </a:solidFill>
                <a:latin typeface="Overpass Medium" pitchFamily="2" charset="77"/>
              </a:rPr>
              <a:t>ut</a:t>
            </a:r>
            <a:r>
              <a:rPr lang="en-US" sz="2000">
                <a:solidFill>
                  <a:schemeClr val="tx1"/>
                </a:solidFill>
                <a:latin typeface="Overpass Medium" pitchFamily="2" charset="77"/>
              </a:rPr>
              <a:t> </a:t>
            </a:r>
            <a:r>
              <a:rPr lang="en-US" sz="2000" err="1">
                <a:solidFill>
                  <a:schemeClr val="tx1"/>
                </a:solidFill>
                <a:latin typeface="Overpass Medium" pitchFamily="2" charset="77"/>
              </a:rPr>
              <a:t>ultricies</a:t>
            </a:r>
            <a:r>
              <a:rPr lang="en-US" sz="2000">
                <a:solidFill>
                  <a:schemeClr val="tx1"/>
                </a:solidFill>
                <a:latin typeface="Overpass Medium" pitchFamily="2" charset="77"/>
              </a:rPr>
              <a:t>.</a:t>
            </a:r>
            <a:r>
              <a:rPr lang="en-US"/>
              <a:t> </a:t>
            </a:r>
          </a:p>
        </p:txBody>
      </p:sp>
      <p:sp>
        <p:nvSpPr>
          <p:cNvPr id="55" name="Google Shape;55;p38"/>
          <p:cNvSpPr txBox="1">
            <a:spLocks noGrp="1"/>
          </p:cNvSpPr>
          <p:nvPr>
            <p:ph type="ctrTitle" hasCustomPrompt="1"/>
          </p:nvPr>
        </p:nvSpPr>
        <p:spPr>
          <a:xfrm>
            <a:off x="776613" y="528821"/>
            <a:ext cx="10638774"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3200" b="0" i="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Title Goes Here Dolor Sit </a:t>
            </a:r>
            <a:r>
              <a:rPr lang="en-US" err="1"/>
              <a:t>Amet</a:t>
            </a:r>
            <a:endParaRPr/>
          </a:p>
        </p:txBody>
      </p:sp>
      <p:sp>
        <p:nvSpPr>
          <p:cNvPr id="6" name="Google Shape;25;p32">
            <a:extLst>
              <a:ext uri="{FF2B5EF4-FFF2-40B4-BE49-F238E27FC236}">
                <a16:creationId xmlns:a16="http://schemas.microsoft.com/office/drawing/2014/main" id="{511E99F4-4536-66A3-178D-DA64D1557E98}"/>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rgbClr val="474C55"/>
              </a:solidFill>
              <a:latin typeface="Overpass Medium" pitchFamily="2" charset="77"/>
              <a:ea typeface="Inter"/>
              <a:cs typeface="Inter"/>
              <a:sym typeface="Inter"/>
            </a:endParaRPr>
          </a:p>
        </p:txBody>
      </p:sp>
      <p:pic>
        <p:nvPicPr>
          <p:cNvPr id="7" name="Picture 6" descr="A logo with a bear and a star&#10;&#10;Description automatically generated">
            <a:extLst>
              <a:ext uri="{FF2B5EF4-FFF2-40B4-BE49-F238E27FC236}">
                <a16:creationId xmlns:a16="http://schemas.microsoft.com/office/drawing/2014/main" id="{F19E0505-F1AF-C0A7-CCCD-1FD27A3B4020}"/>
              </a:ext>
            </a:extLst>
          </p:cNvPr>
          <p:cNvPicPr>
            <a:picLocks noChangeAspect="1"/>
          </p:cNvPicPr>
          <p:nvPr userDrawn="1"/>
        </p:nvPicPr>
        <p:blipFill>
          <a:blip r:embed="rId2"/>
          <a:stretch>
            <a:fillRect/>
          </a:stretch>
        </p:blipFill>
        <p:spPr>
          <a:xfrm>
            <a:off x="11275632" y="5965160"/>
            <a:ext cx="912173" cy="914400"/>
          </a:xfrm>
          <a:prstGeom prst="rect">
            <a:avLst/>
          </a:prstGeom>
        </p:spPr>
      </p:pic>
    </p:spTree>
    <p:extLst>
      <p:ext uri="{BB962C8B-B14F-4D97-AF65-F5344CB8AC3E}">
        <p14:creationId xmlns:p14="http://schemas.microsoft.com/office/powerpoint/2010/main" val="2195064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bg>
      <p:bgPr>
        <a:solidFill>
          <a:schemeClr val="accent1"/>
        </a:solidFill>
        <a:effectLst/>
      </p:bgPr>
    </p:bg>
    <p:spTree>
      <p:nvGrpSpPr>
        <p:cNvPr id="1" name="Shape 66"/>
        <p:cNvGrpSpPr/>
        <p:nvPr/>
      </p:nvGrpSpPr>
      <p:grpSpPr>
        <a:xfrm>
          <a:off x="0" y="0"/>
          <a:ext cx="0" cy="0"/>
          <a:chOff x="0" y="0"/>
          <a:chExt cx="0" cy="0"/>
        </a:xfrm>
      </p:grpSpPr>
      <p:grpSp>
        <p:nvGrpSpPr>
          <p:cNvPr id="2" name="Group 1">
            <a:extLst>
              <a:ext uri="{FF2B5EF4-FFF2-40B4-BE49-F238E27FC236}">
                <a16:creationId xmlns:a16="http://schemas.microsoft.com/office/drawing/2014/main" id="{058363B3-F5B5-D15E-56C8-926338EABA7E}"/>
              </a:ext>
            </a:extLst>
          </p:cNvPr>
          <p:cNvGrpSpPr/>
          <p:nvPr userDrawn="1"/>
        </p:nvGrpSpPr>
        <p:grpSpPr>
          <a:xfrm>
            <a:off x="-106018" y="-163286"/>
            <a:ext cx="12404035" cy="7021286"/>
            <a:chOff x="-106018" y="-66566"/>
            <a:chExt cx="12404035" cy="7021286"/>
          </a:xfrm>
        </p:grpSpPr>
        <p:pic>
          <p:nvPicPr>
            <p:cNvPr id="4" name="Picture 3">
              <a:extLst>
                <a:ext uri="{FF2B5EF4-FFF2-40B4-BE49-F238E27FC236}">
                  <a16:creationId xmlns:a16="http://schemas.microsoft.com/office/drawing/2014/main" id="{B57A1339-DBFF-A4E2-01C8-D5D8EC8A1A3B}"/>
                </a:ext>
              </a:extLst>
            </p:cNvPr>
            <p:cNvPicPr>
              <a:picLocks noChangeAspect="1"/>
            </p:cNvPicPr>
            <p:nvPr userDrawn="1"/>
          </p:nvPicPr>
          <p:blipFill>
            <a:blip r:embed="rId2">
              <a:alphaModFix amt="65000"/>
            </a:blip>
            <a:stretch>
              <a:fillRect/>
            </a:stretch>
          </p:blipFill>
          <p:spPr>
            <a:xfrm>
              <a:off x="-106018" y="-55680"/>
              <a:ext cx="6193042" cy="7010400"/>
            </a:xfrm>
            <a:prstGeom prst="rect">
              <a:avLst/>
            </a:prstGeom>
          </p:spPr>
        </p:pic>
        <p:pic>
          <p:nvPicPr>
            <p:cNvPr id="5" name="Picture 4">
              <a:extLst>
                <a:ext uri="{FF2B5EF4-FFF2-40B4-BE49-F238E27FC236}">
                  <a16:creationId xmlns:a16="http://schemas.microsoft.com/office/drawing/2014/main" id="{477C728E-B911-FE2A-0773-9718667C2184}"/>
                </a:ext>
              </a:extLst>
            </p:cNvPr>
            <p:cNvPicPr>
              <a:picLocks noChangeAspect="1"/>
            </p:cNvPicPr>
            <p:nvPr userDrawn="1"/>
          </p:nvPicPr>
          <p:blipFill>
            <a:blip r:embed="rId2">
              <a:alphaModFix amt="65000"/>
            </a:blip>
            <a:stretch>
              <a:fillRect/>
            </a:stretch>
          </p:blipFill>
          <p:spPr>
            <a:xfrm>
              <a:off x="6104975" y="-66566"/>
              <a:ext cx="6193042" cy="7010400"/>
            </a:xfrm>
            <a:prstGeom prst="rect">
              <a:avLst/>
            </a:prstGeom>
          </p:spPr>
        </p:pic>
      </p:grpSp>
      <p:cxnSp>
        <p:nvCxnSpPr>
          <p:cNvPr id="6" name="Straight Connector 5">
            <a:extLst>
              <a:ext uri="{FF2B5EF4-FFF2-40B4-BE49-F238E27FC236}">
                <a16:creationId xmlns:a16="http://schemas.microsoft.com/office/drawing/2014/main" id="{3E38BD77-1F0F-E652-CABA-71B147B4CD5F}"/>
              </a:ext>
            </a:extLst>
          </p:cNvPr>
          <p:cNvCxnSpPr/>
          <p:nvPr userDrawn="1"/>
        </p:nvCxnSpPr>
        <p:spPr>
          <a:xfrm>
            <a:off x="0" y="2108952"/>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7AA657D-7E81-220A-CA3F-610D7DDA17CF}"/>
              </a:ext>
            </a:extLst>
          </p:cNvPr>
          <p:cNvCxnSpPr>
            <a:cxnSpLocks/>
          </p:cNvCxnSpPr>
          <p:nvPr userDrawn="1"/>
        </p:nvCxnSpPr>
        <p:spPr>
          <a:xfrm flipV="1">
            <a:off x="4217063" y="2108952"/>
            <a:ext cx="0" cy="34131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669A7C0-A63A-1EA5-35F9-8A489F415DFD}"/>
              </a:ext>
            </a:extLst>
          </p:cNvPr>
          <p:cNvCxnSpPr/>
          <p:nvPr userDrawn="1"/>
        </p:nvCxnSpPr>
        <p:spPr>
          <a:xfrm>
            <a:off x="0" y="5544130"/>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Google Shape;25;p32">
            <a:extLst>
              <a:ext uri="{FF2B5EF4-FFF2-40B4-BE49-F238E27FC236}">
                <a16:creationId xmlns:a16="http://schemas.microsoft.com/office/drawing/2014/main" id="{9478B7C4-2BC6-3F92-A538-81EE3CB5FE3A}"/>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chemeClr val="lt1"/>
              </a:solidFill>
              <a:latin typeface="Overpass Medium" pitchFamily="2" charset="77"/>
              <a:ea typeface="Inter"/>
              <a:cs typeface="Inter"/>
              <a:sym typeface="Inter"/>
            </a:endParaRPr>
          </a:p>
        </p:txBody>
      </p:sp>
      <p:pic>
        <p:nvPicPr>
          <p:cNvPr id="20" name="Picture 19">
            <a:extLst>
              <a:ext uri="{FF2B5EF4-FFF2-40B4-BE49-F238E27FC236}">
                <a16:creationId xmlns:a16="http://schemas.microsoft.com/office/drawing/2014/main" id="{530882E8-EFD0-DB3A-80AC-0D3F2E30B6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
        <p:nvSpPr>
          <p:cNvPr id="21" name="Picture Placeholder 12">
            <a:extLst>
              <a:ext uri="{FF2B5EF4-FFF2-40B4-BE49-F238E27FC236}">
                <a16:creationId xmlns:a16="http://schemas.microsoft.com/office/drawing/2014/main" id="{B46CE302-BAF7-EEE3-1387-FD611ABD64CD}"/>
              </a:ext>
            </a:extLst>
          </p:cNvPr>
          <p:cNvSpPr>
            <a:spLocks noGrp="1" noChangeAspect="1"/>
          </p:cNvSpPr>
          <p:nvPr>
            <p:ph type="pic" sz="quarter" idx="10"/>
          </p:nvPr>
        </p:nvSpPr>
        <p:spPr>
          <a:xfrm>
            <a:off x="793518" y="2443924"/>
            <a:ext cx="2743200" cy="2743200"/>
          </a:xfrm>
          <a:prstGeom prst="ellipse">
            <a:avLst/>
          </a:prstGeom>
          <a:solidFill>
            <a:schemeClr val="bg1">
              <a:lumMod val="85000"/>
            </a:schemeClr>
          </a:solidFill>
          <a:effectLst>
            <a:outerShdw blurRad="127000" dist="50800" dir="2700000" algn="tl" rotWithShape="0">
              <a:prstClr val="black">
                <a:alpha val="30000"/>
              </a:prstClr>
            </a:outerShdw>
          </a:effectLst>
        </p:spPr>
        <p:txBody>
          <a:bodyPr anchor="ctr" anchorCtr="1"/>
          <a:lstStyle>
            <a:lvl1pPr marL="50800" indent="0">
              <a:buNone/>
              <a:defRPr>
                <a:latin typeface="Overpass Medium" pitchFamily="2" charset="77"/>
              </a:defRPr>
            </a:lvl1pPr>
          </a:lstStyle>
          <a:p>
            <a:endParaRPr lang="en-US"/>
          </a:p>
        </p:txBody>
      </p:sp>
    </p:spTree>
    <p:extLst>
      <p:ext uri="{BB962C8B-B14F-4D97-AF65-F5344CB8AC3E}">
        <p14:creationId xmlns:p14="http://schemas.microsoft.com/office/powerpoint/2010/main" val="125780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4"/>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16337159-CE88-EE60-D170-032FA55C9A9D}"/>
              </a:ext>
            </a:extLst>
          </p:cNvPr>
          <p:cNvPicPr>
            <a:picLocks noChangeAspect="1"/>
          </p:cNvPicPr>
          <p:nvPr userDrawn="1"/>
        </p:nvPicPr>
        <p:blipFill>
          <a:blip r:embed="rId2">
            <a:alphaModFix amt="65000"/>
          </a:blip>
          <a:stretch>
            <a:fillRect/>
          </a:stretch>
        </p:blipFill>
        <p:spPr>
          <a:xfrm>
            <a:off x="6104978" y="-76200"/>
            <a:ext cx="6193042" cy="7010400"/>
          </a:xfrm>
          <a:prstGeom prst="rect">
            <a:avLst/>
          </a:prstGeom>
        </p:spPr>
      </p:pic>
      <p:pic>
        <p:nvPicPr>
          <p:cNvPr id="3" name="Picture 2">
            <a:extLst>
              <a:ext uri="{FF2B5EF4-FFF2-40B4-BE49-F238E27FC236}">
                <a16:creationId xmlns:a16="http://schemas.microsoft.com/office/drawing/2014/main" id="{99658147-CBD6-7871-4E9C-1C1C8F85BA94}"/>
              </a:ext>
            </a:extLst>
          </p:cNvPr>
          <p:cNvPicPr>
            <a:picLocks noChangeAspect="1"/>
          </p:cNvPicPr>
          <p:nvPr userDrawn="1"/>
        </p:nvPicPr>
        <p:blipFill>
          <a:blip r:embed="rId2">
            <a:alphaModFix amt="65000"/>
          </a:blip>
          <a:stretch>
            <a:fillRect/>
          </a:stretch>
        </p:blipFill>
        <p:spPr>
          <a:xfrm>
            <a:off x="-106019" y="-76200"/>
            <a:ext cx="6193042" cy="7010400"/>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4"/>
                <a:stretch>
                  <a:fillRect/>
                </a:stretch>
              </a:blipFill>
            </a:endParaRPr>
          </a:p>
        </p:txBody>
      </p:sp>
      <p:sp>
        <p:nvSpPr>
          <p:cNvPr id="6" name="Title 27">
            <a:extLst>
              <a:ext uri="{FF2B5EF4-FFF2-40B4-BE49-F238E27FC236}">
                <a16:creationId xmlns:a16="http://schemas.microsoft.com/office/drawing/2014/main" id="{43E98A3D-1E82-B870-24A9-E6FB5D67DB7A}"/>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sp>
        <p:nvSpPr>
          <p:cNvPr id="4" name="Subtitle 28">
            <a:extLst>
              <a:ext uri="{FF2B5EF4-FFF2-40B4-BE49-F238E27FC236}">
                <a16:creationId xmlns:a16="http://schemas.microsoft.com/office/drawing/2014/main" id="{23919C65-2ABE-B3BB-1C26-455D85B6D012}"/>
              </a:ext>
            </a:extLst>
          </p:cNvPr>
          <p:cNvSpPr>
            <a:spLocks noGrp="1"/>
          </p:cNvSpPr>
          <p:nvPr>
            <p:ph type="subTitle" idx="4294967295" hasCustomPrompt="1"/>
          </p:nvPr>
        </p:nvSpPr>
        <p:spPr>
          <a:xfrm>
            <a:off x="412165" y="6203767"/>
            <a:ext cx="9144000" cy="377539"/>
          </a:xfrm>
        </p:spPr>
        <p:txBody>
          <a:bodyPr>
            <a:noAutofit/>
          </a:bodyPr>
          <a:lstStyle>
            <a:lvl1pPr marL="393700" indent="-342900">
              <a:buFont typeface="+mj-lt"/>
              <a:buAutoNum type="arabicPeriod"/>
              <a:defRPr/>
            </a:lvl1pPr>
          </a:lstStyle>
          <a:p>
            <a:pPr marL="50800" indent="0">
              <a:buNone/>
            </a:pPr>
            <a:r>
              <a:rPr lang="en-US" sz="1800">
                <a:solidFill>
                  <a:schemeClr val="bg1"/>
                </a:solidFill>
                <a:latin typeface="Overpass Medium" pitchFamily="2" charset="77"/>
                <a:cs typeface="Arial" panose="020B0604020202020204" pitchFamily="34" charset="0"/>
              </a:rPr>
              <a:t>Date</a:t>
            </a:r>
          </a:p>
        </p:txBody>
      </p:sp>
      <p:pic>
        <p:nvPicPr>
          <p:cNvPr id="7" name="Picture 6">
            <a:extLst>
              <a:ext uri="{FF2B5EF4-FFF2-40B4-BE49-F238E27FC236}">
                <a16:creationId xmlns:a16="http://schemas.microsoft.com/office/drawing/2014/main" id="{7210C4E9-4A39-C9CD-EF9A-4CDAC5A30F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11" name="Picture Placeholder 15">
            <a:extLst>
              <a:ext uri="{FF2B5EF4-FFF2-40B4-BE49-F238E27FC236}">
                <a16:creationId xmlns:a16="http://schemas.microsoft.com/office/drawing/2014/main" id="{42DEBB62-3521-C59E-DF54-B804A012F8D7}"/>
              </a:ext>
            </a:extLst>
          </p:cNvPr>
          <p:cNvSpPr>
            <a:spLocks noGrp="1"/>
          </p:cNvSpPr>
          <p:nvPr>
            <p:ph type="pic" sz="quarter" idx="10"/>
          </p:nvPr>
        </p:nvSpPr>
        <p:spPr>
          <a:xfrm>
            <a:off x="0" y="962025"/>
            <a:ext cx="7900988" cy="4400550"/>
          </a:xfrm>
          <a:solidFill>
            <a:schemeClr val="bg1">
              <a:lumMod val="85000"/>
            </a:schemeClr>
          </a:solidFill>
        </p:spPr>
        <p:txBody>
          <a:bodyPr anchor="ctr" anchorCtr="1"/>
          <a:lstStyle>
            <a:lvl1pPr marL="50800" indent="0">
              <a:buNone/>
              <a:defRPr/>
            </a:lvl1pPr>
          </a:lstStyle>
          <a:p>
            <a:endParaRPr lang="en-US"/>
          </a:p>
        </p:txBody>
      </p:sp>
    </p:spTree>
    <p:extLst>
      <p:ext uri="{BB962C8B-B14F-4D97-AF65-F5344CB8AC3E}">
        <p14:creationId xmlns:p14="http://schemas.microsoft.com/office/powerpoint/2010/main" val="3386062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bg>
      <p:bgPr>
        <a:solidFill>
          <a:schemeClr val="accent4"/>
        </a:solidFill>
        <a:effectLst/>
      </p:bgPr>
    </p:bg>
    <p:spTree>
      <p:nvGrpSpPr>
        <p:cNvPr id="1" name="Shape 66"/>
        <p:cNvGrpSpPr/>
        <p:nvPr/>
      </p:nvGrpSpPr>
      <p:grpSpPr>
        <a:xfrm>
          <a:off x="0" y="0"/>
          <a:ext cx="0" cy="0"/>
          <a:chOff x="0" y="0"/>
          <a:chExt cx="0" cy="0"/>
        </a:xfrm>
      </p:grpSpPr>
      <p:grpSp>
        <p:nvGrpSpPr>
          <p:cNvPr id="2" name="Group 1">
            <a:extLst>
              <a:ext uri="{FF2B5EF4-FFF2-40B4-BE49-F238E27FC236}">
                <a16:creationId xmlns:a16="http://schemas.microsoft.com/office/drawing/2014/main" id="{058363B3-F5B5-D15E-56C8-926338EABA7E}"/>
              </a:ext>
            </a:extLst>
          </p:cNvPr>
          <p:cNvGrpSpPr/>
          <p:nvPr userDrawn="1"/>
        </p:nvGrpSpPr>
        <p:grpSpPr>
          <a:xfrm>
            <a:off x="-212035" y="-81643"/>
            <a:ext cx="12404035" cy="7021286"/>
            <a:chOff x="-106018" y="-66566"/>
            <a:chExt cx="12404035" cy="7021286"/>
          </a:xfrm>
        </p:grpSpPr>
        <p:pic>
          <p:nvPicPr>
            <p:cNvPr id="4" name="Picture 3">
              <a:extLst>
                <a:ext uri="{FF2B5EF4-FFF2-40B4-BE49-F238E27FC236}">
                  <a16:creationId xmlns:a16="http://schemas.microsoft.com/office/drawing/2014/main" id="{B57A1339-DBFF-A4E2-01C8-D5D8EC8A1A3B}"/>
                </a:ext>
              </a:extLst>
            </p:cNvPr>
            <p:cNvPicPr>
              <a:picLocks noChangeAspect="1"/>
            </p:cNvPicPr>
            <p:nvPr userDrawn="1"/>
          </p:nvPicPr>
          <p:blipFill>
            <a:blip r:embed="rId2">
              <a:alphaModFix amt="65000"/>
            </a:blip>
            <a:stretch>
              <a:fillRect/>
            </a:stretch>
          </p:blipFill>
          <p:spPr>
            <a:xfrm>
              <a:off x="-106018" y="-55680"/>
              <a:ext cx="6193042" cy="7010400"/>
            </a:xfrm>
            <a:prstGeom prst="rect">
              <a:avLst/>
            </a:prstGeom>
          </p:spPr>
        </p:pic>
        <p:pic>
          <p:nvPicPr>
            <p:cNvPr id="5" name="Picture 4">
              <a:extLst>
                <a:ext uri="{FF2B5EF4-FFF2-40B4-BE49-F238E27FC236}">
                  <a16:creationId xmlns:a16="http://schemas.microsoft.com/office/drawing/2014/main" id="{477C728E-B911-FE2A-0773-9718667C2184}"/>
                </a:ext>
              </a:extLst>
            </p:cNvPr>
            <p:cNvPicPr>
              <a:picLocks noChangeAspect="1"/>
            </p:cNvPicPr>
            <p:nvPr userDrawn="1"/>
          </p:nvPicPr>
          <p:blipFill>
            <a:blip r:embed="rId2">
              <a:alphaModFix amt="65000"/>
            </a:blip>
            <a:stretch>
              <a:fillRect/>
            </a:stretch>
          </p:blipFill>
          <p:spPr>
            <a:xfrm>
              <a:off x="6104975" y="-66566"/>
              <a:ext cx="6193042" cy="7010400"/>
            </a:xfrm>
            <a:prstGeom prst="rect">
              <a:avLst/>
            </a:prstGeom>
          </p:spPr>
        </p:pic>
      </p:grpSp>
      <p:cxnSp>
        <p:nvCxnSpPr>
          <p:cNvPr id="6" name="Straight Connector 5">
            <a:extLst>
              <a:ext uri="{FF2B5EF4-FFF2-40B4-BE49-F238E27FC236}">
                <a16:creationId xmlns:a16="http://schemas.microsoft.com/office/drawing/2014/main" id="{3E38BD77-1F0F-E652-CABA-71B147B4CD5F}"/>
              </a:ext>
            </a:extLst>
          </p:cNvPr>
          <p:cNvCxnSpPr/>
          <p:nvPr userDrawn="1"/>
        </p:nvCxnSpPr>
        <p:spPr>
          <a:xfrm>
            <a:off x="0" y="2108952"/>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7AA657D-7E81-220A-CA3F-610D7DDA17CF}"/>
              </a:ext>
            </a:extLst>
          </p:cNvPr>
          <p:cNvCxnSpPr>
            <a:cxnSpLocks/>
          </p:cNvCxnSpPr>
          <p:nvPr userDrawn="1"/>
        </p:nvCxnSpPr>
        <p:spPr>
          <a:xfrm flipV="1">
            <a:off x="4217063" y="2108952"/>
            <a:ext cx="0" cy="34131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669A7C0-A63A-1EA5-35F9-8A489F415DFD}"/>
              </a:ext>
            </a:extLst>
          </p:cNvPr>
          <p:cNvCxnSpPr/>
          <p:nvPr userDrawn="1"/>
        </p:nvCxnSpPr>
        <p:spPr>
          <a:xfrm>
            <a:off x="0" y="5544130"/>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Google Shape;25;p32">
            <a:extLst>
              <a:ext uri="{FF2B5EF4-FFF2-40B4-BE49-F238E27FC236}">
                <a16:creationId xmlns:a16="http://schemas.microsoft.com/office/drawing/2014/main" id="{3988AB37-B4F2-226F-77AA-6CABDD06DD07}"/>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bg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chemeClr val="bg1"/>
              </a:solidFill>
              <a:latin typeface="Overpass Medium" pitchFamily="2" charset="77"/>
              <a:ea typeface="Inter"/>
              <a:cs typeface="Inter"/>
              <a:sym typeface="Inter"/>
            </a:endParaRPr>
          </a:p>
        </p:txBody>
      </p:sp>
      <p:pic>
        <p:nvPicPr>
          <p:cNvPr id="18" name="Picture 17">
            <a:extLst>
              <a:ext uri="{FF2B5EF4-FFF2-40B4-BE49-F238E27FC236}">
                <a16:creationId xmlns:a16="http://schemas.microsoft.com/office/drawing/2014/main" id="{DE273122-88CE-55BC-FC00-C1E787AA9A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
        <p:nvSpPr>
          <p:cNvPr id="19" name="Picture Placeholder 12">
            <a:extLst>
              <a:ext uri="{FF2B5EF4-FFF2-40B4-BE49-F238E27FC236}">
                <a16:creationId xmlns:a16="http://schemas.microsoft.com/office/drawing/2014/main" id="{C4561F7D-7E91-0194-FA73-DA22F70F936A}"/>
              </a:ext>
            </a:extLst>
          </p:cNvPr>
          <p:cNvSpPr>
            <a:spLocks noGrp="1" noChangeAspect="1"/>
          </p:cNvSpPr>
          <p:nvPr>
            <p:ph type="pic" sz="quarter" idx="10"/>
          </p:nvPr>
        </p:nvSpPr>
        <p:spPr>
          <a:xfrm>
            <a:off x="793518" y="2443924"/>
            <a:ext cx="2743200" cy="2743200"/>
          </a:xfrm>
          <a:prstGeom prst="ellipse">
            <a:avLst/>
          </a:prstGeom>
          <a:solidFill>
            <a:schemeClr val="bg1">
              <a:lumMod val="85000"/>
            </a:schemeClr>
          </a:solidFill>
          <a:effectLst>
            <a:outerShdw blurRad="127000" dist="50800" dir="2700000" algn="tl" rotWithShape="0">
              <a:prstClr val="black">
                <a:alpha val="30000"/>
              </a:prstClr>
            </a:outerShdw>
          </a:effectLst>
        </p:spPr>
        <p:txBody>
          <a:bodyPr anchor="ctr" anchorCtr="1"/>
          <a:lstStyle>
            <a:lvl1pPr marL="50800" indent="0">
              <a:buNone/>
              <a:defRPr>
                <a:latin typeface="Overpass Medium" pitchFamily="2" charset="77"/>
              </a:defRPr>
            </a:lvl1pPr>
          </a:lstStyle>
          <a:p>
            <a:endParaRPr lang="en-US"/>
          </a:p>
        </p:txBody>
      </p:sp>
    </p:spTree>
    <p:extLst>
      <p:ext uri="{BB962C8B-B14F-4D97-AF65-F5344CB8AC3E}">
        <p14:creationId xmlns:p14="http://schemas.microsoft.com/office/powerpoint/2010/main" val="2134824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Title and Content" preserve="1" userDrawn="1">
  <p:cSld name="5_Title and Content">
    <p:bg>
      <p:bgPr>
        <a:solidFill>
          <a:schemeClr val="accent2"/>
        </a:solidFill>
        <a:effectLst/>
      </p:bgPr>
    </p:bg>
    <p:spTree>
      <p:nvGrpSpPr>
        <p:cNvPr id="1" name="Shape 73"/>
        <p:cNvGrpSpPr/>
        <p:nvPr/>
      </p:nvGrpSpPr>
      <p:grpSpPr>
        <a:xfrm>
          <a:off x="0" y="0"/>
          <a:ext cx="0" cy="0"/>
          <a:chOff x="0" y="0"/>
          <a:chExt cx="0" cy="0"/>
        </a:xfrm>
      </p:grpSpPr>
      <p:pic>
        <p:nvPicPr>
          <p:cNvPr id="5" name="Picture 4">
            <a:extLst>
              <a:ext uri="{FF2B5EF4-FFF2-40B4-BE49-F238E27FC236}">
                <a16:creationId xmlns:a16="http://schemas.microsoft.com/office/drawing/2014/main" id="{6082D4D1-CCA1-4AAE-0299-26CF34F36524}"/>
              </a:ext>
            </a:extLst>
          </p:cNvPr>
          <p:cNvPicPr>
            <a:picLocks noChangeAspect="1"/>
          </p:cNvPicPr>
          <p:nvPr userDrawn="1"/>
        </p:nvPicPr>
        <p:blipFill>
          <a:blip r:embed="rId2">
            <a:alphaModFix/>
          </a:blip>
          <a:stretch>
            <a:fillRect/>
          </a:stretch>
        </p:blipFill>
        <p:spPr>
          <a:xfrm>
            <a:off x="0" y="0"/>
            <a:ext cx="6308592" cy="6858000"/>
          </a:xfrm>
          <a:prstGeom prst="rect">
            <a:avLst/>
          </a:prstGeom>
          <a:solidFill>
            <a:schemeClr val="bg1"/>
          </a:solidFill>
        </p:spPr>
      </p:pic>
      <p:pic>
        <p:nvPicPr>
          <p:cNvPr id="6" name="Picture 5">
            <a:extLst>
              <a:ext uri="{FF2B5EF4-FFF2-40B4-BE49-F238E27FC236}">
                <a16:creationId xmlns:a16="http://schemas.microsoft.com/office/drawing/2014/main" id="{742B7385-FE17-83D9-06FD-2EABE888FF7A}"/>
              </a:ext>
            </a:extLst>
          </p:cNvPr>
          <p:cNvPicPr>
            <a:picLocks noChangeAspect="1"/>
          </p:cNvPicPr>
          <p:nvPr userDrawn="1"/>
        </p:nvPicPr>
        <p:blipFill>
          <a:blip r:embed="rId2">
            <a:alphaModFix/>
          </a:blip>
          <a:stretch>
            <a:fillRect/>
          </a:stretch>
        </p:blipFill>
        <p:spPr>
          <a:xfrm>
            <a:off x="6151258" y="56670"/>
            <a:ext cx="6193042" cy="6801330"/>
          </a:xfrm>
          <a:prstGeom prst="rect">
            <a:avLst/>
          </a:prstGeom>
          <a:solidFill>
            <a:schemeClr val="bg1"/>
          </a:solidFill>
        </p:spPr>
      </p:pic>
      <p:sp>
        <p:nvSpPr>
          <p:cNvPr id="11" name="Google Shape;49;p37">
            <a:extLst>
              <a:ext uri="{FF2B5EF4-FFF2-40B4-BE49-F238E27FC236}">
                <a16:creationId xmlns:a16="http://schemas.microsoft.com/office/drawing/2014/main" id="{58F9ABF3-7F3D-3A98-6EA9-963239E59DDA}"/>
              </a:ext>
            </a:extLst>
          </p:cNvPr>
          <p:cNvSpPr>
            <a:spLocks noGrp="1"/>
          </p:cNvSpPr>
          <p:nvPr>
            <p:ph type="pic" idx="2"/>
          </p:nvPr>
        </p:nvSpPr>
        <p:spPr>
          <a:xfrm>
            <a:off x="-13608" y="0"/>
            <a:ext cx="4174739" cy="4648840"/>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 name="Google Shape;49;p37">
            <a:extLst>
              <a:ext uri="{FF2B5EF4-FFF2-40B4-BE49-F238E27FC236}">
                <a16:creationId xmlns:a16="http://schemas.microsoft.com/office/drawing/2014/main" id="{8EF2C4BD-F04A-BE85-AB63-D4C92A16B64A}"/>
              </a:ext>
            </a:extLst>
          </p:cNvPr>
          <p:cNvSpPr>
            <a:spLocks noGrp="1"/>
          </p:cNvSpPr>
          <p:nvPr>
            <p:ph type="pic" idx="10"/>
          </p:nvPr>
        </p:nvSpPr>
        <p:spPr>
          <a:xfrm>
            <a:off x="4174740" y="0"/>
            <a:ext cx="4123980" cy="4648840"/>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 name="Google Shape;49;p37">
            <a:extLst>
              <a:ext uri="{FF2B5EF4-FFF2-40B4-BE49-F238E27FC236}">
                <a16:creationId xmlns:a16="http://schemas.microsoft.com/office/drawing/2014/main" id="{1CA0B57C-5C60-3F51-6C4C-EBA3D2D71095}"/>
              </a:ext>
            </a:extLst>
          </p:cNvPr>
          <p:cNvSpPr>
            <a:spLocks noGrp="1"/>
          </p:cNvSpPr>
          <p:nvPr>
            <p:ph type="pic" idx="11"/>
          </p:nvPr>
        </p:nvSpPr>
        <p:spPr>
          <a:xfrm>
            <a:off x="8298719" y="0"/>
            <a:ext cx="4031973" cy="4648840"/>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 name="Google Shape;27;p32">
            <a:extLst>
              <a:ext uri="{FF2B5EF4-FFF2-40B4-BE49-F238E27FC236}">
                <a16:creationId xmlns:a16="http://schemas.microsoft.com/office/drawing/2014/main" id="{635AC36B-6AB6-22CD-12F7-EDF1D834F3E3}"/>
              </a:ext>
            </a:extLst>
          </p:cNvPr>
          <p:cNvSpPr txBox="1">
            <a:spLocks noGrp="1"/>
          </p:cNvSpPr>
          <p:nvPr>
            <p:ph type="subTitle" idx="1"/>
          </p:nvPr>
        </p:nvSpPr>
        <p:spPr>
          <a:xfrm>
            <a:off x="504636" y="4900719"/>
            <a:ext cx="11200681" cy="1115275"/>
          </a:xfrm>
          <a:prstGeom prst="rect">
            <a:avLst/>
          </a:prstGeom>
          <a:noFill/>
          <a:ln>
            <a:noFill/>
          </a:ln>
        </p:spPr>
        <p:txBody>
          <a:bodyPr spcFirstLastPara="1" wrap="square" lIns="0" tIns="0" rIns="0" bIns="0" anchor="t" anchorCtr="0">
            <a:noAutofit/>
          </a:bodyPr>
          <a:lstStyle>
            <a:lvl1pPr marL="50800" lvl="0" indent="0" algn="l">
              <a:lnSpc>
                <a:spcPct val="90000"/>
              </a:lnSpc>
              <a:spcBef>
                <a:spcPts val="1000"/>
              </a:spcBef>
              <a:spcAft>
                <a:spcPts val="0"/>
              </a:spcAft>
              <a:buClr>
                <a:schemeClr val="lt1"/>
              </a:buClr>
              <a:buSzPts val="1200"/>
              <a:buFont typeface="Arial" panose="020B0604020202020204" pitchFamily="34" charset="0"/>
              <a:buNone/>
              <a:defRPr sz="1800" b="0" i="0">
                <a:solidFill>
                  <a:schemeClr val="bg1"/>
                </a:solidFill>
                <a:latin typeface="Overpass Light" pitchFamily="2" charset="77"/>
                <a:ea typeface="Overpass Light" pitchFamily="2" charset="77"/>
                <a:cs typeface="Overpass Light" pitchFamily="2" charset="77"/>
                <a:sym typeface="Inte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 name="Picture 2" descr="A logo with a bear and a star&#10;&#10;Description automatically generated">
            <a:extLst>
              <a:ext uri="{FF2B5EF4-FFF2-40B4-BE49-F238E27FC236}">
                <a16:creationId xmlns:a16="http://schemas.microsoft.com/office/drawing/2014/main" id="{42B1A033-3C39-212C-2F41-1FEA132008F5}"/>
              </a:ext>
            </a:extLst>
          </p:cNvPr>
          <p:cNvPicPr>
            <a:picLocks noChangeAspect="1"/>
          </p:cNvPicPr>
          <p:nvPr userDrawn="1"/>
        </p:nvPicPr>
        <p:blipFill>
          <a:blip r:embed="rId3"/>
          <a:stretch>
            <a:fillRect/>
          </a:stretch>
        </p:blipFill>
        <p:spPr>
          <a:xfrm>
            <a:off x="10040043" y="4648840"/>
            <a:ext cx="2496317" cy="2502413"/>
          </a:xfrm>
          <a:prstGeom prst="rect">
            <a:avLst/>
          </a:prstGeom>
        </p:spPr>
      </p:pic>
    </p:spTree>
    <p:extLst>
      <p:ext uri="{BB962C8B-B14F-4D97-AF65-F5344CB8AC3E}">
        <p14:creationId xmlns:p14="http://schemas.microsoft.com/office/powerpoint/2010/main" val="286807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Title and Content" preserve="1" userDrawn="1">
  <p:cSld name="5_Title and Content">
    <p:bg>
      <p:bgPr>
        <a:solidFill>
          <a:schemeClr val="accent2"/>
        </a:solidFill>
        <a:effectLst/>
      </p:bgPr>
    </p:bg>
    <p:spTree>
      <p:nvGrpSpPr>
        <p:cNvPr id="1" name="Shape 73"/>
        <p:cNvGrpSpPr/>
        <p:nvPr/>
      </p:nvGrpSpPr>
      <p:grpSpPr>
        <a:xfrm>
          <a:off x="0" y="0"/>
          <a:ext cx="0" cy="0"/>
          <a:chOff x="0" y="0"/>
          <a:chExt cx="0" cy="0"/>
        </a:xfrm>
      </p:grpSpPr>
      <p:pic>
        <p:nvPicPr>
          <p:cNvPr id="5" name="Picture 4">
            <a:extLst>
              <a:ext uri="{FF2B5EF4-FFF2-40B4-BE49-F238E27FC236}">
                <a16:creationId xmlns:a16="http://schemas.microsoft.com/office/drawing/2014/main" id="{6082D4D1-CCA1-4AAE-0299-26CF34F36524}"/>
              </a:ext>
            </a:extLst>
          </p:cNvPr>
          <p:cNvPicPr>
            <a:picLocks noChangeAspect="1"/>
          </p:cNvPicPr>
          <p:nvPr userDrawn="1"/>
        </p:nvPicPr>
        <p:blipFill>
          <a:blip r:embed="rId2">
            <a:alphaModFix/>
          </a:blip>
          <a:stretch>
            <a:fillRect/>
          </a:stretch>
        </p:blipFill>
        <p:spPr>
          <a:xfrm>
            <a:off x="-106016" y="-81643"/>
            <a:ext cx="6193042" cy="7010400"/>
          </a:xfrm>
          <a:prstGeom prst="rect">
            <a:avLst/>
          </a:prstGeom>
        </p:spPr>
      </p:pic>
      <p:pic>
        <p:nvPicPr>
          <p:cNvPr id="6" name="Picture 5">
            <a:extLst>
              <a:ext uri="{FF2B5EF4-FFF2-40B4-BE49-F238E27FC236}">
                <a16:creationId xmlns:a16="http://schemas.microsoft.com/office/drawing/2014/main" id="{742B7385-FE17-83D9-06FD-2EABE888FF7A}"/>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sp>
        <p:nvSpPr>
          <p:cNvPr id="7" name="Google Shape;26;p32">
            <a:extLst>
              <a:ext uri="{FF2B5EF4-FFF2-40B4-BE49-F238E27FC236}">
                <a16:creationId xmlns:a16="http://schemas.microsoft.com/office/drawing/2014/main" id="{4EE97BE5-3A67-5952-3CA2-54297E8C71B2}"/>
              </a:ext>
            </a:extLst>
          </p:cNvPr>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 name="Google Shape;27;p32">
            <a:extLst>
              <a:ext uri="{FF2B5EF4-FFF2-40B4-BE49-F238E27FC236}">
                <a16:creationId xmlns:a16="http://schemas.microsoft.com/office/drawing/2014/main" id="{E3DE5FF6-CE49-C350-694F-35075E2D227B}"/>
              </a:ext>
            </a:extLst>
          </p:cNvPr>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tx1"/>
                </a:solidFill>
                <a:latin typeface="Overpass Medium" pitchFamily="2" charset="77"/>
                <a:ea typeface="Overpass Medium" pitchFamily="2" charset="77"/>
                <a:cs typeface="Overpass Medium" pitchFamily="2" charset="77"/>
                <a:sym typeface="Inte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 name="Google Shape;25;p32">
            <a:extLst>
              <a:ext uri="{FF2B5EF4-FFF2-40B4-BE49-F238E27FC236}">
                <a16:creationId xmlns:a16="http://schemas.microsoft.com/office/drawing/2014/main" id="{CFCC5E57-BAE3-1E1C-74CE-59FC3EFB82F4}"/>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chemeClr val="lt1"/>
              </a:solidFill>
              <a:latin typeface="Overpass Medium" pitchFamily="2" charset="77"/>
              <a:ea typeface="Inter"/>
              <a:cs typeface="Inter"/>
              <a:sym typeface="Inter"/>
            </a:endParaRPr>
          </a:p>
        </p:txBody>
      </p:sp>
      <p:pic>
        <p:nvPicPr>
          <p:cNvPr id="11" name="Picture 10">
            <a:extLst>
              <a:ext uri="{FF2B5EF4-FFF2-40B4-BE49-F238E27FC236}">
                <a16:creationId xmlns:a16="http://schemas.microsoft.com/office/drawing/2014/main" id="{F8DC164D-DF40-CC02-3D66-D11E1443D443}"/>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Tree>
    <p:extLst>
      <p:ext uri="{BB962C8B-B14F-4D97-AF65-F5344CB8AC3E}">
        <p14:creationId xmlns:p14="http://schemas.microsoft.com/office/powerpoint/2010/main" val="414425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3"/>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0EA6AEE4-73AE-6207-D058-014FFBEA0A8F}"/>
              </a:ext>
            </a:extLst>
          </p:cNvPr>
          <p:cNvPicPr>
            <a:picLocks noChangeAspect="1"/>
          </p:cNvPicPr>
          <p:nvPr userDrawn="1"/>
        </p:nvPicPr>
        <p:blipFill>
          <a:blip r:embed="rId2">
            <a:alphaModFix/>
          </a:blip>
          <a:stretch>
            <a:fillRect/>
          </a:stretch>
        </p:blipFill>
        <p:spPr>
          <a:xfrm>
            <a:off x="6104979" y="-76200"/>
            <a:ext cx="6193042" cy="7010400"/>
          </a:xfrm>
          <a:prstGeom prst="rect">
            <a:avLst/>
          </a:prstGeom>
        </p:spPr>
      </p:pic>
      <p:pic>
        <p:nvPicPr>
          <p:cNvPr id="3" name="Picture 2">
            <a:extLst>
              <a:ext uri="{FF2B5EF4-FFF2-40B4-BE49-F238E27FC236}">
                <a16:creationId xmlns:a16="http://schemas.microsoft.com/office/drawing/2014/main" id="{4FF71254-490B-424C-9445-705798EC14FF}"/>
              </a:ext>
            </a:extLst>
          </p:cNvPr>
          <p:cNvPicPr>
            <a:picLocks noChangeAspect="1"/>
          </p:cNvPicPr>
          <p:nvPr userDrawn="1"/>
        </p:nvPicPr>
        <p:blipFill>
          <a:blip r:embed="rId2">
            <a:alphaModFix amt="75000"/>
          </a:blip>
          <a:stretch>
            <a:fillRect/>
          </a:stretch>
        </p:blipFill>
        <p:spPr>
          <a:xfrm>
            <a:off x="-106019" y="-76200"/>
            <a:ext cx="6193042" cy="7010400"/>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4"/>
                <a:stretch>
                  <a:fillRect/>
                </a:stretch>
              </a:blipFill>
            </a:endParaRPr>
          </a:p>
        </p:txBody>
      </p:sp>
      <p:sp>
        <p:nvSpPr>
          <p:cNvPr id="6" name="Title 27">
            <a:extLst>
              <a:ext uri="{FF2B5EF4-FFF2-40B4-BE49-F238E27FC236}">
                <a16:creationId xmlns:a16="http://schemas.microsoft.com/office/drawing/2014/main" id="{43E98A3D-1E82-B870-24A9-E6FB5D67DB7A}"/>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pic>
        <p:nvPicPr>
          <p:cNvPr id="7" name="Picture 6">
            <a:extLst>
              <a:ext uri="{FF2B5EF4-FFF2-40B4-BE49-F238E27FC236}">
                <a16:creationId xmlns:a16="http://schemas.microsoft.com/office/drawing/2014/main" id="{FA981C08-E72C-964F-A835-5F9D3E8DD8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8" name="Subtitle 28">
            <a:extLst>
              <a:ext uri="{FF2B5EF4-FFF2-40B4-BE49-F238E27FC236}">
                <a16:creationId xmlns:a16="http://schemas.microsoft.com/office/drawing/2014/main" id="{6461671B-EBB3-81E3-47D2-09A51F62DFBA}"/>
              </a:ext>
            </a:extLst>
          </p:cNvPr>
          <p:cNvSpPr>
            <a:spLocks noGrp="1"/>
          </p:cNvSpPr>
          <p:nvPr>
            <p:ph type="subTitle" idx="4294967295" hasCustomPrompt="1"/>
          </p:nvPr>
        </p:nvSpPr>
        <p:spPr>
          <a:xfrm>
            <a:off x="412165" y="6203767"/>
            <a:ext cx="9144000" cy="377539"/>
          </a:xfrm>
        </p:spPr>
        <p:txBody>
          <a:bodyPr>
            <a:noAutofit/>
          </a:bodyPr>
          <a:lstStyle>
            <a:lvl1pPr>
              <a:defRPr sz="1400">
                <a:solidFill>
                  <a:schemeClr val="bg1"/>
                </a:solidFill>
              </a:defRPr>
            </a:lvl1pPr>
          </a:lstStyle>
          <a:p>
            <a:pPr marL="50800" indent="0">
              <a:buNone/>
            </a:pPr>
            <a:r>
              <a:rPr lang="en-US" sz="1800">
                <a:solidFill>
                  <a:schemeClr val="bg1"/>
                </a:solidFill>
                <a:latin typeface="Overpass Medium" pitchFamily="2" charset="77"/>
                <a:cs typeface="Arial" panose="020B0604020202020204" pitchFamily="34" charset="0"/>
              </a:rPr>
              <a:t>Date</a:t>
            </a:r>
          </a:p>
        </p:txBody>
      </p:sp>
      <p:sp>
        <p:nvSpPr>
          <p:cNvPr id="11" name="Picture Placeholder 15">
            <a:extLst>
              <a:ext uri="{FF2B5EF4-FFF2-40B4-BE49-F238E27FC236}">
                <a16:creationId xmlns:a16="http://schemas.microsoft.com/office/drawing/2014/main" id="{465D07B0-6D5A-4F26-4D94-3B0B55DB119A}"/>
              </a:ext>
            </a:extLst>
          </p:cNvPr>
          <p:cNvSpPr>
            <a:spLocks noGrp="1"/>
          </p:cNvSpPr>
          <p:nvPr>
            <p:ph type="pic" sz="quarter" idx="10"/>
          </p:nvPr>
        </p:nvSpPr>
        <p:spPr>
          <a:xfrm>
            <a:off x="0" y="962025"/>
            <a:ext cx="7900988" cy="4400550"/>
          </a:xfrm>
          <a:solidFill>
            <a:schemeClr val="bg1">
              <a:lumMod val="85000"/>
            </a:schemeClr>
          </a:solidFill>
        </p:spPr>
        <p:txBody>
          <a:bodyPr anchor="ctr" anchorCtr="1"/>
          <a:lstStyle>
            <a:lvl1pPr marL="50800" indent="0">
              <a:buNone/>
              <a:defRPr/>
            </a:lvl1pPr>
          </a:lstStyle>
          <a:p>
            <a:endParaRPr lang="en-US"/>
          </a:p>
        </p:txBody>
      </p:sp>
    </p:spTree>
    <p:extLst>
      <p:ext uri="{BB962C8B-B14F-4D97-AF65-F5344CB8AC3E}">
        <p14:creationId xmlns:p14="http://schemas.microsoft.com/office/powerpoint/2010/main" val="288283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4"/>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16337159-CE88-EE60-D170-032FA55C9A9D}"/>
              </a:ext>
            </a:extLst>
          </p:cNvPr>
          <p:cNvPicPr>
            <a:picLocks noChangeAspect="1"/>
          </p:cNvPicPr>
          <p:nvPr userDrawn="1"/>
        </p:nvPicPr>
        <p:blipFill>
          <a:blip r:embed="rId2">
            <a:alphaModFix amt="65000"/>
          </a:blip>
          <a:stretch>
            <a:fillRect/>
          </a:stretch>
        </p:blipFill>
        <p:spPr>
          <a:xfrm>
            <a:off x="6104978" y="-76200"/>
            <a:ext cx="6193042" cy="7010400"/>
          </a:xfrm>
          <a:prstGeom prst="rect">
            <a:avLst/>
          </a:prstGeom>
        </p:spPr>
      </p:pic>
      <p:pic>
        <p:nvPicPr>
          <p:cNvPr id="3" name="Picture 2">
            <a:extLst>
              <a:ext uri="{FF2B5EF4-FFF2-40B4-BE49-F238E27FC236}">
                <a16:creationId xmlns:a16="http://schemas.microsoft.com/office/drawing/2014/main" id="{99658147-CBD6-7871-4E9C-1C1C8F85BA94}"/>
              </a:ext>
            </a:extLst>
          </p:cNvPr>
          <p:cNvPicPr>
            <a:picLocks noChangeAspect="1"/>
          </p:cNvPicPr>
          <p:nvPr userDrawn="1"/>
        </p:nvPicPr>
        <p:blipFill>
          <a:blip r:embed="rId2">
            <a:alphaModFix amt="65000"/>
          </a:blip>
          <a:stretch>
            <a:fillRect/>
          </a:stretch>
        </p:blipFill>
        <p:spPr>
          <a:xfrm>
            <a:off x="-106019" y="-76200"/>
            <a:ext cx="6193042" cy="7010400"/>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4"/>
                <a:stretch>
                  <a:fillRect/>
                </a:stretch>
              </a:blipFill>
            </a:endParaRPr>
          </a:p>
        </p:txBody>
      </p:sp>
      <p:sp>
        <p:nvSpPr>
          <p:cNvPr id="6" name="Title 27">
            <a:extLst>
              <a:ext uri="{FF2B5EF4-FFF2-40B4-BE49-F238E27FC236}">
                <a16:creationId xmlns:a16="http://schemas.microsoft.com/office/drawing/2014/main" id="{43E98A3D-1E82-B870-24A9-E6FB5D67DB7A}"/>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pic>
        <p:nvPicPr>
          <p:cNvPr id="10" name="Picture Placeholder 31">
            <a:extLst>
              <a:ext uri="{FF2B5EF4-FFF2-40B4-BE49-F238E27FC236}">
                <a16:creationId xmlns:a16="http://schemas.microsoft.com/office/drawing/2014/main" id="{B5C2F8BD-4A22-DEEC-0D53-79DD48FEE2A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962263"/>
            <a:ext cx="7901354" cy="4400613"/>
          </a:xfrm>
          <a:prstGeom prst="rect">
            <a:avLst/>
          </a:prstGeom>
          <a:noFill/>
          <a:ln>
            <a:noFill/>
          </a:ln>
        </p:spPr>
      </p:pic>
      <p:sp>
        <p:nvSpPr>
          <p:cNvPr id="4" name="Subtitle 28">
            <a:extLst>
              <a:ext uri="{FF2B5EF4-FFF2-40B4-BE49-F238E27FC236}">
                <a16:creationId xmlns:a16="http://schemas.microsoft.com/office/drawing/2014/main" id="{23919C65-2ABE-B3BB-1C26-455D85B6D012}"/>
              </a:ext>
            </a:extLst>
          </p:cNvPr>
          <p:cNvSpPr>
            <a:spLocks noGrp="1"/>
          </p:cNvSpPr>
          <p:nvPr>
            <p:ph type="subTitle" idx="4294967295" hasCustomPrompt="1"/>
          </p:nvPr>
        </p:nvSpPr>
        <p:spPr>
          <a:xfrm>
            <a:off x="412165" y="6203767"/>
            <a:ext cx="9144000" cy="377539"/>
          </a:xfrm>
        </p:spPr>
        <p:txBody>
          <a:bodyPr>
            <a:noAutofit/>
          </a:bodyPr>
          <a:lstStyle>
            <a:lvl1pPr marL="393700" indent="-342900">
              <a:buFont typeface="+mj-lt"/>
              <a:buAutoNum type="arabicPeriod"/>
              <a:defRPr/>
            </a:lvl1pPr>
          </a:lstStyle>
          <a:p>
            <a:pPr marL="50800" indent="0">
              <a:buNone/>
            </a:pPr>
            <a:r>
              <a:rPr lang="en-US" sz="1800">
                <a:solidFill>
                  <a:schemeClr val="bg1"/>
                </a:solidFill>
                <a:latin typeface="Overpass Medium" pitchFamily="2" charset="77"/>
                <a:cs typeface="Arial" panose="020B0604020202020204" pitchFamily="34" charset="0"/>
              </a:rPr>
              <a:t>Date</a:t>
            </a:r>
          </a:p>
        </p:txBody>
      </p:sp>
      <p:pic>
        <p:nvPicPr>
          <p:cNvPr id="7" name="Picture 6">
            <a:extLst>
              <a:ext uri="{FF2B5EF4-FFF2-40B4-BE49-F238E27FC236}">
                <a16:creationId xmlns:a16="http://schemas.microsoft.com/office/drawing/2014/main" id="{7210C4E9-4A39-C9CD-EF9A-4CDAC5A30F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Tree>
    <p:extLst>
      <p:ext uri="{BB962C8B-B14F-4D97-AF65-F5344CB8AC3E}">
        <p14:creationId xmlns:p14="http://schemas.microsoft.com/office/powerpoint/2010/main" val="2164276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3"/>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0EA6AEE4-73AE-6207-D058-014FFBEA0A8F}"/>
              </a:ext>
            </a:extLst>
          </p:cNvPr>
          <p:cNvPicPr>
            <a:picLocks noChangeAspect="1"/>
          </p:cNvPicPr>
          <p:nvPr userDrawn="1"/>
        </p:nvPicPr>
        <p:blipFill>
          <a:blip r:embed="rId2">
            <a:alphaModFix/>
          </a:blip>
          <a:stretch>
            <a:fillRect/>
          </a:stretch>
        </p:blipFill>
        <p:spPr>
          <a:xfrm>
            <a:off x="6104979" y="-76200"/>
            <a:ext cx="6193042" cy="7010400"/>
          </a:xfrm>
          <a:prstGeom prst="rect">
            <a:avLst/>
          </a:prstGeom>
        </p:spPr>
      </p:pic>
      <p:pic>
        <p:nvPicPr>
          <p:cNvPr id="3" name="Picture 2">
            <a:extLst>
              <a:ext uri="{FF2B5EF4-FFF2-40B4-BE49-F238E27FC236}">
                <a16:creationId xmlns:a16="http://schemas.microsoft.com/office/drawing/2014/main" id="{4FF71254-490B-424C-9445-705798EC14FF}"/>
              </a:ext>
            </a:extLst>
          </p:cNvPr>
          <p:cNvPicPr>
            <a:picLocks noChangeAspect="1"/>
          </p:cNvPicPr>
          <p:nvPr userDrawn="1"/>
        </p:nvPicPr>
        <p:blipFill>
          <a:blip r:embed="rId2">
            <a:alphaModFix amt="75000"/>
          </a:blip>
          <a:stretch>
            <a:fillRect/>
          </a:stretch>
        </p:blipFill>
        <p:spPr>
          <a:xfrm>
            <a:off x="-106019" y="-76200"/>
            <a:ext cx="6193042" cy="7010400"/>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4"/>
                <a:stretch>
                  <a:fillRect/>
                </a:stretch>
              </a:blipFill>
            </a:endParaRPr>
          </a:p>
        </p:txBody>
      </p:sp>
      <p:sp>
        <p:nvSpPr>
          <p:cNvPr id="6" name="Title 27">
            <a:extLst>
              <a:ext uri="{FF2B5EF4-FFF2-40B4-BE49-F238E27FC236}">
                <a16:creationId xmlns:a16="http://schemas.microsoft.com/office/drawing/2014/main" id="{43E98A3D-1E82-B870-24A9-E6FB5D67DB7A}"/>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pic>
        <p:nvPicPr>
          <p:cNvPr id="7" name="Picture 6">
            <a:extLst>
              <a:ext uri="{FF2B5EF4-FFF2-40B4-BE49-F238E27FC236}">
                <a16:creationId xmlns:a16="http://schemas.microsoft.com/office/drawing/2014/main" id="{FA981C08-E72C-964F-A835-5F9D3E8DD8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8" name="Subtitle 28">
            <a:extLst>
              <a:ext uri="{FF2B5EF4-FFF2-40B4-BE49-F238E27FC236}">
                <a16:creationId xmlns:a16="http://schemas.microsoft.com/office/drawing/2014/main" id="{6461671B-EBB3-81E3-47D2-09A51F62DFBA}"/>
              </a:ext>
            </a:extLst>
          </p:cNvPr>
          <p:cNvSpPr>
            <a:spLocks noGrp="1"/>
          </p:cNvSpPr>
          <p:nvPr>
            <p:ph type="subTitle" idx="4294967295" hasCustomPrompt="1"/>
          </p:nvPr>
        </p:nvSpPr>
        <p:spPr>
          <a:xfrm>
            <a:off x="412165" y="6203767"/>
            <a:ext cx="9144000" cy="377539"/>
          </a:xfrm>
        </p:spPr>
        <p:txBody>
          <a:bodyPr>
            <a:noAutofit/>
          </a:bodyPr>
          <a:lstStyle>
            <a:lvl1pPr>
              <a:defRPr sz="1400">
                <a:solidFill>
                  <a:schemeClr val="bg1"/>
                </a:solidFill>
              </a:defRPr>
            </a:lvl1pPr>
          </a:lstStyle>
          <a:p>
            <a:pPr marL="50800" indent="0">
              <a:buNone/>
            </a:pPr>
            <a:r>
              <a:rPr lang="en-US" sz="1800">
                <a:solidFill>
                  <a:schemeClr val="bg1"/>
                </a:solidFill>
                <a:latin typeface="Overpass Medium" pitchFamily="2" charset="77"/>
                <a:cs typeface="Arial" panose="020B0604020202020204" pitchFamily="34" charset="0"/>
              </a:rPr>
              <a:t>Date</a:t>
            </a:r>
          </a:p>
        </p:txBody>
      </p:sp>
      <p:pic>
        <p:nvPicPr>
          <p:cNvPr id="4" name="Picture Placeholder 31">
            <a:extLst>
              <a:ext uri="{FF2B5EF4-FFF2-40B4-BE49-F238E27FC236}">
                <a16:creationId xmlns:a16="http://schemas.microsoft.com/office/drawing/2014/main" id="{AD6CAB5D-2104-2A97-BB29-E368CF7FEA49}"/>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0" y="962025"/>
            <a:ext cx="7900988" cy="4400550"/>
          </a:xfrm>
          <a:prstGeom prst="rect">
            <a:avLst/>
          </a:prstGeom>
          <a:noFill/>
          <a:ln>
            <a:noFill/>
          </a:ln>
        </p:spPr>
      </p:pic>
    </p:spTree>
    <p:extLst>
      <p:ext uri="{BB962C8B-B14F-4D97-AF65-F5344CB8AC3E}">
        <p14:creationId xmlns:p14="http://schemas.microsoft.com/office/powerpoint/2010/main" val="2278802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1"/>
        </a:solidFill>
        <a:effectLst/>
      </p:bgPr>
    </p:bg>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5EC93CDB-BE32-E722-BFDF-9532FD8BDE87}"/>
              </a:ext>
            </a:extLst>
          </p:cNvPr>
          <p:cNvPicPr>
            <a:picLocks noChangeAspect="1"/>
          </p:cNvPicPr>
          <p:nvPr userDrawn="1"/>
        </p:nvPicPr>
        <p:blipFill>
          <a:blip r:embed="rId2">
            <a:alphaModFix/>
          </a:blip>
          <a:stretch>
            <a:fillRect/>
          </a:stretch>
        </p:blipFill>
        <p:spPr>
          <a:xfrm>
            <a:off x="6096000" y="-76200"/>
            <a:ext cx="6193042" cy="7010400"/>
          </a:xfrm>
          <a:prstGeom prst="rect">
            <a:avLst/>
          </a:prstGeom>
        </p:spPr>
      </p:pic>
      <p:pic>
        <p:nvPicPr>
          <p:cNvPr id="8" name="Picture 7">
            <a:extLst>
              <a:ext uri="{FF2B5EF4-FFF2-40B4-BE49-F238E27FC236}">
                <a16:creationId xmlns:a16="http://schemas.microsoft.com/office/drawing/2014/main" id="{0303C344-F162-7D23-B9DC-EDC206F5A02E}"/>
              </a:ext>
            </a:extLst>
          </p:cNvPr>
          <p:cNvPicPr>
            <a:picLocks noChangeAspect="1"/>
          </p:cNvPicPr>
          <p:nvPr userDrawn="1"/>
        </p:nvPicPr>
        <p:blipFill>
          <a:blip r:embed="rId2">
            <a:alphaModFix/>
          </a:blip>
          <a:stretch>
            <a:fillRect/>
          </a:stretch>
        </p:blipFill>
        <p:spPr>
          <a:xfrm>
            <a:off x="-106019" y="-76200"/>
            <a:ext cx="6193042" cy="7010400"/>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4"/>
                <a:stretch>
                  <a:fillRect/>
                </a:stretch>
              </a:blipFill>
            </a:endParaRPr>
          </a:p>
        </p:txBody>
      </p:sp>
      <p:sp>
        <p:nvSpPr>
          <p:cNvPr id="6" name="Title 27">
            <a:extLst>
              <a:ext uri="{FF2B5EF4-FFF2-40B4-BE49-F238E27FC236}">
                <a16:creationId xmlns:a16="http://schemas.microsoft.com/office/drawing/2014/main" id="{43E98A3D-1E82-B870-24A9-E6FB5D67DB7A}"/>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sp>
        <p:nvSpPr>
          <p:cNvPr id="3" name="Subtitle 28">
            <a:extLst>
              <a:ext uri="{FF2B5EF4-FFF2-40B4-BE49-F238E27FC236}">
                <a16:creationId xmlns:a16="http://schemas.microsoft.com/office/drawing/2014/main" id="{01F5C50E-35CC-C2D3-2926-885342AFF66C}"/>
              </a:ext>
            </a:extLst>
          </p:cNvPr>
          <p:cNvSpPr>
            <a:spLocks noGrp="1"/>
          </p:cNvSpPr>
          <p:nvPr>
            <p:ph type="subTitle" idx="4294967295" hasCustomPrompt="1"/>
          </p:nvPr>
        </p:nvSpPr>
        <p:spPr>
          <a:xfrm>
            <a:off x="412165" y="6203767"/>
            <a:ext cx="9144000" cy="377539"/>
          </a:xfrm>
        </p:spPr>
        <p:txBody>
          <a:bodyPr>
            <a:noAutofit/>
          </a:bodyPr>
          <a:lstStyle>
            <a:lvl1pPr>
              <a:defRPr sz="1400">
                <a:solidFill>
                  <a:schemeClr val="bg1"/>
                </a:solidFill>
              </a:defRPr>
            </a:lvl1pPr>
          </a:lstStyle>
          <a:p>
            <a:pPr marL="50800" indent="0">
              <a:buNone/>
            </a:pPr>
            <a:r>
              <a:rPr lang="en-US" sz="1800">
                <a:solidFill>
                  <a:schemeClr val="bg1"/>
                </a:solidFill>
                <a:latin typeface="Overpass Medium" pitchFamily="2" charset="77"/>
                <a:cs typeface="Arial" panose="020B0604020202020204" pitchFamily="34" charset="0"/>
              </a:rPr>
              <a:t>Subtitle</a:t>
            </a:r>
          </a:p>
        </p:txBody>
      </p:sp>
      <p:pic>
        <p:nvPicPr>
          <p:cNvPr id="2" name="Picture Placeholder 31">
            <a:extLst>
              <a:ext uri="{FF2B5EF4-FFF2-40B4-BE49-F238E27FC236}">
                <a16:creationId xmlns:a16="http://schemas.microsoft.com/office/drawing/2014/main" id="{060B73BD-7303-B809-A7C4-725519E21EE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0" y="962025"/>
            <a:ext cx="7900988" cy="4400550"/>
          </a:xfrm>
          <a:prstGeom prst="rect">
            <a:avLst/>
          </a:prstGeom>
          <a:noFill/>
          <a:ln>
            <a:noFill/>
          </a:ln>
        </p:spPr>
      </p:pic>
      <p:pic>
        <p:nvPicPr>
          <p:cNvPr id="7" name="Picture 6">
            <a:extLst>
              <a:ext uri="{FF2B5EF4-FFF2-40B4-BE49-F238E27FC236}">
                <a16:creationId xmlns:a16="http://schemas.microsoft.com/office/drawing/2014/main" id="{56C01D29-5499-61D0-1C40-DC7D6141436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818336" y="4643021"/>
            <a:ext cx="1930942" cy="1938285"/>
          </a:xfrm>
          <a:prstGeom prst="rect">
            <a:avLst/>
          </a:prstGeom>
        </p:spPr>
      </p:pic>
    </p:spTree>
    <p:extLst>
      <p:ext uri="{BB962C8B-B14F-4D97-AF65-F5344CB8AC3E}">
        <p14:creationId xmlns:p14="http://schemas.microsoft.com/office/powerpoint/2010/main" val="1678088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reserve="1">
  <p:cSld name="3_Title and Content">
    <p:bg>
      <p:bgPr>
        <a:solidFill>
          <a:schemeClr val="accent1"/>
        </a:solidFill>
        <a:effectLst/>
      </p:bgPr>
    </p:bg>
    <p:spTree>
      <p:nvGrpSpPr>
        <p:cNvPr id="1" name="Shape 23"/>
        <p:cNvGrpSpPr/>
        <p:nvPr/>
      </p:nvGrpSpPr>
      <p:grpSpPr>
        <a:xfrm>
          <a:off x="0" y="0"/>
          <a:ext cx="0" cy="0"/>
          <a:chOff x="0" y="0"/>
          <a:chExt cx="0" cy="0"/>
        </a:xfrm>
      </p:grpSpPr>
      <p:pic>
        <p:nvPicPr>
          <p:cNvPr id="3" name="Picture 2">
            <a:extLst>
              <a:ext uri="{FF2B5EF4-FFF2-40B4-BE49-F238E27FC236}">
                <a16:creationId xmlns:a16="http://schemas.microsoft.com/office/drawing/2014/main" id="{89EF1B08-336F-E869-981A-789BEB90DBC8}"/>
              </a:ext>
            </a:extLst>
          </p:cNvPr>
          <p:cNvPicPr>
            <a:picLocks noChangeAspect="1"/>
          </p:cNvPicPr>
          <p:nvPr userDrawn="1"/>
        </p:nvPicPr>
        <p:blipFill>
          <a:blip r:embed="rId2">
            <a:alphaModFix/>
          </a:blip>
          <a:stretch>
            <a:fillRect/>
          </a:stretch>
        </p:blipFill>
        <p:spPr>
          <a:xfrm>
            <a:off x="6104978" y="-76200"/>
            <a:ext cx="6193042" cy="7010400"/>
          </a:xfrm>
          <a:prstGeom prst="rect">
            <a:avLst/>
          </a:prstGeom>
        </p:spPr>
      </p:pic>
      <p:sp>
        <p:nvSpPr>
          <p:cNvPr id="26" name="Google Shape;26;p32"/>
          <p:cNvSpPr txBox="1">
            <a:spLocks noGrp="1"/>
          </p:cNvSpPr>
          <p:nvPr>
            <p:ph type="ctrTitle" hasCustomPrompt="1"/>
          </p:nvPr>
        </p:nvSpPr>
        <p:spPr>
          <a:xfrm>
            <a:off x="776613" y="2436574"/>
            <a:ext cx="8742169" cy="1440394"/>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Subsection Title Goes Here Lorem Ipsum Dolor</a:t>
            </a:r>
            <a:endParaRPr/>
          </a:p>
        </p:txBody>
      </p:sp>
      <p:sp>
        <p:nvSpPr>
          <p:cNvPr id="27" name="Google Shape;27;p32"/>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pitchFamily="2" charset="77"/>
                <a:ea typeface="Overpass Medium" pitchFamily="2" charset="77"/>
                <a:cs typeface="Overpass Medium" pitchFamily="2" charset="77"/>
                <a:sym typeface="Inte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 name="Picture 1">
            <a:extLst>
              <a:ext uri="{FF2B5EF4-FFF2-40B4-BE49-F238E27FC236}">
                <a16:creationId xmlns:a16="http://schemas.microsoft.com/office/drawing/2014/main" id="{F44A744A-D0B6-6E02-B49A-636BAA9F73D4}"/>
              </a:ext>
            </a:extLst>
          </p:cNvPr>
          <p:cNvPicPr>
            <a:picLocks noChangeAspect="1"/>
          </p:cNvPicPr>
          <p:nvPr userDrawn="1"/>
        </p:nvPicPr>
        <p:blipFill>
          <a:blip r:embed="rId2">
            <a:alphaModFix/>
          </a:blip>
          <a:stretch>
            <a:fillRect/>
          </a:stretch>
        </p:blipFill>
        <p:spPr>
          <a:xfrm>
            <a:off x="-106019" y="-76200"/>
            <a:ext cx="6193042" cy="7010400"/>
          </a:xfrm>
          <a:prstGeom prst="rect">
            <a:avLst/>
          </a:prstGeom>
        </p:spPr>
      </p:pic>
      <p:sp>
        <p:nvSpPr>
          <p:cNvPr id="4" name="Google Shape;25;p32">
            <a:extLst>
              <a:ext uri="{FF2B5EF4-FFF2-40B4-BE49-F238E27FC236}">
                <a16:creationId xmlns:a16="http://schemas.microsoft.com/office/drawing/2014/main" id="{698775BF-7410-EDB7-FADA-60263FE9FF0F}"/>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chemeClr val="lt1"/>
              </a:solidFill>
              <a:latin typeface="Overpass Medium" pitchFamily="2" charset="77"/>
              <a:ea typeface="Inter"/>
              <a:cs typeface="Inter"/>
              <a:sym typeface="Inter"/>
            </a:endParaRPr>
          </a:p>
        </p:txBody>
      </p:sp>
      <p:pic>
        <p:nvPicPr>
          <p:cNvPr id="6" name="Picture 5">
            <a:extLst>
              <a:ext uri="{FF2B5EF4-FFF2-40B4-BE49-F238E27FC236}">
                <a16:creationId xmlns:a16="http://schemas.microsoft.com/office/drawing/2014/main" id="{13F000C7-2383-D624-8525-D631DCE4961E}"/>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134146"/>
            <a:ext cx="877206" cy="434044"/>
          </a:xfrm>
          <a:prstGeom prst="rect">
            <a:avLst/>
          </a:prstGeom>
        </p:spPr>
      </p:pic>
    </p:spTree>
    <p:extLst>
      <p:ext uri="{BB962C8B-B14F-4D97-AF65-F5344CB8AC3E}">
        <p14:creationId xmlns:p14="http://schemas.microsoft.com/office/powerpoint/2010/main" val="302796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accent4"/>
        </a:solidFill>
        <a:effectLst/>
      </p:bgPr>
    </p:bg>
    <p:spTree>
      <p:nvGrpSpPr>
        <p:cNvPr id="1" name="Shape 28"/>
        <p:cNvGrpSpPr/>
        <p:nvPr/>
      </p:nvGrpSpPr>
      <p:grpSpPr>
        <a:xfrm>
          <a:off x="0" y="0"/>
          <a:ext cx="0" cy="0"/>
          <a:chOff x="0" y="0"/>
          <a:chExt cx="0" cy="0"/>
        </a:xfrm>
      </p:grpSpPr>
      <p:pic>
        <p:nvPicPr>
          <p:cNvPr id="7" name="Picture 6">
            <a:extLst>
              <a:ext uri="{FF2B5EF4-FFF2-40B4-BE49-F238E27FC236}">
                <a16:creationId xmlns:a16="http://schemas.microsoft.com/office/drawing/2014/main" id="{08B9853D-1CEA-B174-D928-4BE50E0F7EDE}"/>
              </a:ext>
            </a:extLst>
          </p:cNvPr>
          <p:cNvPicPr>
            <a:picLocks noChangeAspect="1"/>
          </p:cNvPicPr>
          <p:nvPr userDrawn="1"/>
        </p:nvPicPr>
        <p:blipFill>
          <a:blip r:embed="rId2">
            <a:alphaModFix amt="50000"/>
          </a:blip>
          <a:stretch>
            <a:fillRect/>
          </a:stretch>
        </p:blipFill>
        <p:spPr>
          <a:xfrm>
            <a:off x="0" y="-76200"/>
            <a:ext cx="6193042" cy="7010400"/>
          </a:xfrm>
          <a:prstGeom prst="rect">
            <a:avLst/>
          </a:prstGeom>
          <a:noFill/>
        </p:spPr>
      </p:pic>
      <p:pic>
        <p:nvPicPr>
          <p:cNvPr id="8" name="Picture 7">
            <a:extLst>
              <a:ext uri="{FF2B5EF4-FFF2-40B4-BE49-F238E27FC236}">
                <a16:creationId xmlns:a16="http://schemas.microsoft.com/office/drawing/2014/main" id="{195CEA6B-292F-1F0A-6C03-FF280DFE0509}"/>
              </a:ext>
            </a:extLst>
          </p:cNvPr>
          <p:cNvPicPr>
            <a:picLocks noChangeAspect="1"/>
          </p:cNvPicPr>
          <p:nvPr userDrawn="1"/>
        </p:nvPicPr>
        <p:blipFill>
          <a:blip r:embed="rId2">
            <a:alphaModFix amt="50000"/>
          </a:blip>
          <a:stretch>
            <a:fillRect/>
          </a:stretch>
        </p:blipFill>
        <p:spPr>
          <a:xfrm>
            <a:off x="6193042" y="-76200"/>
            <a:ext cx="6193042" cy="7010400"/>
          </a:xfrm>
          <a:prstGeom prst="rect">
            <a:avLst/>
          </a:prstGeom>
          <a:noFill/>
        </p:spPr>
      </p:pic>
      <p:sp>
        <p:nvSpPr>
          <p:cNvPr id="5" name="Google Shape;26;p32">
            <a:extLst>
              <a:ext uri="{FF2B5EF4-FFF2-40B4-BE49-F238E27FC236}">
                <a16:creationId xmlns:a16="http://schemas.microsoft.com/office/drawing/2014/main" id="{D9C7B862-8B89-200E-8929-C8D1D4384673}"/>
              </a:ext>
            </a:extLst>
          </p:cNvPr>
          <p:cNvSpPr txBox="1">
            <a:spLocks noGrp="1"/>
          </p:cNvSpPr>
          <p:nvPr>
            <p:ph type="ctrTitle" hasCustomPrompt="1"/>
          </p:nvPr>
        </p:nvSpPr>
        <p:spPr>
          <a:xfrm>
            <a:off x="776613" y="2436574"/>
            <a:ext cx="8742169" cy="1440394"/>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Subsection Title Goes Here Lorem Ipsum Dolor</a:t>
            </a:r>
            <a:endParaRPr/>
          </a:p>
        </p:txBody>
      </p:sp>
      <p:sp>
        <p:nvSpPr>
          <p:cNvPr id="6" name="Google Shape;27;p32">
            <a:extLst>
              <a:ext uri="{FF2B5EF4-FFF2-40B4-BE49-F238E27FC236}">
                <a16:creationId xmlns:a16="http://schemas.microsoft.com/office/drawing/2014/main" id="{60E377BC-02FA-9DA1-E0D3-47A113238170}"/>
              </a:ext>
            </a:extLst>
          </p:cNvPr>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pitchFamily="2" charset="77"/>
                <a:ea typeface="Overpass Medium" pitchFamily="2" charset="77"/>
                <a:cs typeface="Overpass Medium" pitchFamily="2" charset="77"/>
                <a:sym typeface="Inte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 name="Google Shape;25;p32">
            <a:extLst>
              <a:ext uri="{FF2B5EF4-FFF2-40B4-BE49-F238E27FC236}">
                <a16:creationId xmlns:a16="http://schemas.microsoft.com/office/drawing/2014/main" id="{9A02B9E5-0054-567B-71CB-A33BAC278B2B}"/>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a:solidFill>
                <a:schemeClr val="lt1"/>
              </a:solidFill>
              <a:latin typeface="Overpass Medium" pitchFamily="2" charset="77"/>
              <a:ea typeface="Inter"/>
              <a:cs typeface="Inter"/>
              <a:sym typeface="Inter"/>
            </a:endParaRPr>
          </a:p>
        </p:txBody>
      </p:sp>
    </p:spTree>
    <p:extLst>
      <p:ext uri="{BB962C8B-B14F-4D97-AF65-F5344CB8AC3E}">
        <p14:creationId xmlns:p14="http://schemas.microsoft.com/office/powerpoint/2010/main" val="25182502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394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394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39497"/>
                </a:solidFill>
                <a:latin typeface="Calibri"/>
                <a:ea typeface="Calibri"/>
                <a:cs typeface="Calibri"/>
                <a:sym typeface="Calibri"/>
              </a:defRPr>
            </a:lvl1pPr>
            <a:lvl2pPr marL="0" marR="0" lvl="1" indent="0" algn="r" rtl="0">
              <a:spcBef>
                <a:spcPts val="0"/>
              </a:spcBef>
              <a:buNone/>
              <a:defRPr sz="1200" b="0" i="0" u="none" strike="noStrike" cap="none">
                <a:solidFill>
                  <a:srgbClr val="939497"/>
                </a:solidFill>
                <a:latin typeface="Calibri"/>
                <a:ea typeface="Calibri"/>
                <a:cs typeface="Calibri"/>
                <a:sym typeface="Calibri"/>
              </a:defRPr>
            </a:lvl2pPr>
            <a:lvl3pPr marL="0" marR="0" lvl="2" indent="0" algn="r" rtl="0">
              <a:spcBef>
                <a:spcPts val="0"/>
              </a:spcBef>
              <a:buNone/>
              <a:defRPr sz="1200" b="0" i="0" u="none" strike="noStrike" cap="none">
                <a:solidFill>
                  <a:srgbClr val="939497"/>
                </a:solidFill>
                <a:latin typeface="Calibri"/>
                <a:ea typeface="Calibri"/>
                <a:cs typeface="Calibri"/>
                <a:sym typeface="Calibri"/>
              </a:defRPr>
            </a:lvl3pPr>
            <a:lvl4pPr marL="0" marR="0" lvl="3" indent="0" algn="r" rtl="0">
              <a:spcBef>
                <a:spcPts val="0"/>
              </a:spcBef>
              <a:buNone/>
              <a:defRPr sz="1200" b="0" i="0" u="none" strike="noStrike" cap="none">
                <a:solidFill>
                  <a:srgbClr val="939497"/>
                </a:solidFill>
                <a:latin typeface="Calibri"/>
                <a:ea typeface="Calibri"/>
                <a:cs typeface="Calibri"/>
                <a:sym typeface="Calibri"/>
              </a:defRPr>
            </a:lvl4pPr>
            <a:lvl5pPr marL="0" marR="0" lvl="4" indent="0" algn="r" rtl="0">
              <a:spcBef>
                <a:spcPts val="0"/>
              </a:spcBef>
              <a:buNone/>
              <a:defRPr sz="1200" b="0" i="0" u="none" strike="noStrike" cap="none">
                <a:solidFill>
                  <a:srgbClr val="939497"/>
                </a:solidFill>
                <a:latin typeface="Calibri"/>
                <a:ea typeface="Calibri"/>
                <a:cs typeface="Calibri"/>
                <a:sym typeface="Calibri"/>
              </a:defRPr>
            </a:lvl5pPr>
            <a:lvl6pPr marL="0" marR="0" lvl="5" indent="0" algn="r" rtl="0">
              <a:spcBef>
                <a:spcPts val="0"/>
              </a:spcBef>
              <a:buNone/>
              <a:defRPr sz="1200" b="0" i="0" u="none" strike="noStrike" cap="none">
                <a:solidFill>
                  <a:srgbClr val="939497"/>
                </a:solidFill>
                <a:latin typeface="Calibri"/>
                <a:ea typeface="Calibri"/>
                <a:cs typeface="Calibri"/>
                <a:sym typeface="Calibri"/>
              </a:defRPr>
            </a:lvl6pPr>
            <a:lvl7pPr marL="0" marR="0" lvl="6" indent="0" algn="r" rtl="0">
              <a:spcBef>
                <a:spcPts val="0"/>
              </a:spcBef>
              <a:buNone/>
              <a:defRPr sz="1200" b="0" i="0" u="none" strike="noStrike" cap="none">
                <a:solidFill>
                  <a:srgbClr val="939497"/>
                </a:solidFill>
                <a:latin typeface="Calibri"/>
                <a:ea typeface="Calibri"/>
                <a:cs typeface="Calibri"/>
                <a:sym typeface="Calibri"/>
              </a:defRPr>
            </a:lvl7pPr>
            <a:lvl8pPr marL="0" marR="0" lvl="7" indent="0" algn="r" rtl="0">
              <a:spcBef>
                <a:spcPts val="0"/>
              </a:spcBef>
              <a:buNone/>
              <a:defRPr sz="1200" b="0" i="0" u="none" strike="noStrike" cap="none">
                <a:solidFill>
                  <a:srgbClr val="939497"/>
                </a:solidFill>
                <a:latin typeface="Calibri"/>
                <a:ea typeface="Calibri"/>
                <a:cs typeface="Calibri"/>
                <a:sym typeface="Calibri"/>
              </a:defRPr>
            </a:lvl8pPr>
            <a:lvl9pPr marL="0" marR="0" lvl="8" indent="0" algn="r" rtl="0">
              <a:spcBef>
                <a:spcPts val="0"/>
              </a:spcBef>
              <a:buNone/>
              <a:defRPr sz="1200" b="0" i="0" u="none" strike="noStrike" cap="none">
                <a:solidFill>
                  <a:srgbClr val="93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668" r:id="rId5"/>
    <p:sldLayoutId id="2147483669" r:id="rId6"/>
    <p:sldLayoutId id="2147483670" r:id="rId7"/>
    <p:sldLayoutId id="2147483675" r:id="rId8"/>
    <p:sldLayoutId id="2147483685" r:id="rId9"/>
    <p:sldLayoutId id="2147483663" r:id="rId10"/>
    <p:sldLayoutId id="2147483672" r:id="rId11"/>
    <p:sldLayoutId id="2147483667" r:id="rId12"/>
    <p:sldLayoutId id="2147483690" r:id="rId13"/>
    <p:sldLayoutId id="2147483695" r:id="rId14"/>
    <p:sldLayoutId id="2147483674" r:id="rId15"/>
    <p:sldLayoutId id="2147483682" r:id="rId16"/>
    <p:sldLayoutId id="2147483683" r:id="rId17"/>
    <p:sldLayoutId id="2147483654" r:id="rId18"/>
    <p:sldLayoutId id="2147483684" r:id="rId19"/>
    <p:sldLayoutId id="2147483699" r:id="rId20"/>
    <p:sldLayoutId id="2147483700" r:id="rId21"/>
    <p:sldLayoutId id="2147483665" r:id="rId22"/>
    <p:sldLayoutId id="2147483680" r:id="rId23"/>
    <p:sldLayoutId id="2147483681" r:id="rId24"/>
    <p:sldLayoutId id="2147483664" r:id="rId25"/>
    <p:sldLayoutId id="2147483666" r:id="rId26"/>
    <p:sldLayoutId id="2147483657" r:id="rId27"/>
    <p:sldLayoutId id="2147483693" r:id="rId28"/>
    <p:sldLayoutId id="2147483688" r:id="rId29"/>
    <p:sldLayoutId id="2147483687" r:id="rId30"/>
    <p:sldLayoutId id="2147483686" r:id="rId31"/>
    <p:sldLayoutId id="2147483673"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26.jpeg"/><Relationship Id="rId4" Type="http://schemas.openxmlformats.org/officeDocument/2006/relationships/image" Target="../media/image25.jpe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32.png"/><Relationship Id="rId5" Type="http://schemas.openxmlformats.org/officeDocument/2006/relationships/image" Target="../media/image31.jpeg"/><Relationship Id="rId10" Type="http://schemas.openxmlformats.org/officeDocument/2006/relationships/image" Target="../media/image38.png"/><Relationship Id="rId4" Type="http://schemas.openxmlformats.org/officeDocument/2006/relationships/image" Target="../media/image30.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hyperlink" Target="https://freeworld.org/where-we-work/"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hyperlink" Target="https://perscholas.org/national-remote-admissions-overview/" TargetMode="External"/><Relationship Id="rId4" Type="http://schemas.openxmlformats.org/officeDocument/2006/relationships/hyperlink" Target="https://perscholas.org/location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freeworld.org/" TargetMode="Externa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reeronestop.org/Toolkit/Careers/Occupations/occupation-profile.aspx?keyword=Heavy%20and%20Tractor-Trailer%20Truck%20Drivers&amp;onetcode=53303200&amp;location=United%20States" TargetMode="External"/><Relationship Id="rId2" Type="http://schemas.openxmlformats.org/officeDocument/2006/relationships/hyperlink" Target="https://freeworld.org/" TargetMode="External"/><Relationship Id="rId1" Type="http://schemas.openxmlformats.org/officeDocument/2006/relationships/slideLayout" Target="../slideLayouts/slideLayout28.xml"/><Relationship Id="rId6" Type="http://schemas.openxmlformats.org/officeDocument/2006/relationships/image" Target="../media/image31.jpeg"/><Relationship Id="rId5" Type="http://schemas.openxmlformats.org/officeDocument/2006/relationships/hyperlink" Target="https://fwpublic.nyc3.cdn.digitaloceanspaces.com/GovernmentPartnerships/FreeWorld%20Workforce%20Partnerships%20-%20JeffCo%20Case%20Study#:~:text=Since%20its%20founding%20in%202018,earning%20their%20CDL%2DA%20license." TargetMode="External"/><Relationship Id="rId4" Type="http://schemas.openxmlformats.org/officeDocument/2006/relationships/hyperlink" Target="https://freeworld.org/our_purpos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freeworld.org/" TargetMode="Externa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emergecareer.com/programs/new-york-city" TargetMode="Externa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hyperlink" Target="https://www.emergecareer.com/blog/cdl-eligibility" TargetMode="External"/><Relationship Id="rId2" Type="http://schemas.openxmlformats.org/officeDocument/2006/relationships/hyperlink" Target="https://www.emergecareer.com/programs/new-york-city" TargetMode="External"/><Relationship Id="rId1" Type="http://schemas.openxmlformats.org/officeDocument/2006/relationships/slideLayout" Target="../slideLayouts/slideLayout28.xml"/><Relationship Id="rId6" Type="http://schemas.openxmlformats.org/officeDocument/2006/relationships/image" Target="../media/image37.png"/><Relationship Id="rId5" Type="http://schemas.openxmlformats.org/officeDocument/2006/relationships/hyperlink" Target="https://www.emergecareer.com/programs/seta?click_id=62af23b2-6fcd-4cfe-bbdf-ce28c10ae2ed&amp;subid=jobget&amp;ts=1767056473#:~:text=A%20free%20CDL%20training%20program,graduates%20are%20currently%20making%20$75%2C000!" TargetMode="External"/><Relationship Id="rId4" Type="http://schemas.openxmlformats.org/officeDocument/2006/relationships/hyperlink" Target="https://www.careeronestop.org/Toolkit/Careers/Occupations/occupation-profile.aspx?keyword=Heavy%20and%20Tractor-Trailer%20Truck%20Drivers&amp;onetcode=53303200&amp;location=United%20Stat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emergecareer.com/programs/new-york-city" TargetMode="Externa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hyperlink" Target="https://perscholas.org/locations/national-remote-training/" TargetMode="External"/><Relationship Id="rId2" Type="http://schemas.openxmlformats.org/officeDocument/2006/relationships/hyperlink" Target="https://perscholas.org/" TargetMode="External"/><Relationship Id="rId1" Type="http://schemas.openxmlformats.org/officeDocument/2006/relationships/slideLayout" Target="../slideLayouts/slideLayout28.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perscholas.org/" TargetMode="External"/><Relationship Id="rId2" Type="http://schemas.openxmlformats.org/officeDocument/2006/relationships/image" Target="../media/image35.png"/><Relationship Id="rId1" Type="http://schemas.openxmlformats.org/officeDocument/2006/relationships/slideLayout" Target="../slideLayouts/slideLayout28.xml"/><Relationship Id="rId4" Type="http://schemas.openxmlformats.org/officeDocument/2006/relationships/hyperlink" Target="https://perscholas.org/locations/national-remote-trainin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careeronestop.org/Toolkit/Careers/Occupations/occupation-profile.aspx?keyword=Computer%20Network%20Support%20Specialists&amp;onetcode=15123100&amp;location=United%20States" TargetMode="External"/><Relationship Id="rId3" Type="http://schemas.openxmlformats.org/officeDocument/2006/relationships/hyperlink" Target="https://perscholas.org/" TargetMode="External"/><Relationship Id="rId7" Type="http://schemas.openxmlformats.org/officeDocument/2006/relationships/hyperlink" Target="https://www.careeronestop.org/Toolkit/Careers/Occupations/occupation-profile.aspx?keyword=Computer%20User%20Support%20Specialists&amp;onetcode=15123200&amp;location=United%20States" TargetMode="External"/><Relationship Id="rId2" Type="http://schemas.openxmlformats.org/officeDocument/2006/relationships/image" Target="../media/image35.png"/><Relationship Id="rId1" Type="http://schemas.openxmlformats.org/officeDocument/2006/relationships/slideLayout" Target="../slideLayouts/slideLayout28.xml"/><Relationship Id="rId6" Type="http://schemas.openxmlformats.org/officeDocument/2006/relationships/hyperlink" Target="https://www.google.com/url?q=https://www.careeronestop.org/Toolkit/Careers/Occupations/occupation-profile.aspx?keyword%3DInformation%2520Security%2520Analysts%26onetcode%3D15121200%26location%3DUnited%2520States%23&amp;sa=D&amp;source=editors&amp;ust=1776237886725388&amp;usg=AOvVaw0S0Sz7FY5KUT8ig6R6SMCg" TargetMode="External"/><Relationship Id="rId5" Type="http://schemas.openxmlformats.org/officeDocument/2006/relationships/hyperlink" Target="https://www.careeronestop.org/Toolkit/Careers/Occupations/occupation-profile.aspx?keyword=Software%20Developers&amp;onetcode=15125200&amp;location=United%20States" TargetMode="External"/><Relationship Id="rId10" Type="http://schemas.openxmlformats.org/officeDocument/2006/relationships/hyperlink" Target="https://perscholas.org/2024-annual-report/" TargetMode="External"/><Relationship Id="rId4" Type="http://schemas.openxmlformats.org/officeDocument/2006/relationships/hyperlink" Target="https://perscholas.org/locations/national-remote-training/" TargetMode="External"/><Relationship Id="rId9" Type="http://schemas.openxmlformats.org/officeDocument/2006/relationships/hyperlink" Target="https://perscholas.org/about-per-schola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erscholas.org/" TargetMode="External"/><Relationship Id="rId2" Type="http://schemas.openxmlformats.org/officeDocument/2006/relationships/image" Target="../media/image35.png"/><Relationship Id="rId1" Type="http://schemas.openxmlformats.org/officeDocument/2006/relationships/slideLayout" Target="../slideLayouts/slideLayout28.xml"/><Relationship Id="rId4" Type="http://schemas.openxmlformats.org/officeDocument/2006/relationships/hyperlink" Target="https://perscholas.org/locations/national-remote-train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limbhire.co/" TargetMode="Externa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hyperlink" Target="https://www.careeronestop.org/Toolkit/Careers/Occupations/occupation-profile.aspx?keyword=Search%20Marketing%20Strategists&amp;onetcode=13116101&amp;location=United%20States" TargetMode="External"/><Relationship Id="rId2" Type="http://schemas.openxmlformats.org/officeDocument/2006/relationships/hyperlink" Target="https://climbhire.co/" TargetMode="External"/><Relationship Id="rId1" Type="http://schemas.openxmlformats.org/officeDocument/2006/relationships/slideLayout" Target="../slideLayouts/slideLayout28.xml"/><Relationship Id="rId6" Type="http://schemas.openxmlformats.org/officeDocument/2006/relationships/image" Target="../media/image29.png"/><Relationship Id="rId5" Type="http://schemas.openxmlformats.org/officeDocument/2006/relationships/hyperlink" Target="https://climbhire.co/learning-tracks/it-support/" TargetMode="External"/><Relationship Id="rId4" Type="http://schemas.openxmlformats.org/officeDocument/2006/relationships/hyperlink" Target="https://www.careeronestop.org/Toolkit/Careers/Occupations/occupation-profile.aspx?keyword=Computer%20User%20Support%20Specialists&amp;onetcode=15123200&amp;location=United%20Stat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limbhire.co/" TargetMode="Externa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coursera.org/social-impact" TargetMode="External"/><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diagramLayout" Target="../diagrams/layout1.xml"/><Relationship Id="rId7" Type="http://schemas.openxmlformats.org/officeDocument/2006/relationships/image" Target="../media/image39.svg"/><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1.sv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8.png"/><Relationship Id="rId3" Type="http://schemas.openxmlformats.org/officeDocument/2006/relationships/image" Target="../media/image37.png"/><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35.png"/><Relationship Id="rId11" Type="http://schemas.openxmlformats.org/officeDocument/2006/relationships/image" Target="../media/image34.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31.jpeg"/><Relationship Id="rId9" Type="http://schemas.openxmlformats.org/officeDocument/2006/relationships/image" Target="../media/image33.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0FCECD6F-DB60-FD19-8274-BADBE9F7F792}"/>
              </a:ext>
            </a:extLst>
          </p:cNvPr>
          <p:cNvPicPr>
            <a:picLocks noGrp="1" noChangeAspect="1"/>
          </p:cNvPicPr>
          <p:nvPr>
            <p:ph type="pic" idx="2"/>
          </p:nvPr>
        </p:nvPicPr>
        <p:blipFill rotWithShape="1">
          <a:blip r:embed="rId3" cstate="screen">
            <a:extLst>
              <a:ext uri="{28A0092B-C50C-407E-A947-70E740481C1C}">
                <a14:useLocalDpi xmlns:a14="http://schemas.microsoft.com/office/drawing/2010/main"/>
              </a:ext>
            </a:extLst>
          </a:blip>
          <a:srcRect/>
          <a:stretch/>
        </p:blipFill>
        <p:spPr/>
      </p:pic>
      <p:pic>
        <p:nvPicPr>
          <p:cNvPr id="14" name="Picture Placeholder 13">
            <a:extLst>
              <a:ext uri="{FF2B5EF4-FFF2-40B4-BE49-F238E27FC236}">
                <a16:creationId xmlns:a16="http://schemas.microsoft.com/office/drawing/2014/main" id="{2F738856-1D7B-A920-C98D-8B5DC3F06589}"/>
              </a:ext>
            </a:extLst>
          </p:cNvPr>
          <p:cNvPicPr>
            <a:picLocks noGrp="1" noChangeAspect="1"/>
          </p:cNvPicPr>
          <p:nvPr>
            <p:ph type="pic" idx="10"/>
          </p:nvPr>
        </p:nvPicPr>
        <p:blipFill rotWithShape="1">
          <a:blip r:embed="rId4" cstate="screen">
            <a:extLst>
              <a:ext uri="{28A0092B-C50C-407E-A947-70E740481C1C}">
                <a14:useLocalDpi xmlns:a14="http://schemas.microsoft.com/office/drawing/2010/main"/>
              </a:ext>
            </a:extLst>
          </a:blip>
          <a:srcRect/>
          <a:stretch/>
        </p:blipFill>
        <p:spPr/>
      </p:pic>
      <p:pic>
        <p:nvPicPr>
          <p:cNvPr id="16" name="Picture Placeholder 15">
            <a:extLst>
              <a:ext uri="{FF2B5EF4-FFF2-40B4-BE49-F238E27FC236}">
                <a16:creationId xmlns:a16="http://schemas.microsoft.com/office/drawing/2014/main" id="{DBDE6659-0327-FA85-C0EA-6037934F0E84}"/>
              </a:ext>
            </a:extLst>
          </p:cNvPr>
          <p:cNvPicPr>
            <a:picLocks noGrp="1" noChangeAspect="1"/>
          </p:cNvPicPr>
          <p:nvPr>
            <p:ph type="pic" idx="11"/>
          </p:nvPr>
        </p:nvPicPr>
        <p:blipFill rotWithShape="1">
          <a:blip r:embed="rId5" cstate="screen">
            <a:extLst>
              <a:ext uri="{28A0092B-C50C-407E-A947-70E740481C1C}">
                <a14:useLocalDpi xmlns:a14="http://schemas.microsoft.com/office/drawing/2010/main"/>
              </a:ext>
            </a:extLst>
          </a:blip>
          <a:srcRect/>
          <a:stretch/>
        </p:blipFill>
        <p:spPr/>
      </p:pic>
      <p:sp>
        <p:nvSpPr>
          <p:cNvPr id="9" name="Title 22">
            <a:extLst>
              <a:ext uri="{FF2B5EF4-FFF2-40B4-BE49-F238E27FC236}">
                <a16:creationId xmlns:a16="http://schemas.microsoft.com/office/drawing/2014/main" id="{97CF0E58-99E6-A2DC-5983-2BE94A3BE52A}"/>
              </a:ext>
            </a:extLst>
          </p:cNvPr>
          <p:cNvSpPr txBox="1">
            <a:spLocks/>
          </p:cNvSpPr>
          <p:nvPr/>
        </p:nvSpPr>
        <p:spPr>
          <a:xfrm>
            <a:off x="189425" y="5069843"/>
            <a:ext cx="9169728" cy="6093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dirty="0">
                <a:solidFill>
                  <a:schemeClr val="tx1"/>
                </a:solidFill>
                <a:latin typeface="Obviously Narw Bold" pitchFamily="82" charset="77"/>
                <a:cs typeface="Calibri"/>
              </a:rPr>
              <a:t>REDF X CA RISE Upskilling Platforms</a:t>
            </a:r>
          </a:p>
        </p:txBody>
      </p:sp>
      <p:sp>
        <p:nvSpPr>
          <p:cNvPr id="11" name="Title 22">
            <a:extLst>
              <a:ext uri="{FF2B5EF4-FFF2-40B4-BE49-F238E27FC236}">
                <a16:creationId xmlns:a16="http://schemas.microsoft.com/office/drawing/2014/main" id="{4B39CA9B-96DD-472E-C69B-B552F0C8067E}"/>
              </a:ext>
            </a:extLst>
          </p:cNvPr>
          <p:cNvSpPr txBox="1">
            <a:spLocks/>
          </p:cNvSpPr>
          <p:nvPr/>
        </p:nvSpPr>
        <p:spPr>
          <a:xfrm>
            <a:off x="251405" y="5749140"/>
            <a:ext cx="7819452" cy="6093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i="1" dirty="0">
                <a:solidFill>
                  <a:schemeClr val="tx1"/>
                </a:solidFill>
                <a:latin typeface="Overpass Black" panose="020B0604020202020204" charset="0"/>
              </a:rPr>
              <a:t>Landscape Analysis – By Ariane Thielenhaus, </a:t>
            </a:r>
            <a:r>
              <a:rPr lang="en-US" b="1" i="1" dirty="0" err="1">
                <a:solidFill>
                  <a:schemeClr val="tx1"/>
                </a:solidFill>
                <a:latin typeface="Overpass Black" panose="020B0604020202020204" charset="0"/>
              </a:rPr>
              <a:t>ImpactHaus</a:t>
            </a:r>
            <a:r>
              <a:rPr lang="en-US" b="1" i="1" dirty="0">
                <a:solidFill>
                  <a:schemeClr val="tx1"/>
                </a:solidFill>
                <a:latin typeface="Overpass Black" panose="020B0604020202020204" charset="0"/>
              </a:rPr>
              <a:t> Consulting</a:t>
            </a:r>
          </a:p>
        </p:txBody>
      </p:sp>
    </p:spTree>
    <p:extLst>
      <p:ext uri="{BB962C8B-B14F-4D97-AF65-F5344CB8AC3E}">
        <p14:creationId xmlns:p14="http://schemas.microsoft.com/office/powerpoint/2010/main" val="266217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71049-C5D8-044E-3DD9-42AB8571AA47}"/>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5B721AD8-9498-4AC8-8045-E5EAE9E5A59E}"/>
              </a:ext>
            </a:extLst>
          </p:cNvPr>
          <p:cNvSpPr>
            <a:spLocks noGrp="1"/>
          </p:cNvSpPr>
          <p:nvPr>
            <p:ph type="body" sz="quarter" idx="10"/>
          </p:nvPr>
        </p:nvSpPr>
        <p:spPr>
          <a:xfrm>
            <a:off x="772439" y="1477732"/>
            <a:ext cx="4931407" cy="4556125"/>
          </a:xfrm>
        </p:spPr>
        <p:txBody>
          <a:bodyPr/>
          <a:lstStyle/>
          <a:p>
            <a:pPr marL="50800" indent="0">
              <a:lnSpc>
                <a:spcPct val="200000"/>
              </a:lnSpc>
              <a:buNone/>
            </a:pPr>
            <a:r>
              <a:rPr lang="en-US" b="1" dirty="0">
                <a:solidFill>
                  <a:schemeClr val="tx1"/>
                </a:solidFill>
              </a:rPr>
              <a:t>Recommended Shortlist:</a:t>
            </a:r>
            <a:r>
              <a:rPr lang="en-US" b="1" dirty="0">
                <a:solidFill>
                  <a:schemeClr val="accent3"/>
                </a:solidFill>
              </a:rPr>
              <a:t> </a:t>
            </a:r>
          </a:p>
          <a:p>
            <a:pPr>
              <a:lnSpc>
                <a:spcPct val="200000"/>
              </a:lnSpc>
            </a:pPr>
            <a:r>
              <a:rPr lang="en-US" b="1" dirty="0" err="1">
                <a:solidFill>
                  <a:schemeClr val="accent3"/>
                </a:solidFill>
              </a:rPr>
              <a:t>FreeWorld</a:t>
            </a:r>
            <a:endParaRPr lang="en-US" b="1" dirty="0">
              <a:solidFill>
                <a:schemeClr val="accent3"/>
              </a:solidFill>
            </a:endParaRPr>
          </a:p>
          <a:p>
            <a:pPr>
              <a:lnSpc>
                <a:spcPct val="200000"/>
              </a:lnSpc>
            </a:pPr>
            <a:r>
              <a:rPr lang="en-US" b="1" dirty="0" err="1">
                <a:solidFill>
                  <a:schemeClr val="accent3"/>
                </a:solidFill>
              </a:rPr>
              <a:t>EmergeCareer</a:t>
            </a:r>
            <a:endParaRPr lang="en-US" b="1" dirty="0">
              <a:solidFill>
                <a:schemeClr val="accent3"/>
              </a:solidFill>
            </a:endParaRPr>
          </a:p>
          <a:p>
            <a:pPr>
              <a:lnSpc>
                <a:spcPct val="200000"/>
              </a:lnSpc>
            </a:pPr>
            <a:r>
              <a:rPr lang="en-US" b="1" dirty="0">
                <a:solidFill>
                  <a:schemeClr val="accent3"/>
                </a:solidFill>
              </a:rPr>
              <a:t>Per Scholas </a:t>
            </a:r>
          </a:p>
          <a:p>
            <a:pPr>
              <a:lnSpc>
                <a:spcPct val="200000"/>
              </a:lnSpc>
            </a:pPr>
            <a:r>
              <a:rPr lang="en-US" b="1" dirty="0">
                <a:solidFill>
                  <a:schemeClr val="accent3"/>
                </a:solidFill>
              </a:rPr>
              <a:t>Climb Hire </a:t>
            </a:r>
          </a:p>
          <a:p>
            <a:pPr>
              <a:lnSpc>
                <a:spcPct val="200000"/>
              </a:lnSpc>
            </a:pPr>
            <a:endParaRPr lang="en-US" b="1" dirty="0">
              <a:solidFill>
                <a:schemeClr val="accent3"/>
              </a:solidFill>
            </a:endParaRPr>
          </a:p>
          <a:p>
            <a:pPr>
              <a:lnSpc>
                <a:spcPct val="200000"/>
              </a:lnSpc>
            </a:pPr>
            <a:endParaRPr lang="en-US" dirty="0"/>
          </a:p>
          <a:p>
            <a:pPr lvl="1"/>
            <a:endParaRPr lang="en-US" dirty="0"/>
          </a:p>
          <a:p>
            <a:endParaRPr lang="en-US" dirty="0"/>
          </a:p>
        </p:txBody>
      </p:sp>
      <p:sp>
        <p:nvSpPr>
          <p:cNvPr id="2" name="Text Placeholder 1">
            <a:extLst>
              <a:ext uri="{FF2B5EF4-FFF2-40B4-BE49-F238E27FC236}">
                <a16:creationId xmlns:a16="http://schemas.microsoft.com/office/drawing/2014/main" id="{50D8F327-07DE-B961-5682-56914139E8BC}"/>
              </a:ext>
            </a:extLst>
          </p:cNvPr>
          <p:cNvSpPr>
            <a:spLocks noGrp="1"/>
          </p:cNvSpPr>
          <p:nvPr>
            <p:ph type="body" sz="quarter" idx="11"/>
          </p:nvPr>
        </p:nvSpPr>
        <p:spPr/>
        <p:txBody>
          <a:bodyPr/>
          <a:lstStyle/>
          <a:p>
            <a:pPr marL="50800" indent="0">
              <a:lnSpc>
                <a:spcPct val="100000"/>
              </a:lnSpc>
              <a:buNone/>
            </a:pPr>
            <a:r>
              <a:rPr lang="en-US" b="1" dirty="0">
                <a:solidFill>
                  <a:schemeClr val="tx1"/>
                </a:solidFill>
              </a:rPr>
              <a:t>Supplemental options for research, self-led learning &amp; skill boosting:</a:t>
            </a:r>
            <a:endParaRPr lang="en-US" dirty="0"/>
          </a:p>
          <a:p>
            <a:pPr>
              <a:lnSpc>
                <a:spcPct val="200000"/>
              </a:lnSpc>
            </a:pPr>
            <a:r>
              <a:rPr lang="en-US" b="1" dirty="0" err="1">
                <a:solidFill>
                  <a:schemeClr val="accent2"/>
                </a:solidFill>
              </a:rPr>
              <a:t>SkillUp</a:t>
            </a:r>
            <a:endParaRPr lang="en-US" b="1" dirty="0">
              <a:solidFill>
                <a:schemeClr val="accent2"/>
              </a:solidFill>
            </a:endParaRPr>
          </a:p>
          <a:p>
            <a:pPr>
              <a:lnSpc>
                <a:spcPct val="200000"/>
              </a:lnSpc>
            </a:pPr>
            <a:r>
              <a:rPr lang="en-US" b="1" dirty="0">
                <a:solidFill>
                  <a:schemeClr val="accent2"/>
                </a:solidFill>
              </a:rPr>
              <a:t>LinkedIn Learning</a:t>
            </a:r>
          </a:p>
          <a:p>
            <a:pPr>
              <a:lnSpc>
                <a:spcPct val="200000"/>
              </a:lnSpc>
            </a:pPr>
            <a:r>
              <a:rPr lang="en-US" b="1" dirty="0">
                <a:solidFill>
                  <a:schemeClr val="accent2"/>
                </a:solidFill>
              </a:rPr>
              <a:t>Coursera</a:t>
            </a:r>
          </a:p>
          <a:p>
            <a:pPr>
              <a:lnSpc>
                <a:spcPct val="200000"/>
              </a:lnSpc>
            </a:pPr>
            <a:endParaRPr lang="en-US" dirty="0"/>
          </a:p>
          <a:p>
            <a:pPr>
              <a:lnSpc>
                <a:spcPct val="200000"/>
              </a:lnSpc>
            </a:pPr>
            <a:endParaRPr lang="en-US" dirty="0"/>
          </a:p>
        </p:txBody>
      </p:sp>
      <p:sp>
        <p:nvSpPr>
          <p:cNvPr id="4" name="Title 3">
            <a:extLst>
              <a:ext uri="{FF2B5EF4-FFF2-40B4-BE49-F238E27FC236}">
                <a16:creationId xmlns:a16="http://schemas.microsoft.com/office/drawing/2014/main" id="{24EB6B1C-D437-CF41-0976-E4C49B252BF6}"/>
              </a:ext>
            </a:extLst>
          </p:cNvPr>
          <p:cNvSpPr>
            <a:spLocks noGrp="1"/>
          </p:cNvSpPr>
          <p:nvPr>
            <p:ph type="ctrTitle"/>
          </p:nvPr>
        </p:nvSpPr>
        <p:spPr>
          <a:xfrm>
            <a:off x="776613" y="528821"/>
            <a:ext cx="10638774" cy="553998"/>
          </a:xfrm>
        </p:spPr>
        <p:txBody>
          <a:bodyPr/>
          <a:lstStyle/>
          <a:p>
            <a:r>
              <a:rPr lang="en-US" sz="4000" dirty="0"/>
              <a:t>PROVIDERS ASSESSED: SHORTLIST</a:t>
            </a:r>
          </a:p>
        </p:txBody>
      </p:sp>
      <p:pic>
        <p:nvPicPr>
          <p:cNvPr id="7" name="Picture 6">
            <a:extLst>
              <a:ext uri="{FF2B5EF4-FFF2-40B4-BE49-F238E27FC236}">
                <a16:creationId xmlns:a16="http://schemas.microsoft.com/office/drawing/2014/main" id="{8302F8F8-184D-D1A4-9E1D-28D93F2F6314}"/>
              </a:ext>
            </a:extLst>
          </p:cNvPr>
          <p:cNvPicPr>
            <a:picLocks noChangeAspect="1"/>
          </p:cNvPicPr>
          <p:nvPr/>
        </p:nvPicPr>
        <p:blipFill>
          <a:blip r:embed="rId3"/>
          <a:stretch>
            <a:fillRect/>
          </a:stretch>
        </p:blipFill>
        <p:spPr>
          <a:xfrm>
            <a:off x="2570751" y="4502518"/>
            <a:ext cx="1752600" cy="312016"/>
          </a:xfrm>
          <a:prstGeom prst="rect">
            <a:avLst/>
          </a:prstGeom>
        </p:spPr>
      </p:pic>
      <p:pic>
        <p:nvPicPr>
          <p:cNvPr id="9" name="Picture 8">
            <a:extLst>
              <a:ext uri="{FF2B5EF4-FFF2-40B4-BE49-F238E27FC236}">
                <a16:creationId xmlns:a16="http://schemas.microsoft.com/office/drawing/2014/main" id="{4E2FD32A-A2C2-960A-E0F8-5E95B42217D8}"/>
              </a:ext>
            </a:extLst>
          </p:cNvPr>
          <p:cNvPicPr>
            <a:picLocks noChangeAspect="1"/>
          </p:cNvPicPr>
          <p:nvPr/>
        </p:nvPicPr>
        <p:blipFill>
          <a:blip r:embed="rId4"/>
          <a:srcRect t="28571" b="30259"/>
          <a:stretch>
            <a:fillRect/>
          </a:stretch>
        </p:blipFill>
        <p:spPr>
          <a:xfrm>
            <a:off x="8214809" y="3846667"/>
            <a:ext cx="1562734" cy="360286"/>
          </a:xfrm>
          <a:prstGeom prst="rect">
            <a:avLst/>
          </a:prstGeom>
        </p:spPr>
      </p:pic>
      <p:pic>
        <p:nvPicPr>
          <p:cNvPr id="12" name="Picture 11">
            <a:extLst>
              <a:ext uri="{FF2B5EF4-FFF2-40B4-BE49-F238E27FC236}">
                <a16:creationId xmlns:a16="http://schemas.microsoft.com/office/drawing/2014/main" id="{7AD37010-CAC0-7B40-0A3C-714B7BF0494C}"/>
              </a:ext>
            </a:extLst>
          </p:cNvPr>
          <p:cNvPicPr>
            <a:picLocks noChangeAspect="1"/>
          </p:cNvPicPr>
          <p:nvPr/>
        </p:nvPicPr>
        <p:blipFill>
          <a:blip r:embed="rId5"/>
          <a:stretch>
            <a:fillRect/>
          </a:stretch>
        </p:blipFill>
        <p:spPr>
          <a:xfrm>
            <a:off x="2533009" y="2387940"/>
            <a:ext cx="550410" cy="550410"/>
          </a:xfrm>
          <a:prstGeom prst="rect">
            <a:avLst/>
          </a:prstGeom>
        </p:spPr>
      </p:pic>
      <p:pic>
        <p:nvPicPr>
          <p:cNvPr id="14" name="Picture 13">
            <a:extLst>
              <a:ext uri="{FF2B5EF4-FFF2-40B4-BE49-F238E27FC236}">
                <a16:creationId xmlns:a16="http://schemas.microsoft.com/office/drawing/2014/main" id="{CD187E77-E583-889B-7687-AFD8C57087CD}"/>
              </a:ext>
            </a:extLst>
          </p:cNvPr>
          <p:cNvPicPr>
            <a:picLocks noChangeAspect="1"/>
          </p:cNvPicPr>
          <p:nvPr/>
        </p:nvPicPr>
        <p:blipFill>
          <a:blip r:embed="rId6"/>
          <a:srcRect t="22076"/>
          <a:stretch>
            <a:fillRect/>
          </a:stretch>
        </p:blipFill>
        <p:spPr>
          <a:xfrm>
            <a:off x="9038233" y="4206953"/>
            <a:ext cx="1161927" cy="905419"/>
          </a:xfrm>
          <a:prstGeom prst="rect">
            <a:avLst/>
          </a:prstGeom>
        </p:spPr>
      </p:pic>
      <p:pic>
        <p:nvPicPr>
          <p:cNvPr id="20" name="Picture 19">
            <a:extLst>
              <a:ext uri="{FF2B5EF4-FFF2-40B4-BE49-F238E27FC236}">
                <a16:creationId xmlns:a16="http://schemas.microsoft.com/office/drawing/2014/main" id="{47137BE3-94DC-1099-BD7E-E9E4F3034F7D}"/>
              </a:ext>
            </a:extLst>
          </p:cNvPr>
          <p:cNvPicPr>
            <a:picLocks noChangeAspect="1"/>
          </p:cNvPicPr>
          <p:nvPr/>
        </p:nvPicPr>
        <p:blipFill>
          <a:blip r:embed="rId7"/>
          <a:stretch>
            <a:fillRect/>
          </a:stretch>
        </p:blipFill>
        <p:spPr>
          <a:xfrm>
            <a:off x="9038233" y="3227909"/>
            <a:ext cx="2039970" cy="271996"/>
          </a:xfrm>
          <a:prstGeom prst="rect">
            <a:avLst/>
          </a:prstGeom>
        </p:spPr>
      </p:pic>
      <p:pic>
        <p:nvPicPr>
          <p:cNvPr id="24" name="Picture 23">
            <a:extLst>
              <a:ext uri="{FF2B5EF4-FFF2-40B4-BE49-F238E27FC236}">
                <a16:creationId xmlns:a16="http://schemas.microsoft.com/office/drawing/2014/main" id="{F63B7E1F-286A-65C9-D1C4-EDA2476E12E1}"/>
              </a:ext>
            </a:extLst>
          </p:cNvPr>
          <p:cNvPicPr>
            <a:picLocks noChangeAspect="1"/>
          </p:cNvPicPr>
          <p:nvPr/>
        </p:nvPicPr>
        <p:blipFill>
          <a:blip r:embed="rId8"/>
          <a:stretch>
            <a:fillRect/>
          </a:stretch>
        </p:blipFill>
        <p:spPr>
          <a:xfrm>
            <a:off x="2808213" y="3659259"/>
            <a:ext cx="1496291" cy="685049"/>
          </a:xfrm>
          <a:prstGeom prst="rect">
            <a:avLst/>
          </a:prstGeom>
        </p:spPr>
      </p:pic>
      <p:pic>
        <p:nvPicPr>
          <p:cNvPr id="6" name="Picture 5">
            <a:extLst>
              <a:ext uri="{FF2B5EF4-FFF2-40B4-BE49-F238E27FC236}">
                <a16:creationId xmlns:a16="http://schemas.microsoft.com/office/drawing/2014/main" id="{0857FFFF-04F3-C7B6-6C07-95BA5D6C263A}"/>
              </a:ext>
            </a:extLst>
          </p:cNvPr>
          <p:cNvPicPr>
            <a:picLocks noChangeAspect="1"/>
          </p:cNvPicPr>
          <p:nvPr/>
        </p:nvPicPr>
        <p:blipFill>
          <a:blip r:embed="rId9"/>
          <a:stretch>
            <a:fillRect/>
          </a:stretch>
        </p:blipFill>
        <p:spPr>
          <a:xfrm>
            <a:off x="3056168" y="3220828"/>
            <a:ext cx="2337813" cy="374383"/>
          </a:xfrm>
          <a:prstGeom prst="rect">
            <a:avLst/>
          </a:prstGeom>
        </p:spPr>
      </p:pic>
      <p:pic>
        <p:nvPicPr>
          <p:cNvPr id="19" name="Picture 18">
            <a:extLst>
              <a:ext uri="{FF2B5EF4-FFF2-40B4-BE49-F238E27FC236}">
                <a16:creationId xmlns:a16="http://schemas.microsoft.com/office/drawing/2014/main" id="{A2A9A171-3C21-833A-31E7-1D69A6674224}"/>
              </a:ext>
            </a:extLst>
          </p:cNvPr>
          <p:cNvPicPr>
            <a:picLocks noChangeAspect="1"/>
          </p:cNvPicPr>
          <p:nvPr/>
        </p:nvPicPr>
        <p:blipFill>
          <a:blip r:embed="rId10"/>
          <a:stretch>
            <a:fillRect/>
          </a:stretch>
        </p:blipFill>
        <p:spPr>
          <a:xfrm>
            <a:off x="9123682" y="2387940"/>
            <a:ext cx="1093611" cy="571500"/>
          </a:xfrm>
          <a:prstGeom prst="rect">
            <a:avLst/>
          </a:prstGeom>
        </p:spPr>
      </p:pic>
    </p:spTree>
    <p:extLst>
      <p:ext uri="{BB962C8B-B14F-4D97-AF65-F5344CB8AC3E}">
        <p14:creationId xmlns:p14="http://schemas.microsoft.com/office/powerpoint/2010/main" val="897136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a:extLst>
            <a:ext uri="{FF2B5EF4-FFF2-40B4-BE49-F238E27FC236}">
              <a16:creationId xmlns:a16="http://schemas.microsoft.com/office/drawing/2014/main" id="{C187AFB4-7626-DE36-13F3-4ABBA6C903C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4B6A6FB-1131-0A24-A171-76FAE9379D7F}"/>
              </a:ext>
            </a:extLst>
          </p:cNvPr>
          <p:cNvSpPr>
            <a:spLocks noGrp="1"/>
          </p:cNvSpPr>
          <p:nvPr>
            <p:ph type="ctrTitle"/>
          </p:nvPr>
        </p:nvSpPr>
        <p:spPr>
          <a:xfrm>
            <a:off x="776613" y="281104"/>
            <a:ext cx="10638774" cy="553998"/>
          </a:xfrm>
        </p:spPr>
        <p:txBody>
          <a:bodyPr/>
          <a:lstStyle/>
          <a:p>
            <a:r>
              <a:rPr lang="en-US" sz="4000" dirty="0"/>
              <a:t>SHORTLIST COMPARISON</a:t>
            </a:r>
          </a:p>
        </p:txBody>
      </p:sp>
      <p:sp>
        <p:nvSpPr>
          <p:cNvPr id="9" name="Text Placeholder 8">
            <a:extLst>
              <a:ext uri="{FF2B5EF4-FFF2-40B4-BE49-F238E27FC236}">
                <a16:creationId xmlns:a16="http://schemas.microsoft.com/office/drawing/2014/main" id="{A11C1488-32F0-7424-C8D8-B306D61D5AB5}"/>
              </a:ext>
            </a:extLst>
          </p:cNvPr>
          <p:cNvSpPr>
            <a:spLocks noGrp="1" noRot="1" noMove="1" noResize="1" noEditPoints="1" noAdjustHandles="1" noChangeArrowheads="1" noChangeShapeType="1"/>
          </p:cNvSpPr>
          <p:nvPr>
            <p:ph type="body" sz="quarter" idx="10"/>
          </p:nvPr>
        </p:nvSpPr>
        <p:spPr>
          <a:xfrm>
            <a:off x="776288" y="1116464"/>
            <a:ext cx="10639425" cy="5298682"/>
          </a:xfrm>
        </p:spPr>
        <p:txBody>
          <a:bodyPr>
            <a:normAutofit/>
          </a:bodyPr>
          <a:lstStyle/>
          <a:p>
            <a:pPr marL="0" indent="0">
              <a:lnSpc>
                <a:spcPct val="100000"/>
              </a:lnSpc>
              <a:spcBef>
                <a:spcPts val="0"/>
              </a:spcBef>
              <a:buNone/>
            </a:pPr>
            <a:endParaRPr lang="en-US" sz="2400" b="1" dirty="0">
              <a:solidFill>
                <a:schemeClr val="tx1"/>
              </a:solidFill>
              <a:effectLst/>
              <a:latin typeface="Overpass Medium" panose="020B0604020202020204" charset="0"/>
              <a:ea typeface="Calibri" panose="020F0502020204030204" pitchFamily="34" charset="0"/>
            </a:endParaRPr>
          </a:p>
          <a:p>
            <a:pPr marL="342900">
              <a:lnSpc>
                <a:spcPct val="100000"/>
              </a:lnSpc>
              <a:spcBef>
                <a:spcPts val="0"/>
              </a:spcBef>
            </a:pPr>
            <a:endParaRPr lang="en-US" sz="2400" b="1" dirty="0">
              <a:solidFill>
                <a:schemeClr val="tx1"/>
              </a:solidFill>
              <a:effectLst/>
              <a:latin typeface="Overpass Medium" panose="020B0604020202020204" charset="0"/>
              <a:ea typeface="Calibri" panose="020F0502020204030204" pitchFamily="34" charset="0"/>
            </a:endParaRPr>
          </a:p>
        </p:txBody>
      </p:sp>
      <p:sp>
        <p:nvSpPr>
          <p:cNvPr id="3" name="Text Placeholder 9">
            <a:extLst>
              <a:ext uri="{FF2B5EF4-FFF2-40B4-BE49-F238E27FC236}">
                <a16:creationId xmlns:a16="http://schemas.microsoft.com/office/drawing/2014/main" id="{9B96F3EF-707C-5A5D-76C8-5653CA9E9BFC}"/>
              </a:ext>
            </a:extLst>
          </p:cNvPr>
          <p:cNvSpPr txBox="1">
            <a:spLocks/>
          </p:cNvSpPr>
          <p:nvPr/>
        </p:nvSpPr>
        <p:spPr>
          <a:xfrm>
            <a:off x="772439" y="1477732"/>
            <a:ext cx="10485587" cy="455612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93700" marR="0" lvl="0" indent="-342900" algn="l" rtl="0">
              <a:lnSpc>
                <a:spcPct val="90000"/>
              </a:lnSpc>
              <a:spcBef>
                <a:spcPts val="1000"/>
              </a:spcBef>
              <a:spcAft>
                <a:spcPts val="0"/>
              </a:spcAft>
              <a:buClr>
                <a:schemeClr val="accent1"/>
              </a:buClr>
              <a:buSzPts val="28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1pPr>
            <a:lvl2pPr marL="876300" marR="0" lvl="1" indent="-342900" algn="l" rtl="0">
              <a:lnSpc>
                <a:spcPct val="90000"/>
              </a:lnSpc>
              <a:spcBef>
                <a:spcPts val="500"/>
              </a:spcBef>
              <a:spcAft>
                <a:spcPts val="0"/>
              </a:spcAft>
              <a:buClr>
                <a:schemeClr val="dk1"/>
              </a:buClr>
              <a:buSzPts val="24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2pPr>
            <a:lvl3pPr marL="1358900" marR="0" lvl="2" indent="-342900" algn="l" rtl="0">
              <a:lnSpc>
                <a:spcPct val="90000"/>
              </a:lnSpc>
              <a:spcBef>
                <a:spcPts val="500"/>
              </a:spcBef>
              <a:spcAft>
                <a:spcPts val="0"/>
              </a:spcAft>
              <a:buClr>
                <a:schemeClr val="dk1"/>
              </a:buClr>
              <a:buSzPts val="20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endParaRPr lang="en-US" dirty="0"/>
          </a:p>
          <a:p>
            <a:endParaRPr lang="en-US" dirty="0"/>
          </a:p>
          <a:p>
            <a:endParaRPr lang="en-US" dirty="0"/>
          </a:p>
          <a:p>
            <a:pPr lvl="1"/>
            <a:endParaRPr lang="en-US" dirty="0"/>
          </a:p>
          <a:p>
            <a:endParaRPr lang="en-US" dirty="0"/>
          </a:p>
        </p:txBody>
      </p:sp>
      <p:graphicFrame>
        <p:nvGraphicFramePr>
          <p:cNvPr id="2" name="Table 1">
            <a:extLst>
              <a:ext uri="{FF2B5EF4-FFF2-40B4-BE49-F238E27FC236}">
                <a16:creationId xmlns:a16="http://schemas.microsoft.com/office/drawing/2014/main" id="{603AA058-651E-32DB-6D44-B29235972D1A}"/>
              </a:ext>
            </a:extLst>
          </p:cNvPr>
          <p:cNvGraphicFramePr>
            <a:graphicFrameLocks noGrp="1"/>
          </p:cNvGraphicFramePr>
          <p:nvPr>
            <p:extLst>
              <p:ext uri="{D42A27DB-BD31-4B8C-83A1-F6EECF244321}">
                <p14:modId xmlns:p14="http://schemas.microsoft.com/office/powerpoint/2010/main" val="3629885528"/>
              </p:ext>
            </p:extLst>
          </p:nvPr>
        </p:nvGraphicFramePr>
        <p:xfrm>
          <a:off x="269823" y="863380"/>
          <a:ext cx="11805635" cy="5785433"/>
        </p:xfrm>
        <a:graphic>
          <a:graphicData uri="http://schemas.openxmlformats.org/drawingml/2006/table">
            <a:tbl>
              <a:tblPr firstRow="1" bandRow="1">
                <a:tableStyleId>{1E171933-4619-4E11-9A3F-F7608DF75F80}</a:tableStyleId>
              </a:tblPr>
              <a:tblGrid>
                <a:gridCol w="1778668">
                  <a:extLst>
                    <a:ext uri="{9D8B030D-6E8A-4147-A177-3AD203B41FA5}">
                      <a16:colId xmlns:a16="http://schemas.microsoft.com/office/drawing/2014/main" val="2065950699"/>
                    </a:ext>
                  </a:extLst>
                </a:gridCol>
                <a:gridCol w="2298657">
                  <a:extLst>
                    <a:ext uri="{9D8B030D-6E8A-4147-A177-3AD203B41FA5}">
                      <a16:colId xmlns:a16="http://schemas.microsoft.com/office/drawing/2014/main" val="998184823"/>
                    </a:ext>
                  </a:extLst>
                </a:gridCol>
                <a:gridCol w="2778760">
                  <a:extLst>
                    <a:ext uri="{9D8B030D-6E8A-4147-A177-3AD203B41FA5}">
                      <a16:colId xmlns:a16="http://schemas.microsoft.com/office/drawing/2014/main" val="1053495201"/>
                    </a:ext>
                  </a:extLst>
                </a:gridCol>
                <a:gridCol w="2867497">
                  <a:extLst>
                    <a:ext uri="{9D8B030D-6E8A-4147-A177-3AD203B41FA5}">
                      <a16:colId xmlns:a16="http://schemas.microsoft.com/office/drawing/2014/main" val="813924665"/>
                    </a:ext>
                  </a:extLst>
                </a:gridCol>
                <a:gridCol w="2082053">
                  <a:extLst>
                    <a:ext uri="{9D8B030D-6E8A-4147-A177-3AD203B41FA5}">
                      <a16:colId xmlns:a16="http://schemas.microsoft.com/office/drawing/2014/main" val="2199340719"/>
                    </a:ext>
                  </a:extLst>
                </a:gridCol>
              </a:tblGrid>
              <a:tr h="38106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solidFill>
                          <a:schemeClr val="bg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err="1">
                          <a:solidFill>
                            <a:schemeClr val="bg1"/>
                          </a:solidFill>
                          <a:latin typeface="Overpass Medium" pitchFamily="2" charset="77"/>
                          <a:ea typeface="+mn-ea"/>
                          <a:cs typeface="Calibri"/>
                          <a:sym typeface="Arial"/>
                        </a:rPr>
                        <a:t>FreeWorld</a:t>
                      </a:r>
                      <a:endParaRPr lang="en-US" sz="1600" b="1" i="0" u="none" strike="noStrike" cap="none" dirty="0">
                        <a:solidFill>
                          <a:schemeClr val="bg1"/>
                        </a:solidFill>
                        <a:latin typeface="Overpass Medium" pitchFamily="2" charset="77"/>
                        <a:ea typeface="+mn-ea"/>
                        <a:cs typeface="Calibri"/>
                        <a:sym typeface="Arial"/>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err="1">
                          <a:solidFill>
                            <a:schemeClr val="bg1"/>
                          </a:solidFill>
                          <a:latin typeface="Overpass Medium" pitchFamily="2" charset="77"/>
                          <a:ea typeface="+mn-ea"/>
                          <a:cs typeface="Calibri"/>
                          <a:sym typeface="Arial"/>
                        </a:rPr>
                        <a:t>EmergeCareer</a:t>
                      </a:r>
                      <a:endParaRPr lang="en-US" sz="1600" b="1" i="0" u="none" strike="noStrike" cap="none" dirty="0">
                        <a:solidFill>
                          <a:schemeClr val="bg1"/>
                        </a:solidFill>
                        <a:latin typeface="Overpass Medium" pitchFamily="2" charset="77"/>
                        <a:ea typeface="+mn-ea"/>
                        <a:cs typeface="Calibri"/>
                        <a:sym typeface="Arial"/>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a:solidFill>
                            <a:schemeClr val="bg1"/>
                          </a:solidFill>
                          <a:latin typeface="Overpass Medium" pitchFamily="2" charset="77"/>
                          <a:ea typeface="+mn-ea"/>
                          <a:cs typeface="Calibri"/>
                          <a:sym typeface="Arial"/>
                        </a:rPr>
                        <a:t>Per Scholas</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a:solidFill>
                            <a:schemeClr val="bg1"/>
                          </a:solidFill>
                          <a:latin typeface="Overpass Medium" pitchFamily="2" charset="77"/>
                          <a:ea typeface="+mn-ea"/>
                          <a:cs typeface="Calibri"/>
                          <a:sym typeface="Arial"/>
                        </a:rPr>
                        <a:t>Climb Hire</a:t>
                      </a:r>
                    </a:p>
                  </a:txBody>
                  <a:tcPr anchor="ctr"/>
                </a:tc>
                <a:extLst>
                  <a:ext uri="{0D108BD9-81ED-4DB2-BD59-A6C34878D82A}">
                    <a16:rowId xmlns:a16="http://schemas.microsoft.com/office/drawing/2014/main" val="581360459"/>
                  </a:ext>
                </a:extLst>
              </a:tr>
              <a:tr h="1033573">
                <a:tc>
                  <a:txBody>
                    <a:bodyPr/>
                    <a:lstStyle/>
                    <a:p>
                      <a:r>
                        <a:rPr lang="en-US" sz="1600" b="1" i="0" u="none" strike="noStrike" cap="none" dirty="0">
                          <a:solidFill>
                            <a:schemeClr val="dk1"/>
                          </a:solidFill>
                          <a:latin typeface="Overpass Medium" pitchFamily="2" charset="77"/>
                          <a:ea typeface="+mn-ea"/>
                          <a:cs typeface="Calibri"/>
                          <a:sym typeface="Calibri"/>
                        </a:rPr>
                        <a:t>Locations served</a:t>
                      </a:r>
                    </a:p>
                  </a:txBody>
                  <a:tcPr/>
                </a:tc>
                <a:tc>
                  <a:txBody>
                    <a:bodyPr/>
                    <a:lstStyle/>
                    <a:p>
                      <a:pPr marL="171450" marR="0" indent="-171450" algn="l" rtl="0">
                        <a:lnSpc>
                          <a:spcPct val="100000"/>
                        </a:lnSpc>
                        <a:spcBef>
                          <a:spcPts val="0"/>
                        </a:spcBef>
                        <a:spcAft>
                          <a:spcPts val="0"/>
                        </a:spcAft>
                        <a:buClr>
                          <a:srgbClr val="000000"/>
                        </a:buClr>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Open for enrollment: Oakland &amp; San Francisco, CA</a:t>
                      </a:r>
                    </a:p>
                    <a:p>
                      <a:pPr marL="171450" marR="0" indent="-171450" algn="l" rtl="0">
                        <a:lnSpc>
                          <a:spcPct val="100000"/>
                        </a:lnSpc>
                        <a:spcBef>
                          <a:spcPts val="0"/>
                        </a:spcBef>
                        <a:spcAft>
                          <a:spcPts val="0"/>
                        </a:spcAft>
                        <a:buClr>
                          <a:srgbClr val="000000"/>
                        </a:buClr>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Limited spaces &amp; waitlist only at additional </a:t>
                      </a:r>
                      <a:r>
                        <a:rPr lang="en-US" sz="1200" b="0" i="0" u="none" strike="noStrike" cap="none" dirty="0">
                          <a:solidFill>
                            <a:schemeClr val="dk1"/>
                          </a:solidFill>
                          <a:latin typeface="Overpass Medium" pitchFamily="2" charset="77"/>
                          <a:cs typeface="Calibri"/>
                          <a:sym typeface="Arial"/>
                          <a:hlinkClick r:id="rId3">
                            <a:extLst>
                              <a:ext uri="{A12FA001-AC4F-418D-AE19-62706E023703}">
                                <ahyp:hlinkClr xmlns:ahyp="http://schemas.microsoft.com/office/drawing/2018/hyperlinkcolor" val="tx"/>
                              </a:ext>
                            </a:extLst>
                          </a:hlinkClick>
                        </a:rPr>
                        <a:t>locations</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Must live in: Massachusetts (multiple locations), New York City (all 5 boroughs), Sacramento, California, Other locations as job training programs expand</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0" i="0" u="none" strike="noStrike" cap="none" dirty="0">
                          <a:solidFill>
                            <a:schemeClr val="dk1"/>
                          </a:solidFill>
                          <a:latin typeface="Overpass Medium" pitchFamily="2" charset="77"/>
                          <a:cs typeface="Calibri"/>
                          <a:sym typeface="Arial"/>
                        </a:rPr>
                        <a:t>Campus program: Must live &lt;1 </a:t>
                      </a:r>
                      <a:r>
                        <a:rPr lang="en-US" sz="1200" b="0" i="0" u="none" strike="noStrike" cap="none" dirty="0" err="1">
                          <a:solidFill>
                            <a:schemeClr val="dk1"/>
                          </a:solidFill>
                          <a:latin typeface="Overpass Medium" pitchFamily="2" charset="77"/>
                          <a:cs typeface="Calibri"/>
                          <a:sym typeface="Arial"/>
                        </a:rPr>
                        <a:t>hr</a:t>
                      </a:r>
                      <a:r>
                        <a:rPr lang="en-US" sz="1200" b="0" i="0" u="none" strike="noStrike" cap="none" dirty="0">
                          <a:solidFill>
                            <a:schemeClr val="dk1"/>
                          </a:solidFill>
                          <a:latin typeface="Overpass Medium" pitchFamily="2" charset="77"/>
                          <a:cs typeface="Calibri"/>
                          <a:sym typeface="Arial"/>
                        </a:rPr>
                        <a:t> of campus (In CA, Los Angeles &amp; San Francisco Bay); other locations </a:t>
                      </a:r>
                      <a:r>
                        <a:rPr lang="en-US" sz="1200" b="0" i="0" u="none" strike="noStrike" cap="none" dirty="0">
                          <a:solidFill>
                            <a:schemeClr val="dk1"/>
                          </a:solidFill>
                          <a:latin typeface="Overpass Medium" pitchFamily="2" charset="77"/>
                          <a:cs typeface="Calibri"/>
                          <a:sym typeface="Arial"/>
                          <a:hlinkClick r:id="rId4">
                            <a:extLst>
                              <a:ext uri="{A12FA001-AC4F-418D-AE19-62706E023703}">
                                <ahyp:hlinkClr xmlns:ahyp="http://schemas.microsoft.com/office/drawing/2018/hyperlinkcolor" val="tx"/>
                              </a:ext>
                            </a:extLst>
                          </a:hlinkClick>
                        </a:rPr>
                        <a:t>here</a:t>
                      </a:r>
                      <a:endParaRPr lang="en-US" sz="1200" b="0" i="0" u="none" strike="noStrike" cap="none" dirty="0">
                        <a:solidFill>
                          <a:schemeClr val="dk1"/>
                        </a:solidFill>
                        <a:latin typeface="Overpass Medium" pitchFamily="2" charset="77"/>
                        <a:cs typeface="Calibri"/>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0" i="0" u="none" strike="noStrike" cap="none" dirty="0">
                          <a:solidFill>
                            <a:schemeClr val="dk1"/>
                          </a:solidFill>
                          <a:latin typeface="Overpass Medium" pitchFamily="2" charset="77"/>
                          <a:cs typeface="Calibri"/>
                          <a:sym typeface="Arial"/>
                        </a:rPr>
                        <a:t>National remote program: national, except for </a:t>
                      </a:r>
                      <a:r>
                        <a:rPr lang="en-US" sz="1200" b="0" i="0" u="none" strike="noStrike" cap="none" dirty="0">
                          <a:solidFill>
                            <a:schemeClr val="dk1"/>
                          </a:solidFill>
                          <a:latin typeface="Overpass Medium" pitchFamily="2" charset="77"/>
                          <a:cs typeface="Calibri"/>
                          <a:sym typeface="Arial"/>
                          <a:hlinkClick r:id="rId5">
                            <a:extLst>
                              <a:ext uri="{A12FA001-AC4F-418D-AE19-62706E023703}">
                                <ahyp:hlinkClr xmlns:ahyp="http://schemas.microsoft.com/office/drawing/2018/hyperlinkcolor" val="tx"/>
                              </a:ext>
                            </a:extLst>
                          </a:hlinkClick>
                        </a:rPr>
                        <a:t>some states</a:t>
                      </a:r>
                      <a:r>
                        <a:rPr lang="en-US" sz="1200" b="0" i="0" u="none" strike="noStrike" cap="none" dirty="0">
                          <a:solidFill>
                            <a:schemeClr val="dk1"/>
                          </a:solidFill>
                          <a:latin typeface="Overpass Medium" pitchFamily="2" charset="77"/>
                          <a:cs typeface="Calibri"/>
                          <a:sym typeface="Arial"/>
                        </a:rPr>
                        <a:t> </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Colorado and California only </a:t>
                      </a:r>
                      <a:endParaRPr lang="en-US" sz="1200" b="0" i="0" u="none" strike="noStrike" cap="none" dirty="0">
                        <a:solidFill>
                          <a:schemeClr val="dk1"/>
                        </a:solidFill>
                        <a:latin typeface="Overpass Medium" pitchFamily="2" charset="77"/>
                        <a:cs typeface="Calibri"/>
                        <a:sym typeface="Calibri"/>
                      </a:endParaRPr>
                    </a:p>
                  </a:txBody>
                  <a:tcPr/>
                </a:tc>
                <a:extLst>
                  <a:ext uri="{0D108BD9-81ED-4DB2-BD59-A6C34878D82A}">
                    <a16:rowId xmlns:a16="http://schemas.microsoft.com/office/drawing/2014/main" val="2826818492"/>
                  </a:ext>
                </a:extLst>
              </a:tr>
              <a:tr h="1033573">
                <a:tc>
                  <a:txBody>
                    <a:bodyPr/>
                    <a:lstStyle/>
                    <a:p>
                      <a:r>
                        <a:rPr lang="en-US" sz="1600" b="1" i="0" u="none" strike="noStrike" cap="none" dirty="0">
                          <a:solidFill>
                            <a:schemeClr val="dk1"/>
                          </a:solidFill>
                          <a:latin typeface="Overpass Medium" pitchFamily="2" charset="77"/>
                          <a:ea typeface="+mn-ea"/>
                          <a:cs typeface="Calibri"/>
                          <a:sym typeface="Calibri"/>
                        </a:rPr>
                        <a:t>Community served</a:t>
                      </a:r>
                    </a:p>
                  </a:txBody>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0" i="0" u="none" strike="noStrike" cap="none" dirty="0">
                          <a:solidFill>
                            <a:schemeClr val="dk1"/>
                          </a:solidFill>
                          <a:latin typeface="Overpass Medium" pitchFamily="2" charset="77"/>
                          <a:cs typeface="Calibri"/>
                          <a:sym typeface="Calibri"/>
                        </a:rPr>
                        <a:t>Age 21-65</a:t>
                      </a:r>
                    </a:p>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Must have a criminal record</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Receiving public benefits or have household income below gov thresholds</a:t>
                      </a:r>
                    </a:p>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Must have prior involvement with the justice system</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Age: 18+</a:t>
                      </a:r>
                    </a:p>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Individuals/households with income below 80% of the Median Family Income (per HUD)</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Age: 24 – 40</a:t>
                      </a:r>
                    </a:p>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Currently earning less than $30,000</a:t>
                      </a:r>
                    </a:p>
                    <a:p>
                      <a:pPr marL="171450" indent="-171450">
                        <a:buFont typeface="Arial" panose="020B0604020202020204" pitchFamily="34" charset="0"/>
                        <a:buChar char="•"/>
                      </a:pPr>
                      <a:endParaRPr lang="en-US" sz="1200" b="0" i="0" u="none" strike="noStrike" cap="none" dirty="0">
                        <a:solidFill>
                          <a:schemeClr val="dk1"/>
                        </a:solidFill>
                        <a:latin typeface="Overpass Medium" pitchFamily="2" charset="77"/>
                        <a:ea typeface="+mn-ea"/>
                        <a:cs typeface="Calibri"/>
                        <a:sym typeface="Arial"/>
                      </a:endParaRPr>
                    </a:p>
                  </a:txBody>
                  <a:tcPr/>
                </a:tc>
                <a:extLst>
                  <a:ext uri="{0D108BD9-81ED-4DB2-BD59-A6C34878D82A}">
                    <a16:rowId xmlns:a16="http://schemas.microsoft.com/office/drawing/2014/main" val="3964405259"/>
                  </a:ext>
                </a:extLst>
              </a:tr>
              <a:tr h="845651">
                <a:tc>
                  <a:txBody>
                    <a:bodyPr/>
                    <a:lstStyle/>
                    <a:p>
                      <a:r>
                        <a:rPr lang="en-US" sz="1600" b="1" i="0" u="none" strike="noStrike" cap="none" dirty="0">
                          <a:solidFill>
                            <a:schemeClr val="dk1"/>
                          </a:solidFill>
                          <a:latin typeface="Overpass Medium" pitchFamily="2" charset="77"/>
                          <a:ea typeface="+mn-ea"/>
                          <a:cs typeface="Calibri"/>
                          <a:sym typeface="Calibri"/>
                        </a:rPr>
                        <a:t>Industry focus</a:t>
                      </a: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Trucking</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Current: Trucking</a:t>
                      </a:r>
                    </a:p>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Planned: Roofing , Welding, Construction, and Carpentry programs</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Cloud, Cybersecurity, Data Engineering, Software Engineering, Systems Support</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0" i="0" u="none" strike="noStrike" cap="none" dirty="0">
                          <a:solidFill>
                            <a:schemeClr val="dk1"/>
                          </a:solidFill>
                          <a:latin typeface="Overpass Medium" pitchFamily="2" charset="77"/>
                          <a:cs typeface="Calibri"/>
                          <a:sym typeface="Arial"/>
                        </a:rPr>
                        <a:t>Paid Search Marketing &amp; IT Support</a:t>
                      </a:r>
                    </a:p>
                    <a:p>
                      <a:pPr marL="171450" indent="-171450">
                        <a:buFont typeface="Arial" panose="020B0604020202020204" pitchFamily="34" charset="0"/>
                        <a:buChar char="•"/>
                      </a:pPr>
                      <a:endParaRPr lang="en-US" sz="1200" b="0" i="0" u="none" strike="noStrike" cap="none" dirty="0">
                        <a:solidFill>
                          <a:schemeClr val="dk1"/>
                        </a:solidFill>
                        <a:latin typeface="Overpass Medium" pitchFamily="2" charset="77"/>
                        <a:ea typeface="+mn-ea"/>
                        <a:cs typeface="Calibri"/>
                        <a:sym typeface="Arial"/>
                      </a:endParaRPr>
                    </a:p>
                  </a:txBody>
                  <a:tcPr/>
                </a:tc>
                <a:extLst>
                  <a:ext uri="{0D108BD9-81ED-4DB2-BD59-A6C34878D82A}">
                    <a16:rowId xmlns:a16="http://schemas.microsoft.com/office/drawing/2014/main" val="880240563"/>
                  </a:ext>
                </a:extLst>
              </a:tr>
              <a:tr h="845651">
                <a:tc>
                  <a:txBody>
                    <a:bodyPr/>
                    <a:lstStyle/>
                    <a:p>
                      <a:r>
                        <a:rPr lang="en-US" sz="1600" b="1" i="0" u="none" strike="noStrike" cap="none" dirty="0">
                          <a:solidFill>
                            <a:schemeClr val="dk1"/>
                          </a:solidFill>
                          <a:latin typeface="Overpass Medium" pitchFamily="2" charset="77"/>
                          <a:ea typeface="+mn-ea"/>
                          <a:cs typeface="Calibri"/>
                          <a:sym typeface="Calibri"/>
                        </a:rPr>
                        <a:t>Cost</a:t>
                      </a: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Permit training &amp; exam: Free for all</a:t>
                      </a:r>
                    </a:p>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Trucking School: Free for Bay Area &amp; Las Vegas</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Free permit training</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Free</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Free, for now (may change based on funding)</a:t>
                      </a:r>
                      <a:endParaRPr lang="en-US" sz="1200" b="0" i="0" u="none" strike="noStrike" cap="none" dirty="0">
                        <a:solidFill>
                          <a:schemeClr val="dk1"/>
                        </a:solidFill>
                        <a:latin typeface="Overpass Medium" pitchFamily="2" charset="77"/>
                        <a:ea typeface="+mn-ea"/>
                        <a:cs typeface="Calibri"/>
                        <a:sym typeface="Arial"/>
                      </a:endParaRPr>
                    </a:p>
                  </a:txBody>
                  <a:tcPr/>
                </a:tc>
                <a:extLst>
                  <a:ext uri="{0D108BD9-81ED-4DB2-BD59-A6C34878D82A}">
                    <a16:rowId xmlns:a16="http://schemas.microsoft.com/office/drawing/2014/main" val="4090417587"/>
                  </a:ext>
                </a:extLst>
              </a:tr>
              <a:tr h="657729">
                <a:tc>
                  <a:txBody>
                    <a:bodyPr/>
                    <a:lstStyle/>
                    <a:p>
                      <a:r>
                        <a:rPr lang="en-US" sz="1600" b="1" i="0" u="none" strike="noStrike" cap="none" dirty="0">
                          <a:solidFill>
                            <a:schemeClr val="dk1"/>
                          </a:solidFill>
                          <a:latin typeface="Overpass Medium" pitchFamily="2" charset="77"/>
                          <a:ea typeface="+mn-ea"/>
                          <a:cs typeface="Calibri"/>
                          <a:sym typeface="Calibri"/>
                        </a:rPr>
                        <a:t>Program format</a:t>
                      </a: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Self-paced permit training + permit exam; then full-time trucking school</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Self-paced permit training + permit exam; then trucking school</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Hybrid, remote, and in-person options available; campus is full-time, national remote offers flexible/part-time</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Fully remote, part-time, mix of live &amp; independent study</a:t>
                      </a:r>
                      <a:endParaRPr lang="en-US" sz="1200" b="0" i="0" u="none" strike="noStrike" cap="none" dirty="0">
                        <a:solidFill>
                          <a:schemeClr val="dk1"/>
                        </a:solidFill>
                        <a:latin typeface="Overpass Medium" pitchFamily="2" charset="77"/>
                        <a:ea typeface="+mn-ea"/>
                        <a:cs typeface="Calibri"/>
                        <a:sym typeface="Arial"/>
                      </a:endParaRPr>
                    </a:p>
                  </a:txBody>
                  <a:tcPr/>
                </a:tc>
                <a:extLst>
                  <a:ext uri="{0D108BD9-81ED-4DB2-BD59-A6C34878D82A}">
                    <a16:rowId xmlns:a16="http://schemas.microsoft.com/office/drawing/2014/main" val="1295552652"/>
                  </a:ext>
                </a:extLst>
              </a:tr>
              <a:tr h="0">
                <a:tc>
                  <a:txBody>
                    <a:bodyPr/>
                    <a:lstStyle/>
                    <a:p>
                      <a:r>
                        <a:rPr lang="en-US" sz="1600" b="1" i="0" u="none" strike="noStrike" cap="none" dirty="0">
                          <a:solidFill>
                            <a:schemeClr val="dk1"/>
                          </a:solidFill>
                          <a:latin typeface="Overpass Medium" pitchFamily="2" charset="77"/>
                          <a:ea typeface="+mn-ea"/>
                          <a:cs typeface="Calibri"/>
                          <a:sym typeface="Calibri"/>
                        </a:rPr>
                        <a:t>Program length / commitment</a:t>
                      </a: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Permit training: varies; ~2 days – several weeks</a:t>
                      </a:r>
                    </a:p>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Trucking school: 3 – 5 weeks</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Tx/>
                        <a:buChar char="-"/>
                      </a:pPr>
                      <a:r>
                        <a:rPr lang="en-US" sz="1200" b="0" i="0" u="none" strike="noStrike" cap="none" dirty="0">
                          <a:solidFill>
                            <a:schemeClr val="dk1"/>
                          </a:solidFill>
                          <a:latin typeface="Overpass Medium" pitchFamily="2" charset="77"/>
                          <a:cs typeface="Calibri"/>
                          <a:sym typeface="Arial"/>
                        </a:rPr>
                        <a:t>Permit training: varies</a:t>
                      </a:r>
                    </a:p>
                    <a:p>
                      <a:pPr marL="171450" indent="-171450">
                        <a:buFontTx/>
                        <a:buChar char="-"/>
                      </a:pPr>
                      <a:r>
                        <a:rPr lang="en-US" sz="1200" b="0" i="0" u="none" strike="noStrike" cap="none" dirty="0">
                          <a:solidFill>
                            <a:schemeClr val="dk1"/>
                          </a:solidFill>
                          <a:latin typeface="Overpass Medium" pitchFamily="2" charset="77"/>
                          <a:cs typeface="Calibri"/>
                          <a:sym typeface="Arial"/>
                        </a:rPr>
                        <a:t>Trucking school: 3–5 weeks</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3 – 4 months</a:t>
                      </a:r>
                      <a:endParaRPr lang="en-US" sz="1200" b="0" i="0" u="none" strike="noStrike" cap="none" dirty="0">
                        <a:solidFill>
                          <a:schemeClr val="dk1"/>
                        </a:solidFill>
                        <a:latin typeface="Overpass Medium" pitchFamily="2" charset="77"/>
                        <a:ea typeface="+mn-ea"/>
                        <a:cs typeface="Calibri"/>
                        <a:sym typeface="Arial"/>
                      </a:endParaRPr>
                    </a:p>
                  </a:txBody>
                  <a:tcPr/>
                </a:tc>
                <a:tc>
                  <a:txBody>
                    <a:bodyPr/>
                    <a:lstStyle/>
                    <a:p>
                      <a:pPr marL="171450" indent="-171450">
                        <a:buFont typeface="Arial" panose="020B0604020202020204" pitchFamily="34" charset="0"/>
                        <a:buChar char="•"/>
                      </a:pPr>
                      <a:r>
                        <a:rPr lang="en-US" sz="1200" b="0" i="0" u="none" strike="noStrike" cap="none" dirty="0">
                          <a:solidFill>
                            <a:schemeClr val="dk1"/>
                          </a:solidFill>
                          <a:latin typeface="Overpass Medium" pitchFamily="2" charset="77"/>
                          <a:cs typeface="Calibri"/>
                          <a:sym typeface="Arial"/>
                        </a:rPr>
                        <a:t>~19 hours/week, 4 – 6 months (~6-9 </a:t>
                      </a:r>
                      <a:r>
                        <a:rPr lang="en-US" sz="1200" b="0" i="0" u="none" strike="noStrike" cap="none" dirty="0" err="1">
                          <a:solidFill>
                            <a:schemeClr val="dk1"/>
                          </a:solidFill>
                          <a:latin typeface="Overpass Medium" pitchFamily="2" charset="77"/>
                          <a:cs typeface="Calibri"/>
                          <a:sym typeface="Arial"/>
                        </a:rPr>
                        <a:t>hrs</a:t>
                      </a:r>
                      <a:r>
                        <a:rPr lang="en-US" sz="1200" b="0" i="0" u="none" strike="noStrike" cap="none" dirty="0">
                          <a:solidFill>
                            <a:schemeClr val="dk1"/>
                          </a:solidFill>
                          <a:latin typeface="Overpass Medium" pitchFamily="2" charset="77"/>
                          <a:cs typeface="Calibri"/>
                          <a:sym typeface="Arial"/>
                        </a:rPr>
                        <a:t> of class + 8-10 </a:t>
                      </a:r>
                      <a:r>
                        <a:rPr lang="en-US" sz="1200" b="0" i="0" u="none" strike="noStrike" cap="none" dirty="0" err="1">
                          <a:solidFill>
                            <a:schemeClr val="dk1"/>
                          </a:solidFill>
                          <a:latin typeface="Overpass Medium" pitchFamily="2" charset="77"/>
                          <a:cs typeface="Calibri"/>
                          <a:sym typeface="Arial"/>
                        </a:rPr>
                        <a:t>hrs</a:t>
                      </a:r>
                      <a:r>
                        <a:rPr lang="en-US" sz="1200" b="0" i="0" u="none" strike="noStrike" cap="none" dirty="0">
                          <a:solidFill>
                            <a:schemeClr val="dk1"/>
                          </a:solidFill>
                          <a:latin typeface="Overpass Medium" pitchFamily="2" charset="77"/>
                          <a:cs typeface="Calibri"/>
                          <a:sym typeface="Arial"/>
                        </a:rPr>
                        <a:t> for assignments)</a:t>
                      </a:r>
                      <a:endParaRPr lang="en-US" sz="1200" b="0" i="0" u="none" strike="noStrike" cap="none" dirty="0">
                        <a:solidFill>
                          <a:schemeClr val="dk1"/>
                        </a:solidFill>
                        <a:latin typeface="Overpass Medium" pitchFamily="2" charset="77"/>
                        <a:ea typeface="+mn-ea"/>
                        <a:cs typeface="Calibri"/>
                        <a:sym typeface="Arial"/>
                      </a:endParaRPr>
                    </a:p>
                  </a:txBody>
                  <a:tcPr/>
                </a:tc>
                <a:extLst>
                  <a:ext uri="{0D108BD9-81ED-4DB2-BD59-A6C34878D82A}">
                    <a16:rowId xmlns:a16="http://schemas.microsoft.com/office/drawing/2014/main" val="1128151631"/>
                  </a:ext>
                </a:extLst>
              </a:tr>
            </a:tbl>
          </a:graphicData>
        </a:graphic>
      </p:graphicFrame>
    </p:spTree>
    <p:extLst>
      <p:ext uri="{BB962C8B-B14F-4D97-AF65-F5344CB8AC3E}">
        <p14:creationId xmlns:p14="http://schemas.microsoft.com/office/powerpoint/2010/main" val="247694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C037F-D522-5B69-1CB4-A8DFF39D327A}"/>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9A3C545C-5E42-A639-CB3A-880C67EF40E1}"/>
              </a:ext>
            </a:extLst>
          </p:cNvPr>
          <p:cNvSpPr>
            <a:spLocks noGrp="1"/>
          </p:cNvSpPr>
          <p:nvPr>
            <p:ph type="body" sz="quarter" idx="10"/>
          </p:nvPr>
        </p:nvSpPr>
        <p:spPr>
          <a:xfrm>
            <a:off x="772439" y="1477732"/>
            <a:ext cx="4931407" cy="4556125"/>
          </a:xfrm>
        </p:spPr>
        <p:txBody>
          <a:bodyPr/>
          <a:lstStyle/>
          <a:p>
            <a:pPr>
              <a:lnSpc>
                <a:spcPct val="200000"/>
              </a:lnSpc>
            </a:pPr>
            <a:r>
              <a:rPr lang="en-US" dirty="0"/>
              <a:t>Merit America</a:t>
            </a:r>
          </a:p>
          <a:p>
            <a:pPr>
              <a:lnSpc>
                <a:spcPct val="200000"/>
              </a:lnSpc>
            </a:pPr>
            <a:r>
              <a:rPr lang="en-US" dirty="0" err="1"/>
              <a:t>FreeWorld</a:t>
            </a:r>
            <a:endParaRPr lang="en-US" dirty="0"/>
          </a:p>
          <a:p>
            <a:pPr>
              <a:lnSpc>
                <a:spcPct val="200000"/>
              </a:lnSpc>
            </a:pPr>
            <a:r>
              <a:rPr lang="en-US" dirty="0"/>
              <a:t>Per Scholas </a:t>
            </a:r>
          </a:p>
          <a:p>
            <a:pPr>
              <a:lnSpc>
                <a:spcPct val="200000"/>
              </a:lnSpc>
            </a:pPr>
            <a:r>
              <a:rPr lang="en-US" dirty="0"/>
              <a:t>Climb Hire</a:t>
            </a:r>
          </a:p>
          <a:p>
            <a:pPr>
              <a:lnSpc>
                <a:spcPct val="200000"/>
              </a:lnSpc>
            </a:pPr>
            <a:r>
              <a:rPr lang="en-US" dirty="0" err="1"/>
              <a:t>Calbright</a:t>
            </a:r>
            <a:endParaRPr lang="en-US" dirty="0"/>
          </a:p>
          <a:p>
            <a:pPr>
              <a:lnSpc>
                <a:spcPct val="200000"/>
              </a:lnSpc>
            </a:pPr>
            <a:r>
              <a:rPr lang="en-US" dirty="0"/>
              <a:t>Coursera</a:t>
            </a:r>
          </a:p>
          <a:p>
            <a:pPr lvl="1"/>
            <a:endParaRPr lang="en-US" dirty="0"/>
          </a:p>
          <a:p>
            <a:endParaRPr lang="en-US" dirty="0"/>
          </a:p>
        </p:txBody>
      </p:sp>
      <p:sp>
        <p:nvSpPr>
          <p:cNvPr id="2" name="Text Placeholder 1">
            <a:extLst>
              <a:ext uri="{FF2B5EF4-FFF2-40B4-BE49-F238E27FC236}">
                <a16:creationId xmlns:a16="http://schemas.microsoft.com/office/drawing/2014/main" id="{34E29BB9-6E51-FB93-50E0-0E0F3156ECD0}"/>
              </a:ext>
            </a:extLst>
          </p:cNvPr>
          <p:cNvSpPr>
            <a:spLocks noGrp="1"/>
          </p:cNvSpPr>
          <p:nvPr>
            <p:ph type="body" sz="quarter" idx="11"/>
          </p:nvPr>
        </p:nvSpPr>
        <p:spPr/>
        <p:txBody>
          <a:bodyPr/>
          <a:lstStyle/>
          <a:p>
            <a:pPr>
              <a:lnSpc>
                <a:spcPct val="200000"/>
              </a:lnSpc>
            </a:pPr>
            <a:r>
              <a:rPr lang="en-US" dirty="0" err="1"/>
              <a:t>YearUp</a:t>
            </a:r>
            <a:endParaRPr lang="en-US" dirty="0"/>
          </a:p>
          <a:p>
            <a:pPr>
              <a:lnSpc>
                <a:spcPct val="200000"/>
              </a:lnSpc>
            </a:pPr>
            <a:r>
              <a:rPr lang="en-US" dirty="0"/>
              <a:t>LinkedIn Learning</a:t>
            </a:r>
          </a:p>
          <a:p>
            <a:pPr>
              <a:lnSpc>
                <a:spcPct val="200000"/>
              </a:lnSpc>
            </a:pPr>
            <a:r>
              <a:rPr lang="en-US" dirty="0"/>
              <a:t>Google Career Certificates</a:t>
            </a:r>
          </a:p>
          <a:p>
            <a:pPr>
              <a:lnSpc>
                <a:spcPct val="200000"/>
              </a:lnSpc>
            </a:pPr>
            <a:r>
              <a:rPr lang="en-US" dirty="0"/>
              <a:t>Khan Academy</a:t>
            </a:r>
          </a:p>
          <a:p>
            <a:pPr>
              <a:lnSpc>
                <a:spcPct val="200000"/>
              </a:lnSpc>
            </a:pPr>
            <a:r>
              <a:rPr lang="en-US" dirty="0" err="1"/>
              <a:t>SkillUp</a:t>
            </a:r>
            <a:endParaRPr lang="en-US" dirty="0"/>
          </a:p>
          <a:p>
            <a:pPr>
              <a:lnSpc>
                <a:spcPct val="200000"/>
              </a:lnSpc>
            </a:pPr>
            <a:r>
              <a:rPr lang="en-US" dirty="0" err="1"/>
              <a:t>EmergeCareer</a:t>
            </a:r>
            <a:endParaRPr lang="en-US" dirty="0"/>
          </a:p>
          <a:p>
            <a:pPr>
              <a:lnSpc>
                <a:spcPct val="200000"/>
              </a:lnSpc>
            </a:pPr>
            <a:endParaRPr lang="en-US" dirty="0"/>
          </a:p>
          <a:p>
            <a:pPr>
              <a:lnSpc>
                <a:spcPct val="200000"/>
              </a:lnSpc>
            </a:pPr>
            <a:endParaRPr lang="en-US" dirty="0"/>
          </a:p>
        </p:txBody>
      </p:sp>
      <p:pic>
        <p:nvPicPr>
          <p:cNvPr id="22" name="Picture 21">
            <a:extLst>
              <a:ext uri="{FF2B5EF4-FFF2-40B4-BE49-F238E27FC236}">
                <a16:creationId xmlns:a16="http://schemas.microsoft.com/office/drawing/2014/main" id="{20AA10D0-D97D-DB4B-A396-50891F34C107}"/>
              </a:ext>
            </a:extLst>
          </p:cNvPr>
          <p:cNvPicPr>
            <a:picLocks noChangeAspect="1"/>
          </p:cNvPicPr>
          <p:nvPr/>
        </p:nvPicPr>
        <p:blipFill>
          <a:blip r:embed="rId3"/>
          <a:srcRect l="19664" t="23975" r="17800" b="29325"/>
          <a:stretch>
            <a:fillRect/>
          </a:stretch>
        </p:blipFill>
        <p:spPr>
          <a:xfrm>
            <a:off x="2885737" y="1757564"/>
            <a:ext cx="1496291" cy="625749"/>
          </a:xfrm>
          <a:prstGeom prst="rect">
            <a:avLst/>
          </a:prstGeom>
        </p:spPr>
      </p:pic>
      <p:sp>
        <p:nvSpPr>
          <p:cNvPr id="4" name="Title 3">
            <a:extLst>
              <a:ext uri="{FF2B5EF4-FFF2-40B4-BE49-F238E27FC236}">
                <a16:creationId xmlns:a16="http://schemas.microsoft.com/office/drawing/2014/main" id="{D33577D6-A435-7C8F-6B65-B5EFF76C7D7C}"/>
              </a:ext>
            </a:extLst>
          </p:cNvPr>
          <p:cNvSpPr>
            <a:spLocks noGrp="1"/>
          </p:cNvSpPr>
          <p:nvPr>
            <p:ph type="ctrTitle"/>
          </p:nvPr>
        </p:nvSpPr>
        <p:spPr>
          <a:xfrm>
            <a:off x="776613" y="528821"/>
            <a:ext cx="10638774" cy="553998"/>
          </a:xfrm>
        </p:spPr>
        <p:txBody>
          <a:bodyPr/>
          <a:lstStyle/>
          <a:p>
            <a:r>
              <a:rPr lang="en-US" sz="4000" dirty="0"/>
              <a:t>PROVIDERS OMMITTED FROM SHORTLIST</a:t>
            </a:r>
          </a:p>
        </p:txBody>
      </p:sp>
      <p:pic>
        <p:nvPicPr>
          <p:cNvPr id="5" name="Picture 4">
            <a:extLst>
              <a:ext uri="{FF2B5EF4-FFF2-40B4-BE49-F238E27FC236}">
                <a16:creationId xmlns:a16="http://schemas.microsoft.com/office/drawing/2014/main" id="{E4049165-DA25-5F18-3A8F-A60E0A19266A}"/>
              </a:ext>
            </a:extLst>
          </p:cNvPr>
          <p:cNvPicPr>
            <a:picLocks noChangeAspect="1"/>
          </p:cNvPicPr>
          <p:nvPr/>
        </p:nvPicPr>
        <p:blipFill>
          <a:blip r:embed="rId4"/>
          <a:stretch>
            <a:fillRect/>
          </a:stretch>
        </p:blipFill>
        <p:spPr>
          <a:xfrm>
            <a:off x="2401024" y="4444738"/>
            <a:ext cx="1562734" cy="543560"/>
          </a:xfrm>
          <a:prstGeom prst="rect">
            <a:avLst/>
          </a:prstGeom>
        </p:spPr>
      </p:pic>
      <p:pic>
        <p:nvPicPr>
          <p:cNvPr id="7" name="Picture 6">
            <a:extLst>
              <a:ext uri="{FF2B5EF4-FFF2-40B4-BE49-F238E27FC236}">
                <a16:creationId xmlns:a16="http://schemas.microsoft.com/office/drawing/2014/main" id="{1462D590-15B4-40B8-9530-2EF9AEBAC632}"/>
              </a:ext>
            </a:extLst>
          </p:cNvPr>
          <p:cNvPicPr>
            <a:picLocks noChangeAspect="1"/>
          </p:cNvPicPr>
          <p:nvPr/>
        </p:nvPicPr>
        <p:blipFill>
          <a:blip r:embed="rId5"/>
          <a:stretch>
            <a:fillRect/>
          </a:stretch>
        </p:blipFill>
        <p:spPr>
          <a:xfrm>
            <a:off x="2492446" y="3870801"/>
            <a:ext cx="1752600" cy="312016"/>
          </a:xfrm>
          <a:prstGeom prst="rect">
            <a:avLst/>
          </a:prstGeom>
        </p:spPr>
      </p:pic>
      <p:pic>
        <p:nvPicPr>
          <p:cNvPr id="9" name="Picture 8">
            <a:extLst>
              <a:ext uri="{FF2B5EF4-FFF2-40B4-BE49-F238E27FC236}">
                <a16:creationId xmlns:a16="http://schemas.microsoft.com/office/drawing/2014/main" id="{8F100ECE-3D98-DCAC-4C5A-32D5969C8A65}"/>
              </a:ext>
            </a:extLst>
          </p:cNvPr>
          <p:cNvPicPr>
            <a:picLocks noChangeAspect="1"/>
          </p:cNvPicPr>
          <p:nvPr/>
        </p:nvPicPr>
        <p:blipFill>
          <a:blip r:embed="rId6"/>
          <a:srcRect t="28571" b="30259"/>
          <a:stretch>
            <a:fillRect/>
          </a:stretch>
        </p:blipFill>
        <p:spPr>
          <a:xfrm>
            <a:off x="2313316" y="5200125"/>
            <a:ext cx="1562734" cy="360286"/>
          </a:xfrm>
          <a:prstGeom prst="rect">
            <a:avLst/>
          </a:prstGeom>
        </p:spPr>
      </p:pic>
      <p:pic>
        <p:nvPicPr>
          <p:cNvPr id="12" name="Picture 11">
            <a:extLst>
              <a:ext uri="{FF2B5EF4-FFF2-40B4-BE49-F238E27FC236}">
                <a16:creationId xmlns:a16="http://schemas.microsoft.com/office/drawing/2014/main" id="{E99D9253-69DC-35DC-C585-A23446DC353A}"/>
              </a:ext>
            </a:extLst>
          </p:cNvPr>
          <p:cNvPicPr>
            <a:picLocks noChangeAspect="1"/>
          </p:cNvPicPr>
          <p:nvPr/>
        </p:nvPicPr>
        <p:blipFill>
          <a:blip r:embed="rId7"/>
          <a:stretch>
            <a:fillRect/>
          </a:stretch>
        </p:blipFill>
        <p:spPr>
          <a:xfrm>
            <a:off x="2610532" y="2413768"/>
            <a:ext cx="550410" cy="550410"/>
          </a:xfrm>
          <a:prstGeom prst="rect">
            <a:avLst/>
          </a:prstGeom>
        </p:spPr>
      </p:pic>
      <p:pic>
        <p:nvPicPr>
          <p:cNvPr id="14" name="Picture 13">
            <a:extLst>
              <a:ext uri="{FF2B5EF4-FFF2-40B4-BE49-F238E27FC236}">
                <a16:creationId xmlns:a16="http://schemas.microsoft.com/office/drawing/2014/main" id="{18C3FAD7-B0B0-10EC-73B6-88A3B466C5D4}"/>
              </a:ext>
            </a:extLst>
          </p:cNvPr>
          <p:cNvPicPr>
            <a:picLocks noChangeAspect="1"/>
          </p:cNvPicPr>
          <p:nvPr/>
        </p:nvPicPr>
        <p:blipFill>
          <a:blip r:embed="rId8"/>
          <a:stretch>
            <a:fillRect/>
          </a:stretch>
        </p:blipFill>
        <p:spPr>
          <a:xfrm>
            <a:off x="9829975" y="2745466"/>
            <a:ext cx="1161927" cy="1161927"/>
          </a:xfrm>
          <a:prstGeom prst="rect">
            <a:avLst/>
          </a:prstGeom>
        </p:spPr>
      </p:pic>
      <p:pic>
        <p:nvPicPr>
          <p:cNvPr id="18" name="Picture 17">
            <a:extLst>
              <a:ext uri="{FF2B5EF4-FFF2-40B4-BE49-F238E27FC236}">
                <a16:creationId xmlns:a16="http://schemas.microsoft.com/office/drawing/2014/main" id="{3B581DCD-D06C-80CB-229B-96A177F315B0}"/>
              </a:ext>
            </a:extLst>
          </p:cNvPr>
          <p:cNvPicPr>
            <a:picLocks noChangeAspect="1"/>
          </p:cNvPicPr>
          <p:nvPr/>
        </p:nvPicPr>
        <p:blipFill>
          <a:blip r:embed="rId9"/>
          <a:srcRect t="31315" b="22704"/>
          <a:stretch>
            <a:fillRect/>
          </a:stretch>
        </p:blipFill>
        <p:spPr>
          <a:xfrm>
            <a:off x="8662165" y="3782409"/>
            <a:ext cx="1905000" cy="490528"/>
          </a:xfrm>
          <a:prstGeom prst="rect">
            <a:avLst/>
          </a:prstGeom>
        </p:spPr>
      </p:pic>
      <p:pic>
        <p:nvPicPr>
          <p:cNvPr id="20" name="Picture 19">
            <a:extLst>
              <a:ext uri="{FF2B5EF4-FFF2-40B4-BE49-F238E27FC236}">
                <a16:creationId xmlns:a16="http://schemas.microsoft.com/office/drawing/2014/main" id="{4D570754-13F3-0051-140A-F64FA2BBEEF5}"/>
              </a:ext>
            </a:extLst>
          </p:cNvPr>
          <p:cNvPicPr>
            <a:picLocks noChangeAspect="1"/>
          </p:cNvPicPr>
          <p:nvPr/>
        </p:nvPicPr>
        <p:blipFill>
          <a:blip r:embed="rId10"/>
          <a:stretch>
            <a:fillRect/>
          </a:stretch>
        </p:blipFill>
        <p:spPr>
          <a:xfrm>
            <a:off x="8951932" y="2552975"/>
            <a:ext cx="2039970" cy="271996"/>
          </a:xfrm>
          <a:prstGeom prst="rect">
            <a:avLst/>
          </a:prstGeom>
        </p:spPr>
      </p:pic>
      <p:pic>
        <p:nvPicPr>
          <p:cNvPr id="24" name="Picture 23">
            <a:extLst>
              <a:ext uri="{FF2B5EF4-FFF2-40B4-BE49-F238E27FC236}">
                <a16:creationId xmlns:a16="http://schemas.microsoft.com/office/drawing/2014/main" id="{9EDA5754-790C-E6F7-F90B-488A93FA48CF}"/>
              </a:ext>
            </a:extLst>
          </p:cNvPr>
          <p:cNvPicPr>
            <a:picLocks noChangeAspect="1"/>
          </p:cNvPicPr>
          <p:nvPr/>
        </p:nvPicPr>
        <p:blipFill>
          <a:blip r:embed="rId11"/>
          <a:stretch>
            <a:fillRect/>
          </a:stretch>
        </p:blipFill>
        <p:spPr>
          <a:xfrm>
            <a:off x="2720217" y="2983906"/>
            <a:ext cx="1496291" cy="685049"/>
          </a:xfrm>
          <a:prstGeom prst="rect">
            <a:avLst/>
          </a:prstGeom>
        </p:spPr>
      </p:pic>
      <p:pic>
        <p:nvPicPr>
          <p:cNvPr id="26" name="Picture 25">
            <a:extLst>
              <a:ext uri="{FF2B5EF4-FFF2-40B4-BE49-F238E27FC236}">
                <a16:creationId xmlns:a16="http://schemas.microsoft.com/office/drawing/2014/main" id="{C1D0E650-2C52-2D96-668D-02FCFF9880B8}"/>
              </a:ext>
            </a:extLst>
          </p:cNvPr>
          <p:cNvPicPr>
            <a:picLocks noChangeAspect="1"/>
          </p:cNvPicPr>
          <p:nvPr/>
        </p:nvPicPr>
        <p:blipFill>
          <a:blip r:embed="rId12"/>
          <a:stretch>
            <a:fillRect/>
          </a:stretch>
        </p:blipFill>
        <p:spPr>
          <a:xfrm>
            <a:off x="7948869" y="1612993"/>
            <a:ext cx="1454469" cy="760077"/>
          </a:xfrm>
          <a:prstGeom prst="rect">
            <a:avLst/>
          </a:prstGeom>
        </p:spPr>
      </p:pic>
      <p:pic>
        <p:nvPicPr>
          <p:cNvPr id="6" name="Picture 5">
            <a:extLst>
              <a:ext uri="{FF2B5EF4-FFF2-40B4-BE49-F238E27FC236}">
                <a16:creationId xmlns:a16="http://schemas.microsoft.com/office/drawing/2014/main" id="{239C5872-948F-6326-009C-D883E5491A8B}"/>
              </a:ext>
            </a:extLst>
          </p:cNvPr>
          <p:cNvPicPr>
            <a:picLocks noChangeAspect="1"/>
          </p:cNvPicPr>
          <p:nvPr/>
        </p:nvPicPr>
        <p:blipFill>
          <a:blip r:embed="rId13"/>
          <a:stretch>
            <a:fillRect/>
          </a:stretch>
        </p:blipFill>
        <p:spPr>
          <a:xfrm>
            <a:off x="8709777" y="5214551"/>
            <a:ext cx="2337813" cy="374383"/>
          </a:xfrm>
          <a:prstGeom prst="rect">
            <a:avLst/>
          </a:prstGeom>
        </p:spPr>
      </p:pic>
      <p:pic>
        <p:nvPicPr>
          <p:cNvPr id="11" name="Picture 10">
            <a:extLst>
              <a:ext uri="{FF2B5EF4-FFF2-40B4-BE49-F238E27FC236}">
                <a16:creationId xmlns:a16="http://schemas.microsoft.com/office/drawing/2014/main" id="{54D2D069-0D3D-2C53-1EF9-D8E327CDC614}"/>
              </a:ext>
            </a:extLst>
          </p:cNvPr>
          <p:cNvPicPr>
            <a:picLocks noChangeAspect="1"/>
          </p:cNvPicPr>
          <p:nvPr/>
        </p:nvPicPr>
        <p:blipFill>
          <a:blip r:embed="rId14"/>
          <a:stretch>
            <a:fillRect/>
          </a:stretch>
        </p:blipFill>
        <p:spPr>
          <a:xfrm>
            <a:off x="8115359" y="4408715"/>
            <a:ext cx="1093611" cy="571500"/>
          </a:xfrm>
          <a:prstGeom prst="rect">
            <a:avLst/>
          </a:prstGeom>
        </p:spPr>
      </p:pic>
      <p:cxnSp>
        <p:nvCxnSpPr>
          <p:cNvPr id="8" name="Straight Connector 7">
            <a:extLst>
              <a:ext uri="{FF2B5EF4-FFF2-40B4-BE49-F238E27FC236}">
                <a16:creationId xmlns:a16="http://schemas.microsoft.com/office/drawing/2014/main" id="{95229297-F765-BF33-68CC-3B17207CC621}"/>
              </a:ext>
            </a:extLst>
          </p:cNvPr>
          <p:cNvCxnSpPr>
            <a:cxnSpLocks/>
          </p:cNvCxnSpPr>
          <p:nvPr/>
        </p:nvCxnSpPr>
        <p:spPr>
          <a:xfrm>
            <a:off x="6852628" y="2010864"/>
            <a:ext cx="2413733" cy="102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6BFA72C-69F7-035D-0043-BBC9AE8C15BA}"/>
              </a:ext>
            </a:extLst>
          </p:cNvPr>
          <p:cNvCxnSpPr>
            <a:cxnSpLocks/>
            <a:endCxn id="18" idx="3"/>
          </p:cNvCxnSpPr>
          <p:nvPr/>
        </p:nvCxnSpPr>
        <p:spPr>
          <a:xfrm>
            <a:off x="6852628" y="4021687"/>
            <a:ext cx="371453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888C9D-CC8A-CCC9-7908-EB2A626E03C0}"/>
              </a:ext>
            </a:extLst>
          </p:cNvPr>
          <p:cNvCxnSpPr>
            <a:cxnSpLocks/>
          </p:cNvCxnSpPr>
          <p:nvPr/>
        </p:nvCxnSpPr>
        <p:spPr>
          <a:xfrm>
            <a:off x="1028468" y="1991904"/>
            <a:ext cx="371453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BE17054-F984-9265-646B-A19035E1EDB1}"/>
              </a:ext>
            </a:extLst>
          </p:cNvPr>
          <p:cNvCxnSpPr>
            <a:cxnSpLocks/>
          </p:cNvCxnSpPr>
          <p:nvPr/>
        </p:nvCxnSpPr>
        <p:spPr>
          <a:xfrm>
            <a:off x="862948" y="4694465"/>
            <a:ext cx="3714537"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293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7024D-6049-E8A9-EBAB-CF1A8B0BED06}"/>
            </a:ext>
          </a:extLst>
        </p:cNvPr>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8141C7FA-902D-6453-E1F0-A99B36A47FBB}"/>
              </a:ext>
            </a:extLst>
          </p:cNvPr>
          <p:cNvGraphicFramePr>
            <a:graphicFrameLocks noGrp="1"/>
          </p:cNvGraphicFramePr>
          <p:nvPr>
            <p:extLst>
              <p:ext uri="{D42A27DB-BD31-4B8C-83A1-F6EECF244321}">
                <p14:modId xmlns:p14="http://schemas.microsoft.com/office/powerpoint/2010/main" val="2976384765"/>
              </p:ext>
            </p:extLst>
          </p:nvPr>
        </p:nvGraphicFramePr>
        <p:xfrm>
          <a:off x="776613" y="1205665"/>
          <a:ext cx="10492996" cy="5201034"/>
        </p:xfrm>
        <a:graphic>
          <a:graphicData uri="http://schemas.openxmlformats.org/drawingml/2006/table">
            <a:tbl>
              <a:tblPr firstRow="1" bandRow="1">
                <a:tableStyleId>{BC89EF96-8CEA-46FF-86C4-4CE0E7609802}</a:tableStyleId>
              </a:tblPr>
              <a:tblGrid>
                <a:gridCol w="3181428">
                  <a:extLst>
                    <a:ext uri="{9D8B030D-6E8A-4147-A177-3AD203B41FA5}">
                      <a16:colId xmlns:a16="http://schemas.microsoft.com/office/drawing/2014/main" val="418926674"/>
                    </a:ext>
                  </a:extLst>
                </a:gridCol>
                <a:gridCol w="7311568">
                  <a:extLst>
                    <a:ext uri="{9D8B030D-6E8A-4147-A177-3AD203B41FA5}">
                      <a16:colId xmlns:a16="http://schemas.microsoft.com/office/drawing/2014/main" val="2554413894"/>
                    </a:ext>
                  </a:extLst>
                </a:gridCol>
              </a:tblGrid>
              <a:tr h="446154">
                <a:tc>
                  <a:txBody>
                    <a:bodyPr/>
                    <a:lstStyle/>
                    <a:p>
                      <a:pPr marR="0" algn="l" rtl="0">
                        <a:lnSpc>
                          <a:spcPct val="100000"/>
                        </a:lnSpc>
                        <a:spcBef>
                          <a:spcPts val="0"/>
                        </a:spcBef>
                        <a:spcAft>
                          <a:spcPts val="0"/>
                        </a:spcAft>
                        <a:buClr>
                          <a:srgbClr val="000000"/>
                        </a:buClr>
                        <a:buFont typeface="Arial"/>
                      </a:pPr>
                      <a:r>
                        <a:rPr lang="en-US" sz="1800" b="1" i="0" u="none" strike="noStrike" cap="none" dirty="0">
                          <a:solidFill>
                            <a:schemeClr val="dk1"/>
                          </a:solidFill>
                          <a:latin typeface="Overpass Medium" pitchFamily="2" charset="77"/>
                          <a:ea typeface="+mn-ea"/>
                          <a:cs typeface="Calibri"/>
                          <a:sym typeface="Calibri"/>
                        </a:rPr>
                        <a:t>Provider</a:t>
                      </a:r>
                    </a:p>
                  </a:txBody>
                  <a:tcPr anchor="b"/>
                </a:tc>
                <a:tc>
                  <a:txBody>
                    <a:bodyPr/>
                    <a:lstStyle/>
                    <a:p>
                      <a:pPr marR="0" algn="l" rtl="0">
                        <a:lnSpc>
                          <a:spcPct val="100000"/>
                        </a:lnSpc>
                        <a:spcBef>
                          <a:spcPts val="0"/>
                        </a:spcBef>
                        <a:spcAft>
                          <a:spcPts val="0"/>
                        </a:spcAft>
                        <a:buClr>
                          <a:srgbClr val="000000"/>
                        </a:buClr>
                        <a:buFont typeface="Arial"/>
                      </a:pPr>
                      <a:r>
                        <a:rPr lang="en-US" sz="1800" b="1" i="0" u="none" strike="noStrike" cap="none" dirty="0">
                          <a:solidFill>
                            <a:schemeClr val="dk1"/>
                          </a:solidFill>
                          <a:latin typeface="Overpass Medium" pitchFamily="2" charset="77"/>
                          <a:ea typeface="+mn-ea"/>
                          <a:cs typeface="Calibri"/>
                          <a:sym typeface="Arial"/>
                        </a:rPr>
                        <a:t>Reason for Omission from Shortlist</a:t>
                      </a:r>
                    </a:p>
                  </a:txBody>
                  <a:tcPr anchor="b"/>
                </a:tc>
                <a:extLst>
                  <a:ext uri="{0D108BD9-81ED-4DB2-BD59-A6C34878D82A}">
                    <a16:rowId xmlns:a16="http://schemas.microsoft.com/office/drawing/2014/main" val="1635047437"/>
                  </a:ext>
                </a:extLst>
              </a:tr>
              <a:tr h="7926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i="0" u="none" strike="noStrike" cap="none" dirty="0">
                        <a:solidFill>
                          <a:schemeClr val="dk1"/>
                        </a:solidFill>
                        <a:latin typeface="Overpass Medium" pitchFamily="2" charset="77"/>
                        <a:cs typeface="Calibri"/>
                        <a:sym typeface="Calibri"/>
                      </a:endParaRPr>
                    </a:p>
                  </a:txBody>
                  <a:tcPr/>
                </a:tc>
                <a:tc>
                  <a:txBody>
                    <a:bodyPr/>
                    <a:lstStyle/>
                    <a:p>
                      <a:pPr marL="285750" indent="-285750">
                        <a:buFont typeface="Arial" panose="020B0604020202020204" pitchFamily="34" charset="0"/>
                        <a:buChar char="•"/>
                      </a:pPr>
                      <a:r>
                        <a:rPr lang="en-US" sz="1800" b="0" i="0" u="none" strike="noStrike" cap="none" dirty="0">
                          <a:solidFill>
                            <a:schemeClr val="dk1"/>
                          </a:solidFill>
                          <a:latin typeface="Overpass Medium" pitchFamily="2" charset="77"/>
                          <a:cs typeface="Calibri"/>
                          <a:sym typeface="Calibri"/>
                        </a:rPr>
                        <a:t>High program cost ($5,700)</a:t>
                      </a:r>
                    </a:p>
                    <a:p>
                      <a:pPr marL="285750" indent="-285750">
                        <a:buFont typeface="Arial" panose="020B0604020202020204" pitchFamily="34" charset="0"/>
                        <a:buChar char="•"/>
                      </a:pPr>
                      <a:r>
                        <a:rPr lang="en-US" sz="1800" b="0" i="0" u="none" strike="noStrike" cap="none" dirty="0">
                          <a:solidFill>
                            <a:schemeClr val="dk1"/>
                          </a:solidFill>
                          <a:latin typeface="Overpass Medium" pitchFamily="2" charset="77"/>
                          <a:cs typeface="Calibri"/>
                          <a:sym typeface="Calibri"/>
                        </a:rPr>
                        <a:t>Concerns about deferred tuition model / loan program</a:t>
                      </a:r>
                    </a:p>
                    <a:p>
                      <a:pPr marL="285750" indent="-285750">
                        <a:buFont typeface="Arial" panose="020B0604020202020204" pitchFamily="34" charset="0"/>
                        <a:buChar char="•"/>
                      </a:pPr>
                      <a:r>
                        <a:rPr lang="en-US" sz="1800" b="0" i="0" u="none" strike="noStrike" cap="none" dirty="0">
                          <a:solidFill>
                            <a:schemeClr val="dk1"/>
                          </a:solidFill>
                          <a:latin typeface="Overpass Medium" pitchFamily="2" charset="77"/>
                          <a:cs typeface="Calibri"/>
                          <a:sym typeface="Calibri"/>
                        </a:rPr>
                        <a:t>Key perk of programming is packaging third-party trainings with structure &amp; job support – may be redundant with ESEs</a:t>
                      </a:r>
                    </a:p>
                  </a:txBody>
                  <a:tcPr anchor="ctr"/>
                </a:tc>
                <a:extLst>
                  <a:ext uri="{0D108BD9-81ED-4DB2-BD59-A6C34878D82A}">
                    <a16:rowId xmlns:a16="http://schemas.microsoft.com/office/drawing/2014/main" val="1677325588"/>
                  </a:ext>
                </a:extLst>
              </a:tr>
              <a:tr h="792652">
                <a:tc>
                  <a:txBody>
                    <a:bodyPr/>
                    <a:lstStyle/>
                    <a:p>
                      <a:endParaRPr lang="en-US" sz="1800" b="0" i="0" u="none" strike="noStrike" cap="none" dirty="0">
                        <a:solidFill>
                          <a:schemeClr val="dk1"/>
                        </a:solidFill>
                        <a:latin typeface="Overpass Medium" pitchFamily="2" charset="77"/>
                        <a:cs typeface="Calibri"/>
                        <a:sym typeface="Calibri"/>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Low completion rates (13%)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School seems to be finding its footing, but has had a rocky start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Fully self-paced format lacks structure &amp; active support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Note: Some </a:t>
                      </a:r>
                      <a:r>
                        <a:rPr lang="en-US" sz="1800" b="0" i="0" u="none" strike="noStrike" cap="none" dirty="0" err="1">
                          <a:solidFill>
                            <a:schemeClr val="dk1"/>
                          </a:solidFill>
                          <a:latin typeface="Overpass Medium" pitchFamily="2" charset="77"/>
                          <a:cs typeface="Calibri"/>
                          <a:sym typeface="Calibri"/>
                        </a:rPr>
                        <a:t>Calbright</a:t>
                      </a:r>
                      <a:r>
                        <a:rPr lang="en-US" sz="1800" b="0" i="0" u="none" strike="noStrike" cap="none" dirty="0">
                          <a:solidFill>
                            <a:schemeClr val="dk1"/>
                          </a:solidFill>
                          <a:latin typeface="Overpass Medium" pitchFamily="2" charset="77"/>
                          <a:cs typeface="Calibri"/>
                          <a:sym typeface="Calibri"/>
                        </a:rPr>
                        <a:t> programs serve as pre-apprenticeships &amp; therefore may be a good fit for some (in CA only)</a:t>
                      </a:r>
                    </a:p>
                  </a:txBody>
                  <a:tcPr anchor="ctr"/>
                </a:tc>
                <a:extLst>
                  <a:ext uri="{0D108BD9-81ED-4DB2-BD59-A6C34878D82A}">
                    <a16:rowId xmlns:a16="http://schemas.microsoft.com/office/drawing/2014/main" val="3393379877"/>
                  </a:ext>
                </a:extLst>
              </a:tr>
              <a:tr h="792652">
                <a:tc>
                  <a:txBody>
                    <a:bodyPr/>
                    <a:lstStyle/>
                    <a:p>
                      <a:endParaRPr lang="en-US" sz="1800" b="0" i="0" u="none" strike="noStrike" cap="none" dirty="0">
                        <a:solidFill>
                          <a:schemeClr val="dk1"/>
                        </a:solidFill>
                        <a:latin typeface="Overpass Medium" pitchFamily="2" charset="77"/>
                        <a:cs typeface="Calibri"/>
                        <a:sym typeface="Calibri"/>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Program length (~1 year) &amp; full-time requirement limits accessibility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Age restriction limits access (18 - 29)</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Requires geographic proximity to a center</a:t>
                      </a:r>
                    </a:p>
                  </a:txBody>
                  <a:tcPr anchor="ctr"/>
                </a:tc>
                <a:extLst>
                  <a:ext uri="{0D108BD9-81ED-4DB2-BD59-A6C34878D82A}">
                    <a16:rowId xmlns:a16="http://schemas.microsoft.com/office/drawing/2014/main" val="2387643512"/>
                  </a:ext>
                </a:extLst>
              </a:tr>
              <a:tr h="7926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i="0" u="none" strike="noStrike" cap="none" dirty="0">
                        <a:solidFill>
                          <a:schemeClr val="dk1"/>
                        </a:solidFill>
                        <a:latin typeface="Overpass Medium" pitchFamily="2" charset="77"/>
                        <a:cs typeface="Calibri"/>
                        <a:sym typeface="Calibri"/>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Courses focus on foundational educational courses and do not seem best aligned for focus on upskilling and/or obtaining credentials</a:t>
                      </a:r>
                    </a:p>
                  </a:txBody>
                  <a:tcPr anchor="ctr"/>
                </a:tc>
                <a:extLst>
                  <a:ext uri="{0D108BD9-81ED-4DB2-BD59-A6C34878D82A}">
                    <a16:rowId xmlns:a16="http://schemas.microsoft.com/office/drawing/2014/main" val="1750617618"/>
                  </a:ext>
                </a:extLst>
              </a:tr>
            </a:tbl>
          </a:graphicData>
        </a:graphic>
      </p:graphicFrame>
      <p:sp>
        <p:nvSpPr>
          <p:cNvPr id="4" name="Title 3">
            <a:extLst>
              <a:ext uri="{FF2B5EF4-FFF2-40B4-BE49-F238E27FC236}">
                <a16:creationId xmlns:a16="http://schemas.microsoft.com/office/drawing/2014/main" id="{37BC9FF4-F9F9-7BF5-982E-68ACBDD7816E}"/>
              </a:ext>
            </a:extLst>
          </p:cNvPr>
          <p:cNvSpPr>
            <a:spLocks noGrp="1"/>
          </p:cNvSpPr>
          <p:nvPr>
            <p:ph type="ctrTitle"/>
          </p:nvPr>
        </p:nvSpPr>
        <p:spPr>
          <a:xfrm>
            <a:off x="776613" y="528821"/>
            <a:ext cx="10638774" cy="553998"/>
          </a:xfrm>
        </p:spPr>
        <p:txBody>
          <a:bodyPr/>
          <a:lstStyle/>
          <a:p>
            <a:r>
              <a:rPr lang="en-US" sz="4000" dirty="0"/>
              <a:t>PROVIDERS OMMITTED FROM SHORTLIST</a:t>
            </a:r>
          </a:p>
        </p:txBody>
      </p:sp>
      <p:pic>
        <p:nvPicPr>
          <p:cNvPr id="5" name="Picture 4">
            <a:extLst>
              <a:ext uri="{FF2B5EF4-FFF2-40B4-BE49-F238E27FC236}">
                <a16:creationId xmlns:a16="http://schemas.microsoft.com/office/drawing/2014/main" id="{B0DC75A6-728A-230F-1D17-CF0EAD3C2730}"/>
              </a:ext>
            </a:extLst>
          </p:cNvPr>
          <p:cNvPicPr>
            <a:picLocks noChangeAspect="1"/>
          </p:cNvPicPr>
          <p:nvPr/>
        </p:nvPicPr>
        <p:blipFill>
          <a:blip r:embed="rId3"/>
          <a:stretch>
            <a:fillRect/>
          </a:stretch>
        </p:blipFill>
        <p:spPr>
          <a:xfrm>
            <a:off x="1075115" y="3367611"/>
            <a:ext cx="1149016" cy="399658"/>
          </a:xfrm>
          <a:prstGeom prst="rect">
            <a:avLst/>
          </a:prstGeom>
        </p:spPr>
      </p:pic>
      <p:pic>
        <p:nvPicPr>
          <p:cNvPr id="18" name="Picture 17">
            <a:extLst>
              <a:ext uri="{FF2B5EF4-FFF2-40B4-BE49-F238E27FC236}">
                <a16:creationId xmlns:a16="http://schemas.microsoft.com/office/drawing/2014/main" id="{75174B8D-1DE8-8FE5-0501-D7FF6BE66C18}"/>
              </a:ext>
            </a:extLst>
          </p:cNvPr>
          <p:cNvPicPr>
            <a:picLocks noChangeAspect="1"/>
          </p:cNvPicPr>
          <p:nvPr/>
        </p:nvPicPr>
        <p:blipFill>
          <a:blip r:embed="rId4"/>
          <a:srcRect t="31315" b="22704"/>
          <a:stretch>
            <a:fillRect/>
          </a:stretch>
        </p:blipFill>
        <p:spPr>
          <a:xfrm>
            <a:off x="922388" y="5698872"/>
            <a:ext cx="1905000" cy="490528"/>
          </a:xfrm>
          <a:prstGeom prst="rect">
            <a:avLst/>
          </a:prstGeom>
        </p:spPr>
      </p:pic>
      <p:pic>
        <p:nvPicPr>
          <p:cNvPr id="26" name="Picture 25">
            <a:extLst>
              <a:ext uri="{FF2B5EF4-FFF2-40B4-BE49-F238E27FC236}">
                <a16:creationId xmlns:a16="http://schemas.microsoft.com/office/drawing/2014/main" id="{B580AC76-F46E-6D38-90E0-A87C723212AA}"/>
              </a:ext>
            </a:extLst>
          </p:cNvPr>
          <p:cNvPicPr>
            <a:picLocks noChangeAspect="1"/>
          </p:cNvPicPr>
          <p:nvPr/>
        </p:nvPicPr>
        <p:blipFill>
          <a:blip r:embed="rId5"/>
          <a:stretch>
            <a:fillRect/>
          </a:stretch>
        </p:blipFill>
        <p:spPr>
          <a:xfrm>
            <a:off x="922388" y="4442855"/>
            <a:ext cx="1454469" cy="760077"/>
          </a:xfrm>
          <a:prstGeom prst="rect">
            <a:avLst/>
          </a:prstGeom>
        </p:spPr>
      </p:pic>
      <p:pic>
        <p:nvPicPr>
          <p:cNvPr id="16" name="Picture 15">
            <a:extLst>
              <a:ext uri="{FF2B5EF4-FFF2-40B4-BE49-F238E27FC236}">
                <a16:creationId xmlns:a16="http://schemas.microsoft.com/office/drawing/2014/main" id="{7B8F93C0-D7D9-9FE9-3BB6-E341F6245665}"/>
              </a:ext>
            </a:extLst>
          </p:cNvPr>
          <p:cNvPicPr>
            <a:picLocks noChangeAspect="1"/>
          </p:cNvPicPr>
          <p:nvPr/>
        </p:nvPicPr>
        <p:blipFill>
          <a:blip r:embed="rId6"/>
          <a:srcRect l="19664" t="23975" r="17800" b="29325"/>
          <a:stretch>
            <a:fillRect/>
          </a:stretch>
        </p:blipFill>
        <p:spPr>
          <a:xfrm>
            <a:off x="922389" y="1887548"/>
            <a:ext cx="1491401" cy="623704"/>
          </a:xfrm>
          <a:prstGeom prst="rect">
            <a:avLst/>
          </a:prstGeom>
        </p:spPr>
      </p:pic>
    </p:spTree>
    <p:extLst>
      <p:ext uri="{BB962C8B-B14F-4D97-AF65-F5344CB8AC3E}">
        <p14:creationId xmlns:p14="http://schemas.microsoft.com/office/powerpoint/2010/main" val="4181625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92F3-EE9B-7D7B-0A25-5D811C18F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F6E34-1D84-6386-53CF-74D8ABD2CBFE}"/>
              </a:ext>
            </a:extLst>
          </p:cNvPr>
          <p:cNvSpPr>
            <a:spLocks noGrp="1"/>
          </p:cNvSpPr>
          <p:nvPr>
            <p:ph type="ctrTitle"/>
          </p:nvPr>
        </p:nvSpPr>
        <p:spPr>
          <a:xfrm>
            <a:off x="776613" y="2436574"/>
            <a:ext cx="8742169" cy="1440394"/>
          </a:xfrm>
        </p:spPr>
        <p:txBody>
          <a:bodyPr/>
          <a:lstStyle/>
          <a:p>
            <a:r>
              <a:rPr lang="en-US" dirty="0"/>
              <a:t>Core Shortlist Providers Overview</a:t>
            </a:r>
          </a:p>
        </p:txBody>
      </p:sp>
    </p:spTree>
    <p:extLst>
      <p:ext uri="{BB962C8B-B14F-4D97-AF65-F5344CB8AC3E}">
        <p14:creationId xmlns:p14="http://schemas.microsoft.com/office/powerpoint/2010/main" val="118164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CC517-BA81-7E79-8AB5-DB667FD28D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75C022-91E7-CAFA-8383-583D5076CBA5}"/>
              </a:ext>
            </a:extLst>
          </p:cNvPr>
          <p:cNvSpPr>
            <a:spLocks noGrp="1"/>
          </p:cNvSpPr>
          <p:nvPr>
            <p:ph type="ctrTitle"/>
          </p:nvPr>
        </p:nvSpPr>
        <p:spPr>
          <a:xfrm>
            <a:off x="776613" y="528821"/>
            <a:ext cx="10638774" cy="443198"/>
          </a:xfrm>
        </p:spPr>
        <p:txBody>
          <a:bodyPr/>
          <a:lstStyle/>
          <a:p>
            <a:r>
              <a:rPr lang="en-US" dirty="0">
                <a:hlinkClick r:id="rId2">
                  <a:extLst>
                    <a:ext uri="{A12FA001-AC4F-418D-AE19-62706E023703}">
                      <ahyp:hlinkClr xmlns:ahyp="http://schemas.microsoft.com/office/drawing/2018/hyperlinkcolor" val="tx"/>
                    </a:ext>
                  </a:extLst>
                </a:hlinkClick>
              </a:rPr>
              <a:t>FREEWORLD</a:t>
            </a:r>
            <a:endParaRPr lang="en-US" sz="1800" i="1" dirty="0">
              <a:solidFill>
                <a:schemeClr val="dk1"/>
              </a:solidFill>
              <a:latin typeface="Overpass Medium" pitchFamily="2" charset="77"/>
              <a:cs typeface="Calibri"/>
              <a:sym typeface="Calibri"/>
            </a:endParaRPr>
          </a:p>
        </p:txBody>
      </p:sp>
      <p:pic>
        <p:nvPicPr>
          <p:cNvPr id="11" name="Picture 10">
            <a:extLst>
              <a:ext uri="{FF2B5EF4-FFF2-40B4-BE49-F238E27FC236}">
                <a16:creationId xmlns:a16="http://schemas.microsoft.com/office/drawing/2014/main" id="{50175080-C7EC-4D5C-9D57-D721BAEC9A4C}"/>
              </a:ext>
            </a:extLst>
          </p:cNvPr>
          <p:cNvPicPr>
            <a:picLocks noChangeAspect="1"/>
          </p:cNvPicPr>
          <p:nvPr/>
        </p:nvPicPr>
        <p:blipFill>
          <a:blip r:embed="rId3"/>
          <a:stretch>
            <a:fillRect/>
          </a:stretch>
        </p:blipFill>
        <p:spPr>
          <a:xfrm>
            <a:off x="10331532" y="528820"/>
            <a:ext cx="831273" cy="831273"/>
          </a:xfrm>
          <a:prstGeom prst="rect">
            <a:avLst/>
          </a:prstGeom>
        </p:spPr>
      </p:pic>
      <p:sp>
        <p:nvSpPr>
          <p:cNvPr id="3" name="Text Placeholder 8">
            <a:extLst>
              <a:ext uri="{FF2B5EF4-FFF2-40B4-BE49-F238E27FC236}">
                <a16:creationId xmlns:a16="http://schemas.microsoft.com/office/drawing/2014/main" id="{E35C5ABD-455E-5E74-0608-5D6896A1C67C}"/>
              </a:ext>
            </a:extLst>
          </p:cNvPr>
          <p:cNvSpPr>
            <a:spLocks noGrp="1"/>
          </p:cNvSpPr>
          <p:nvPr>
            <p:ph type="body" sz="quarter" idx="10"/>
          </p:nvPr>
        </p:nvSpPr>
        <p:spPr>
          <a:xfrm>
            <a:off x="776289" y="1116464"/>
            <a:ext cx="5974136" cy="5298682"/>
          </a:xfrm>
        </p:spPr>
        <p:txBody>
          <a:bodyPr>
            <a:normAutofit/>
          </a:bodyPr>
          <a:lstStyle/>
          <a:p>
            <a:pPr marL="0" indent="0">
              <a:lnSpc>
                <a:spcPct val="100000"/>
              </a:lnSpc>
              <a:spcBef>
                <a:spcPts val="0"/>
              </a:spcBef>
              <a:buNone/>
            </a:pPr>
            <a:endParaRPr lang="en-US" sz="2200" b="1" dirty="0">
              <a:solidFill>
                <a:schemeClr val="tx1"/>
              </a:solidFill>
              <a:effectLst/>
              <a:latin typeface="Overpass Medium" panose="020B0604020202020204" charset="0"/>
              <a:ea typeface="Calibri" panose="020F0502020204030204" pitchFamily="34" charset="0"/>
            </a:endParaRPr>
          </a:p>
          <a:p>
            <a:pPr marL="0" indent="0">
              <a:lnSpc>
                <a:spcPct val="100000"/>
              </a:lnSpc>
              <a:spcBef>
                <a:spcPts val="0"/>
              </a:spcBef>
              <a:buNone/>
            </a:pPr>
            <a:endParaRPr lang="en-US" sz="2200" b="1" dirty="0">
              <a:solidFill>
                <a:schemeClr val="tx1"/>
              </a:solidFill>
              <a:effectLst/>
              <a:latin typeface="Overpass Medium" panose="020B0604020202020204" charset="0"/>
              <a:ea typeface="Calibri" panose="020F0502020204030204" pitchFamily="34" charset="0"/>
            </a:endParaRPr>
          </a:p>
          <a:p>
            <a:r>
              <a:rPr lang="en-US" sz="2200" dirty="0" err="1"/>
              <a:t>FreeWorld</a:t>
            </a:r>
            <a:r>
              <a:rPr lang="en-US" sz="2200" dirty="0"/>
              <a:t> empowers formerly incarcerated individuals to secure living-wage jobs, fostering financial independence and mobility.</a:t>
            </a:r>
          </a:p>
          <a:p>
            <a:r>
              <a:rPr lang="en-US" sz="2200" b="1" dirty="0">
                <a:solidFill>
                  <a:schemeClr val="accent3"/>
                </a:solidFill>
              </a:rPr>
              <a:t>Currently most ideal for</a:t>
            </a:r>
            <a:r>
              <a:rPr lang="en-US" sz="2200" dirty="0"/>
              <a:t>: individuals in Bay Area or Las Vegas with backgrounds who are interested in trucking.</a:t>
            </a:r>
          </a:p>
          <a:p>
            <a:endParaRPr lang="en-US" sz="2200" dirty="0">
              <a:solidFill>
                <a:schemeClr val="tx1"/>
              </a:solidFill>
              <a:effectLst/>
              <a:latin typeface="Overpass Medium" panose="020B0604020202020204" charset="0"/>
              <a:ea typeface="Calibri" panose="020F0502020204030204" pitchFamily="34" charset="0"/>
            </a:endParaRPr>
          </a:p>
        </p:txBody>
      </p:sp>
    </p:spTree>
    <p:extLst>
      <p:ext uri="{BB962C8B-B14F-4D97-AF65-F5344CB8AC3E}">
        <p14:creationId xmlns:p14="http://schemas.microsoft.com/office/powerpoint/2010/main" val="1118237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D0997-2314-7A8C-0D18-39E21CEB2E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1C7B54-4592-9BE7-15B9-640282DFDD39}"/>
              </a:ext>
            </a:extLst>
          </p:cNvPr>
          <p:cNvSpPr>
            <a:spLocks noGrp="1"/>
          </p:cNvSpPr>
          <p:nvPr>
            <p:ph type="ctrTitle"/>
          </p:nvPr>
        </p:nvSpPr>
        <p:spPr>
          <a:xfrm>
            <a:off x="776613" y="528821"/>
            <a:ext cx="10638774" cy="692497"/>
          </a:xfrm>
        </p:spPr>
        <p:txBody>
          <a:bodyPr/>
          <a:lstStyle/>
          <a:p>
            <a:r>
              <a:rPr lang="en-US" dirty="0">
                <a:hlinkClick r:id="rId2">
                  <a:extLst>
                    <a:ext uri="{A12FA001-AC4F-418D-AE19-62706E023703}">
                      <ahyp:hlinkClr xmlns:ahyp="http://schemas.microsoft.com/office/drawing/2018/hyperlinkcolor" val="tx"/>
                    </a:ext>
                  </a:extLst>
                </a:hlinkClick>
              </a:rPr>
              <a:t>FREEWORLD</a:t>
            </a:r>
            <a:r>
              <a:rPr lang="en-US" dirty="0"/>
              <a:t> </a:t>
            </a:r>
            <a:br>
              <a:rPr lang="en-US" dirty="0"/>
            </a:br>
            <a:endParaRPr lang="en-US" sz="1800" i="1" dirty="0">
              <a:solidFill>
                <a:schemeClr val="dk1"/>
              </a:solidFill>
              <a:latin typeface="Overpass Medium" pitchFamily="2" charset="77"/>
              <a:cs typeface="Calibri"/>
              <a:sym typeface="Calibri"/>
            </a:endParaRPr>
          </a:p>
        </p:txBody>
      </p:sp>
      <p:graphicFrame>
        <p:nvGraphicFramePr>
          <p:cNvPr id="10" name="Table 9">
            <a:extLst>
              <a:ext uri="{FF2B5EF4-FFF2-40B4-BE49-F238E27FC236}">
                <a16:creationId xmlns:a16="http://schemas.microsoft.com/office/drawing/2014/main" id="{99A4A2C0-7F68-EAB9-9B96-BDF789B1B9DD}"/>
              </a:ext>
            </a:extLst>
          </p:cNvPr>
          <p:cNvGraphicFramePr>
            <a:graphicFrameLocks noGrp="1"/>
          </p:cNvGraphicFramePr>
          <p:nvPr>
            <p:extLst>
              <p:ext uri="{D42A27DB-BD31-4B8C-83A1-F6EECF244321}">
                <p14:modId xmlns:p14="http://schemas.microsoft.com/office/powerpoint/2010/main" val="1865480180"/>
              </p:ext>
            </p:extLst>
          </p:nvPr>
        </p:nvGraphicFramePr>
        <p:xfrm>
          <a:off x="776613" y="1259987"/>
          <a:ext cx="10386192" cy="5613400"/>
        </p:xfrm>
        <a:graphic>
          <a:graphicData uri="http://schemas.openxmlformats.org/drawingml/2006/table">
            <a:tbl>
              <a:tblPr firstRow="1" bandRow="1">
                <a:tableStyleId>{3B4B98B0-60AC-42C2-AFA5-B58CD77FA1E5}</a:tableStyleId>
              </a:tblPr>
              <a:tblGrid>
                <a:gridCol w="2477575">
                  <a:extLst>
                    <a:ext uri="{9D8B030D-6E8A-4147-A177-3AD203B41FA5}">
                      <a16:colId xmlns:a16="http://schemas.microsoft.com/office/drawing/2014/main" val="2057493798"/>
                    </a:ext>
                  </a:extLst>
                </a:gridCol>
                <a:gridCol w="7908617">
                  <a:extLst>
                    <a:ext uri="{9D8B030D-6E8A-4147-A177-3AD203B41FA5}">
                      <a16:colId xmlns:a16="http://schemas.microsoft.com/office/drawing/2014/main" val="3194984846"/>
                    </a:ext>
                  </a:extLst>
                </a:gridCol>
              </a:tblGrid>
              <a:tr h="205742">
                <a:tc>
                  <a:txBody>
                    <a:bodyPr/>
                    <a:lstStyle/>
                    <a:p>
                      <a:r>
                        <a:rPr lang="en-US" dirty="0"/>
                        <a:t>CRITERIA</a:t>
                      </a:r>
                    </a:p>
                  </a:txBody>
                  <a:tcPr/>
                </a:tc>
                <a:tc>
                  <a:txBody>
                    <a:bodyPr/>
                    <a:lstStyle/>
                    <a:p>
                      <a:r>
                        <a:rPr lang="en-US" dirty="0"/>
                        <a:t>FINDINGS</a:t>
                      </a:r>
                    </a:p>
                  </a:txBody>
                  <a:tcPr/>
                </a:tc>
                <a:extLst>
                  <a:ext uri="{0D108BD9-81ED-4DB2-BD59-A6C34878D82A}">
                    <a16:rowId xmlns:a16="http://schemas.microsoft.com/office/drawing/2014/main" val="56435895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EF4323"/>
                          </a:solidFill>
                        </a:rPr>
                        <a:t>1. Accessibility &amp; Eligibility</a:t>
                      </a:r>
                    </a:p>
                  </a:txBody>
                  <a:tcPr/>
                </a:tc>
                <a:tc>
                  <a:txBody>
                    <a:bodyPr/>
                    <a:lstStyle/>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Age: 21-65</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Driving record: Fewer than 3 points; No DUI Conviction in the past 7 years</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Have a criminal record</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Have had license for at least 6 months </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Must live within 20 miles of one of their trucking school partners</a:t>
                      </a:r>
                    </a:p>
                  </a:txBody>
                  <a:tcPr/>
                </a:tc>
                <a:extLst>
                  <a:ext uri="{0D108BD9-81ED-4DB2-BD59-A6C34878D82A}">
                    <a16:rowId xmlns:a16="http://schemas.microsoft.com/office/drawing/2014/main" val="110146031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EF4323"/>
                          </a:solidFill>
                        </a:rPr>
                        <a:t>2. Cost &amp; Fee Structure</a:t>
                      </a:r>
                    </a:p>
                  </a:txBody>
                  <a:tcPr/>
                </a:tc>
                <a:tc>
                  <a:txBody>
                    <a:bodyPr/>
                    <a:lstStyle/>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Free permit training &amp; permit exam</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Bay Area &amp; Las Vegas; trucking school paid + $1,500 stipend</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Financial support for Uber rides &amp; obtaining IDs</a:t>
                      </a:r>
                    </a:p>
                  </a:txBody>
                  <a:tcPr/>
                </a:tc>
                <a:extLst>
                  <a:ext uri="{0D108BD9-81ED-4DB2-BD59-A6C34878D82A}">
                    <a16:rowId xmlns:a16="http://schemas.microsoft.com/office/drawing/2014/main" val="1476256593"/>
                  </a:ext>
                </a:extLst>
              </a:tr>
              <a:tr h="4441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EF4323"/>
                          </a:solidFill>
                          <a:latin typeface="+mn-lt"/>
                          <a:ea typeface="+mn-ea"/>
                          <a:cs typeface="+mn-cs"/>
                          <a:sym typeface="Arial"/>
                        </a:rPr>
                        <a:t>3. Ease of Use &amp; User Experience</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Mobile-friendly with accessible app</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Self—paced, with support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Assigned coach &amp; receive support for up to 5 years post-program</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Connections to trucking companies/employer partners</a:t>
                      </a:r>
                    </a:p>
                  </a:txBody>
                  <a:tcPr/>
                </a:tc>
                <a:extLst>
                  <a:ext uri="{0D108BD9-81ED-4DB2-BD59-A6C34878D82A}">
                    <a16:rowId xmlns:a16="http://schemas.microsoft.com/office/drawing/2014/main" val="50441476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EF4323"/>
                          </a:solidFill>
                        </a:rPr>
                        <a:t>4. Workforce Relevance &amp; Labor Market Alignment</a:t>
                      </a:r>
                    </a:p>
                  </a:txBody>
                  <a:tcPr/>
                </a:tc>
                <a:tc>
                  <a:txBody>
                    <a:bodyPr/>
                    <a:lstStyle/>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Trucking; projected to have 4% job growth in next 10 years; 237,600 per year (</a:t>
                      </a:r>
                      <a:r>
                        <a:rPr lang="en-US" sz="1400" b="0" i="0" u="none" strike="noStrike" cap="none" dirty="0" err="1">
                          <a:solidFill>
                            <a:schemeClr val="dk1"/>
                          </a:solidFill>
                          <a:latin typeface="Overpass Medium" pitchFamily="2" charset="77"/>
                          <a:cs typeface="Calibri"/>
                          <a:sym typeface="Calibri"/>
                          <a:hlinkClick r:id="rId3"/>
                        </a:rPr>
                        <a:t>careeronestop</a:t>
                      </a:r>
                      <a:r>
                        <a:rPr lang="en-US" sz="1400" b="0" i="0" u="none" strike="noStrike" cap="none" dirty="0">
                          <a:solidFill>
                            <a:schemeClr val="dk1"/>
                          </a:solidFill>
                          <a:latin typeface="Overpass Medium" pitchFamily="2" charset="77"/>
                          <a:cs typeface="Calibri"/>
                          <a:sym typeface="Calibri"/>
                        </a:rPr>
                        <a:t>)</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Program provides training &amp; support to get CDL-A permit, Class A CDL, and a job in trucking</a:t>
                      </a:r>
                    </a:p>
                  </a:txBody>
                  <a:tcPr/>
                </a:tc>
                <a:extLst>
                  <a:ext uri="{0D108BD9-81ED-4DB2-BD59-A6C34878D82A}">
                    <a16:rowId xmlns:a16="http://schemas.microsoft.com/office/drawing/2014/main" val="315345298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EF4323"/>
                          </a:solidFill>
                        </a:rPr>
                        <a:t>5. Skill-Building Potential</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ea typeface="+mn-ea"/>
                          <a:cs typeface="Calibri"/>
                          <a:sym typeface="Arial"/>
                        </a:rPr>
                        <a:t>Program provides training &amp; support to get CDL-A permit, Class A CDL, and a job in trucking</a:t>
                      </a:r>
                      <a:endParaRPr lang="en-US" sz="1400" b="0" i="0" u="none" strike="noStrike" cap="none" dirty="0">
                        <a:solidFill>
                          <a:schemeClr val="dk1"/>
                        </a:solidFill>
                        <a:latin typeface="Overpass Medium" pitchFamily="2" charset="77"/>
                        <a:ea typeface="+mn-ea"/>
                        <a:cs typeface="Calibri"/>
                        <a:sym typeface="Calibri"/>
                      </a:endParaRPr>
                    </a:p>
                  </a:txBody>
                  <a:tcPr/>
                </a:tc>
                <a:extLst>
                  <a:ext uri="{0D108BD9-81ED-4DB2-BD59-A6C34878D82A}">
                    <a16:rowId xmlns:a16="http://schemas.microsoft.com/office/drawing/2014/main" val="220984980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EF4323"/>
                          </a:solidFill>
                          <a:effectLst/>
                          <a:latin typeface="+mn-lt"/>
                          <a:ea typeface="+mn-ea"/>
                          <a:cs typeface="+mn-cs"/>
                          <a:sym typeface="Arial"/>
                        </a:rPr>
                        <a:t>6. Risk &amp; Quality Assurance</a:t>
                      </a:r>
                      <a:endParaRPr lang="en-US" sz="1400" b="1" i="0" u="none" strike="noStrike" cap="none" dirty="0">
                        <a:solidFill>
                          <a:srgbClr val="EF4323"/>
                        </a:solidFill>
                        <a:latin typeface="+mn-lt"/>
                        <a:ea typeface="+mn-ea"/>
                        <a:cs typeface="+mn-cs"/>
                        <a:sym typeface="Arial"/>
                      </a:endParaRPr>
                    </a:p>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Report that </a:t>
                      </a:r>
                      <a:r>
                        <a:rPr lang="en-US" sz="1400" b="0" i="0" u="none" strike="noStrike" cap="none" dirty="0" err="1">
                          <a:solidFill>
                            <a:schemeClr val="dk1"/>
                          </a:solidFill>
                          <a:latin typeface="Overpass Medium" pitchFamily="2" charset="77"/>
                          <a:cs typeface="Calibri"/>
                          <a:sym typeface="Calibri"/>
                        </a:rPr>
                        <a:t>FreeWorld</a:t>
                      </a:r>
                      <a:r>
                        <a:rPr lang="en-US" sz="1400" b="0" i="0" u="none" strike="noStrike" cap="none" dirty="0">
                          <a:solidFill>
                            <a:schemeClr val="dk1"/>
                          </a:solidFill>
                          <a:latin typeface="Overpass Medium" pitchFamily="2" charset="77"/>
                          <a:cs typeface="Calibri"/>
                          <a:sym typeface="Calibri"/>
                        </a:rPr>
                        <a:t> graduates typically earn $60,000 in their first year of driving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Maintain 85% placement rate &amp; less than 5% recidivism rate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After gaining 2-3 years of experience, driver earnings can escalate to over $100,000 per year (Source: </a:t>
                      </a:r>
                      <a:r>
                        <a:rPr lang="en-US" sz="1400" b="0" i="0" u="none" strike="noStrike" cap="none" dirty="0">
                          <a:solidFill>
                            <a:schemeClr val="dk1"/>
                          </a:solidFill>
                          <a:latin typeface="Overpass Medium" pitchFamily="2" charset="77"/>
                          <a:cs typeface="Calibri"/>
                          <a:sym typeface="Calibri"/>
                          <a:hlinkClick r:id="rId4"/>
                        </a:rPr>
                        <a:t>website</a:t>
                      </a:r>
                      <a:r>
                        <a:rPr lang="en-US" sz="1400" b="0" i="0" u="none" strike="noStrike" cap="none" dirty="0">
                          <a:solidFill>
                            <a:schemeClr val="dk1"/>
                          </a:solidFill>
                          <a:latin typeface="Overpass Medium" pitchFamily="2" charset="77"/>
                          <a:cs typeface="Calibri"/>
                          <a:sym typeface="Calibri"/>
                        </a:rPr>
                        <a:t> &amp; </a:t>
                      </a:r>
                      <a:r>
                        <a:rPr lang="en-US" sz="1400" b="0" i="0" u="none" strike="noStrike" cap="none" dirty="0">
                          <a:solidFill>
                            <a:schemeClr val="dk1"/>
                          </a:solidFill>
                          <a:latin typeface="Overpass Medium" pitchFamily="2" charset="77"/>
                          <a:cs typeface="Calibri"/>
                          <a:sym typeface="Calibri"/>
                          <a:hlinkClick r:id="rId5"/>
                        </a:rPr>
                        <a:t>case study</a:t>
                      </a:r>
                      <a:r>
                        <a:rPr lang="en-US" sz="1400" b="0" i="0" u="none" strike="noStrike" cap="none" dirty="0">
                          <a:solidFill>
                            <a:schemeClr val="dk1"/>
                          </a:solidFill>
                          <a:latin typeface="Overpass Medium" pitchFamily="2" charset="77"/>
                          <a:cs typeface="Calibri"/>
                          <a:sym typeface="Calibri"/>
                        </a:rPr>
                        <a: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Two-star rating (65%) on Charity Navigator due to financial sustainability and governance factors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1400" b="0" i="0" u="none" strike="noStrike" cap="none" dirty="0">
                        <a:solidFill>
                          <a:schemeClr val="dk1"/>
                        </a:solidFill>
                        <a:latin typeface="Overpass Medium" pitchFamily="2" charset="77"/>
                        <a:cs typeface="Calibri"/>
                        <a:sym typeface="Calibri"/>
                      </a:endParaRPr>
                    </a:p>
                  </a:txBody>
                  <a:tcPr/>
                </a:tc>
                <a:extLst>
                  <a:ext uri="{0D108BD9-81ED-4DB2-BD59-A6C34878D82A}">
                    <a16:rowId xmlns:a16="http://schemas.microsoft.com/office/drawing/2014/main" val="2159368206"/>
                  </a:ext>
                </a:extLst>
              </a:tr>
            </a:tbl>
          </a:graphicData>
        </a:graphic>
      </p:graphicFrame>
      <p:pic>
        <p:nvPicPr>
          <p:cNvPr id="11" name="Picture 10">
            <a:extLst>
              <a:ext uri="{FF2B5EF4-FFF2-40B4-BE49-F238E27FC236}">
                <a16:creationId xmlns:a16="http://schemas.microsoft.com/office/drawing/2014/main" id="{917BDEB4-A1FA-C57C-4ED6-EAA363328F1D}"/>
              </a:ext>
            </a:extLst>
          </p:cNvPr>
          <p:cNvPicPr>
            <a:picLocks noChangeAspect="1"/>
          </p:cNvPicPr>
          <p:nvPr/>
        </p:nvPicPr>
        <p:blipFill>
          <a:blip r:embed="rId6"/>
          <a:stretch>
            <a:fillRect/>
          </a:stretch>
        </p:blipFill>
        <p:spPr>
          <a:xfrm>
            <a:off x="10331532" y="528820"/>
            <a:ext cx="831273" cy="831273"/>
          </a:xfrm>
          <a:prstGeom prst="rect">
            <a:avLst/>
          </a:prstGeom>
        </p:spPr>
      </p:pic>
    </p:spTree>
    <p:extLst>
      <p:ext uri="{BB962C8B-B14F-4D97-AF65-F5344CB8AC3E}">
        <p14:creationId xmlns:p14="http://schemas.microsoft.com/office/powerpoint/2010/main" val="731459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86351-4F14-4AD0-DA78-DE4D0A0AB88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2D20BD6-C93C-6040-73E0-7537A5CA5E06}"/>
              </a:ext>
            </a:extLst>
          </p:cNvPr>
          <p:cNvSpPr>
            <a:spLocks noGrp="1"/>
          </p:cNvSpPr>
          <p:nvPr>
            <p:ph type="body" sz="quarter" idx="10"/>
          </p:nvPr>
        </p:nvSpPr>
        <p:spPr/>
        <p:txBody>
          <a:bodyPr/>
          <a:lstStyle/>
          <a:p>
            <a:pPr marL="50800" indent="0">
              <a:buNone/>
            </a:pPr>
            <a:r>
              <a:rPr lang="en-US" b="1" dirty="0">
                <a:solidFill>
                  <a:srgbClr val="EF4323"/>
                </a:solidFill>
              </a:rPr>
              <a:t>Highlights</a:t>
            </a:r>
          </a:p>
          <a:p>
            <a:r>
              <a:rPr lang="en-US" dirty="0"/>
              <a:t>Community served: Specifically geared towards returning citizens </a:t>
            </a:r>
          </a:p>
          <a:p>
            <a:r>
              <a:rPr lang="en-US" dirty="0"/>
              <a:t>Accessibility: Phone support &amp; app that are tailored to the community and common tech barriers</a:t>
            </a:r>
          </a:p>
          <a:p>
            <a:r>
              <a:rPr lang="en-US" dirty="0"/>
              <a:t>Clear path &amp; tangible outcomes: Guide participants through earning CDL-A permit (self-paced online classes) and then connect them to local trucking school</a:t>
            </a:r>
          </a:p>
          <a:p>
            <a:r>
              <a:rPr lang="en-US" dirty="0"/>
              <a:t>Cost: For Bay Area &amp; Las Vegas participants, free trucking school + stipend</a:t>
            </a:r>
          </a:p>
          <a:p>
            <a:r>
              <a:rPr lang="en-US" dirty="0"/>
              <a:t>Employer partnerships: Established partnerships with employers &amp; warm hand-offs to jobs</a:t>
            </a:r>
          </a:p>
        </p:txBody>
      </p:sp>
      <p:sp>
        <p:nvSpPr>
          <p:cNvPr id="3" name="Text Placeholder 2">
            <a:extLst>
              <a:ext uri="{FF2B5EF4-FFF2-40B4-BE49-F238E27FC236}">
                <a16:creationId xmlns:a16="http://schemas.microsoft.com/office/drawing/2014/main" id="{EA0A1EEA-E82E-985A-B19F-1F0A74A5BE40}"/>
              </a:ext>
            </a:extLst>
          </p:cNvPr>
          <p:cNvSpPr>
            <a:spLocks noGrp="1"/>
          </p:cNvSpPr>
          <p:nvPr>
            <p:ph type="body" sz="quarter" idx="11"/>
          </p:nvPr>
        </p:nvSpPr>
        <p:spPr/>
        <p:txBody>
          <a:bodyPr/>
          <a:lstStyle/>
          <a:p>
            <a:pPr marL="50800" indent="0">
              <a:buNone/>
            </a:pPr>
            <a:r>
              <a:rPr lang="en-US" b="1" dirty="0">
                <a:solidFill>
                  <a:srgbClr val="EF4323"/>
                </a:solidFill>
              </a:rPr>
              <a:t>Considerations</a:t>
            </a:r>
            <a:endParaRPr lang="en-US" dirty="0"/>
          </a:p>
          <a:p>
            <a:r>
              <a:rPr lang="en-US" dirty="0"/>
              <a:t>Narrow geographic focus: Must live within 20 miles of trucking school partners (in California, these include Oakland, San Francisco, Modesto, Stockton, and Inland Empire)</a:t>
            </a:r>
          </a:p>
          <a:p>
            <a:r>
              <a:rPr lang="en-US" dirty="0"/>
              <a:t>Waitlist: Many areas are waitlist only at the moment</a:t>
            </a:r>
          </a:p>
          <a:p>
            <a:r>
              <a:rPr lang="en-US" dirty="0"/>
              <a:t>Cost: For participants not in Bay Area or Las Vegas, trucking school is not covered, and no stipend</a:t>
            </a:r>
          </a:p>
          <a:p>
            <a:r>
              <a:rPr lang="en-US" dirty="0"/>
              <a:t>Barriers: May be inaccessible for folks with driving record and/or travel restrictions; Need for in-person attendance to full-time trucking school may be inaccessible for some</a:t>
            </a:r>
          </a:p>
        </p:txBody>
      </p:sp>
      <p:sp>
        <p:nvSpPr>
          <p:cNvPr id="4" name="Title 3">
            <a:extLst>
              <a:ext uri="{FF2B5EF4-FFF2-40B4-BE49-F238E27FC236}">
                <a16:creationId xmlns:a16="http://schemas.microsoft.com/office/drawing/2014/main" id="{3E0BC628-D85F-6B63-9935-5672A9CE2C3F}"/>
              </a:ext>
            </a:extLst>
          </p:cNvPr>
          <p:cNvSpPr>
            <a:spLocks noGrp="1"/>
          </p:cNvSpPr>
          <p:nvPr>
            <p:ph type="ctrTitle"/>
          </p:nvPr>
        </p:nvSpPr>
        <p:spPr>
          <a:xfrm>
            <a:off x="776613" y="528821"/>
            <a:ext cx="10638774" cy="692497"/>
          </a:xfrm>
        </p:spPr>
        <p:txBody>
          <a:bodyPr/>
          <a:lstStyle/>
          <a:p>
            <a:r>
              <a:rPr lang="en-US" dirty="0">
                <a:hlinkClick r:id="rId2">
                  <a:extLst>
                    <a:ext uri="{A12FA001-AC4F-418D-AE19-62706E023703}">
                      <ahyp:hlinkClr xmlns:ahyp="http://schemas.microsoft.com/office/drawing/2018/hyperlinkcolor" val="tx"/>
                    </a:ext>
                  </a:extLst>
                </a:hlinkClick>
              </a:rPr>
              <a:t>FREEWORLD</a:t>
            </a:r>
            <a:br>
              <a:rPr lang="en-US" dirty="0"/>
            </a:br>
            <a:endParaRPr lang="en-US" sz="1800" i="1" dirty="0">
              <a:solidFill>
                <a:schemeClr val="dk1"/>
              </a:solidFill>
              <a:latin typeface="Overpass Medium" pitchFamily="2" charset="77"/>
              <a:cs typeface="Calibri"/>
              <a:sym typeface="Calibri"/>
            </a:endParaRPr>
          </a:p>
        </p:txBody>
      </p:sp>
      <p:pic>
        <p:nvPicPr>
          <p:cNvPr id="5" name="Picture 4">
            <a:extLst>
              <a:ext uri="{FF2B5EF4-FFF2-40B4-BE49-F238E27FC236}">
                <a16:creationId xmlns:a16="http://schemas.microsoft.com/office/drawing/2014/main" id="{E673193A-B605-C82C-5929-313EDE91DA9C}"/>
              </a:ext>
            </a:extLst>
          </p:cNvPr>
          <p:cNvPicPr>
            <a:picLocks noChangeAspect="1"/>
          </p:cNvPicPr>
          <p:nvPr/>
        </p:nvPicPr>
        <p:blipFill>
          <a:blip r:embed="rId3"/>
          <a:stretch>
            <a:fillRect/>
          </a:stretch>
        </p:blipFill>
        <p:spPr>
          <a:xfrm>
            <a:off x="10331532" y="528820"/>
            <a:ext cx="831273" cy="831273"/>
          </a:xfrm>
          <a:prstGeom prst="rect">
            <a:avLst/>
          </a:prstGeom>
        </p:spPr>
      </p:pic>
    </p:spTree>
    <p:extLst>
      <p:ext uri="{BB962C8B-B14F-4D97-AF65-F5344CB8AC3E}">
        <p14:creationId xmlns:p14="http://schemas.microsoft.com/office/powerpoint/2010/main" val="1792338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E7F6C-0F73-3600-D17C-04C78DB5D1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687153-608F-34CD-4CF8-B8D0B4FBC371}"/>
              </a:ext>
            </a:extLst>
          </p:cNvPr>
          <p:cNvSpPr>
            <a:spLocks noGrp="1"/>
          </p:cNvSpPr>
          <p:nvPr>
            <p:ph type="ctrTitle"/>
          </p:nvPr>
        </p:nvSpPr>
        <p:spPr>
          <a:xfrm>
            <a:off x="776613" y="528821"/>
            <a:ext cx="10638774" cy="692497"/>
          </a:xfrm>
        </p:spPr>
        <p:txBody>
          <a:bodyPr/>
          <a:lstStyle/>
          <a:p>
            <a:r>
              <a:rPr lang="en-US" dirty="0">
                <a:hlinkClick r:id="rId2">
                  <a:extLst>
                    <a:ext uri="{A12FA001-AC4F-418D-AE19-62706E023703}">
                      <ahyp:hlinkClr xmlns:ahyp="http://schemas.microsoft.com/office/drawing/2018/hyperlinkcolor" val="tx"/>
                    </a:ext>
                  </a:extLst>
                </a:hlinkClick>
              </a:rPr>
              <a:t>EMERGE CAREER</a:t>
            </a:r>
            <a:br>
              <a:rPr lang="en-US" dirty="0"/>
            </a:br>
            <a:endParaRPr lang="en-US" sz="1800" i="1" dirty="0">
              <a:solidFill>
                <a:schemeClr val="dk1"/>
              </a:solidFill>
              <a:latin typeface="Overpass Medium" pitchFamily="2" charset="77"/>
              <a:cs typeface="Calibri"/>
              <a:sym typeface="Calibri"/>
            </a:endParaRPr>
          </a:p>
        </p:txBody>
      </p:sp>
      <p:sp>
        <p:nvSpPr>
          <p:cNvPr id="3" name="Text Placeholder 8">
            <a:extLst>
              <a:ext uri="{FF2B5EF4-FFF2-40B4-BE49-F238E27FC236}">
                <a16:creationId xmlns:a16="http://schemas.microsoft.com/office/drawing/2014/main" id="{1B031C78-822B-4113-3C3D-2479BFF6403D}"/>
              </a:ext>
            </a:extLst>
          </p:cNvPr>
          <p:cNvSpPr>
            <a:spLocks noGrp="1"/>
          </p:cNvSpPr>
          <p:nvPr>
            <p:ph type="body" sz="quarter" idx="10"/>
          </p:nvPr>
        </p:nvSpPr>
        <p:spPr>
          <a:xfrm>
            <a:off x="776289" y="1116464"/>
            <a:ext cx="5974136" cy="5298682"/>
          </a:xfrm>
        </p:spPr>
        <p:txBody>
          <a:bodyPr>
            <a:normAutofit/>
          </a:bodyPr>
          <a:lstStyle/>
          <a:p>
            <a:pPr marL="0" indent="0">
              <a:lnSpc>
                <a:spcPct val="100000"/>
              </a:lnSpc>
              <a:spcBef>
                <a:spcPts val="0"/>
              </a:spcBef>
              <a:buNone/>
            </a:pPr>
            <a:endParaRPr lang="en-US" sz="2200" b="1" dirty="0">
              <a:solidFill>
                <a:schemeClr val="tx1"/>
              </a:solidFill>
              <a:effectLst/>
              <a:latin typeface="Overpass Medium" panose="020B0604020202020204" charset="0"/>
              <a:ea typeface="Calibri" panose="020F0502020204030204" pitchFamily="34" charset="0"/>
            </a:endParaRPr>
          </a:p>
          <a:p>
            <a:pPr marL="0" indent="0">
              <a:lnSpc>
                <a:spcPct val="100000"/>
              </a:lnSpc>
              <a:spcBef>
                <a:spcPts val="0"/>
              </a:spcBef>
              <a:buNone/>
            </a:pPr>
            <a:endParaRPr lang="en-US" sz="2200" b="1" dirty="0">
              <a:solidFill>
                <a:schemeClr val="tx1"/>
              </a:solidFill>
              <a:effectLst/>
              <a:latin typeface="Overpass Medium" panose="020B0604020202020204" charset="0"/>
              <a:ea typeface="Calibri" panose="020F0502020204030204" pitchFamily="34" charset="0"/>
            </a:endParaRPr>
          </a:p>
          <a:p>
            <a:r>
              <a:rPr lang="en-US" sz="2000" dirty="0"/>
              <a:t>Emerge partners with governments to deliver technology-powered workforce development solutions that prioritize those who need them most—individuals with criminal records and those living in poverty—transforming a crisis into a win-win-win for families, communities, and the economy.</a:t>
            </a:r>
          </a:p>
          <a:p>
            <a:r>
              <a:rPr lang="en-US" sz="2000" b="1" dirty="0">
                <a:solidFill>
                  <a:schemeClr val="accent3"/>
                </a:solidFill>
              </a:rPr>
              <a:t>Currently most ideal for: </a:t>
            </a:r>
            <a:r>
              <a:rPr lang="en-US" sz="2000" dirty="0"/>
              <a:t>individuals in Massachusetts, New York City and Sacramento, California with backgrounds interested in trucking.</a:t>
            </a:r>
            <a:endParaRPr lang="en-US" sz="2000" dirty="0">
              <a:solidFill>
                <a:schemeClr val="tx1"/>
              </a:solidFill>
              <a:effectLst/>
              <a:latin typeface="Overpass Medium" panose="020B0604020202020204" charset="0"/>
              <a:ea typeface="Calibri" panose="020F0502020204030204" pitchFamily="34" charset="0"/>
            </a:endParaRPr>
          </a:p>
        </p:txBody>
      </p:sp>
      <p:pic>
        <p:nvPicPr>
          <p:cNvPr id="2" name="Picture 1">
            <a:extLst>
              <a:ext uri="{FF2B5EF4-FFF2-40B4-BE49-F238E27FC236}">
                <a16:creationId xmlns:a16="http://schemas.microsoft.com/office/drawing/2014/main" id="{ADA6C544-E549-8EBD-0A31-F946AD1811A0}"/>
              </a:ext>
            </a:extLst>
          </p:cNvPr>
          <p:cNvPicPr>
            <a:picLocks noChangeAspect="1"/>
          </p:cNvPicPr>
          <p:nvPr/>
        </p:nvPicPr>
        <p:blipFill>
          <a:blip r:embed="rId3"/>
          <a:stretch>
            <a:fillRect/>
          </a:stretch>
        </p:blipFill>
        <p:spPr>
          <a:xfrm>
            <a:off x="9228368" y="665631"/>
            <a:ext cx="2337813" cy="374383"/>
          </a:xfrm>
          <a:prstGeom prst="rect">
            <a:avLst/>
          </a:prstGeom>
        </p:spPr>
      </p:pic>
    </p:spTree>
    <p:extLst>
      <p:ext uri="{BB962C8B-B14F-4D97-AF65-F5344CB8AC3E}">
        <p14:creationId xmlns:p14="http://schemas.microsoft.com/office/powerpoint/2010/main" val="4069045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0694C-61AC-8176-1910-7626BEAD3EB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830B31-22CC-9895-3AC1-C91B4CA4A6CE}"/>
              </a:ext>
            </a:extLst>
          </p:cNvPr>
          <p:cNvSpPr>
            <a:spLocks noGrp="1"/>
          </p:cNvSpPr>
          <p:nvPr>
            <p:ph type="ctrTitle"/>
          </p:nvPr>
        </p:nvSpPr>
        <p:spPr>
          <a:xfrm>
            <a:off x="776613" y="528821"/>
            <a:ext cx="10638774" cy="692497"/>
          </a:xfrm>
        </p:spPr>
        <p:txBody>
          <a:bodyPr/>
          <a:lstStyle/>
          <a:p>
            <a:r>
              <a:rPr lang="en-US" dirty="0">
                <a:hlinkClick r:id="rId2">
                  <a:extLst>
                    <a:ext uri="{A12FA001-AC4F-418D-AE19-62706E023703}">
                      <ahyp:hlinkClr xmlns:ahyp="http://schemas.microsoft.com/office/drawing/2018/hyperlinkcolor" val="tx"/>
                    </a:ext>
                  </a:extLst>
                </a:hlinkClick>
              </a:rPr>
              <a:t>EMERGE CAREER </a:t>
            </a:r>
            <a:br>
              <a:rPr lang="en-US" dirty="0"/>
            </a:br>
            <a:endParaRPr lang="en-US" sz="1800" i="1" dirty="0">
              <a:solidFill>
                <a:schemeClr val="dk1"/>
              </a:solidFill>
              <a:latin typeface="Overpass Medium" pitchFamily="2" charset="77"/>
              <a:cs typeface="Calibri"/>
              <a:sym typeface="Calibri"/>
            </a:endParaRPr>
          </a:p>
        </p:txBody>
      </p:sp>
      <p:graphicFrame>
        <p:nvGraphicFramePr>
          <p:cNvPr id="10" name="Table 9">
            <a:extLst>
              <a:ext uri="{FF2B5EF4-FFF2-40B4-BE49-F238E27FC236}">
                <a16:creationId xmlns:a16="http://schemas.microsoft.com/office/drawing/2014/main" id="{0CC83553-28CB-E0E8-2F71-75D4C995F444}"/>
              </a:ext>
            </a:extLst>
          </p:cNvPr>
          <p:cNvGraphicFramePr>
            <a:graphicFrameLocks noGrp="1"/>
          </p:cNvGraphicFramePr>
          <p:nvPr>
            <p:extLst>
              <p:ext uri="{D42A27DB-BD31-4B8C-83A1-F6EECF244321}">
                <p14:modId xmlns:p14="http://schemas.microsoft.com/office/powerpoint/2010/main" val="2632298093"/>
              </p:ext>
            </p:extLst>
          </p:nvPr>
        </p:nvGraphicFramePr>
        <p:xfrm>
          <a:off x="776613" y="1168949"/>
          <a:ext cx="10386192" cy="5760720"/>
        </p:xfrm>
        <a:graphic>
          <a:graphicData uri="http://schemas.openxmlformats.org/drawingml/2006/table">
            <a:tbl>
              <a:tblPr firstRow="1" bandRow="1">
                <a:tableStyleId>{3B4B98B0-60AC-42C2-AFA5-B58CD77FA1E5}</a:tableStyleId>
              </a:tblPr>
              <a:tblGrid>
                <a:gridCol w="2477575">
                  <a:extLst>
                    <a:ext uri="{9D8B030D-6E8A-4147-A177-3AD203B41FA5}">
                      <a16:colId xmlns:a16="http://schemas.microsoft.com/office/drawing/2014/main" val="2057493798"/>
                    </a:ext>
                  </a:extLst>
                </a:gridCol>
                <a:gridCol w="7908617">
                  <a:extLst>
                    <a:ext uri="{9D8B030D-6E8A-4147-A177-3AD203B41FA5}">
                      <a16:colId xmlns:a16="http://schemas.microsoft.com/office/drawing/2014/main" val="3194984846"/>
                    </a:ext>
                  </a:extLst>
                </a:gridCol>
              </a:tblGrid>
              <a:tr h="205742">
                <a:tc>
                  <a:txBody>
                    <a:bodyPr/>
                    <a:lstStyle/>
                    <a:p>
                      <a:r>
                        <a:rPr lang="en-US" dirty="0"/>
                        <a:t>CRITERIA</a:t>
                      </a:r>
                    </a:p>
                  </a:txBody>
                  <a:tcPr/>
                </a:tc>
                <a:tc>
                  <a:txBody>
                    <a:bodyPr/>
                    <a:lstStyle/>
                    <a:p>
                      <a:r>
                        <a:rPr lang="en-US" dirty="0"/>
                        <a:t>FINDINGS</a:t>
                      </a:r>
                    </a:p>
                  </a:txBody>
                  <a:tcPr/>
                </a:tc>
                <a:extLst>
                  <a:ext uri="{0D108BD9-81ED-4DB2-BD59-A6C34878D82A}">
                    <a16:rowId xmlns:a16="http://schemas.microsoft.com/office/drawing/2014/main" val="56435895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EF4323"/>
                          </a:solidFill>
                        </a:rPr>
                        <a:t>1. Accessibility &amp; Eligibility</a:t>
                      </a:r>
                    </a:p>
                  </a:txBody>
                  <a:tcPr/>
                </a:tc>
                <a:tc>
                  <a:txBody>
                    <a:bodyPr/>
                    <a:lstStyle/>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Must live in: Massachusetts (multiple locations), New York City (all 5 boroughs), Sacramento, California</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Must have criminal justice involvement</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Must be able to pass a DOT Medical Physical Examination</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Must meet driving record, criminal history, drug testing &amp;  </a:t>
                      </a:r>
                      <a:r>
                        <a:rPr lang="en-US" sz="1400" b="0" i="0" u="none" strike="noStrike" cap="none" dirty="0">
                          <a:solidFill>
                            <a:schemeClr val="dk1"/>
                          </a:solidFill>
                          <a:latin typeface="Overpass Medium" pitchFamily="2" charset="77"/>
                          <a:cs typeface="Calibri"/>
                          <a:sym typeface="Calibri"/>
                          <a:hlinkClick r:id="rId3"/>
                        </a:rPr>
                        <a:t>requirements</a:t>
                      </a:r>
                      <a:endParaRPr lang="en-US" sz="1400" b="0" i="0" u="none" strike="noStrike" cap="none" dirty="0">
                        <a:solidFill>
                          <a:schemeClr val="dk1"/>
                        </a:solidFill>
                        <a:latin typeface="Overpass Medium" pitchFamily="2" charset="77"/>
                        <a:cs typeface="Calibri"/>
                        <a:sym typeface="Calibri"/>
                      </a:endParaRPr>
                    </a:p>
                  </a:txBody>
                  <a:tcPr/>
                </a:tc>
                <a:extLst>
                  <a:ext uri="{0D108BD9-81ED-4DB2-BD59-A6C34878D82A}">
                    <a16:rowId xmlns:a16="http://schemas.microsoft.com/office/drawing/2014/main" val="110146031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EF4323"/>
                          </a:solidFill>
                        </a:rPr>
                        <a:t>2. Cost &amp; Fee Structure</a:t>
                      </a:r>
                    </a:p>
                  </a:txBody>
                  <a:tcPr/>
                </a:tc>
                <a:tc>
                  <a:txBody>
                    <a:bodyPr/>
                    <a:lstStyle/>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Free permit training, permit exam and trucking school</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Do not seem to offer additional support (e.g., transportation, IDs, etc.)</a:t>
                      </a:r>
                    </a:p>
                  </a:txBody>
                  <a:tcPr/>
                </a:tc>
                <a:extLst>
                  <a:ext uri="{0D108BD9-81ED-4DB2-BD59-A6C34878D82A}">
                    <a16:rowId xmlns:a16="http://schemas.microsoft.com/office/drawing/2014/main" val="1476256593"/>
                  </a:ext>
                </a:extLst>
              </a:tr>
              <a:tr h="4441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EF4323"/>
                          </a:solidFill>
                          <a:latin typeface="+mn-lt"/>
                          <a:ea typeface="+mn-ea"/>
                          <a:cs typeface="+mn-cs"/>
                          <a:sym typeface="Arial"/>
                        </a:rPr>
                        <a:t>3. Ease of Use &amp; User Experience</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Application and onboarding process includes interview and assessment to ensure readiness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Accessible via mobile, tablet, or computer</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Format is self-paced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Assigned coach who checks in during trucking school &amp; supports with job search/applications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Offer connections to partner companies and hiring managers; send resume directly to hiring companies</a:t>
                      </a:r>
                    </a:p>
                  </a:txBody>
                  <a:tcPr/>
                </a:tc>
                <a:extLst>
                  <a:ext uri="{0D108BD9-81ED-4DB2-BD59-A6C34878D82A}">
                    <a16:rowId xmlns:a16="http://schemas.microsoft.com/office/drawing/2014/main" val="50441476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EF4323"/>
                          </a:solidFill>
                        </a:rPr>
                        <a:t>4. Workforce Relevance &amp; Labor Market Alignment</a:t>
                      </a:r>
                    </a:p>
                  </a:txBody>
                  <a:tcPr/>
                </a:tc>
                <a:tc>
                  <a:txBody>
                    <a:bodyPr/>
                    <a:lstStyle/>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Trucking; projected to have 4% job growth in next 10 years; 237,600 per year (</a:t>
                      </a:r>
                      <a:r>
                        <a:rPr lang="en-US" sz="1400" b="0" i="0" u="none" strike="noStrike" cap="none" dirty="0">
                          <a:solidFill>
                            <a:schemeClr val="dk1"/>
                          </a:solidFill>
                          <a:latin typeface="Overpass Medium" pitchFamily="2" charset="77"/>
                          <a:cs typeface="Calibri"/>
                          <a:sym typeface="Calibri"/>
                          <a:hlinkClick r:id="rId4"/>
                        </a:rPr>
                        <a:t>careeronestop</a:t>
                      </a:r>
                      <a:r>
                        <a:rPr lang="en-US" sz="1400" b="0" i="0" u="none" strike="noStrike" cap="none" dirty="0">
                          <a:solidFill>
                            <a:schemeClr val="dk1"/>
                          </a:solidFill>
                          <a:latin typeface="Overpass Medium" pitchFamily="2" charset="77"/>
                          <a:cs typeface="Calibri"/>
                          <a:sym typeface="Calibri"/>
                        </a:rPr>
                        <a:t>)</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Program provides training &amp; support to get CDL-A permit, Class A CDL, and a job in trucking</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Must be willing and able to travel across state lines for extended periods</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Must be clear of marijuana use for the past 3 months minimum</a:t>
                      </a:r>
                    </a:p>
                  </a:txBody>
                  <a:tcPr/>
                </a:tc>
                <a:extLst>
                  <a:ext uri="{0D108BD9-81ED-4DB2-BD59-A6C34878D82A}">
                    <a16:rowId xmlns:a16="http://schemas.microsoft.com/office/drawing/2014/main" val="315345298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EF4323"/>
                          </a:solidFill>
                        </a:rPr>
                        <a:t>5. Skill-Building Potential</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ea typeface="+mn-ea"/>
                          <a:cs typeface="Calibri"/>
                          <a:sym typeface="Arial"/>
                        </a:rPr>
                        <a:t>Currently only trucking, but according to website will be expanding to offer Roofing , Welding, Construction, and Carpentry programs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ea typeface="+mn-ea"/>
                          <a:cs typeface="Calibri"/>
                          <a:sym typeface="Arial"/>
                        </a:rPr>
                        <a:t>Program provides training &amp; support to get CDL-A permit, Class A CDL, and a job in trucking</a:t>
                      </a:r>
                      <a:endParaRPr lang="en-US" sz="1400" b="0" i="0" u="none" strike="noStrike" cap="none" dirty="0">
                        <a:solidFill>
                          <a:schemeClr val="dk1"/>
                        </a:solidFill>
                        <a:latin typeface="Overpass Medium" pitchFamily="2" charset="77"/>
                        <a:ea typeface="+mn-ea"/>
                        <a:cs typeface="Calibri"/>
                        <a:sym typeface="Calibri"/>
                      </a:endParaRPr>
                    </a:p>
                  </a:txBody>
                  <a:tcPr/>
                </a:tc>
                <a:extLst>
                  <a:ext uri="{0D108BD9-81ED-4DB2-BD59-A6C34878D82A}">
                    <a16:rowId xmlns:a16="http://schemas.microsoft.com/office/drawing/2014/main" val="220984980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EF4323"/>
                          </a:solidFill>
                          <a:effectLst/>
                          <a:latin typeface="+mn-lt"/>
                          <a:ea typeface="+mn-ea"/>
                          <a:cs typeface="+mn-cs"/>
                          <a:sym typeface="Arial"/>
                        </a:rPr>
                        <a:t>6. Risk &amp; Quality Assurance</a:t>
                      </a:r>
                      <a:endParaRPr lang="en-US" sz="1400" b="1" i="0" u="none" strike="noStrike" cap="none" dirty="0">
                        <a:solidFill>
                          <a:srgbClr val="EF4323"/>
                        </a:solidFill>
                        <a:latin typeface="+mn-lt"/>
                        <a:ea typeface="+mn-ea"/>
                        <a:cs typeface="+mn-cs"/>
                        <a:sym typeface="Arial"/>
                      </a:endParaRPr>
                    </a:p>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Report 94% Graduation Rate and 100% Placement Rate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83,284.25 average starting wage for program graduates (source: </a:t>
                      </a:r>
                      <a:r>
                        <a:rPr lang="en-US" sz="1400" b="0" i="0" u="none" strike="noStrike" cap="none" dirty="0">
                          <a:solidFill>
                            <a:schemeClr val="dk1"/>
                          </a:solidFill>
                          <a:latin typeface="Overpass Medium" pitchFamily="2" charset="77"/>
                          <a:cs typeface="Calibri"/>
                          <a:sym typeface="Calibri"/>
                          <a:hlinkClick r:id="rId5"/>
                        </a:rPr>
                        <a:t>website</a:t>
                      </a:r>
                      <a:r>
                        <a:rPr lang="en-US" sz="1400" b="0" i="0" u="none" strike="noStrike" cap="none" dirty="0">
                          <a:solidFill>
                            <a:schemeClr val="dk1"/>
                          </a:solidFill>
                          <a:latin typeface="Overpass Medium" pitchFamily="2" charset="77"/>
                          <a:cs typeface="Calibri"/>
                          <a:sym typeface="Calibri"/>
                        </a:rPr>
                        <a: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1400" b="0" i="0" u="none" strike="noStrike" cap="none" dirty="0">
                        <a:solidFill>
                          <a:schemeClr val="dk1"/>
                        </a:solidFill>
                        <a:latin typeface="Overpass Medium" pitchFamily="2" charset="77"/>
                        <a:cs typeface="Calibri"/>
                        <a:sym typeface="Calibri"/>
                      </a:endParaRPr>
                    </a:p>
                  </a:txBody>
                  <a:tcPr/>
                </a:tc>
                <a:extLst>
                  <a:ext uri="{0D108BD9-81ED-4DB2-BD59-A6C34878D82A}">
                    <a16:rowId xmlns:a16="http://schemas.microsoft.com/office/drawing/2014/main" val="2159368206"/>
                  </a:ext>
                </a:extLst>
              </a:tr>
            </a:tbl>
          </a:graphicData>
        </a:graphic>
      </p:graphicFrame>
      <p:pic>
        <p:nvPicPr>
          <p:cNvPr id="2" name="Picture 1">
            <a:extLst>
              <a:ext uri="{FF2B5EF4-FFF2-40B4-BE49-F238E27FC236}">
                <a16:creationId xmlns:a16="http://schemas.microsoft.com/office/drawing/2014/main" id="{DFDCFD29-768C-5F1F-0A3E-A496BE03960E}"/>
              </a:ext>
            </a:extLst>
          </p:cNvPr>
          <p:cNvPicPr>
            <a:picLocks noChangeAspect="1"/>
          </p:cNvPicPr>
          <p:nvPr/>
        </p:nvPicPr>
        <p:blipFill>
          <a:blip r:embed="rId6"/>
          <a:stretch>
            <a:fillRect/>
          </a:stretch>
        </p:blipFill>
        <p:spPr>
          <a:xfrm>
            <a:off x="9228368" y="665631"/>
            <a:ext cx="2337813" cy="374383"/>
          </a:xfrm>
          <a:prstGeom prst="rect">
            <a:avLst/>
          </a:prstGeom>
        </p:spPr>
      </p:pic>
    </p:spTree>
    <p:extLst>
      <p:ext uri="{BB962C8B-B14F-4D97-AF65-F5344CB8AC3E}">
        <p14:creationId xmlns:p14="http://schemas.microsoft.com/office/powerpoint/2010/main" val="363338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6C441-91F9-B25D-AF87-315928D0F0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7BA7A-17C4-BDD0-6A39-FE61A1AD18D6}"/>
              </a:ext>
            </a:extLst>
          </p:cNvPr>
          <p:cNvSpPr>
            <a:spLocks noGrp="1"/>
          </p:cNvSpPr>
          <p:nvPr>
            <p:ph type="ctrTitle"/>
          </p:nvPr>
        </p:nvSpPr>
        <p:spPr>
          <a:xfrm>
            <a:off x="776613" y="3156771"/>
            <a:ext cx="8742169" cy="720197"/>
          </a:xfrm>
        </p:spPr>
        <p:txBody>
          <a:bodyPr/>
          <a:lstStyle/>
          <a:p>
            <a:r>
              <a:rPr lang="en-US" dirty="0"/>
              <a:t>Landscape Analysis Overview</a:t>
            </a:r>
          </a:p>
        </p:txBody>
      </p:sp>
    </p:spTree>
    <p:extLst>
      <p:ext uri="{BB962C8B-B14F-4D97-AF65-F5344CB8AC3E}">
        <p14:creationId xmlns:p14="http://schemas.microsoft.com/office/powerpoint/2010/main" val="2195962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C6507-DE51-1104-C40C-049E279E7C6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65E0A3-2ACB-034A-0EED-28B808A104AD}"/>
              </a:ext>
            </a:extLst>
          </p:cNvPr>
          <p:cNvSpPr>
            <a:spLocks noGrp="1"/>
          </p:cNvSpPr>
          <p:nvPr>
            <p:ph type="body" sz="quarter" idx="10"/>
          </p:nvPr>
        </p:nvSpPr>
        <p:spPr/>
        <p:txBody>
          <a:bodyPr/>
          <a:lstStyle/>
          <a:p>
            <a:pPr marL="50800" indent="0">
              <a:buNone/>
            </a:pPr>
            <a:r>
              <a:rPr lang="en-US" b="1" dirty="0">
                <a:solidFill>
                  <a:srgbClr val="EF4323"/>
                </a:solidFill>
              </a:rPr>
              <a:t>Highlights</a:t>
            </a:r>
          </a:p>
          <a:p>
            <a:r>
              <a:rPr lang="en-US" dirty="0"/>
              <a:t>Community served: Specifically for individuals with justice system involvement</a:t>
            </a:r>
          </a:p>
          <a:p>
            <a:r>
              <a:rPr lang="en-US" dirty="0"/>
              <a:t>Clear path &amp; tangible outcomes: Guide participants through earning CDL-A permit (self-paced online classes) and then connect them to local trucking school</a:t>
            </a:r>
          </a:p>
          <a:p>
            <a:r>
              <a:rPr lang="en-US" dirty="0"/>
              <a:t>Cost: Completely free</a:t>
            </a:r>
          </a:p>
          <a:p>
            <a:r>
              <a:rPr lang="en-US" dirty="0"/>
              <a:t>Employer partnerships: Established partnerships with employers &amp; warm hand-offs to jobs</a:t>
            </a:r>
          </a:p>
        </p:txBody>
      </p:sp>
      <p:sp>
        <p:nvSpPr>
          <p:cNvPr id="3" name="Text Placeholder 2">
            <a:extLst>
              <a:ext uri="{FF2B5EF4-FFF2-40B4-BE49-F238E27FC236}">
                <a16:creationId xmlns:a16="http://schemas.microsoft.com/office/drawing/2014/main" id="{5CDC4AFF-52F9-FDCF-8F5E-00249B6CEB0E}"/>
              </a:ext>
            </a:extLst>
          </p:cNvPr>
          <p:cNvSpPr>
            <a:spLocks noGrp="1"/>
          </p:cNvSpPr>
          <p:nvPr>
            <p:ph type="body" sz="quarter" idx="11"/>
          </p:nvPr>
        </p:nvSpPr>
        <p:spPr/>
        <p:txBody>
          <a:bodyPr/>
          <a:lstStyle/>
          <a:p>
            <a:pPr marL="50800" indent="0">
              <a:buNone/>
            </a:pPr>
            <a:r>
              <a:rPr lang="en-US" b="1" dirty="0">
                <a:solidFill>
                  <a:srgbClr val="EF4323"/>
                </a:solidFill>
              </a:rPr>
              <a:t>Considerations</a:t>
            </a:r>
            <a:endParaRPr lang="en-US" dirty="0"/>
          </a:p>
          <a:p>
            <a:pPr marL="285750" indent="-285750"/>
            <a:r>
              <a:rPr lang="en-US" dirty="0"/>
              <a:t>Narrow geographic focus: Must live in Massachusetts (multiple locations), New York City (all 5 boroughs), Sacramento, California</a:t>
            </a:r>
          </a:p>
          <a:p>
            <a:pPr marL="285750" indent="-285750"/>
            <a:r>
              <a:rPr lang="en-US" dirty="0"/>
              <a:t>Eligibility: List of eligibility requirements is extensive and likely to limit accessibility</a:t>
            </a:r>
          </a:p>
          <a:p>
            <a:pPr marL="285750" indent="-285750"/>
            <a:r>
              <a:rPr lang="en-US" dirty="0"/>
              <a:t>Barriers: May be inaccessible for folks with driving record and/or travel restrictions; Need for in-person attendance to trucking school may be inaccessible for some</a:t>
            </a:r>
          </a:p>
          <a:p>
            <a:pPr marL="0" indent="0">
              <a:buNone/>
            </a:pPr>
            <a:endParaRPr lang="en-US" dirty="0"/>
          </a:p>
        </p:txBody>
      </p:sp>
      <p:sp>
        <p:nvSpPr>
          <p:cNvPr id="4" name="Title 3">
            <a:extLst>
              <a:ext uri="{FF2B5EF4-FFF2-40B4-BE49-F238E27FC236}">
                <a16:creationId xmlns:a16="http://schemas.microsoft.com/office/drawing/2014/main" id="{DB011E19-EE62-C6AF-9E9A-3A97C9FAED96}"/>
              </a:ext>
            </a:extLst>
          </p:cNvPr>
          <p:cNvSpPr>
            <a:spLocks noGrp="1"/>
          </p:cNvSpPr>
          <p:nvPr>
            <p:ph type="ctrTitle"/>
          </p:nvPr>
        </p:nvSpPr>
        <p:spPr>
          <a:xfrm>
            <a:off x="776613" y="528821"/>
            <a:ext cx="10638774" cy="692497"/>
          </a:xfrm>
        </p:spPr>
        <p:txBody>
          <a:bodyPr/>
          <a:lstStyle/>
          <a:p>
            <a:r>
              <a:rPr lang="en-US" dirty="0">
                <a:hlinkClick r:id="rId2">
                  <a:extLst>
                    <a:ext uri="{A12FA001-AC4F-418D-AE19-62706E023703}">
                      <ahyp:hlinkClr xmlns:ahyp="http://schemas.microsoft.com/office/drawing/2018/hyperlinkcolor" val="tx"/>
                    </a:ext>
                  </a:extLst>
                </a:hlinkClick>
              </a:rPr>
              <a:t>EMERGE CAREER</a:t>
            </a:r>
            <a:br>
              <a:rPr lang="en-US" dirty="0"/>
            </a:br>
            <a:endParaRPr lang="en-US" sz="1800" i="1" dirty="0">
              <a:solidFill>
                <a:schemeClr val="dk1"/>
              </a:solidFill>
              <a:latin typeface="Overpass Medium" pitchFamily="2" charset="77"/>
              <a:cs typeface="Calibri"/>
              <a:sym typeface="Calibri"/>
            </a:endParaRPr>
          </a:p>
        </p:txBody>
      </p:sp>
      <p:pic>
        <p:nvPicPr>
          <p:cNvPr id="6" name="Picture 5">
            <a:extLst>
              <a:ext uri="{FF2B5EF4-FFF2-40B4-BE49-F238E27FC236}">
                <a16:creationId xmlns:a16="http://schemas.microsoft.com/office/drawing/2014/main" id="{FF8E1F65-9C72-1D5A-4B71-5DA039C89F5A}"/>
              </a:ext>
            </a:extLst>
          </p:cNvPr>
          <p:cNvPicPr>
            <a:picLocks noChangeAspect="1"/>
          </p:cNvPicPr>
          <p:nvPr/>
        </p:nvPicPr>
        <p:blipFill>
          <a:blip r:embed="rId3"/>
          <a:stretch>
            <a:fillRect/>
          </a:stretch>
        </p:blipFill>
        <p:spPr>
          <a:xfrm>
            <a:off x="9228368" y="665631"/>
            <a:ext cx="2337813" cy="374383"/>
          </a:xfrm>
          <a:prstGeom prst="rect">
            <a:avLst/>
          </a:prstGeom>
        </p:spPr>
      </p:pic>
    </p:spTree>
    <p:extLst>
      <p:ext uri="{BB962C8B-B14F-4D97-AF65-F5344CB8AC3E}">
        <p14:creationId xmlns:p14="http://schemas.microsoft.com/office/powerpoint/2010/main" val="3476204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9388B-03B1-A1B9-195E-457447DE28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5B144E-648A-56D7-A9C0-3019C7C7A816}"/>
              </a:ext>
            </a:extLst>
          </p:cNvPr>
          <p:cNvSpPr>
            <a:spLocks noGrp="1"/>
          </p:cNvSpPr>
          <p:nvPr>
            <p:ph type="ctrTitle"/>
          </p:nvPr>
        </p:nvSpPr>
        <p:spPr>
          <a:xfrm>
            <a:off x="776613" y="528821"/>
            <a:ext cx="10638774" cy="443198"/>
          </a:xfrm>
        </p:spPr>
        <p:txBody>
          <a:bodyPr/>
          <a:lstStyle/>
          <a:p>
            <a:r>
              <a:rPr lang="en-US" dirty="0"/>
              <a:t>PER SCHOLAS – </a:t>
            </a:r>
            <a:r>
              <a:rPr lang="en-US" dirty="0">
                <a:hlinkClick r:id="rId2">
                  <a:extLst>
                    <a:ext uri="{A12FA001-AC4F-418D-AE19-62706E023703}">
                      <ahyp:hlinkClr xmlns:ahyp="http://schemas.microsoft.com/office/drawing/2018/hyperlinkcolor" val="tx"/>
                    </a:ext>
                  </a:extLst>
                </a:hlinkClick>
              </a:rPr>
              <a:t>CAMPUS</a:t>
            </a:r>
            <a:r>
              <a:rPr lang="en-US" dirty="0"/>
              <a:t> &amp; </a:t>
            </a:r>
            <a:r>
              <a:rPr lang="en-US" dirty="0">
                <a:hlinkClick r:id="rId3">
                  <a:extLst>
                    <a:ext uri="{A12FA001-AC4F-418D-AE19-62706E023703}">
                      <ahyp:hlinkClr xmlns:ahyp="http://schemas.microsoft.com/office/drawing/2018/hyperlinkcolor" val="tx"/>
                    </a:ext>
                  </a:extLst>
                </a:hlinkClick>
              </a:rPr>
              <a:t>NATIONAL</a:t>
            </a:r>
            <a:r>
              <a:rPr lang="en-US" dirty="0"/>
              <a:t> REMOTE</a:t>
            </a:r>
            <a:endParaRPr lang="en-US" sz="1800" i="1" dirty="0">
              <a:solidFill>
                <a:schemeClr val="dk1"/>
              </a:solidFill>
              <a:latin typeface="Overpass Medium" pitchFamily="2" charset="77"/>
              <a:cs typeface="Calibri"/>
              <a:sym typeface="Calibri"/>
            </a:endParaRPr>
          </a:p>
        </p:txBody>
      </p:sp>
      <p:sp>
        <p:nvSpPr>
          <p:cNvPr id="3" name="Text Placeholder 8">
            <a:extLst>
              <a:ext uri="{FF2B5EF4-FFF2-40B4-BE49-F238E27FC236}">
                <a16:creationId xmlns:a16="http://schemas.microsoft.com/office/drawing/2014/main" id="{0127854D-52DA-0FC6-1C9C-B86BD0FB56A5}"/>
              </a:ext>
            </a:extLst>
          </p:cNvPr>
          <p:cNvSpPr>
            <a:spLocks noGrp="1"/>
          </p:cNvSpPr>
          <p:nvPr>
            <p:ph type="body" sz="quarter" idx="10"/>
          </p:nvPr>
        </p:nvSpPr>
        <p:spPr>
          <a:xfrm>
            <a:off x="776289" y="1116464"/>
            <a:ext cx="5974136" cy="5298682"/>
          </a:xfrm>
        </p:spPr>
        <p:txBody>
          <a:bodyPr>
            <a:normAutofit/>
          </a:bodyPr>
          <a:lstStyle/>
          <a:p>
            <a:pPr marL="0" indent="0">
              <a:lnSpc>
                <a:spcPct val="100000"/>
              </a:lnSpc>
              <a:spcBef>
                <a:spcPts val="0"/>
              </a:spcBef>
              <a:buNone/>
            </a:pPr>
            <a:endParaRPr lang="en-US" sz="2200" b="1" dirty="0">
              <a:solidFill>
                <a:schemeClr val="tx1"/>
              </a:solidFill>
              <a:effectLst/>
              <a:latin typeface="Overpass Medium" panose="020B0604020202020204" charset="0"/>
              <a:ea typeface="Calibri" panose="020F0502020204030204" pitchFamily="34" charset="0"/>
            </a:endParaRPr>
          </a:p>
          <a:p>
            <a:pPr marL="0" indent="0">
              <a:lnSpc>
                <a:spcPct val="100000"/>
              </a:lnSpc>
              <a:spcBef>
                <a:spcPts val="0"/>
              </a:spcBef>
              <a:buNone/>
            </a:pPr>
            <a:endParaRPr lang="en-US" sz="2200" b="1" dirty="0">
              <a:solidFill>
                <a:schemeClr val="tx1"/>
              </a:solidFill>
              <a:effectLst/>
              <a:latin typeface="Overpass Medium" panose="020B0604020202020204" charset="0"/>
              <a:ea typeface="Calibri" panose="020F0502020204030204" pitchFamily="34" charset="0"/>
            </a:endParaRPr>
          </a:p>
          <a:p>
            <a:r>
              <a:rPr lang="en-US" sz="2000" dirty="0"/>
              <a:t>Per Scholas provides skills training to advance economic mobility for individuals across the United States. They empower learners with rigorous technology and AI training for tech careers, and connect skilled talent to leading businesses. </a:t>
            </a:r>
          </a:p>
          <a:p>
            <a:r>
              <a:rPr lang="en-US" sz="2000" b="1" dirty="0">
                <a:solidFill>
                  <a:schemeClr val="accent3"/>
                </a:solidFill>
              </a:rPr>
              <a:t>Currently most ideal for: </a:t>
            </a:r>
            <a:r>
              <a:rPr lang="en-US" sz="2000" dirty="0"/>
              <a:t>individuals who are interested in intensive 3 – 4 month training to develop or build upon skills in the tech sector.</a:t>
            </a:r>
            <a:endParaRPr lang="en-US" sz="2000" dirty="0">
              <a:solidFill>
                <a:schemeClr val="tx1"/>
              </a:solidFill>
              <a:effectLst/>
              <a:latin typeface="Overpass Medium" panose="020B0604020202020204" charset="0"/>
              <a:ea typeface="Calibri" panose="020F0502020204030204" pitchFamily="34" charset="0"/>
            </a:endParaRPr>
          </a:p>
        </p:txBody>
      </p:sp>
      <p:pic>
        <p:nvPicPr>
          <p:cNvPr id="5" name="Picture 4">
            <a:extLst>
              <a:ext uri="{FF2B5EF4-FFF2-40B4-BE49-F238E27FC236}">
                <a16:creationId xmlns:a16="http://schemas.microsoft.com/office/drawing/2014/main" id="{F26DF111-754A-78D0-4D49-E4EEEC7893F9}"/>
              </a:ext>
            </a:extLst>
          </p:cNvPr>
          <p:cNvPicPr>
            <a:picLocks noChangeAspect="1"/>
          </p:cNvPicPr>
          <p:nvPr/>
        </p:nvPicPr>
        <p:blipFill>
          <a:blip r:embed="rId4"/>
          <a:stretch>
            <a:fillRect/>
          </a:stretch>
        </p:blipFill>
        <p:spPr>
          <a:xfrm>
            <a:off x="10185187" y="321688"/>
            <a:ext cx="1496291" cy="685049"/>
          </a:xfrm>
          <a:prstGeom prst="rect">
            <a:avLst/>
          </a:prstGeom>
        </p:spPr>
      </p:pic>
    </p:spTree>
    <p:extLst>
      <p:ext uri="{BB962C8B-B14F-4D97-AF65-F5344CB8AC3E}">
        <p14:creationId xmlns:p14="http://schemas.microsoft.com/office/powerpoint/2010/main" val="207341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35226-7477-EF2D-29C5-0BA0A903954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E16ABE2-19EC-5A8F-4A52-0188E3BCF12E}"/>
              </a:ext>
            </a:extLst>
          </p:cNvPr>
          <p:cNvPicPr>
            <a:picLocks noChangeAspect="1"/>
          </p:cNvPicPr>
          <p:nvPr/>
        </p:nvPicPr>
        <p:blipFill>
          <a:blip r:embed="rId2"/>
          <a:stretch>
            <a:fillRect/>
          </a:stretch>
        </p:blipFill>
        <p:spPr>
          <a:xfrm>
            <a:off x="10185187" y="321688"/>
            <a:ext cx="1496291" cy="685049"/>
          </a:xfrm>
          <a:prstGeom prst="rect">
            <a:avLst/>
          </a:prstGeom>
        </p:spPr>
      </p:pic>
      <p:sp>
        <p:nvSpPr>
          <p:cNvPr id="4" name="Title 3">
            <a:extLst>
              <a:ext uri="{FF2B5EF4-FFF2-40B4-BE49-F238E27FC236}">
                <a16:creationId xmlns:a16="http://schemas.microsoft.com/office/drawing/2014/main" id="{6ED87FC2-DDF6-65BB-A20C-49D6E1A4645D}"/>
              </a:ext>
            </a:extLst>
          </p:cNvPr>
          <p:cNvSpPr>
            <a:spLocks noGrp="1"/>
          </p:cNvSpPr>
          <p:nvPr>
            <p:ph type="ctrTitle"/>
          </p:nvPr>
        </p:nvSpPr>
        <p:spPr>
          <a:xfrm>
            <a:off x="776612" y="442712"/>
            <a:ext cx="9658306" cy="692497"/>
          </a:xfrm>
        </p:spPr>
        <p:txBody>
          <a:bodyPr/>
          <a:lstStyle/>
          <a:p>
            <a:r>
              <a:rPr lang="en-US" dirty="0"/>
              <a:t>PER SCHOLAS – </a:t>
            </a:r>
            <a:r>
              <a:rPr lang="en-US" dirty="0">
                <a:hlinkClick r:id="rId3">
                  <a:extLst>
                    <a:ext uri="{A12FA001-AC4F-418D-AE19-62706E023703}">
                      <ahyp:hlinkClr xmlns:ahyp="http://schemas.microsoft.com/office/drawing/2018/hyperlinkcolor" val="tx"/>
                    </a:ext>
                  </a:extLst>
                </a:hlinkClick>
              </a:rPr>
              <a:t>CAMPUS</a:t>
            </a:r>
            <a:r>
              <a:rPr lang="en-US" dirty="0"/>
              <a:t> &amp; </a:t>
            </a:r>
            <a:r>
              <a:rPr lang="en-US" dirty="0">
                <a:hlinkClick r:id="rId4">
                  <a:extLst>
                    <a:ext uri="{A12FA001-AC4F-418D-AE19-62706E023703}">
                      <ahyp:hlinkClr xmlns:ahyp="http://schemas.microsoft.com/office/drawing/2018/hyperlinkcolor" val="tx"/>
                    </a:ext>
                  </a:extLst>
                </a:hlinkClick>
              </a:rPr>
              <a:t>NATIONAL</a:t>
            </a:r>
            <a:r>
              <a:rPr lang="en-US" dirty="0"/>
              <a:t> REMOTE</a:t>
            </a:r>
            <a:br>
              <a:rPr lang="en-US" dirty="0"/>
            </a:br>
            <a:endParaRPr lang="en-US" sz="1800" i="1" dirty="0">
              <a:solidFill>
                <a:schemeClr val="dk1"/>
              </a:solidFill>
              <a:latin typeface="Overpass Medium" pitchFamily="2" charset="77"/>
              <a:cs typeface="Calibri"/>
              <a:sym typeface="Calibri"/>
            </a:endParaRPr>
          </a:p>
        </p:txBody>
      </p:sp>
      <p:graphicFrame>
        <p:nvGraphicFramePr>
          <p:cNvPr id="10" name="Table 9">
            <a:extLst>
              <a:ext uri="{FF2B5EF4-FFF2-40B4-BE49-F238E27FC236}">
                <a16:creationId xmlns:a16="http://schemas.microsoft.com/office/drawing/2014/main" id="{708A4536-EAF3-F8B0-F93A-F6E30599473C}"/>
              </a:ext>
            </a:extLst>
          </p:cNvPr>
          <p:cNvGraphicFramePr>
            <a:graphicFrameLocks noGrp="1"/>
          </p:cNvGraphicFramePr>
          <p:nvPr>
            <p:extLst>
              <p:ext uri="{D42A27DB-BD31-4B8C-83A1-F6EECF244321}">
                <p14:modId xmlns:p14="http://schemas.microsoft.com/office/powerpoint/2010/main" val="3248791951"/>
              </p:ext>
            </p:extLst>
          </p:nvPr>
        </p:nvGraphicFramePr>
        <p:xfrm>
          <a:off x="776612" y="1006737"/>
          <a:ext cx="11070247" cy="5273040"/>
        </p:xfrm>
        <a:graphic>
          <a:graphicData uri="http://schemas.openxmlformats.org/drawingml/2006/table">
            <a:tbl>
              <a:tblPr firstRow="1" bandRow="1">
                <a:tableStyleId>{3B4B98B0-60AC-42C2-AFA5-B58CD77FA1E5}</a:tableStyleId>
              </a:tblPr>
              <a:tblGrid>
                <a:gridCol w="1462342">
                  <a:extLst>
                    <a:ext uri="{9D8B030D-6E8A-4147-A177-3AD203B41FA5}">
                      <a16:colId xmlns:a16="http://schemas.microsoft.com/office/drawing/2014/main" val="2057493798"/>
                    </a:ext>
                  </a:extLst>
                </a:gridCol>
                <a:gridCol w="5120630">
                  <a:extLst>
                    <a:ext uri="{9D8B030D-6E8A-4147-A177-3AD203B41FA5}">
                      <a16:colId xmlns:a16="http://schemas.microsoft.com/office/drawing/2014/main" val="3194984846"/>
                    </a:ext>
                  </a:extLst>
                </a:gridCol>
                <a:gridCol w="4487275">
                  <a:extLst>
                    <a:ext uri="{9D8B030D-6E8A-4147-A177-3AD203B41FA5}">
                      <a16:colId xmlns:a16="http://schemas.microsoft.com/office/drawing/2014/main" val="3051623631"/>
                    </a:ext>
                  </a:extLst>
                </a:gridCol>
              </a:tblGrid>
              <a:tr h="131851">
                <a:tc>
                  <a:txBody>
                    <a:bodyPr/>
                    <a:lstStyle/>
                    <a:p>
                      <a:r>
                        <a:rPr lang="en-US" dirty="0"/>
                        <a:t>CRITERIA </a:t>
                      </a:r>
                    </a:p>
                  </a:txBody>
                  <a:tcPr/>
                </a:tc>
                <a:tc>
                  <a:txBody>
                    <a:bodyPr/>
                    <a:lstStyle/>
                    <a:p>
                      <a:r>
                        <a:rPr lang="en-US" dirty="0"/>
                        <a:t>CAMPUS</a:t>
                      </a:r>
                    </a:p>
                  </a:txBody>
                  <a:tcPr/>
                </a:tc>
                <a:tc>
                  <a:txBody>
                    <a:bodyPr/>
                    <a:lstStyle/>
                    <a:p>
                      <a:r>
                        <a:rPr lang="en-US" dirty="0"/>
                        <a:t>REMOTE</a:t>
                      </a:r>
                    </a:p>
                  </a:txBody>
                  <a:tcPr/>
                </a:tc>
                <a:extLst>
                  <a:ext uri="{0D108BD9-81ED-4DB2-BD59-A6C34878D82A}">
                    <a16:rowId xmlns:a16="http://schemas.microsoft.com/office/drawing/2014/main" val="56435895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rgbClr val="EF4323"/>
                          </a:solidFill>
                        </a:rPr>
                        <a:t>1. Accessibility &amp; Eligibility</a:t>
                      </a:r>
                    </a:p>
                  </a:txBody>
                  <a:tcPr/>
                </a:tc>
                <a:tc>
                  <a:txBody>
                    <a:bodyPr/>
                    <a:lstStyle/>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Must reside within ~1hr of campus </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18+ and have high school diploma or equivalent</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Hybrid, remote, and in-person options</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Courses are 3–4 months long, live &amp; full-time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Remote &amp; hybrid learners – must have equipment that meets specific specs</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Must have basic digital literacy and be able to pass the admissions assessment</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Can read, write, speak proficiently in English</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Individual or Household Income must fall below 80% of the campus-based Median Family Income as determined by HUD</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Must reside in U.S. within eligible area (not AL, AK, AR, CO, DE, ID, IL, KS, KY, LA, MS, ND, NM, NV, OK, OR, RI, SD, &amp; WY)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Flexible and part-time courses available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Courses are 3–4 months long, live &amp; full-time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Must have equipment that meets specs</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Must have basic digital literacy and be able to pass the admissions assessment</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Can read, write, speak proficiently in English</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Individual or Household Income must fall below 80% of the campus-based Median Family Income as determined by HUD</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 Not currently accepting applications for future courses</a:t>
                      </a:r>
                    </a:p>
                  </a:txBody>
                  <a:tcPr/>
                </a:tc>
                <a:extLst>
                  <a:ext uri="{0D108BD9-81ED-4DB2-BD59-A6C34878D82A}">
                    <a16:rowId xmlns:a16="http://schemas.microsoft.com/office/drawing/2014/main" val="1101460318"/>
                  </a:ext>
                </a:extLst>
              </a:tr>
              <a:tr h="20984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rgbClr val="EF4323"/>
                          </a:solidFill>
                        </a:rPr>
                        <a:t>2. Cost &amp; Fee Structure</a:t>
                      </a:r>
                    </a:p>
                  </a:txBody>
                  <a:tcPr/>
                </a:tc>
                <a:tc>
                  <a:txBody>
                    <a:bodyPr/>
                    <a:lstStyle/>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Program is free</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Learner Support Team can help find programs to assist with covering personal expenses</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Some learners can apply for a Zero Percent Loan to help cover personal expenses</a:t>
                      </a:r>
                    </a:p>
                  </a:txBody>
                  <a:tcPr/>
                </a:tc>
                <a:tc>
                  <a:txBody>
                    <a:bodyPr/>
                    <a:lstStyle/>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*Same as campus</a:t>
                      </a:r>
                    </a:p>
                  </a:txBody>
                  <a:tcPr/>
                </a:tc>
                <a:extLst>
                  <a:ext uri="{0D108BD9-81ED-4DB2-BD59-A6C34878D82A}">
                    <a16:rowId xmlns:a16="http://schemas.microsoft.com/office/drawing/2014/main" val="147625659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EF4323"/>
                          </a:solidFill>
                          <a:latin typeface="+mn-lt"/>
                          <a:ea typeface="+mn-ea"/>
                          <a:cs typeface="+mn-cs"/>
                          <a:sym typeface="Arial"/>
                        </a:rPr>
                        <a:t>3. Ease of Use &amp; User Experience</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Cohort-based program</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Dedicated career coach, learner support team and alumni resources</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Cohort-based; some course include self-paced components</a:t>
                      </a:r>
                    </a:p>
                  </a:txBody>
                  <a:tcPr/>
                </a:tc>
                <a:extLst>
                  <a:ext uri="{0D108BD9-81ED-4DB2-BD59-A6C34878D82A}">
                    <a16:rowId xmlns:a16="http://schemas.microsoft.com/office/drawing/2014/main" val="504414763"/>
                  </a:ext>
                </a:extLst>
              </a:tr>
            </a:tbl>
          </a:graphicData>
        </a:graphic>
      </p:graphicFrame>
    </p:spTree>
    <p:extLst>
      <p:ext uri="{BB962C8B-B14F-4D97-AF65-F5344CB8AC3E}">
        <p14:creationId xmlns:p14="http://schemas.microsoft.com/office/powerpoint/2010/main" val="617788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52A76-B8C2-1225-E0A9-CC0CE332B45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2059D0F-C66A-6711-F36E-98A938EB4AF4}"/>
              </a:ext>
            </a:extLst>
          </p:cNvPr>
          <p:cNvPicPr>
            <a:picLocks noChangeAspect="1"/>
          </p:cNvPicPr>
          <p:nvPr/>
        </p:nvPicPr>
        <p:blipFill>
          <a:blip r:embed="rId2"/>
          <a:stretch>
            <a:fillRect/>
          </a:stretch>
        </p:blipFill>
        <p:spPr>
          <a:xfrm>
            <a:off x="10185187" y="321688"/>
            <a:ext cx="1496291" cy="685049"/>
          </a:xfrm>
          <a:prstGeom prst="rect">
            <a:avLst/>
          </a:prstGeom>
        </p:spPr>
      </p:pic>
      <p:sp>
        <p:nvSpPr>
          <p:cNvPr id="4" name="Title 3">
            <a:extLst>
              <a:ext uri="{FF2B5EF4-FFF2-40B4-BE49-F238E27FC236}">
                <a16:creationId xmlns:a16="http://schemas.microsoft.com/office/drawing/2014/main" id="{BC81D378-8A2D-C286-EBF7-98CF502972C4}"/>
              </a:ext>
            </a:extLst>
          </p:cNvPr>
          <p:cNvSpPr>
            <a:spLocks noGrp="1"/>
          </p:cNvSpPr>
          <p:nvPr>
            <p:ph type="ctrTitle"/>
          </p:nvPr>
        </p:nvSpPr>
        <p:spPr>
          <a:xfrm>
            <a:off x="776612" y="442712"/>
            <a:ext cx="9658306" cy="692497"/>
          </a:xfrm>
        </p:spPr>
        <p:txBody>
          <a:bodyPr/>
          <a:lstStyle/>
          <a:p>
            <a:r>
              <a:rPr lang="en-US" dirty="0"/>
              <a:t>PER SCHOLAS – </a:t>
            </a:r>
            <a:r>
              <a:rPr lang="en-US" dirty="0">
                <a:hlinkClick r:id="rId3">
                  <a:extLst>
                    <a:ext uri="{A12FA001-AC4F-418D-AE19-62706E023703}">
                      <ahyp:hlinkClr xmlns:ahyp="http://schemas.microsoft.com/office/drawing/2018/hyperlinkcolor" val="tx"/>
                    </a:ext>
                  </a:extLst>
                </a:hlinkClick>
              </a:rPr>
              <a:t>CAMPUS</a:t>
            </a:r>
            <a:r>
              <a:rPr lang="en-US" dirty="0"/>
              <a:t> &amp; </a:t>
            </a:r>
            <a:r>
              <a:rPr lang="en-US" dirty="0">
                <a:hlinkClick r:id="rId4">
                  <a:extLst>
                    <a:ext uri="{A12FA001-AC4F-418D-AE19-62706E023703}">
                      <ahyp:hlinkClr xmlns:ahyp="http://schemas.microsoft.com/office/drawing/2018/hyperlinkcolor" val="tx"/>
                    </a:ext>
                  </a:extLst>
                </a:hlinkClick>
              </a:rPr>
              <a:t>NATIONAL</a:t>
            </a:r>
            <a:r>
              <a:rPr lang="en-US" dirty="0"/>
              <a:t> REMOTE</a:t>
            </a:r>
            <a:br>
              <a:rPr lang="en-US" dirty="0"/>
            </a:br>
            <a:endParaRPr lang="en-US" sz="1800" i="1" dirty="0">
              <a:solidFill>
                <a:schemeClr val="dk1"/>
              </a:solidFill>
              <a:latin typeface="Overpass Medium" pitchFamily="2" charset="77"/>
              <a:cs typeface="Calibri"/>
              <a:sym typeface="Calibri"/>
            </a:endParaRPr>
          </a:p>
        </p:txBody>
      </p:sp>
      <p:graphicFrame>
        <p:nvGraphicFramePr>
          <p:cNvPr id="10" name="Table 9">
            <a:extLst>
              <a:ext uri="{FF2B5EF4-FFF2-40B4-BE49-F238E27FC236}">
                <a16:creationId xmlns:a16="http://schemas.microsoft.com/office/drawing/2014/main" id="{34C8C1C1-DF4C-DA35-8FC5-EF9F595C18A2}"/>
              </a:ext>
            </a:extLst>
          </p:cNvPr>
          <p:cNvGraphicFramePr>
            <a:graphicFrameLocks noGrp="1"/>
          </p:cNvGraphicFramePr>
          <p:nvPr>
            <p:extLst>
              <p:ext uri="{D42A27DB-BD31-4B8C-83A1-F6EECF244321}">
                <p14:modId xmlns:p14="http://schemas.microsoft.com/office/powerpoint/2010/main" val="1335743550"/>
              </p:ext>
            </p:extLst>
          </p:nvPr>
        </p:nvGraphicFramePr>
        <p:xfrm>
          <a:off x="776612" y="1006737"/>
          <a:ext cx="11070247" cy="3566160"/>
        </p:xfrm>
        <a:graphic>
          <a:graphicData uri="http://schemas.openxmlformats.org/drawingml/2006/table">
            <a:tbl>
              <a:tblPr firstRow="1" bandRow="1">
                <a:tableStyleId>{3B4B98B0-60AC-42C2-AFA5-B58CD77FA1E5}</a:tableStyleId>
              </a:tblPr>
              <a:tblGrid>
                <a:gridCol w="1462342">
                  <a:extLst>
                    <a:ext uri="{9D8B030D-6E8A-4147-A177-3AD203B41FA5}">
                      <a16:colId xmlns:a16="http://schemas.microsoft.com/office/drawing/2014/main" val="2057493798"/>
                    </a:ext>
                  </a:extLst>
                </a:gridCol>
                <a:gridCol w="5120630">
                  <a:extLst>
                    <a:ext uri="{9D8B030D-6E8A-4147-A177-3AD203B41FA5}">
                      <a16:colId xmlns:a16="http://schemas.microsoft.com/office/drawing/2014/main" val="3194984846"/>
                    </a:ext>
                  </a:extLst>
                </a:gridCol>
                <a:gridCol w="4487275">
                  <a:extLst>
                    <a:ext uri="{9D8B030D-6E8A-4147-A177-3AD203B41FA5}">
                      <a16:colId xmlns:a16="http://schemas.microsoft.com/office/drawing/2014/main" val="3051623631"/>
                    </a:ext>
                  </a:extLst>
                </a:gridCol>
              </a:tblGrid>
              <a:tr h="131851">
                <a:tc>
                  <a:txBody>
                    <a:bodyPr/>
                    <a:lstStyle/>
                    <a:p>
                      <a:r>
                        <a:rPr lang="en-US" dirty="0"/>
                        <a:t>CRITERIA </a:t>
                      </a:r>
                    </a:p>
                  </a:txBody>
                  <a:tcPr/>
                </a:tc>
                <a:tc>
                  <a:txBody>
                    <a:bodyPr/>
                    <a:lstStyle/>
                    <a:p>
                      <a:r>
                        <a:rPr lang="en-US" dirty="0"/>
                        <a:t>CAMPUS</a:t>
                      </a:r>
                    </a:p>
                  </a:txBody>
                  <a:tcPr/>
                </a:tc>
                <a:tc>
                  <a:txBody>
                    <a:bodyPr/>
                    <a:lstStyle/>
                    <a:p>
                      <a:r>
                        <a:rPr lang="en-US" dirty="0"/>
                        <a:t>REMOTE</a:t>
                      </a:r>
                    </a:p>
                  </a:txBody>
                  <a:tcPr/>
                </a:tc>
                <a:extLst>
                  <a:ext uri="{0D108BD9-81ED-4DB2-BD59-A6C34878D82A}">
                    <a16:rowId xmlns:a16="http://schemas.microsoft.com/office/drawing/2014/main" val="564358953"/>
                  </a:ext>
                </a:extLst>
              </a:tr>
              <a:tr h="4864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rgbClr val="EF4323"/>
                          </a:solidFill>
                        </a:rPr>
                        <a:t>4. Workforce Relevance &amp; Labor Market Alignment</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ea typeface="+mn-ea"/>
                          <a:cs typeface="Calibri"/>
                          <a:sym typeface="Arial"/>
                        </a:rPr>
                        <a:t>Tech sector; most align with industries that are growing- such as </a:t>
                      </a:r>
                      <a:r>
                        <a:rPr lang="en-US" sz="1400" b="0" i="0" u="none" strike="noStrike" cap="none" dirty="0">
                          <a:solidFill>
                            <a:schemeClr val="dk1"/>
                          </a:solidFill>
                          <a:latin typeface="Overpass Medium" pitchFamily="2" charset="77"/>
                          <a:ea typeface="+mn-ea"/>
                          <a:cs typeface="Calibri"/>
                          <a:sym typeface="Arial"/>
                          <a:hlinkClick r:id="rId5"/>
                        </a:rPr>
                        <a:t>software developers</a:t>
                      </a:r>
                      <a:r>
                        <a:rPr lang="en-US" sz="1400" b="0" i="0" u="none" strike="noStrike" cap="none" dirty="0">
                          <a:solidFill>
                            <a:schemeClr val="dk1"/>
                          </a:solidFill>
                          <a:latin typeface="Overpass Medium" pitchFamily="2" charset="77"/>
                          <a:ea typeface="+mn-ea"/>
                          <a:cs typeface="Calibri"/>
                          <a:sym typeface="Arial"/>
                        </a:rPr>
                        <a:t>, </a:t>
                      </a:r>
                      <a:r>
                        <a:rPr lang="en-US" sz="1400" b="0" i="0" u="none" strike="noStrike" cap="none" dirty="0">
                          <a:solidFill>
                            <a:schemeClr val="dk1"/>
                          </a:solidFill>
                          <a:latin typeface="Overpass Medium" pitchFamily="2" charset="77"/>
                          <a:ea typeface="+mn-ea"/>
                          <a:cs typeface="Calibri"/>
                          <a:sym typeface="Arial"/>
                          <a:hlinkClick r:id="rId6"/>
                        </a:rPr>
                        <a:t>information security analysts</a:t>
                      </a:r>
                      <a:endParaRPr lang="en-US" sz="1400" b="0" i="0" u="none" strike="noStrike" cap="none" dirty="0">
                        <a:solidFill>
                          <a:schemeClr val="dk1"/>
                        </a:solidFill>
                        <a:latin typeface="Overpass Medium" pitchFamily="2" charset="77"/>
                        <a:ea typeface="+mn-ea"/>
                        <a:cs typeface="Calibri"/>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ea typeface="+mn-ea"/>
                          <a:cs typeface="Calibri"/>
                          <a:sym typeface="Arial"/>
                        </a:rPr>
                        <a:t>Participants will need a base level of computer literacy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ea typeface="+mn-ea"/>
                          <a:cs typeface="Calibri"/>
                          <a:sym typeface="Arial"/>
                        </a:rPr>
                        <a:t>Can earn a variety of credentials, depending on course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ea typeface="+mn-ea"/>
                          <a:cs typeface="Calibri"/>
                          <a:sym typeface="Arial"/>
                        </a:rPr>
                        <a:t>Match graduates to jobs with employer partners, including placement (some trainings)</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ea typeface="+mn-ea"/>
                          <a:cs typeface="Calibri"/>
                          <a:sym typeface="Arial"/>
                        </a:rPr>
                        <a:t>IT Support; </a:t>
                      </a:r>
                      <a:r>
                        <a:rPr lang="en-US" sz="1400" b="0" i="0" u="none" strike="noStrike" cap="none" dirty="0">
                          <a:solidFill>
                            <a:schemeClr val="dk1"/>
                          </a:solidFill>
                          <a:latin typeface="Overpass Medium" pitchFamily="2" charset="77"/>
                          <a:ea typeface="+mn-ea"/>
                          <a:cs typeface="Calibri"/>
                          <a:sym typeface="Arial"/>
                          <a:hlinkClick r:id="rId7"/>
                        </a:rPr>
                        <a:t>computer user specialist</a:t>
                      </a:r>
                      <a:r>
                        <a:rPr lang="en-US" sz="1400" b="0" i="0" u="none" strike="noStrike" cap="none" dirty="0">
                          <a:solidFill>
                            <a:schemeClr val="dk1"/>
                          </a:solidFill>
                          <a:latin typeface="Overpass Medium" pitchFamily="2" charset="77"/>
                          <a:ea typeface="+mn-ea"/>
                          <a:cs typeface="Calibri"/>
                          <a:sym typeface="Arial"/>
                        </a:rPr>
                        <a:t> and </a:t>
                      </a:r>
                      <a:r>
                        <a:rPr lang="en-US" sz="1400" b="0" i="0" u="none" strike="noStrike" cap="none" dirty="0">
                          <a:solidFill>
                            <a:schemeClr val="dk1"/>
                          </a:solidFill>
                          <a:latin typeface="Overpass Medium" pitchFamily="2" charset="77"/>
                          <a:ea typeface="+mn-ea"/>
                          <a:cs typeface="Calibri"/>
                          <a:sym typeface="Arial"/>
                          <a:hlinkClick r:id="rId8"/>
                        </a:rPr>
                        <a:t>computer network support specialist </a:t>
                      </a:r>
                      <a:r>
                        <a:rPr lang="en-US" sz="1400" b="0" i="0" u="none" strike="noStrike" cap="none" dirty="0">
                          <a:solidFill>
                            <a:schemeClr val="dk1"/>
                          </a:solidFill>
                          <a:latin typeface="Overpass Medium" pitchFamily="2" charset="77"/>
                          <a:ea typeface="+mn-ea"/>
                          <a:cs typeface="Calibri"/>
                          <a:sym typeface="Arial"/>
                        </a:rPr>
                        <a:t>occupations show slight projected decline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ea typeface="+mn-ea"/>
                          <a:cs typeface="Calibri"/>
                          <a:sym typeface="Arial"/>
                        </a:rPr>
                        <a:t>Unclear on what other courses may be offered</a:t>
                      </a:r>
                    </a:p>
                  </a:txBody>
                  <a:tcPr/>
                </a:tc>
                <a:extLst>
                  <a:ext uri="{0D108BD9-81ED-4DB2-BD59-A6C34878D82A}">
                    <a16:rowId xmlns:a16="http://schemas.microsoft.com/office/drawing/2014/main" val="3153452983"/>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rgbClr val="EF4323"/>
                          </a:solidFill>
                        </a:rPr>
                        <a:t>5. Skill-Building Potential</a:t>
                      </a:r>
                    </a:p>
                  </a:txBody>
                  <a:tcPr/>
                </a:tc>
                <a:tc>
                  <a:txBody>
                    <a:bodyPr/>
                    <a:lstStyle/>
                    <a:p>
                      <a:pPr marL="285750" lvl="1" indent="-285750">
                        <a:buFont typeface="Arial" panose="020B0604020202020204" pitchFamily="34" charset="0"/>
                        <a:buChar char="•"/>
                      </a:pPr>
                      <a:r>
                        <a:rPr lang="en-US" sz="1400" b="0" i="0" u="none" strike="noStrike" cap="none" dirty="0">
                          <a:solidFill>
                            <a:schemeClr val="dk1"/>
                          </a:solidFill>
                          <a:latin typeface="Overpass Medium" pitchFamily="2" charset="77"/>
                          <a:ea typeface="+mn-ea"/>
                          <a:cs typeface="Calibri"/>
                          <a:sym typeface="Arial"/>
                        </a:rPr>
                        <a:t>Courses offered fall within tech sector: Cloud, Cybersecurity, Data Engineering, Software Engineering, Systems Support; National Remote – IT Support</a:t>
                      </a:r>
                    </a:p>
                  </a:txBody>
                  <a:tcPr/>
                </a:tc>
                <a:tc>
                  <a:txBody>
                    <a:bodyPr/>
                    <a:lstStyle/>
                    <a:p>
                      <a:pPr marL="285750" lvl="1" indent="-285750">
                        <a:buFont typeface="Arial" panose="020B0604020202020204" pitchFamily="34" charset="0"/>
                        <a:buChar char="•"/>
                      </a:pPr>
                      <a:r>
                        <a:rPr lang="en-US" sz="1400" b="0" i="0" u="none" strike="noStrike" cap="none" dirty="0">
                          <a:solidFill>
                            <a:schemeClr val="dk1"/>
                          </a:solidFill>
                          <a:latin typeface="Overpass Medium" pitchFamily="2" charset="77"/>
                          <a:ea typeface="+mn-ea"/>
                          <a:cs typeface="Calibri"/>
                          <a:sym typeface="Arial"/>
                        </a:rPr>
                        <a:t>More information needed; 2026 trainings are not posted</a:t>
                      </a:r>
                    </a:p>
                  </a:txBody>
                  <a:tcPr/>
                </a:tc>
                <a:extLst>
                  <a:ext uri="{0D108BD9-81ED-4DB2-BD59-A6C34878D82A}">
                    <a16:rowId xmlns:a16="http://schemas.microsoft.com/office/drawing/2014/main" val="220984980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EF4323"/>
                          </a:solidFill>
                          <a:effectLst/>
                          <a:latin typeface="+mn-lt"/>
                          <a:ea typeface="+mn-ea"/>
                          <a:cs typeface="+mn-cs"/>
                          <a:sym typeface="Arial"/>
                        </a:rPr>
                        <a:t>6. Risk &amp; Quality Assurance</a:t>
                      </a:r>
                      <a:endParaRPr lang="en-US" sz="1400" b="1" i="0" u="none" strike="noStrike" cap="none" dirty="0">
                        <a:solidFill>
                          <a:srgbClr val="EF4323"/>
                        </a:solidFill>
                        <a:latin typeface="+mn-lt"/>
                        <a:ea typeface="+mn-ea"/>
                        <a:cs typeface="+mn-cs"/>
                        <a:sym typeface="Arial"/>
                      </a:endParaRPr>
                    </a:p>
                    <a:p>
                      <a:endParaRPr lang="en-US" sz="1400" dirty="0"/>
                    </a:p>
                  </a:txBody>
                  <a:tcPr/>
                </a:tc>
                <a:tc>
                  <a:txBody>
                    <a:bodyPr/>
                    <a:lstStyle/>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ea typeface="+mn-ea"/>
                          <a:cs typeface="Calibri"/>
                          <a:sym typeface="Arial"/>
                        </a:rPr>
                        <a:t>Typical alumni see 2.7x increasing in post-training salary outcomes </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ea typeface="+mn-ea"/>
                          <a:cs typeface="Calibri"/>
                          <a:sym typeface="Arial"/>
                        </a:rPr>
                        <a:t>Report 85% graduation rate &amp; 80%+ of graduates find full-time employment within one year of graduating (source:  </a:t>
                      </a:r>
                      <a:r>
                        <a:rPr lang="en-US" sz="1400" b="0" i="0" u="none" strike="noStrike" cap="none" dirty="0">
                          <a:solidFill>
                            <a:schemeClr val="dk1"/>
                          </a:solidFill>
                          <a:latin typeface="Overpass Medium" pitchFamily="2" charset="77"/>
                          <a:ea typeface="+mn-ea"/>
                          <a:cs typeface="Calibri"/>
                          <a:sym typeface="Arial"/>
                          <a:hlinkClick r:id="rId9"/>
                        </a:rPr>
                        <a:t>website</a:t>
                      </a:r>
                      <a:r>
                        <a:rPr lang="en-US" sz="1400" b="0" i="0" u="none" strike="noStrike" cap="none" dirty="0">
                          <a:solidFill>
                            <a:schemeClr val="dk1"/>
                          </a:solidFill>
                          <a:latin typeface="Overpass Medium" pitchFamily="2" charset="77"/>
                          <a:ea typeface="+mn-ea"/>
                          <a:cs typeface="Calibri"/>
                          <a:sym typeface="Arial"/>
                        </a:rPr>
                        <a:t> and </a:t>
                      </a:r>
                      <a:r>
                        <a:rPr lang="en-US" sz="1400" b="0" i="0" u="none" strike="noStrike" cap="none" dirty="0">
                          <a:solidFill>
                            <a:schemeClr val="dk1"/>
                          </a:solidFill>
                          <a:latin typeface="Overpass Medium" pitchFamily="2" charset="77"/>
                          <a:ea typeface="+mn-ea"/>
                          <a:cs typeface="Calibri"/>
                          <a:sym typeface="Arial"/>
                          <a:hlinkClick r:id="rId10"/>
                        </a:rPr>
                        <a:t>annual report</a:t>
                      </a:r>
                      <a:r>
                        <a:rPr lang="en-US" sz="1400" b="0" i="0" u="none" strike="noStrike" cap="none" dirty="0">
                          <a:solidFill>
                            <a:schemeClr val="dk1"/>
                          </a:solidFill>
                          <a:latin typeface="Overpass Medium" pitchFamily="2" charset="77"/>
                          <a:ea typeface="+mn-ea"/>
                          <a:cs typeface="Calibri"/>
                          <a:sym typeface="Arial"/>
                        </a:rPr>
                        <a:t>)</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*Same as campus</a:t>
                      </a:r>
                    </a:p>
                    <a:p>
                      <a:pPr marL="285750" indent="-285750">
                        <a:buFont typeface="Arial" panose="020B0604020202020204" pitchFamily="34" charset="0"/>
                        <a:buChar char="•"/>
                      </a:pPr>
                      <a:endParaRPr lang="en-US" sz="1400" b="0" i="0" u="none" strike="noStrike" cap="none" dirty="0">
                        <a:solidFill>
                          <a:schemeClr val="dk1"/>
                        </a:solidFill>
                        <a:latin typeface="Overpass Medium" pitchFamily="2" charset="77"/>
                        <a:ea typeface="+mn-ea"/>
                        <a:cs typeface="Calibri"/>
                        <a:sym typeface="Arial"/>
                      </a:endParaRPr>
                    </a:p>
                  </a:txBody>
                  <a:tcPr/>
                </a:tc>
                <a:extLst>
                  <a:ext uri="{0D108BD9-81ED-4DB2-BD59-A6C34878D82A}">
                    <a16:rowId xmlns:a16="http://schemas.microsoft.com/office/drawing/2014/main" val="2159368206"/>
                  </a:ext>
                </a:extLst>
              </a:tr>
            </a:tbl>
          </a:graphicData>
        </a:graphic>
      </p:graphicFrame>
    </p:spTree>
    <p:extLst>
      <p:ext uri="{BB962C8B-B14F-4D97-AF65-F5344CB8AC3E}">
        <p14:creationId xmlns:p14="http://schemas.microsoft.com/office/powerpoint/2010/main" val="1091335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8B351-5034-7CCE-EE8D-5F27D14959C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92F1BB-F5B4-ADCE-DAA6-62A4765317C1}"/>
              </a:ext>
            </a:extLst>
          </p:cNvPr>
          <p:cNvSpPr>
            <a:spLocks noGrp="1"/>
          </p:cNvSpPr>
          <p:nvPr>
            <p:ph type="body" sz="quarter" idx="10"/>
          </p:nvPr>
        </p:nvSpPr>
        <p:spPr>
          <a:xfrm>
            <a:off x="774365" y="1150937"/>
            <a:ext cx="5485857" cy="4556125"/>
          </a:xfrm>
        </p:spPr>
        <p:txBody>
          <a:bodyPr/>
          <a:lstStyle/>
          <a:p>
            <a:pPr marL="50800" indent="0">
              <a:buNone/>
            </a:pPr>
            <a:r>
              <a:rPr lang="en-US" b="1" dirty="0">
                <a:solidFill>
                  <a:srgbClr val="EF4323"/>
                </a:solidFill>
              </a:rPr>
              <a:t>Highlights</a:t>
            </a:r>
            <a:endParaRPr lang="en-US" dirty="0"/>
          </a:p>
          <a:p>
            <a:r>
              <a:rPr lang="en-US" dirty="0"/>
              <a:t>Both campus &amp; national</a:t>
            </a:r>
          </a:p>
          <a:p>
            <a:pPr lvl="1"/>
            <a:r>
              <a:rPr lang="en-US" sz="1800" dirty="0"/>
              <a:t>Cost: Training is free and covers certification costs</a:t>
            </a:r>
          </a:p>
          <a:p>
            <a:pPr lvl="1"/>
            <a:r>
              <a:rPr lang="en-US" sz="1800" dirty="0"/>
              <a:t>Support: Structured and individualized support throughout the program</a:t>
            </a:r>
          </a:p>
          <a:p>
            <a:pPr lvl="1"/>
            <a:r>
              <a:rPr lang="en-US" sz="1800" dirty="0"/>
              <a:t>Employer partnerships: Depending on training, offer job placement and/or connections to jobs and employers</a:t>
            </a:r>
          </a:p>
          <a:p>
            <a:r>
              <a:rPr lang="en-US" dirty="0"/>
              <a:t>National remote: allows for part-time and flexible course formats</a:t>
            </a:r>
          </a:p>
        </p:txBody>
      </p:sp>
      <p:sp>
        <p:nvSpPr>
          <p:cNvPr id="3" name="Text Placeholder 2">
            <a:extLst>
              <a:ext uri="{FF2B5EF4-FFF2-40B4-BE49-F238E27FC236}">
                <a16:creationId xmlns:a16="http://schemas.microsoft.com/office/drawing/2014/main" id="{D259F026-541E-B0C2-9373-DB4FF7E3F85D}"/>
              </a:ext>
            </a:extLst>
          </p:cNvPr>
          <p:cNvSpPr>
            <a:spLocks noGrp="1"/>
          </p:cNvSpPr>
          <p:nvPr>
            <p:ph type="body" sz="quarter" idx="11"/>
          </p:nvPr>
        </p:nvSpPr>
        <p:spPr>
          <a:xfrm>
            <a:off x="6483981" y="1150937"/>
            <a:ext cx="4931407" cy="5143524"/>
          </a:xfrm>
        </p:spPr>
        <p:txBody>
          <a:bodyPr/>
          <a:lstStyle/>
          <a:p>
            <a:pPr marL="50800" indent="0">
              <a:buNone/>
            </a:pPr>
            <a:r>
              <a:rPr lang="en-US" b="1" dirty="0">
                <a:solidFill>
                  <a:srgbClr val="EF4323"/>
                </a:solidFill>
              </a:rPr>
              <a:t>Considerations</a:t>
            </a:r>
            <a:endParaRPr lang="en-US" dirty="0"/>
          </a:p>
          <a:p>
            <a:r>
              <a:rPr lang="en-US" dirty="0"/>
              <a:t>Several courses require existing technical knowledge</a:t>
            </a:r>
          </a:p>
          <a:p>
            <a:r>
              <a:rPr lang="en-US" dirty="0"/>
              <a:t>For Campus program: </a:t>
            </a:r>
          </a:p>
          <a:p>
            <a:pPr lvl="1"/>
            <a:r>
              <a:rPr lang="en-US" sz="1800" dirty="0"/>
              <a:t>Individuals must live within eligible distance of a Per Scholas campus</a:t>
            </a:r>
          </a:p>
          <a:p>
            <a:pPr lvl="1"/>
            <a:r>
              <a:rPr lang="en-US" sz="1800" dirty="0"/>
              <a:t>Intensive format may be inaccessible: full-time, live program, 3 - 4 months long</a:t>
            </a:r>
          </a:p>
          <a:p>
            <a:r>
              <a:rPr lang="en-US" dirty="0"/>
              <a:t>National Remote program:</a:t>
            </a:r>
          </a:p>
          <a:p>
            <a:pPr lvl="1"/>
            <a:r>
              <a:rPr lang="en-US" sz="1800" dirty="0"/>
              <a:t>Currently not taking new registrations - limited information available about future courses</a:t>
            </a:r>
          </a:p>
          <a:p>
            <a:pPr lvl="1"/>
            <a:r>
              <a:rPr lang="en-US" sz="1800" dirty="0"/>
              <a:t>Some states are not eligible</a:t>
            </a:r>
          </a:p>
          <a:p>
            <a:pPr lvl="1"/>
            <a:r>
              <a:rPr lang="en-US" sz="1800" dirty="0"/>
              <a:t>Must have tech equipment that meets specific standards</a:t>
            </a:r>
          </a:p>
          <a:p>
            <a:endParaRPr lang="en-US" dirty="0"/>
          </a:p>
        </p:txBody>
      </p:sp>
      <p:pic>
        <p:nvPicPr>
          <p:cNvPr id="12" name="Picture 11">
            <a:extLst>
              <a:ext uri="{FF2B5EF4-FFF2-40B4-BE49-F238E27FC236}">
                <a16:creationId xmlns:a16="http://schemas.microsoft.com/office/drawing/2014/main" id="{5648C211-E0E9-6AE0-1CF7-AD8A5D32E6E3}"/>
              </a:ext>
            </a:extLst>
          </p:cNvPr>
          <p:cNvPicPr>
            <a:picLocks noChangeAspect="1"/>
          </p:cNvPicPr>
          <p:nvPr/>
        </p:nvPicPr>
        <p:blipFill>
          <a:blip r:embed="rId2"/>
          <a:stretch>
            <a:fillRect/>
          </a:stretch>
        </p:blipFill>
        <p:spPr>
          <a:xfrm>
            <a:off x="10185187" y="321688"/>
            <a:ext cx="1496291" cy="685049"/>
          </a:xfrm>
          <a:prstGeom prst="rect">
            <a:avLst/>
          </a:prstGeom>
        </p:spPr>
      </p:pic>
      <p:sp>
        <p:nvSpPr>
          <p:cNvPr id="13" name="Title 3">
            <a:extLst>
              <a:ext uri="{FF2B5EF4-FFF2-40B4-BE49-F238E27FC236}">
                <a16:creationId xmlns:a16="http://schemas.microsoft.com/office/drawing/2014/main" id="{B3C82018-3D5F-5F8E-C8FC-3FDE7D736E42}"/>
              </a:ext>
            </a:extLst>
          </p:cNvPr>
          <p:cNvSpPr>
            <a:spLocks noGrp="1"/>
          </p:cNvSpPr>
          <p:nvPr>
            <p:ph type="ctrTitle"/>
          </p:nvPr>
        </p:nvSpPr>
        <p:spPr>
          <a:xfrm>
            <a:off x="774365" y="563539"/>
            <a:ext cx="9658306" cy="443198"/>
          </a:xfrm>
        </p:spPr>
        <p:txBody>
          <a:bodyPr/>
          <a:lstStyle/>
          <a:p>
            <a:r>
              <a:rPr lang="en-US" dirty="0"/>
              <a:t>PER SCHOLAS – </a:t>
            </a:r>
            <a:r>
              <a:rPr lang="en-US" dirty="0">
                <a:hlinkClick r:id="rId3">
                  <a:extLst>
                    <a:ext uri="{A12FA001-AC4F-418D-AE19-62706E023703}">
                      <ahyp:hlinkClr xmlns:ahyp="http://schemas.microsoft.com/office/drawing/2018/hyperlinkcolor" val="tx"/>
                    </a:ext>
                  </a:extLst>
                </a:hlinkClick>
              </a:rPr>
              <a:t>CAMPUS</a:t>
            </a:r>
            <a:r>
              <a:rPr lang="en-US" dirty="0"/>
              <a:t> &amp; </a:t>
            </a:r>
            <a:r>
              <a:rPr lang="en-US" dirty="0">
                <a:hlinkClick r:id="rId4">
                  <a:extLst>
                    <a:ext uri="{A12FA001-AC4F-418D-AE19-62706E023703}">
                      <ahyp:hlinkClr xmlns:ahyp="http://schemas.microsoft.com/office/drawing/2018/hyperlinkcolor" val="tx"/>
                    </a:ext>
                  </a:extLst>
                </a:hlinkClick>
              </a:rPr>
              <a:t>NATIONAL</a:t>
            </a:r>
            <a:r>
              <a:rPr lang="en-US" dirty="0"/>
              <a:t> REMOTE</a:t>
            </a:r>
            <a:endParaRPr lang="en-US" sz="1800" i="1" dirty="0">
              <a:solidFill>
                <a:schemeClr val="dk1"/>
              </a:solidFill>
              <a:latin typeface="Overpass Medium" pitchFamily="2" charset="77"/>
              <a:cs typeface="Calibri"/>
              <a:sym typeface="Calibri"/>
            </a:endParaRPr>
          </a:p>
        </p:txBody>
      </p:sp>
    </p:spTree>
    <p:extLst>
      <p:ext uri="{BB962C8B-B14F-4D97-AF65-F5344CB8AC3E}">
        <p14:creationId xmlns:p14="http://schemas.microsoft.com/office/powerpoint/2010/main" val="3330617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94DC5-000C-C63D-536D-EA410516EB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DA12AF-7C0A-31B4-6653-7D542D73BB9D}"/>
              </a:ext>
            </a:extLst>
          </p:cNvPr>
          <p:cNvSpPr>
            <a:spLocks noGrp="1"/>
          </p:cNvSpPr>
          <p:nvPr>
            <p:ph type="ctrTitle"/>
          </p:nvPr>
        </p:nvSpPr>
        <p:spPr>
          <a:xfrm>
            <a:off x="776613" y="528821"/>
            <a:ext cx="10638774" cy="692497"/>
          </a:xfrm>
        </p:spPr>
        <p:txBody>
          <a:bodyPr/>
          <a:lstStyle/>
          <a:p>
            <a:r>
              <a:rPr lang="en-US" dirty="0">
                <a:hlinkClick r:id="rId2">
                  <a:extLst>
                    <a:ext uri="{A12FA001-AC4F-418D-AE19-62706E023703}">
                      <ahyp:hlinkClr xmlns:ahyp="http://schemas.microsoft.com/office/drawing/2018/hyperlinkcolor" val="tx"/>
                    </a:ext>
                  </a:extLst>
                </a:hlinkClick>
              </a:rPr>
              <a:t>CLIMBHIRE</a:t>
            </a:r>
            <a:br>
              <a:rPr lang="en-US" dirty="0"/>
            </a:br>
            <a:endParaRPr lang="en-US" sz="1800" i="1" dirty="0">
              <a:solidFill>
                <a:schemeClr val="dk1"/>
              </a:solidFill>
              <a:latin typeface="Overpass Medium" pitchFamily="2" charset="77"/>
              <a:cs typeface="Calibri"/>
              <a:sym typeface="Calibri"/>
            </a:endParaRPr>
          </a:p>
        </p:txBody>
      </p:sp>
      <p:sp>
        <p:nvSpPr>
          <p:cNvPr id="3" name="Text Placeholder 8">
            <a:extLst>
              <a:ext uri="{FF2B5EF4-FFF2-40B4-BE49-F238E27FC236}">
                <a16:creationId xmlns:a16="http://schemas.microsoft.com/office/drawing/2014/main" id="{8976597F-712D-DC7E-9B99-984B3EBFE285}"/>
              </a:ext>
            </a:extLst>
          </p:cNvPr>
          <p:cNvSpPr>
            <a:spLocks noGrp="1"/>
          </p:cNvSpPr>
          <p:nvPr>
            <p:ph type="body" sz="quarter" idx="10"/>
          </p:nvPr>
        </p:nvSpPr>
        <p:spPr>
          <a:xfrm>
            <a:off x="776289" y="1116464"/>
            <a:ext cx="5974136" cy="5298682"/>
          </a:xfrm>
        </p:spPr>
        <p:txBody>
          <a:bodyPr>
            <a:normAutofit/>
          </a:bodyPr>
          <a:lstStyle/>
          <a:p>
            <a:pPr marL="0" indent="0">
              <a:lnSpc>
                <a:spcPct val="100000"/>
              </a:lnSpc>
              <a:spcBef>
                <a:spcPts val="0"/>
              </a:spcBef>
              <a:buNone/>
            </a:pPr>
            <a:endParaRPr lang="en-US" sz="2200" b="1" dirty="0">
              <a:solidFill>
                <a:schemeClr val="tx1"/>
              </a:solidFill>
              <a:effectLst/>
              <a:latin typeface="Overpass Medium" panose="020B0604020202020204" charset="0"/>
              <a:ea typeface="Calibri" panose="020F0502020204030204" pitchFamily="34" charset="0"/>
            </a:endParaRPr>
          </a:p>
          <a:p>
            <a:pPr marL="0" indent="0">
              <a:lnSpc>
                <a:spcPct val="100000"/>
              </a:lnSpc>
              <a:spcBef>
                <a:spcPts val="0"/>
              </a:spcBef>
              <a:buNone/>
            </a:pPr>
            <a:endParaRPr lang="en-US" sz="2200" b="1" dirty="0">
              <a:solidFill>
                <a:schemeClr val="tx1"/>
              </a:solidFill>
              <a:effectLst/>
              <a:latin typeface="Overpass Medium" panose="020B0604020202020204" charset="0"/>
              <a:ea typeface="Calibri" panose="020F0502020204030204" pitchFamily="34" charset="0"/>
            </a:endParaRPr>
          </a:p>
          <a:p>
            <a:r>
              <a:rPr lang="en-US" sz="2000" dirty="0"/>
              <a:t>Climb Hire’s career training programs empower overlooked talent to break into new careers, build their network &amp; achieve more in their career and life.</a:t>
            </a:r>
          </a:p>
          <a:p>
            <a:r>
              <a:rPr lang="en-US" sz="2000" b="1" dirty="0">
                <a:solidFill>
                  <a:schemeClr val="accent3"/>
                </a:solidFill>
              </a:rPr>
              <a:t>Currently most ideal for: </a:t>
            </a:r>
            <a:r>
              <a:rPr lang="en-US" sz="2000" dirty="0"/>
              <a:t>individuals between 24 – 40 in California or Colorado who are looking for a combination of flexibility and structure and are interested in </a:t>
            </a:r>
            <a:r>
              <a:rPr lang="en-US" sz="2000" dirty="0">
                <a:sym typeface="Arial"/>
              </a:rPr>
              <a:t>Paid Search Marketing &amp; IT Support</a:t>
            </a:r>
            <a:r>
              <a:rPr lang="en-US" sz="2000" dirty="0">
                <a:solidFill>
                  <a:schemeClr val="tx1"/>
                </a:solidFill>
                <a:latin typeface="Overpass Medium" panose="020B0604020202020204" charset="0"/>
                <a:sym typeface="Arial"/>
              </a:rPr>
              <a:t>.</a:t>
            </a:r>
            <a:endParaRPr lang="en-US" sz="2000" dirty="0">
              <a:sym typeface="Arial"/>
            </a:endParaRPr>
          </a:p>
        </p:txBody>
      </p:sp>
      <p:pic>
        <p:nvPicPr>
          <p:cNvPr id="9" name="Picture 8">
            <a:extLst>
              <a:ext uri="{FF2B5EF4-FFF2-40B4-BE49-F238E27FC236}">
                <a16:creationId xmlns:a16="http://schemas.microsoft.com/office/drawing/2014/main" id="{ED59C1B0-A4E2-7CB3-C282-6298B9EB5BBD}"/>
              </a:ext>
            </a:extLst>
          </p:cNvPr>
          <p:cNvPicPr>
            <a:picLocks noChangeAspect="1"/>
          </p:cNvPicPr>
          <p:nvPr/>
        </p:nvPicPr>
        <p:blipFill>
          <a:blip r:embed="rId3"/>
          <a:stretch>
            <a:fillRect/>
          </a:stretch>
        </p:blipFill>
        <p:spPr>
          <a:xfrm>
            <a:off x="9410205" y="522666"/>
            <a:ext cx="1752600" cy="312016"/>
          </a:xfrm>
          <a:prstGeom prst="rect">
            <a:avLst/>
          </a:prstGeom>
        </p:spPr>
      </p:pic>
    </p:spTree>
    <p:extLst>
      <p:ext uri="{BB962C8B-B14F-4D97-AF65-F5344CB8AC3E}">
        <p14:creationId xmlns:p14="http://schemas.microsoft.com/office/powerpoint/2010/main" val="140886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C3DBC-7929-3312-98E9-75FA22C44BE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391B03-D457-5DD3-0991-EE75E1293613}"/>
              </a:ext>
            </a:extLst>
          </p:cNvPr>
          <p:cNvSpPr>
            <a:spLocks noGrp="1"/>
          </p:cNvSpPr>
          <p:nvPr>
            <p:ph type="ctrTitle"/>
          </p:nvPr>
        </p:nvSpPr>
        <p:spPr>
          <a:xfrm>
            <a:off x="776613" y="528821"/>
            <a:ext cx="8498016" cy="692497"/>
          </a:xfrm>
        </p:spPr>
        <p:txBody>
          <a:bodyPr/>
          <a:lstStyle/>
          <a:p>
            <a:r>
              <a:rPr lang="en-US" dirty="0">
                <a:hlinkClick r:id="rId2">
                  <a:extLst>
                    <a:ext uri="{A12FA001-AC4F-418D-AE19-62706E023703}">
                      <ahyp:hlinkClr xmlns:ahyp="http://schemas.microsoft.com/office/drawing/2018/hyperlinkcolor" val="tx"/>
                    </a:ext>
                  </a:extLst>
                </a:hlinkClick>
              </a:rPr>
              <a:t>CLIMBHIRE</a:t>
            </a:r>
            <a:br>
              <a:rPr lang="en-US" dirty="0"/>
            </a:br>
            <a:endParaRPr lang="en-US" sz="1800" i="1" dirty="0">
              <a:solidFill>
                <a:schemeClr val="dk1"/>
              </a:solidFill>
              <a:latin typeface="Overpass Medium" pitchFamily="2" charset="77"/>
              <a:cs typeface="Calibri"/>
              <a:sym typeface="Calibri"/>
            </a:endParaRPr>
          </a:p>
        </p:txBody>
      </p:sp>
      <p:graphicFrame>
        <p:nvGraphicFramePr>
          <p:cNvPr id="10" name="Table 9">
            <a:extLst>
              <a:ext uri="{FF2B5EF4-FFF2-40B4-BE49-F238E27FC236}">
                <a16:creationId xmlns:a16="http://schemas.microsoft.com/office/drawing/2014/main" id="{114105BE-7D45-B9BC-D9FB-8C7C9096E2E7}"/>
              </a:ext>
            </a:extLst>
          </p:cNvPr>
          <p:cNvGraphicFramePr>
            <a:graphicFrameLocks noGrp="1"/>
          </p:cNvGraphicFramePr>
          <p:nvPr>
            <p:extLst>
              <p:ext uri="{D42A27DB-BD31-4B8C-83A1-F6EECF244321}">
                <p14:modId xmlns:p14="http://schemas.microsoft.com/office/powerpoint/2010/main" val="959740560"/>
              </p:ext>
            </p:extLst>
          </p:nvPr>
        </p:nvGraphicFramePr>
        <p:xfrm>
          <a:off x="776613" y="992462"/>
          <a:ext cx="10386192" cy="5760720"/>
        </p:xfrm>
        <a:graphic>
          <a:graphicData uri="http://schemas.openxmlformats.org/drawingml/2006/table">
            <a:tbl>
              <a:tblPr firstRow="1" bandRow="1">
                <a:tableStyleId>{3B4B98B0-60AC-42C2-AFA5-B58CD77FA1E5}</a:tableStyleId>
              </a:tblPr>
              <a:tblGrid>
                <a:gridCol w="3136481">
                  <a:extLst>
                    <a:ext uri="{9D8B030D-6E8A-4147-A177-3AD203B41FA5}">
                      <a16:colId xmlns:a16="http://schemas.microsoft.com/office/drawing/2014/main" val="2057493798"/>
                    </a:ext>
                  </a:extLst>
                </a:gridCol>
                <a:gridCol w="7249711">
                  <a:extLst>
                    <a:ext uri="{9D8B030D-6E8A-4147-A177-3AD203B41FA5}">
                      <a16:colId xmlns:a16="http://schemas.microsoft.com/office/drawing/2014/main" val="3194984846"/>
                    </a:ext>
                  </a:extLst>
                </a:gridCol>
              </a:tblGrid>
              <a:tr h="291715">
                <a:tc>
                  <a:txBody>
                    <a:bodyPr/>
                    <a:lstStyle/>
                    <a:p>
                      <a:r>
                        <a:rPr lang="en-US" dirty="0"/>
                        <a:t>CRITERIA </a:t>
                      </a:r>
                    </a:p>
                  </a:txBody>
                  <a:tcPr/>
                </a:tc>
                <a:tc>
                  <a:txBody>
                    <a:bodyPr/>
                    <a:lstStyle/>
                    <a:p>
                      <a:r>
                        <a:rPr lang="en-US" dirty="0"/>
                        <a:t>FINDINGS</a:t>
                      </a:r>
                    </a:p>
                  </a:txBody>
                  <a:tcPr/>
                </a:tc>
                <a:extLst>
                  <a:ext uri="{0D108BD9-81ED-4DB2-BD59-A6C34878D82A}">
                    <a16:rowId xmlns:a16="http://schemas.microsoft.com/office/drawing/2014/main" val="564358953"/>
                  </a:ext>
                </a:extLst>
              </a:tr>
              <a:tr h="13652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EF4323"/>
                          </a:solidFill>
                        </a:rPr>
                        <a:t>1. Accessibility &amp; Eligibility</a:t>
                      </a:r>
                    </a:p>
                  </a:txBody>
                  <a:tcPr/>
                </a:tc>
                <a:tc>
                  <a:txBody>
                    <a:bodyPr/>
                    <a:lstStyle/>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Live in Colorado or California </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Currently earn less than $30,000</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Be between the ages of 24 and 40</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Have a computer with a webcam and microphone (or headset)</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Must be able to dedicate 6-9 hours/week of class time and 10-15 hours/week to complete assignments and do career prep throughout the program (16 - 24 weeks)</a:t>
                      </a:r>
                    </a:p>
                  </a:txBody>
                  <a:tcPr/>
                </a:tc>
                <a:extLst>
                  <a:ext uri="{0D108BD9-81ED-4DB2-BD59-A6C34878D82A}">
                    <a16:rowId xmlns:a16="http://schemas.microsoft.com/office/drawing/2014/main" val="1101460318"/>
                  </a:ext>
                </a:extLst>
              </a:tr>
              <a:tr h="2917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EF4323"/>
                          </a:solidFill>
                        </a:rPr>
                        <a:t>2. Cost &amp; Fee Structure</a:t>
                      </a:r>
                    </a:p>
                  </a:txBody>
                  <a:tcPr/>
                </a:tc>
                <a:tc>
                  <a:txBody>
                    <a:bodyPr/>
                    <a:lstStyle/>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cs typeface="Calibri"/>
                          <a:sym typeface="Calibri"/>
                        </a:rPr>
                        <a:t>Free in 2026 due to specialized grants; TBD for 2027</a:t>
                      </a:r>
                    </a:p>
                  </a:txBody>
                  <a:tcPr/>
                </a:tc>
                <a:extLst>
                  <a:ext uri="{0D108BD9-81ED-4DB2-BD59-A6C34878D82A}">
                    <a16:rowId xmlns:a16="http://schemas.microsoft.com/office/drawing/2014/main" val="1476256593"/>
                  </a:ext>
                </a:extLst>
              </a:tr>
              <a:tr h="70011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EF4323"/>
                          </a:solidFill>
                          <a:latin typeface="+mn-lt"/>
                          <a:ea typeface="+mn-ea"/>
                          <a:cs typeface="+mn-cs"/>
                          <a:sym typeface="Arial"/>
                        </a:rPr>
                        <a:t>3. Ease of Use &amp; User Experience</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Live classes via Zoom;  participation in learning pods with peers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cs typeface="Calibri"/>
                          <a:sym typeface="Calibri"/>
                        </a:rPr>
                        <a:t>Access to 1x1 coaching for 6 months after program &amp; alumni-run workshops on interview preparation, resume building, and networking</a:t>
                      </a:r>
                    </a:p>
                  </a:txBody>
                  <a:tcPr/>
                </a:tc>
                <a:extLst>
                  <a:ext uri="{0D108BD9-81ED-4DB2-BD59-A6C34878D82A}">
                    <a16:rowId xmlns:a16="http://schemas.microsoft.com/office/drawing/2014/main" val="504414763"/>
                  </a:ext>
                </a:extLst>
              </a:tr>
              <a:tr h="13127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EF4323"/>
                          </a:solidFill>
                        </a:rPr>
                        <a:t>4. Workforce Relevance &amp; Labor Market Alignment</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b="0" i="0" u="none" strike="noStrike" cap="none" dirty="0">
                          <a:solidFill>
                            <a:schemeClr val="dk1"/>
                          </a:solidFill>
                          <a:latin typeface="Overpass Medium" pitchFamily="2" charset="77"/>
                          <a:ea typeface="+mn-ea"/>
                          <a:cs typeface="Calibri"/>
                          <a:sym typeface="Arial"/>
                        </a:rPr>
                        <a:t>Training in Paid Search Marketing &amp; IT Support; </a:t>
                      </a:r>
                      <a:r>
                        <a:rPr lang="en-US" sz="1400" b="0" i="0" u="none" strike="noStrike" cap="none" dirty="0">
                          <a:solidFill>
                            <a:schemeClr val="dk1"/>
                          </a:solidFill>
                          <a:latin typeface="Overpass Medium" pitchFamily="2" charset="77"/>
                          <a:ea typeface="+mn-ea"/>
                          <a:cs typeface="Calibri"/>
                          <a:sym typeface="Arial"/>
                          <a:hlinkClick r:id="rId3"/>
                        </a:rPr>
                        <a:t>search marketing occupation </a:t>
                      </a:r>
                      <a:r>
                        <a:rPr lang="en-US" sz="1400" b="0" i="0" u="none" strike="noStrike" cap="none" dirty="0">
                          <a:solidFill>
                            <a:schemeClr val="dk1"/>
                          </a:solidFill>
                          <a:latin typeface="Overpass Medium" pitchFamily="2" charset="77"/>
                          <a:ea typeface="+mn-ea"/>
                          <a:cs typeface="Calibri"/>
                          <a:sym typeface="Arial"/>
                        </a:rPr>
                        <a:t>is projected to grow 7% in 10 years; </a:t>
                      </a:r>
                      <a:r>
                        <a:rPr lang="en-US" sz="1400" b="0" i="0" u="none" strike="noStrike" cap="none" dirty="0">
                          <a:solidFill>
                            <a:schemeClr val="dk1"/>
                          </a:solidFill>
                          <a:latin typeface="Overpass Medium" pitchFamily="2" charset="77"/>
                          <a:ea typeface="+mn-ea"/>
                          <a:cs typeface="Calibri"/>
                          <a:sym typeface="Arial"/>
                          <a:hlinkClick r:id="rId4"/>
                        </a:rPr>
                        <a:t>computer user specialists</a:t>
                      </a:r>
                      <a:r>
                        <a:rPr lang="en-US" sz="1400" b="0" i="0" u="none" strike="noStrike" cap="none" dirty="0">
                          <a:solidFill>
                            <a:schemeClr val="dk1"/>
                          </a:solidFill>
                          <a:latin typeface="Overpass Medium" pitchFamily="2" charset="77"/>
                          <a:ea typeface="+mn-ea"/>
                          <a:cs typeface="Calibri"/>
                          <a:sym typeface="Arial"/>
                        </a:rPr>
                        <a:t> show slight projected decline</a:t>
                      </a:r>
                    </a:p>
                    <a:p>
                      <a:pPr marL="285750" lvl="1" indent="-285750">
                        <a:buFont typeface="Arial" panose="020B0604020202020204" pitchFamily="34" charset="0"/>
                        <a:buChar char="•"/>
                      </a:pPr>
                      <a:r>
                        <a:rPr lang="en-US" sz="1400" b="0" i="0" u="none" strike="noStrike" cap="none" dirty="0">
                          <a:solidFill>
                            <a:schemeClr val="dk1"/>
                          </a:solidFill>
                          <a:latin typeface="Overpass Medium" pitchFamily="2" charset="77"/>
                          <a:ea typeface="+mn-ea"/>
                          <a:cs typeface="Calibri"/>
                          <a:sym typeface="Arial"/>
                        </a:rPr>
                        <a:t>IT Credentials: CompTIA A+ 220-1101, CompTIA A+ 220-1102</a:t>
                      </a:r>
                    </a:p>
                    <a:p>
                      <a:pPr marL="285750" lvl="1" indent="-285750">
                        <a:buFont typeface="Arial" panose="020B0604020202020204" pitchFamily="34" charset="0"/>
                        <a:buChar char="•"/>
                      </a:pPr>
                      <a:r>
                        <a:rPr lang="en-US" sz="1400" b="0" i="0" u="none" strike="noStrike" cap="none" dirty="0">
                          <a:solidFill>
                            <a:schemeClr val="dk1"/>
                          </a:solidFill>
                          <a:latin typeface="Overpass Medium" pitchFamily="2" charset="77"/>
                          <a:ea typeface="+mn-ea"/>
                          <a:cs typeface="Calibri"/>
                          <a:sym typeface="Arial"/>
                        </a:rPr>
                        <a:t>Paid Search Marketing Credentials: Google Ads Search, Certified Digital Marketing Associate, HubSpot Inbound Marketing Optimization</a:t>
                      </a:r>
                    </a:p>
                  </a:txBody>
                  <a:tcPr/>
                </a:tc>
                <a:extLst>
                  <a:ext uri="{0D108BD9-81ED-4DB2-BD59-A6C34878D82A}">
                    <a16:rowId xmlns:a16="http://schemas.microsoft.com/office/drawing/2014/main" val="3153452983"/>
                  </a:ext>
                </a:extLst>
              </a:tr>
              <a:tr h="29171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EF4323"/>
                          </a:solidFill>
                        </a:rPr>
                        <a:t>5. Skill-Building Potential</a:t>
                      </a:r>
                    </a:p>
                  </a:txBody>
                  <a:tcPr/>
                </a:tc>
                <a:tc>
                  <a:txBody>
                    <a:bodyPr/>
                    <a:lstStyle/>
                    <a:p>
                      <a:pPr marL="285750" lvl="1" indent="-285750">
                        <a:buFont typeface="Arial" panose="020B0604020202020204" pitchFamily="34" charset="0"/>
                        <a:buChar char="•"/>
                      </a:pPr>
                      <a:r>
                        <a:rPr lang="en-US" sz="1400" b="0" i="0" u="none" strike="noStrike" cap="none" dirty="0">
                          <a:solidFill>
                            <a:schemeClr val="dk1"/>
                          </a:solidFill>
                          <a:latin typeface="Overpass Medium" pitchFamily="2" charset="77"/>
                          <a:ea typeface="+mn-ea"/>
                          <a:cs typeface="Calibri"/>
                          <a:sym typeface="Arial"/>
                        </a:rPr>
                        <a:t>Focus on IT Support and Digital Marketing only</a:t>
                      </a:r>
                    </a:p>
                  </a:txBody>
                  <a:tcPr/>
                </a:tc>
                <a:extLst>
                  <a:ext uri="{0D108BD9-81ED-4DB2-BD59-A6C34878D82A}">
                    <a16:rowId xmlns:a16="http://schemas.microsoft.com/office/drawing/2014/main" val="2209849802"/>
                  </a:ext>
                </a:extLst>
              </a:tr>
              <a:tr h="13127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rgbClr val="EF4323"/>
                          </a:solidFill>
                          <a:effectLst/>
                          <a:latin typeface="+mn-lt"/>
                          <a:ea typeface="+mn-ea"/>
                          <a:cs typeface="+mn-cs"/>
                          <a:sym typeface="Arial"/>
                        </a:rPr>
                        <a:t>6. Risk &amp; Quality Assurance</a:t>
                      </a:r>
                      <a:endParaRPr lang="en-US" sz="1400" b="1" i="0" u="none" strike="noStrike" cap="none" dirty="0">
                        <a:solidFill>
                          <a:srgbClr val="EF4323"/>
                        </a:solidFill>
                        <a:latin typeface="+mn-lt"/>
                        <a:ea typeface="+mn-ea"/>
                        <a:cs typeface="+mn-cs"/>
                        <a:sym typeface="Arial"/>
                      </a:endParaRPr>
                    </a:p>
                    <a:p>
                      <a:endParaRPr lang="en-US" dirty="0"/>
                    </a:p>
                  </a:txBody>
                  <a:tcPr/>
                </a:tc>
                <a:tc>
                  <a:txBody>
                    <a:bodyPr/>
                    <a:lstStyle/>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ea typeface="+mn-ea"/>
                          <a:cs typeface="Calibri"/>
                          <a:sym typeface="Arial"/>
                        </a:rPr>
                        <a:t>Funded through Breaking Barriers and MacKenzie Scott’s Yield Giving</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ea typeface="+mn-ea"/>
                          <a:cs typeface="Calibri"/>
                          <a:sym typeface="Arial"/>
                        </a:rPr>
                        <a:t>70% of staff are BIPOC, 94% identify as women and 28% have lived experience in completing the Climb Hire training</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ea typeface="+mn-ea"/>
                          <a:cs typeface="Calibri"/>
                          <a:sym typeface="Arial"/>
                        </a:rPr>
                        <a:t>80% of Climbers secure new jobs within 12 months</a:t>
                      </a:r>
                    </a:p>
                    <a:p>
                      <a:pPr marL="285750" indent="-285750">
                        <a:buFont typeface="Arial" panose="020B0604020202020204" pitchFamily="34" charset="0"/>
                        <a:buChar char="•"/>
                      </a:pPr>
                      <a:r>
                        <a:rPr lang="en-US" sz="1400" b="0" i="0" u="none" strike="noStrike" cap="none" dirty="0">
                          <a:solidFill>
                            <a:schemeClr val="dk1"/>
                          </a:solidFill>
                          <a:latin typeface="Overpass Medium" pitchFamily="2" charset="77"/>
                          <a:ea typeface="+mn-ea"/>
                          <a:cs typeface="Calibri"/>
                          <a:sym typeface="Arial"/>
                        </a:rPr>
                        <a:t>$50k - average starting salary after Climb Hire; $26k average income boost after Climb Hire (Source: </a:t>
                      </a:r>
                      <a:r>
                        <a:rPr lang="en-US" sz="1400" b="0" i="0" u="none" strike="noStrike" cap="none" dirty="0">
                          <a:solidFill>
                            <a:schemeClr val="dk1"/>
                          </a:solidFill>
                          <a:latin typeface="Overpass Medium" pitchFamily="2" charset="77"/>
                          <a:ea typeface="+mn-ea"/>
                          <a:cs typeface="Calibri"/>
                          <a:sym typeface="Arial"/>
                          <a:hlinkClick r:id="rId5"/>
                        </a:rPr>
                        <a:t>Website</a:t>
                      </a:r>
                      <a:r>
                        <a:rPr lang="en-US" sz="1400" b="0" i="0" u="none" strike="noStrike" cap="none" dirty="0">
                          <a:solidFill>
                            <a:schemeClr val="dk1"/>
                          </a:solidFill>
                          <a:latin typeface="Overpass Medium" pitchFamily="2" charset="77"/>
                          <a:ea typeface="+mn-ea"/>
                          <a:cs typeface="Calibri"/>
                          <a:sym typeface="Arial"/>
                        </a:rPr>
                        <a:t>)</a:t>
                      </a:r>
                    </a:p>
                  </a:txBody>
                  <a:tcPr/>
                </a:tc>
                <a:extLst>
                  <a:ext uri="{0D108BD9-81ED-4DB2-BD59-A6C34878D82A}">
                    <a16:rowId xmlns:a16="http://schemas.microsoft.com/office/drawing/2014/main" val="2159368206"/>
                  </a:ext>
                </a:extLst>
              </a:tr>
            </a:tbl>
          </a:graphicData>
        </a:graphic>
      </p:graphicFrame>
      <p:pic>
        <p:nvPicPr>
          <p:cNvPr id="3" name="Picture 2">
            <a:extLst>
              <a:ext uri="{FF2B5EF4-FFF2-40B4-BE49-F238E27FC236}">
                <a16:creationId xmlns:a16="http://schemas.microsoft.com/office/drawing/2014/main" id="{995406C0-337D-426E-99C3-E758D1E128BC}"/>
              </a:ext>
            </a:extLst>
          </p:cNvPr>
          <p:cNvPicPr>
            <a:picLocks noChangeAspect="1"/>
          </p:cNvPicPr>
          <p:nvPr/>
        </p:nvPicPr>
        <p:blipFill>
          <a:blip r:embed="rId6"/>
          <a:stretch>
            <a:fillRect/>
          </a:stretch>
        </p:blipFill>
        <p:spPr>
          <a:xfrm>
            <a:off x="9410205" y="522666"/>
            <a:ext cx="1752600" cy="312016"/>
          </a:xfrm>
          <a:prstGeom prst="rect">
            <a:avLst/>
          </a:prstGeom>
        </p:spPr>
      </p:pic>
    </p:spTree>
    <p:extLst>
      <p:ext uri="{BB962C8B-B14F-4D97-AF65-F5344CB8AC3E}">
        <p14:creationId xmlns:p14="http://schemas.microsoft.com/office/powerpoint/2010/main" val="1073988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F6704-3D76-0A65-CA3E-8E225A2DFD8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225BA7B-D4BD-A1E1-91EC-EC4E445106B0}"/>
              </a:ext>
            </a:extLst>
          </p:cNvPr>
          <p:cNvSpPr>
            <a:spLocks noGrp="1"/>
          </p:cNvSpPr>
          <p:nvPr>
            <p:ph type="body" sz="quarter" idx="10"/>
          </p:nvPr>
        </p:nvSpPr>
        <p:spPr>
          <a:xfrm>
            <a:off x="774364" y="1370854"/>
            <a:ext cx="5485857" cy="4556125"/>
          </a:xfrm>
        </p:spPr>
        <p:txBody>
          <a:bodyPr/>
          <a:lstStyle/>
          <a:p>
            <a:pPr marL="50800" indent="0">
              <a:buNone/>
            </a:pPr>
            <a:r>
              <a:rPr lang="en-US" b="1" dirty="0">
                <a:solidFill>
                  <a:srgbClr val="EF4323"/>
                </a:solidFill>
              </a:rPr>
              <a:t>Highlights</a:t>
            </a:r>
          </a:p>
          <a:p>
            <a:r>
              <a:rPr lang="en-US" dirty="0"/>
              <a:t>Significant support &amp; structure: peer mentorship pod, alumni connection, 1x1 career coaching, and networking opportunities </a:t>
            </a:r>
          </a:p>
          <a:p>
            <a:r>
              <a:rPr lang="en-US" dirty="0"/>
              <a:t>Format: fully remote program with live and hybrid coursework</a:t>
            </a:r>
          </a:p>
          <a:p>
            <a:r>
              <a:rPr lang="en-US" dirty="0"/>
              <a:t>Cost: currently fully free </a:t>
            </a:r>
          </a:p>
        </p:txBody>
      </p:sp>
      <p:sp>
        <p:nvSpPr>
          <p:cNvPr id="3" name="Text Placeholder 2">
            <a:extLst>
              <a:ext uri="{FF2B5EF4-FFF2-40B4-BE49-F238E27FC236}">
                <a16:creationId xmlns:a16="http://schemas.microsoft.com/office/drawing/2014/main" id="{EF654F40-9270-A87B-3EBF-FEE2F4B65397}"/>
              </a:ext>
            </a:extLst>
          </p:cNvPr>
          <p:cNvSpPr>
            <a:spLocks noGrp="1"/>
          </p:cNvSpPr>
          <p:nvPr>
            <p:ph type="body" sz="quarter" idx="11"/>
          </p:nvPr>
        </p:nvSpPr>
        <p:spPr>
          <a:xfrm>
            <a:off x="6483980" y="1370854"/>
            <a:ext cx="4931407" cy="4556125"/>
          </a:xfrm>
        </p:spPr>
        <p:txBody>
          <a:bodyPr/>
          <a:lstStyle/>
          <a:p>
            <a:pPr marL="50800" indent="0">
              <a:buNone/>
            </a:pPr>
            <a:r>
              <a:rPr lang="en-US" b="1" dirty="0">
                <a:solidFill>
                  <a:srgbClr val="EF4323"/>
                </a:solidFill>
              </a:rPr>
              <a:t>Considerations</a:t>
            </a:r>
            <a:endParaRPr lang="en-US" dirty="0"/>
          </a:p>
          <a:p>
            <a:r>
              <a:rPr lang="en-US" dirty="0"/>
              <a:t>Only available to residents of California and Colorado, ages 24 – 40</a:t>
            </a:r>
          </a:p>
          <a:p>
            <a:r>
              <a:rPr lang="en-US" dirty="0"/>
              <a:t>Time commitment (~20 hrs. per week) may be prohibitive for some</a:t>
            </a:r>
          </a:p>
          <a:p>
            <a:r>
              <a:rPr lang="en-US" dirty="0"/>
              <a:t>Must have computer with camera access</a:t>
            </a:r>
          </a:p>
          <a:p>
            <a:r>
              <a:rPr lang="en-US" dirty="0"/>
              <a:t>Program is free for </a:t>
            </a:r>
            <a:r>
              <a:rPr lang="en-US" i="1" dirty="0"/>
              <a:t>now</a:t>
            </a:r>
            <a:r>
              <a:rPr lang="en-US" dirty="0"/>
              <a:t>, may change</a:t>
            </a:r>
          </a:p>
          <a:p>
            <a:endParaRPr lang="en-US" dirty="0"/>
          </a:p>
          <a:p>
            <a:pPr marL="50800" indent="0">
              <a:buNone/>
            </a:pPr>
            <a:endParaRPr lang="en-US" dirty="0"/>
          </a:p>
          <a:p>
            <a:endParaRPr lang="en-US" dirty="0"/>
          </a:p>
          <a:p>
            <a:endParaRPr lang="en-US" dirty="0"/>
          </a:p>
        </p:txBody>
      </p:sp>
      <p:sp>
        <p:nvSpPr>
          <p:cNvPr id="4" name="Title 3">
            <a:extLst>
              <a:ext uri="{FF2B5EF4-FFF2-40B4-BE49-F238E27FC236}">
                <a16:creationId xmlns:a16="http://schemas.microsoft.com/office/drawing/2014/main" id="{046C21FA-9FAC-2778-42CB-B34CF9230BDB}"/>
              </a:ext>
            </a:extLst>
          </p:cNvPr>
          <p:cNvSpPr>
            <a:spLocks noGrp="1"/>
          </p:cNvSpPr>
          <p:nvPr>
            <p:ph type="ctrTitle"/>
          </p:nvPr>
        </p:nvSpPr>
        <p:spPr>
          <a:xfrm>
            <a:off x="776613" y="528821"/>
            <a:ext cx="8509891" cy="692497"/>
          </a:xfrm>
        </p:spPr>
        <p:txBody>
          <a:bodyPr/>
          <a:lstStyle/>
          <a:p>
            <a:r>
              <a:rPr lang="en-US" dirty="0">
                <a:hlinkClick r:id="rId2">
                  <a:extLst>
                    <a:ext uri="{A12FA001-AC4F-418D-AE19-62706E023703}">
                      <ahyp:hlinkClr xmlns:ahyp="http://schemas.microsoft.com/office/drawing/2018/hyperlinkcolor" val="tx"/>
                    </a:ext>
                  </a:extLst>
                </a:hlinkClick>
              </a:rPr>
              <a:t>CLIMBHIRE</a:t>
            </a:r>
            <a:br>
              <a:rPr lang="en-US" dirty="0"/>
            </a:br>
            <a:endParaRPr lang="en-US" sz="1800" i="1" dirty="0">
              <a:latin typeface="Overpass Medium" pitchFamily="2" charset="77"/>
              <a:cs typeface="Calibri"/>
              <a:sym typeface="Calibri"/>
            </a:endParaRPr>
          </a:p>
        </p:txBody>
      </p:sp>
      <p:pic>
        <p:nvPicPr>
          <p:cNvPr id="5" name="Picture 4">
            <a:extLst>
              <a:ext uri="{FF2B5EF4-FFF2-40B4-BE49-F238E27FC236}">
                <a16:creationId xmlns:a16="http://schemas.microsoft.com/office/drawing/2014/main" id="{E6FCAD0C-9FE2-1D17-72D9-00EDD78D72A4}"/>
              </a:ext>
            </a:extLst>
          </p:cNvPr>
          <p:cNvPicPr>
            <a:picLocks noChangeAspect="1"/>
          </p:cNvPicPr>
          <p:nvPr/>
        </p:nvPicPr>
        <p:blipFill>
          <a:blip r:embed="rId3"/>
          <a:stretch>
            <a:fillRect/>
          </a:stretch>
        </p:blipFill>
        <p:spPr>
          <a:xfrm>
            <a:off x="9410205" y="522666"/>
            <a:ext cx="1752600" cy="312016"/>
          </a:xfrm>
          <a:prstGeom prst="rect">
            <a:avLst/>
          </a:prstGeom>
        </p:spPr>
      </p:pic>
    </p:spTree>
    <p:extLst>
      <p:ext uri="{BB962C8B-B14F-4D97-AF65-F5344CB8AC3E}">
        <p14:creationId xmlns:p14="http://schemas.microsoft.com/office/powerpoint/2010/main" val="2996590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C78AA-CDB1-728A-B9D9-57343ABC5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5B7F55-C1BC-568A-00C0-6CC7566023D3}"/>
              </a:ext>
            </a:extLst>
          </p:cNvPr>
          <p:cNvSpPr>
            <a:spLocks noGrp="1"/>
          </p:cNvSpPr>
          <p:nvPr>
            <p:ph type="ctrTitle"/>
          </p:nvPr>
        </p:nvSpPr>
        <p:spPr>
          <a:xfrm>
            <a:off x="776613" y="2436574"/>
            <a:ext cx="8742169" cy="1440394"/>
          </a:xfrm>
        </p:spPr>
        <p:txBody>
          <a:bodyPr/>
          <a:lstStyle/>
          <a:p>
            <a:r>
              <a:rPr lang="en-US" dirty="0"/>
              <a:t>Supplemental Shortlist Providers Overview</a:t>
            </a:r>
          </a:p>
        </p:txBody>
      </p:sp>
    </p:spTree>
    <p:extLst>
      <p:ext uri="{BB962C8B-B14F-4D97-AF65-F5344CB8AC3E}">
        <p14:creationId xmlns:p14="http://schemas.microsoft.com/office/powerpoint/2010/main" val="2167291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80DC2-621A-E9D7-E05B-3032AA3AA900}"/>
            </a:ext>
          </a:extLst>
        </p:cNvPr>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468D1B83-1843-C136-C7A7-013306C97FDF}"/>
              </a:ext>
            </a:extLst>
          </p:cNvPr>
          <p:cNvGraphicFramePr>
            <a:graphicFrameLocks noGrp="1"/>
          </p:cNvGraphicFramePr>
          <p:nvPr>
            <p:extLst>
              <p:ext uri="{D42A27DB-BD31-4B8C-83A1-F6EECF244321}">
                <p14:modId xmlns:p14="http://schemas.microsoft.com/office/powerpoint/2010/main" val="1722224841"/>
              </p:ext>
            </p:extLst>
          </p:nvPr>
        </p:nvGraphicFramePr>
        <p:xfrm>
          <a:off x="776613" y="1205665"/>
          <a:ext cx="10096060" cy="5383914"/>
        </p:xfrm>
        <a:graphic>
          <a:graphicData uri="http://schemas.openxmlformats.org/drawingml/2006/table">
            <a:tbl>
              <a:tblPr firstRow="1" bandRow="1">
                <a:tableStyleId>{BC89EF96-8CEA-46FF-86C4-4CE0E7609802}</a:tableStyleId>
              </a:tblPr>
              <a:tblGrid>
                <a:gridCol w="3061079">
                  <a:extLst>
                    <a:ext uri="{9D8B030D-6E8A-4147-A177-3AD203B41FA5}">
                      <a16:colId xmlns:a16="http://schemas.microsoft.com/office/drawing/2014/main" val="418926674"/>
                    </a:ext>
                  </a:extLst>
                </a:gridCol>
                <a:gridCol w="7034981">
                  <a:extLst>
                    <a:ext uri="{9D8B030D-6E8A-4147-A177-3AD203B41FA5}">
                      <a16:colId xmlns:a16="http://schemas.microsoft.com/office/drawing/2014/main" val="2554413894"/>
                    </a:ext>
                  </a:extLst>
                </a:gridCol>
              </a:tblGrid>
              <a:tr h="446154">
                <a:tc>
                  <a:txBody>
                    <a:bodyPr/>
                    <a:lstStyle/>
                    <a:p>
                      <a:pPr marR="0" algn="l" rtl="0">
                        <a:lnSpc>
                          <a:spcPct val="100000"/>
                        </a:lnSpc>
                        <a:spcBef>
                          <a:spcPts val="0"/>
                        </a:spcBef>
                        <a:spcAft>
                          <a:spcPts val="0"/>
                        </a:spcAft>
                        <a:buClr>
                          <a:srgbClr val="000000"/>
                        </a:buClr>
                        <a:buFont typeface="Arial"/>
                      </a:pPr>
                      <a:r>
                        <a:rPr lang="en-US" sz="1800" b="1" i="0" u="none" strike="noStrike" cap="none" dirty="0">
                          <a:solidFill>
                            <a:schemeClr val="dk1"/>
                          </a:solidFill>
                          <a:latin typeface="Overpass Medium" pitchFamily="2" charset="77"/>
                          <a:ea typeface="+mn-ea"/>
                          <a:cs typeface="Calibri"/>
                          <a:sym typeface="Calibri"/>
                        </a:rPr>
                        <a:t>Provider</a:t>
                      </a:r>
                    </a:p>
                  </a:txBody>
                  <a:tcPr anchor="b"/>
                </a:tc>
                <a:tc>
                  <a:txBody>
                    <a:bodyPr/>
                    <a:lstStyle/>
                    <a:p>
                      <a:pPr marR="0" algn="l" rtl="0">
                        <a:lnSpc>
                          <a:spcPct val="100000"/>
                        </a:lnSpc>
                        <a:spcBef>
                          <a:spcPts val="0"/>
                        </a:spcBef>
                        <a:spcAft>
                          <a:spcPts val="0"/>
                        </a:spcAft>
                        <a:buClr>
                          <a:srgbClr val="000000"/>
                        </a:buClr>
                        <a:buFont typeface="Arial"/>
                      </a:pPr>
                      <a:r>
                        <a:rPr lang="en-US" sz="1800" b="1" i="0" u="none" strike="noStrike" cap="none" dirty="0">
                          <a:solidFill>
                            <a:schemeClr val="dk1"/>
                          </a:solidFill>
                          <a:latin typeface="Overpass Medium" pitchFamily="2" charset="77"/>
                          <a:ea typeface="+mn-ea"/>
                          <a:cs typeface="Calibri"/>
                          <a:sym typeface="Arial"/>
                        </a:rPr>
                        <a:t>Overview</a:t>
                      </a:r>
                    </a:p>
                  </a:txBody>
                  <a:tcPr anchor="b"/>
                </a:tc>
                <a:extLst>
                  <a:ext uri="{0D108BD9-81ED-4DB2-BD59-A6C34878D82A}">
                    <a16:rowId xmlns:a16="http://schemas.microsoft.com/office/drawing/2014/main" val="1635047437"/>
                  </a:ext>
                </a:extLst>
              </a:tr>
              <a:tr h="7926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i="0" u="none" strike="noStrike" cap="none" dirty="0">
                        <a:solidFill>
                          <a:schemeClr val="dk1"/>
                        </a:solidFill>
                        <a:latin typeface="Overpass Medium" pitchFamily="2" charset="77"/>
                        <a:cs typeface="Calibri"/>
                        <a:sym typeface="Calibri"/>
                      </a:endParaRPr>
                    </a:p>
                  </a:txBody>
                  <a:tcPr/>
                </a:tc>
                <a:tc>
                  <a:txBody>
                    <a:bodyPr/>
                    <a:lstStyle/>
                    <a:p>
                      <a:pPr marL="285750" indent="-285750">
                        <a:buFont typeface="Arial" panose="020B0604020202020204" pitchFamily="34" charset="0"/>
                        <a:buChar char="•"/>
                      </a:pPr>
                      <a:r>
                        <a:rPr lang="en-US" sz="1800" b="0" i="0" u="none" strike="noStrike" cap="none" dirty="0">
                          <a:solidFill>
                            <a:schemeClr val="dk1"/>
                          </a:solidFill>
                          <a:latin typeface="Overpass Medium" pitchFamily="2" charset="77"/>
                          <a:cs typeface="Calibri"/>
                          <a:sym typeface="Calibri"/>
                        </a:rPr>
                        <a:t>Great free resource for job prep &amp; </a:t>
                      </a:r>
                      <a:r>
                        <a:rPr lang="en-US" sz="1800" b="1" i="0" u="none" strike="noStrike" cap="none" dirty="0">
                          <a:solidFill>
                            <a:schemeClr val="dk1"/>
                          </a:solidFill>
                          <a:latin typeface="Overpass Medium" pitchFamily="2" charset="77"/>
                          <a:cs typeface="Calibri"/>
                          <a:sym typeface="Calibri"/>
                        </a:rPr>
                        <a:t>career navigation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Focuses on helping workers without four-year degrees access </a:t>
                      </a:r>
                      <a:r>
                        <a:rPr lang="en-US" sz="1800" b="1" i="0" u="none" strike="noStrike" cap="none" dirty="0">
                          <a:solidFill>
                            <a:schemeClr val="dk1"/>
                          </a:solidFill>
                          <a:latin typeface="Overpass Medium" pitchFamily="2" charset="77"/>
                          <a:cs typeface="Calibri"/>
                          <a:sym typeface="Calibri"/>
                        </a:rPr>
                        <a:t>high-opportunity careers</a:t>
                      </a:r>
                    </a:p>
                    <a:p>
                      <a:pPr marL="285750" indent="-285750">
                        <a:buFont typeface="Arial" panose="020B0604020202020204" pitchFamily="34" charset="0"/>
                        <a:buChar char="•"/>
                      </a:pPr>
                      <a:r>
                        <a:rPr lang="en-US" sz="1800" b="0" i="0" u="none" strike="noStrike" cap="none" dirty="0">
                          <a:solidFill>
                            <a:schemeClr val="dk1"/>
                          </a:solidFill>
                          <a:latin typeface="Overpass Medium" pitchFamily="2" charset="77"/>
                          <a:cs typeface="Calibri"/>
                          <a:sym typeface="Calibri"/>
                        </a:rPr>
                        <a:t>Free live </a:t>
                      </a:r>
                      <a:r>
                        <a:rPr lang="en-US" sz="1800" b="1" i="0" u="none" strike="noStrike" cap="none" dirty="0">
                          <a:solidFill>
                            <a:schemeClr val="dk1"/>
                          </a:solidFill>
                          <a:latin typeface="Overpass Medium" pitchFamily="2" charset="77"/>
                          <a:cs typeface="Calibri"/>
                          <a:sym typeface="Calibri"/>
                        </a:rPr>
                        <a:t>group career coaching</a:t>
                      </a:r>
                      <a:r>
                        <a:rPr lang="en-US" sz="1800" b="0" i="0" u="none" strike="noStrike" cap="none" dirty="0">
                          <a:solidFill>
                            <a:schemeClr val="dk1"/>
                          </a:solidFill>
                          <a:latin typeface="Overpass Medium" pitchFamily="2" charset="77"/>
                          <a:cs typeface="Calibri"/>
                          <a:sym typeface="Calibri"/>
                        </a:rPr>
                        <a:t>, recorded workshops &amp; confidential live chat support from trained peer counselors </a:t>
                      </a:r>
                    </a:p>
                    <a:p>
                      <a:pPr marL="285750" indent="-285750">
                        <a:buFont typeface="Arial" panose="020B0604020202020204" pitchFamily="34" charset="0"/>
                        <a:buChar char="•"/>
                      </a:pPr>
                      <a:r>
                        <a:rPr lang="en-US" sz="1800" b="0" i="0" u="none" strike="noStrike" cap="none" dirty="0">
                          <a:solidFill>
                            <a:schemeClr val="dk1"/>
                          </a:solidFill>
                          <a:latin typeface="Overpass Medium" pitchFamily="2" charset="77"/>
                          <a:cs typeface="Calibri"/>
                          <a:sym typeface="Calibri"/>
                        </a:rPr>
                        <a:t>Find </a:t>
                      </a:r>
                      <a:r>
                        <a:rPr lang="en-US" sz="1800" b="1" i="0" u="none" strike="noStrike" cap="none" dirty="0">
                          <a:solidFill>
                            <a:schemeClr val="dk1"/>
                          </a:solidFill>
                          <a:latin typeface="Overpass Medium" pitchFamily="2" charset="77"/>
                          <a:cs typeface="Calibri"/>
                          <a:sym typeface="Calibri"/>
                        </a:rPr>
                        <a:t>remote and local trainings </a:t>
                      </a:r>
                      <a:r>
                        <a:rPr lang="en-US" sz="1800" b="0" i="0" u="none" strike="noStrike" cap="none" dirty="0">
                          <a:solidFill>
                            <a:schemeClr val="dk1"/>
                          </a:solidFill>
                          <a:latin typeface="Overpass Medium" pitchFamily="2" charset="77"/>
                          <a:cs typeface="Calibri"/>
                          <a:sym typeface="Calibri"/>
                        </a:rPr>
                        <a:t>that align non-degree career pathways that provide livable wages </a:t>
                      </a:r>
                    </a:p>
                  </a:txBody>
                  <a:tcPr anchor="ctr"/>
                </a:tc>
                <a:extLst>
                  <a:ext uri="{0D108BD9-81ED-4DB2-BD59-A6C34878D82A}">
                    <a16:rowId xmlns:a16="http://schemas.microsoft.com/office/drawing/2014/main" val="1677325588"/>
                  </a:ext>
                </a:extLst>
              </a:tr>
              <a:tr h="792652">
                <a:tc>
                  <a:txBody>
                    <a:bodyPr/>
                    <a:lstStyle/>
                    <a:p>
                      <a:endParaRPr lang="en-US" sz="1800" b="0" i="0" u="none" strike="noStrike" cap="none" dirty="0">
                        <a:solidFill>
                          <a:schemeClr val="dk1"/>
                        </a:solidFill>
                        <a:latin typeface="Overpass Medium" pitchFamily="2" charset="77"/>
                        <a:cs typeface="Calibri"/>
                        <a:sym typeface="Calibri"/>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Resource for </a:t>
                      </a:r>
                      <a:r>
                        <a:rPr lang="en-US" sz="1800" b="1" i="0" u="none" strike="noStrike" cap="none" dirty="0">
                          <a:solidFill>
                            <a:schemeClr val="dk1"/>
                          </a:solidFill>
                          <a:latin typeface="Overpass Medium" pitchFamily="2" charset="77"/>
                          <a:cs typeface="Calibri"/>
                          <a:sym typeface="Calibri"/>
                        </a:rPr>
                        <a:t>self-led learning and skill boosting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Over 24,000 video courses in business, technology, and creative skills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Subscription-based ($39/month)</a:t>
                      </a:r>
                    </a:p>
                  </a:txBody>
                  <a:tcPr anchor="ctr"/>
                </a:tc>
                <a:extLst>
                  <a:ext uri="{0D108BD9-81ED-4DB2-BD59-A6C34878D82A}">
                    <a16:rowId xmlns:a16="http://schemas.microsoft.com/office/drawing/2014/main" val="3393379877"/>
                  </a:ext>
                </a:extLst>
              </a:tr>
              <a:tr h="792652">
                <a:tc>
                  <a:txBody>
                    <a:bodyPr/>
                    <a:lstStyle/>
                    <a:p>
                      <a:endParaRPr lang="en-US" sz="1800" b="0" i="0" u="none" strike="noStrike" cap="none" dirty="0">
                        <a:solidFill>
                          <a:schemeClr val="dk1"/>
                        </a:solidFill>
                        <a:latin typeface="Overpass Medium" pitchFamily="2" charset="77"/>
                        <a:cs typeface="Calibri"/>
                        <a:sym typeface="Calibri"/>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Resource for </a:t>
                      </a:r>
                      <a:r>
                        <a:rPr lang="en-US" sz="1800" b="1" i="0" u="none" strike="noStrike" cap="none" dirty="0">
                          <a:solidFill>
                            <a:schemeClr val="dk1"/>
                          </a:solidFill>
                          <a:latin typeface="Overpass Medium" pitchFamily="2" charset="77"/>
                          <a:cs typeface="Calibri"/>
                          <a:sym typeface="Calibri"/>
                        </a:rPr>
                        <a:t>self-led training and in-depth knowledge building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Different payment tiers ($49+/month), with opportunity for financial aid; some free courses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Houses Google Career Certificates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b="0" i="0" u="none" strike="noStrike" cap="none" dirty="0">
                          <a:solidFill>
                            <a:schemeClr val="dk1"/>
                          </a:solidFill>
                          <a:latin typeface="Overpass Medium" pitchFamily="2" charset="77"/>
                          <a:cs typeface="Calibri"/>
                          <a:sym typeface="Calibri"/>
                        </a:rPr>
                        <a:t>Opportunity to explore partnership with </a:t>
                      </a:r>
                      <a:r>
                        <a:rPr lang="en-US" sz="1800" b="0" i="0" u="none" strike="noStrike" cap="none" dirty="0">
                          <a:solidFill>
                            <a:schemeClr val="dk1"/>
                          </a:solidFill>
                          <a:latin typeface="Overpass Medium" pitchFamily="2" charset="77"/>
                          <a:cs typeface="Calibri"/>
                          <a:sym typeface="Calibri"/>
                          <a:hlinkClick r:id="rId3"/>
                        </a:rPr>
                        <a:t>social impact program</a:t>
                      </a:r>
                      <a:endParaRPr lang="en-US" sz="1800" b="0" i="0" u="none" strike="noStrike" cap="none" dirty="0">
                        <a:solidFill>
                          <a:schemeClr val="dk1"/>
                        </a:solidFill>
                        <a:latin typeface="Overpass Medium" pitchFamily="2" charset="77"/>
                        <a:cs typeface="Calibri"/>
                        <a:sym typeface="Calibri"/>
                      </a:endParaRPr>
                    </a:p>
                  </a:txBody>
                  <a:tcPr anchor="ctr"/>
                </a:tc>
                <a:extLst>
                  <a:ext uri="{0D108BD9-81ED-4DB2-BD59-A6C34878D82A}">
                    <a16:rowId xmlns:a16="http://schemas.microsoft.com/office/drawing/2014/main" val="2387643512"/>
                  </a:ext>
                </a:extLst>
              </a:tr>
            </a:tbl>
          </a:graphicData>
        </a:graphic>
      </p:graphicFrame>
      <p:sp>
        <p:nvSpPr>
          <p:cNvPr id="4" name="Title 3">
            <a:extLst>
              <a:ext uri="{FF2B5EF4-FFF2-40B4-BE49-F238E27FC236}">
                <a16:creationId xmlns:a16="http://schemas.microsoft.com/office/drawing/2014/main" id="{3174B4BD-BA5F-2218-1C43-7015EF51BFC7}"/>
              </a:ext>
            </a:extLst>
          </p:cNvPr>
          <p:cNvSpPr>
            <a:spLocks noGrp="1"/>
          </p:cNvSpPr>
          <p:nvPr>
            <p:ph type="ctrTitle"/>
          </p:nvPr>
        </p:nvSpPr>
        <p:spPr>
          <a:xfrm>
            <a:off x="776613" y="528821"/>
            <a:ext cx="10638774" cy="553998"/>
          </a:xfrm>
        </p:spPr>
        <p:txBody>
          <a:bodyPr/>
          <a:lstStyle/>
          <a:p>
            <a:r>
              <a:rPr lang="en-US" sz="4000" dirty="0"/>
              <a:t>SUPPLEMENTAL SHORTLIST: Providers Overview</a:t>
            </a:r>
          </a:p>
        </p:txBody>
      </p:sp>
      <p:pic>
        <p:nvPicPr>
          <p:cNvPr id="2" name="Picture 1">
            <a:extLst>
              <a:ext uri="{FF2B5EF4-FFF2-40B4-BE49-F238E27FC236}">
                <a16:creationId xmlns:a16="http://schemas.microsoft.com/office/drawing/2014/main" id="{9B7A5BF3-7DFA-A676-FEAE-99ED4431DFCE}"/>
              </a:ext>
            </a:extLst>
          </p:cNvPr>
          <p:cNvPicPr>
            <a:picLocks noChangeAspect="1"/>
          </p:cNvPicPr>
          <p:nvPr/>
        </p:nvPicPr>
        <p:blipFill>
          <a:blip r:embed="rId4"/>
          <a:srcRect t="28571" b="30259"/>
          <a:stretch>
            <a:fillRect/>
          </a:stretch>
        </p:blipFill>
        <p:spPr>
          <a:xfrm>
            <a:off x="1100909" y="5012483"/>
            <a:ext cx="1562734" cy="360286"/>
          </a:xfrm>
          <a:prstGeom prst="rect">
            <a:avLst/>
          </a:prstGeom>
        </p:spPr>
      </p:pic>
      <p:pic>
        <p:nvPicPr>
          <p:cNvPr id="3" name="Picture 2">
            <a:extLst>
              <a:ext uri="{FF2B5EF4-FFF2-40B4-BE49-F238E27FC236}">
                <a16:creationId xmlns:a16="http://schemas.microsoft.com/office/drawing/2014/main" id="{32EFD1B8-9721-208D-1334-AA5FCB600665}"/>
              </a:ext>
            </a:extLst>
          </p:cNvPr>
          <p:cNvPicPr>
            <a:picLocks noChangeAspect="1"/>
          </p:cNvPicPr>
          <p:nvPr/>
        </p:nvPicPr>
        <p:blipFill>
          <a:blip r:embed="rId5"/>
          <a:srcRect t="22076" b="23085"/>
          <a:stretch>
            <a:fillRect/>
          </a:stretch>
        </p:blipFill>
        <p:spPr>
          <a:xfrm>
            <a:off x="2318888" y="5372769"/>
            <a:ext cx="964367" cy="528853"/>
          </a:xfrm>
          <a:prstGeom prst="rect">
            <a:avLst/>
          </a:prstGeom>
        </p:spPr>
      </p:pic>
      <p:pic>
        <p:nvPicPr>
          <p:cNvPr id="6" name="Picture 5">
            <a:extLst>
              <a:ext uri="{FF2B5EF4-FFF2-40B4-BE49-F238E27FC236}">
                <a16:creationId xmlns:a16="http://schemas.microsoft.com/office/drawing/2014/main" id="{B8B132E3-A7B5-D918-4DBF-689C01B10464}"/>
              </a:ext>
            </a:extLst>
          </p:cNvPr>
          <p:cNvPicPr>
            <a:picLocks noChangeAspect="1"/>
          </p:cNvPicPr>
          <p:nvPr/>
        </p:nvPicPr>
        <p:blipFill>
          <a:blip r:embed="rId6"/>
          <a:stretch>
            <a:fillRect/>
          </a:stretch>
        </p:blipFill>
        <p:spPr>
          <a:xfrm>
            <a:off x="1100909" y="3795673"/>
            <a:ext cx="2039970" cy="271996"/>
          </a:xfrm>
          <a:prstGeom prst="rect">
            <a:avLst/>
          </a:prstGeom>
        </p:spPr>
      </p:pic>
      <p:pic>
        <p:nvPicPr>
          <p:cNvPr id="7" name="Picture 6">
            <a:extLst>
              <a:ext uri="{FF2B5EF4-FFF2-40B4-BE49-F238E27FC236}">
                <a16:creationId xmlns:a16="http://schemas.microsoft.com/office/drawing/2014/main" id="{1C7BCE38-F5D3-9C60-E938-4CF427E1C79D}"/>
              </a:ext>
            </a:extLst>
          </p:cNvPr>
          <p:cNvPicPr>
            <a:picLocks noChangeAspect="1"/>
          </p:cNvPicPr>
          <p:nvPr/>
        </p:nvPicPr>
        <p:blipFill>
          <a:blip r:embed="rId7"/>
          <a:stretch>
            <a:fillRect/>
          </a:stretch>
        </p:blipFill>
        <p:spPr>
          <a:xfrm>
            <a:off x="1225277" y="1868397"/>
            <a:ext cx="1093611" cy="571500"/>
          </a:xfrm>
          <a:prstGeom prst="rect">
            <a:avLst/>
          </a:prstGeom>
        </p:spPr>
      </p:pic>
    </p:spTree>
    <p:extLst>
      <p:ext uri="{BB962C8B-B14F-4D97-AF65-F5344CB8AC3E}">
        <p14:creationId xmlns:p14="http://schemas.microsoft.com/office/powerpoint/2010/main" val="352822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8" name="Title 7">
            <a:extLst>
              <a:ext uri="{FF2B5EF4-FFF2-40B4-BE49-F238E27FC236}">
                <a16:creationId xmlns:a16="http://schemas.microsoft.com/office/drawing/2014/main" id="{496BF6BB-7727-3C24-08E5-D2E3817F51C1}"/>
              </a:ext>
            </a:extLst>
          </p:cNvPr>
          <p:cNvSpPr>
            <a:spLocks noGrp="1"/>
          </p:cNvSpPr>
          <p:nvPr>
            <p:ph type="ctrTitle"/>
          </p:nvPr>
        </p:nvSpPr>
        <p:spPr>
          <a:xfrm>
            <a:off x="776613" y="528821"/>
            <a:ext cx="10638774" cy="553998"/>
          </a:xfrm>
        </p:spPr>
        <p:txBody>
          <a:bodyPr/>
          <a:lstStyle/>
          <a:p>
            <a:r>
              <a:rPr lang="en-US" sz="4000" dirty="0"/>
              <a:t>PURPOSE &amp; FRAMING</a:t>
            </a:r>
          </a:p>
        </p:txBody>
      </p:sp>
      <p:sp>
        <p:nvSpPr>
          <p:cNvPr id="9" name="Text Placeholder 8">
            <a:extLst>
              <a:ext uri="{FF2B5EF4-FFF2-40B4-BE49-F238E27FC236}">
                <a16:creationId xmlns:a16="http://schemas.microsoft.com/office/drawing/2014/main" id="{EC9C0717-32E7-4202-D9F5-28B2AE741631}"/>
              </a:ext>
            </a:extLst>
          </p:cNvPr>
          <p:cNvSpPr>
            <a:spLocks noGrp="1" noRot="1" noMove="1" noResize="1" noEditPoints="1" noAdjustHandles="1" noChangeArrowheads="1" noChangeShapeType="1"/>
          </p:cNvSpPr>
          <p:nvPr>
            <p:ph type="body" sz="quarter" idx="10"/>
          </p:nvPr>
        </p:nvSpPr>
        <p:spPr>
          <a:xfrm>
            <a:off x="776288" y="1116464"/>
            <a:ext cx="10639425" cy="5298682"/>
          </a:xfrm>
        </p:spPr>
        <p:txBody>
          <a:bodyPr>
            <a:normAutofit/>
          </a:bodyPr>
          <a:lstStyle/>
          <a:p>
            <a:pPr marL="0" indent="0">
              <a:lnSpc>
                <a:spcPct val="100000"/>
              </a:lnSpc>
              <a:spcBef>
                <a:spcPts val="0"/>
              </a:spcBef>
              <a:buNone/>
            </a:pPr>
            <a:endParaRPr lang="en-US" sz="2400" b="1" dirty="0">
              <a:solidFill>
                <a:schemeClr val="tx1"/>
              </a:solidFill>
              <a:effectLst/>
              <a:latin typeface="Overpass Medium" panose="020B0604020202020204" charset="0"/>
              <a:ea typeface="Calibri" panose="020F0502020204030204" pitchFamily="34" charset="0"/>
            </a:endParaRPr>
          </a:p>
          <a:p>
            <a:r>
              <a:rPr lang="en-US" sz="1800" dirty="0">
                <a:ea typeface="+mn-ea"/>
                <a:sym typeface="Arial"/>
              </a:rPr>
              <a:t>REDF's CA RISE grantee partners — employment social enterprises (ESEs) across California — employ individuals who face </a:t>
            </a:r>
            <a:r>
              <a:rPr lang="en-US" sz="1800" b="1" dirty="0">
                <a:solidFill>
                  <a:schemeClr val="accent1"/>
                </a:solidFill>
                <a:ea typeface="+mn-ea"/>
                <a:sym typeface="Arial"/>
              </a:rPr>
              <a:t>significant barriers to employment</a:t>
            </a:r>
            <a:r>
              <a:rPr lang="en-US" sz="1800" dirty="0">
                <a:ea typeface="+mn-ea"/>
                <a:sym typeface="Arial"/>
              </a:rPr>
              <a:t>, including but not limited to justice-involved individuals, people experiencing or who have experienced homelessness, and others who have been historically excluded from quality job opportunities. </a:t>
            </a:r>
          </a:p>
          <a:p>
            <a:r>
              <a:rPr lang="en-US" sz="1800" dirty="0">
                <a:ea typeface="+mn-ea"/>
                <a:sym typeface="Arial"/>
              </a:rPr>
              <a:t>A critical lever for the long-term economic autonomy of these workers is access to </a:t>
            </a:r>
            <a:r>
              <a:rPr lang="en-US" sz="1800" b="1" dirty="0">
                <a:solidFill>
                  <a:schemeClr val="accent1"/>
                </a:solidFill>
                <a:ea typeface="+mn-ea"/>
                <a:sym typeface="Arial"/>
              </a:rPr>
              <a:t>upskilling</a:t>
            </a:r>
            <a:r>
              <a:rPr lang="en-US" sz="1800" dirty="0">
                <a:ea typeface="+mn-ea"/>
                <a:sym typeface="Arial"/>
              </a:rPr>
              <a:t>: learning and training opportunities that enable ESE workers to build competitive and transformational skills and secure quality jobs that result in promotion, advancement, and higher wages.</a:t>
            </a:r>
          </a:p>
          <a:p>
            <a:r>
              <a:rPr lang="en-US" sz="1800" dirty="0">
                <a:ea typeface="+mn-ea"/>
                <a:sym typeface="Arial"/>
              </a:rPr>
              <a:t>While many ESEs recognize the importance of upskilling, they often </a:t>
            </a:r>
            <a:r>
              <a:rPr lang="en-US" sz="1800" b="1" dirty="0">
                <a:solidFill>
                  <a:schemeClr val="accent1"/>
                </a:solidFill>
                <a:ea typeface="+mn-ea"/>
                <a:sym typeface="Arial"/>
              </a:rPr>
              <a:t>lack the capacity, expertise, or resources to identify and vet </a:t>
            </a:r>
            <a:r>
              <a:rPr lang="en-US" sz="1800" dirty="0">
                <a:ea typeface="+mn-ea"/>
                <a:sym typeface="Arial"/>
              </a:rPr>
              <a:t>the range of providers, platforms, and programs available nationally. </a:t>
            </a:r>
          </a:p>
          <a:p>
            <a:r>
              <a:rPr lang="en-US" sz="1800" dirty="0">
                <a:ea typeface="+mn-ea"/>
                <a:sym typeface="Arial"/>
              </a:rPr>
              <a:t>This project addresses that gap by delivering a </a:t>
            </a:r>
            <a:r>
              <a:rPr lang="en-US" sz="1800" b="1" dirty="0">
                <a:solidFill>
                  <a:schemeClr val="accent1"/>
                </a:solidFill>
                <a:ea typeface="+mn-ea"/>
                <a:sym typeface="Arial"/>
              </a:rPr>
              <a:t>comprehensive landscape analysis of national upskilling providers </a:t>
            </a:r>
            <a:r>
              <a:rPr lang="en-US" sz="1800" dirty="0">
                <a:ea typeface="+mn-ea"/>
                <a:sym typeface="Arial"/>
              </a:rPr>
              <a:t>— giving REDF and its ESE partners an actionable, evidence-informed resource for connecting workers to high-quality learning and credentialing opportunities.</a:t>
            </a:r>
            <a:br>
              <a:rPr lang="en-US" sz="2400" dirty="0"/>
            </a:br>
            <a:endParaRPr lang="en-US" sz="2400" dirty="0">
              <a:solidFill>
                <a:schemeClr val="tx1"/>
              </a:solidFill>
              <a:effectLst/>
              <a:latin typeface="Overpass Medium" panose="020B0604020202020204" charset="0"/>
              <a:ea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952CB-E8D9-7692-E658-E87FA4194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CB847-189E-FDF1-C3F8-696DFB0A70B3}"/>
              </a:ext>
            </a:extLst>
          </p:cNvPr>
          <p:cNvSpPr>
            <a:spLocks noGrp="1"/>
          </p:cNvSpPr>
          <p:nvPr>
            <p:ph type="ctrTitle"/>
          </p:nvPr>
        </p:nvSpPr>
        <p:spPr>
          <a:xfrm>
            <a:off x="776613" y="3156771"/>
            <a:ext cx="8742169" cy="720197"/>
          </a:xfrm>
        </p:spPr>
        <p:txBody>
          <a:bodyPr/>
          <a:lstStyle/>
          <a:p>
            <a:r>
              <a:rPr lang="en-US" dirty="0"/>
              <a:t>Potential ESE Strategies</a:t>
            </a:r>
          </a:p>
        </p:txBody>
      </p:sp>
    </p:spTree>
    <p:extLst>
      <p:ext uri="{BB962C8B-B14F-4D97-AF65-F5344CB8AC3E}">
        <p14:creationId xmlns:p14="http://schemas.microsoft.com/office/powerpoint/2010/main" val="2101570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E1D0D-77E4-4EA5-A00A-0EC35B36AF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71FC82-6C4B-839A-9FE4-D6B3C350C717}"/>
              </a:ext>
            </a:extLst>
          </p:cNvPr>
          <p:cNvSpPr>
            <a:spLocks noGrp="1"/>
          </p:cNvSpPr>
          <p:nvPr>
            <p:ph type="ctrTitle"/>
          </p:nvPr>
        </p:nvSpPr>
        <p:spPr>
          <a:xfrm>
            <a:off x="776613" y="528821"/>
            <a:ext cx="8509891" cy="443198"/>
          </a:xfrm>
        </p:spPr>
        <p:txBody>
          <a:bodyPr/>
          <a:lstStyle/>
          <a:p>
            <a:r>
              <a:rPr lang="en-US" dirty="0"/>
              <a:t>ESE STRATEGIES </a:t>
            </a:r>
            <a:endParaRPr lang="en-US" sz="1800" i="1" dirty="0">
              <a:latin typeface="Overpass Medium" pitchFamily="2" charset="77"/>
              <a:cs typeface="Calibri"/>
              <a:sym typeface="Calibri"/>
            </a:endParaRPr>
          </a:p>
        </p:txBody>
      </p:sp>
      <p:graphicFrame>
        <p:nvGraphicFramePr>
          <p:cNvPr id="11" name="Diagram 10">
            <a:extLst>
              <a:ext uri="{FF2B5EF4-FFF2-40B4-BE49-F238E27FC236}">
                <a16:creationId xmlns:a16="http://schemas.microsoft.com/office/drawing/2014/main" id="{05452D61-ECA4-9ACB-41CF-FD4112304E27}"/>
              </a:ext>
            </a:extLst>
          </p:cNvPr>
          <p:cNvGraphicFramePr/>
          <p:nvPr>
            <p:extLst>
              <p:ext uri="{D42A27DB-BD31-4B8C-83A1-F6EECF244321}">
                <p14:modId xmlns:p14="http://schemas.microsoft.com/office/powerpoint/2010/main" val="2210391385"/>
              </p:ext>
            </p:extLst>
          </p:nvPr>
        </p:nvGraphicFramePr>
        <p:xfrm>
          <a:off x="524657" y="972019"/>
          <a:ext cx="10767788" cy="5742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c 15" descr="Handshake outline">
            <a:extLst>
              <a:ext uri="{FF2B5EF4-FFF2-40B4-BE49-F238E27FC236}">
                <a16:creationId xmlns:a16="http://schemas.microsoft.com/office/drawing/2014/main" id="{26680ACD-D100-5D59-718C-F3C268A23C7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056151" y="1373281"/>
            <a:ext cx="665381" cy="665381"/>
          </a:xfrm>
          <a:prstGeom prst="rect">
            <a:avLst/>
          </a:prstGeom>
        </p:spPr>
      </p:pic>
      <p:pic>
        <p:nvPicPr>
          <p:cNvPr id="18" name="Graphic 17" descr="Idea outline">
            <a:extLst>
              <a:ext uri="{FF2B5EF4-FFF2-40B4-BE49-F238E27FC236}">
                <a16:creationId xmlns:a16="http://schemas.microsoft.com/office/drawing/2014/main" id="{E2669858-5B21-8F98-B667-EADF33AA85C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056151" y="3114013"/>
            <a:ext cx="665382" cy="665382"/>
          </a:xfrm>
          <a:prstGeom prst="rect">
            <a:avLst/>
          </a:prstGeom>
        </p:spPr>
      </p:pic>
      <p:pic>
        <p:nvPicPr>
          <p:cNvPr id="20" name="Graphic 19" descr="Magnifying glass outline">
            <a:extLst>
              <a:ext uri="{FF2B5EF4-FFF2-40B4-BE49-F238E27FC236}">
                <a16:creationId xmlns:a16="http://schemas.microsoft.com/office/drawing/2014/main" id="{297DFF89-5201-F310-7962-ED4C986E87F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056151" y="5024610"/>
            <a:ext cx="665382" cy="665382"/>
          </a:xfrm>
          <a:prstGeom prst="rect">
            <a:avLst/>
          </a:prstGeom>
        </p:spPr>
      </p:pic>
    </p:spTree>
    <p:extLst>
      <p:ext uri="{BB962C8B-B14F-4D97-AF65-F5344CB8AC3E}">
        <p14:creationId xmlns:p14="http://schemas.microsoft.com/office/powerpoint/2010/main" val="1005156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28"/>
          <p:cNvSpPr/>
          <p:nvPr/>
        </p:nvSpPr>
        <p:spPr>
          <a:xfrm>
            <a:off x="507165" y="5196910"/>
            <a:ext cx="5319387" cy="3877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F39922"/>
              </a:buClr>
              <a:buSzPts val="2800"/>
              <a:buFont typeface="Inter"/>
              <a:buNone/>
            </a:pPr>
            <a:r>
              <a:rPr lang="en-US" sz="2800">
                <a:solidFill>
                  <a:schemeClr val="bg1"/>
                </a:solidFill>
                <a:latin typeface="Obviously Narw Bold" pitchFamily="82" charset="77"/>
                <a:ea typeface="Inter"/>
                <a:cs typeface="Inter"/>
                <a:sym typeface="Inter"/>
              </a:rPr>
              <a:t>Thank you! </a:t>
            </a:r>
            <a:endParaRPr>
              <a:solidFill>
                <a:schemeClr val="bg1"/>
              </a:solidFill>
              <a:latin typeface="Obviously Narw Bold" pitchFamily="82" charset="77"/>
            </a:endParaRPr>
          </a:p>
        </p:txBody>
      </p:sp>
      <p:pic>
        <p:nvPicPr>
          <p:cNvPr id="2" name="Picture 1" descr="A logo with a bear and a star&#10;&#10;Description automatically generated">
            <a:extLst>
              <a:ext uri="{FF2B5EF4-FFF2-40B4-BE49-F238E27FC236}">
                <a16:creationId xmlns:a16="http://schemas.microsoft.com/office/drawing/2014/main" id="{AEB7D521-C8D7-D9E5-85E4-71DFBD8BD157}"/>
              </a:ext>
            </a:extLst>
          </p:cNvPr>
          <p:cNvPicPr>
            <a:picLocks noChangeAspect="1"/>
          </p:cNvPicPr>
          <p:nvPr/>
        </p:nvPicPr>
        <p:blipFill>
          <a:blip r:embed="rId3"/>
          <a:stretch>
            <a:fillRect/>
          </a:stretch>
        </p:blipFill>
        <p:spPr>
          <a:xfrm>
            <a:off x="11251070" y="5364004"/>
            <a:ext cx="949673" cy="9514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20F7A-4F43-3321-BB63-D135005D4E44}"/>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0B828A24-E7C8-9B66-FF7B-1BC774C591A8}"/>
              </a:ext>
            </a:extLst>
          </p:cNvPr>
          <p:cNvSpPr>
            <a:spLocks noGrp="1"/>
          </p:cNvSpPr>
          <p:nvPr>
            <p:ph type="body" sz="quarter" idx="10"/>
          </p:nvPr>
        </p:nvSpPr>
        <p:spPr>
          <a:xfrm>
            <a:off x="772439" y="1477732"/>
            <a:ext cx="4931407" cy="4556125"/>
          </a:xfrm>
        </p:spPr>
        <p:txBody>
          <a:bodyPr/>
          <a:lstStyle/>
          <a:p>
            <a:pPr>
              <a:lnSpc>
                <a:spcPct val="200000"/>
              </a:lnSpc>
            </a:pPr>
            <a:r>
              <a:rPr lang="en-US" dirty="0"/>
              <a:t>Merit America</a:t>
            </a:r>
          </a:p>
          <a:p>
            <a:pPr>
              <a:lnSpc>
                <a:spcPct val="200000"/>
              </a:lnSpc>
            </a:pPr>
            <a:r>
              <a:rPr lang="en-US" dirty="0" err="1"/>
              <a:t>FreeWorld</a:t>
            </a:r>
            <a:endParaRPr lang="en-US" dirty="0"/>
          </a:p>
          <a:p>
            <a:pPr>
              <a:lnSpc>
                <a:spcPct val="200000"/>
              </a:lnSpc>
            </a:pPr>
            <a:r>
              <a:rPr lang="en-US" dirty="0"/>
              <a:t>Per Scholas </a:t>
            </a:r>
          </a:p>
          <a:p>
            <a:pPr>
              <a:lnSpc>
                <a:spcPct val="200000"/>
              </a:lnSpc>
            </a:pPr>
            <a:r>
              <a:rPr lang="en-US" dirty="0"/>
              <a:t>Climb Hire</a:t>
            </a:r>
          </a:p>
          <a:p>
            <a:pPr>
              <a:lnSpc>
                <a:spcPct val="200000"/>
              </a:lnSpc>
            </a:pPr>
            <a:r>
              <a:rPr lang="en-US" dirty="0" err="1"/>
              <a:t>Calbright</a:t>
            </a:r>
            <a:endParaRPr lang="en-US" dirty="0"/>
          </a:p>
          <a:p>
            <a:pPr>
              <a:lnSpc>
                <a:spcPct val="200000"/>
              </a:lnSpc>
            </a:pPr>
            <a:r>
              <a:rPr lang="en-US" dirty="0"/>
              <a:t>Coursera</a:t>
            </a:r>
          </a:p>
          <a:p>
            <a:pPr lvl="1"/>
            <a:endParaRPr lang="en-US" dirty="0"/>
          </a:p>
          <a:p>
            <a:endParaRPr lang="en-US" dirty="0"/>
          </a:p>
        </p:txBody>
      </p:sp>
      <p:sp>
        <p:nvSpPr>
          <p:cNvPr id="2" name="Text Placeholder 1">
            <a:extLst>
              <a:ext uri="{FF2B5EF4-FFF2-40B4-BE49-F238E27FC236}">
                <a16:creationId xmlns:a16="http://schemas.microsoft.com/office/drawing/2014/main" id="{A8DDD45E-4749-B88A-ADD4-E45F57427591}"/>
              </a:ext>
            </a:extLst>
          </p:cNvPr>
          <p:cNvSpPr>
            <a:spLocks noGrp="1"/>
          </p:cNvSpPr>
          <p:nvPr>
            <p:ph type="body" sz="quarter" idx="11"/>
          </p:nvPr>
        </p:nvSpPr>
        <p:spPr/>
        <p:txBody>
          <a:bodyPr/>
          <a:lstStyle/>
          <a:p>
            <a:pPr>
              <a:lnSpc>
                <a:spcPct val="200000"/>
              </a:lnSpc>
            </a:pPr>
            <a:r>
              <a:rPr lang="en-US" dirty="0" err="1"/>
              <a:t>YearUp</a:t>
            </a:r>
            <a:endParaRPr lang="en-US" dirty="0"/>
          </a:p>
          <a:p>
            <a:pPr>
              <a:lnSpc>
                <a:spcPct val="200000"/>
              </a:lnSpc>
            </a:pPr>
            <a:r>
              <a:rPr lang="en-US" dirty="0"/>
              <a:t>LinkedIn Learning</a:t>
            </a:r>
          </a:p>
          <a:p>
            <a:pPr>
              <a:lnSpc>
                <a:spcPct val="200000"/>
              </a:lnSpc>
            </a:pPr>
            <a:r>
              <a:rPr lang="en-US" dirty="0"/>
              <a:t>Google Career Certificates</a:t>
            </a:r>
          </a:p>
          <a:p>
            <a:pPr>
              <a:lnSpc>
                <a:spcPct val="200000"/>
              </a:lnSpc>
            </a:pPr>
            <a:r>
              <a:rPr lang="en-US" dirty="0" err="1"/>
              <a:t>SkillUp</a:t>
            </a:r>
            <a:endParaRPr lang="en-US" dirty="0"/>
          </a:p>
          <a:p>
            <a:pPr>
              <a:lnSpc>
                <a:spcPct val="200000"/>
              </a:lnSpc>
            </a:pPr>
            <a:r>
              <a:rPr lang="en-US" dirty="0" err="1"/>
              <a:t>EmergeCareer</a:t>
            </a:r>
            <a:endParaRPr lang="en-US" dirty="0"/>
          </a:p>
          <a:p>
            <a:pPr>
              <a:lnSpc>
                <a:spcPct val="200000"/>
              </a:lnSpc>
            </a:pPr>
            <a:r>
              <a:rPr lang="en-US" dirty="0"/>
              <a:t>Khan Academy*</a:t>
            </a:r>
          </a:p>
          <a:p>
            <a:pPr>
              <a:lnSpc>
                <a:spcPct val="200000"/>
              </a:lnSpc>
            </a:pPr>
            <a:endParaRPr lang="en-US" dirty="0"/>
          </a:p>
        </p:txBody>
      </p:sp>
      <p:pic>
        <p:nvPicPr>
          <p:cNvPr id="22" name="Picture 21">
            <a:extLst>
              <a:ext uri="{FF2B5EF4-FFF2-40B4-BE49-F238E27FC236}">
                <a16:creationId xmlns:a16="http://schemas.microsoft.com/office/drawing/2014/main" id="{444BB794-05E1-8341-46BC-C0698A753714}"/>
              </a:ext>
            </a:extLst>
          </p:cNvPr>
          <p:cNvPicPr>
            <a:picLocks noChangeAspect="1"/>
          </p:cNvPicPr>
          <p:nvPr/>
        </p:nvPicPr>
        <p:blipFill>
          <a:blip r:embed="rId3"/>
          <a:srcRect l="19664" t="23975" r="17800" b="29325"/>
          <a:stretch>
            <a:fillRect/>
          </a:stretch>
        </p:blipFill>
        <p:spPr>
          <a:xfrm>
            <a:off x="2885737" y="1757564"/>
            <a:ext cx="1496291" cy="625749"/>
          </a:xfrm>
          <a:prstGeom prst="rect">
            <a:avLst/>
          </a:prstGeom>
        </p:spPr>
      </p:pic>
      <p:sp>
        <p:nvSpPr>
          <p:cNvPr id="4" name="Title 3">
            <a:extLst>
              <a:ext uri="{FF2B5EF4-FFF2-40B4-BE49-F238E27FC236}">
                <a16:creationId xmlns:a16="http://schemas.microsoft.com/office/drawing/2014/main" id="{58BA0E64-A17E-A5CD-AA1C-94D9DCA4BEC2}"/>
              </a:ext>
            </a:extLst>
          </p:cNvPr>
          <p:cNvSpPr>
            <a:spLocks noGrp="1"/>
          </p:cNvSpPr>
          <p:nvPr>
            <p:ph type="ctrTitle"/>
          </p:nvPr>
        </p:nvSpPr>
        <p:spPr>
          <a:xfrm>
            <a:off x="776613" y="528821"/>
            <a:ext cx="10638774" cy="553998"/>
          </a:xfrm>
        </p:spPr>
        <p:txBody>
          <a:bodyPr/>
          <a:lstStyle/>
          <a:p>
            <a:r>
              <a:rPr lang="en-US" sz="4000" dirty="0"/>
              <a:t>PROVIDERS ASSESSED: 12</a:t>
            </a:r>
          </a:p>
        </p:txBody>
      </p:sp>
      <p:pic>
        <p:nvPicPr>
          <p:cNvPr id="5" name="Picture 4">
            <a:extLst>
              <a:ext uri="{FF2B5EF4-FFF2-40B4-BE49-F238E27FC236}">
                <a16:creationId xmlns:a16="http://schemas.microsoft.com/office/drawing/2014/main" id="{D8BD92D0-D77A-FCC4-B293-CBEC0AC3FA54}"/>
              </a:ext>
            </a:extLst>
          </p:cNvPr>
          <p:cNvPicPr>
            <a:picLocks noChangeAspect="1"/>
          </p:cNvPicPr>
          <p:nvPr/>
        </p:nvPicPr>
        <p:blipFill>
          <a:blip r:embed="rId4"/>
          <a:stretch>
            <a:fillRect/>
          </a:stretch>
        </p:blipFill>
        <p:spPr>
          <a:xfrm>
            <a:off x="2401024" y="4444738"/>
            <a:ext cx="1562734" cy="543560"/>
          </a:xfrm>
          <a:prstGeom prst="rect">
            <a:avLst/>
          </a:prstGeom>
        </p:spPr>
      </p:pic>
      <p:pic>
        <p:nvPicPr>
          <p:cNvPr id="7" name="Picture 6">
            <a:extLst>
              <a:ext uri="{FF2B5EF4-FFF2-40B4-BE49-F238E27FC236}">
                <a16:creationId xmlns:a16="http://schemas.microsoft.com/office/drawing/2014/main" id="{08756A01-892E-9207-BE65-453192CF28F6}"/>
              </a:ext>
            </a:extLst>
          </p:cNvPr>
          <p:cNvPicPr>
            <a:picLocks noChangeAspect="1"/>
          </p:cNvPicPr>
          <p:nvPr/>
        </p:nvPicPr>
        <p:blipFill>
          <a:blip r:embed="rId5"/>
          <a:stretch>
            <a:fillRect/>
          </a:stretch>
        </p:blipFill>
        <p:spPr>
          <a:xfrm>
            <a:off x="2492446" y="3870801"/>
            <a:ext cx="1752600" cy="312016"/>
          </a:xfrm>
          <a:prstGeom prst="rect">
            <a:avLst/>
          </a:prstGeom>
        </p:spPr>
      </p:pic>
      <p:pic>
        <p:nvPicPr>
          <p:cNvPr id="9" name="Picture 8">
            <a:extLst>
              <a:ext uri="{FF2B5EF4-FFF2-40B4-BE49-F238E27FC236}">
                <a16:creationId xmlns:a16="http://schemas.microsoft.com/office/drawing/2014/main" id="{095483CD-3C5B-EDAF-29A6-5D694D523E94}"/>
              </a:ext>
            </a:extLst>
          </p:cNvPr>
          <p:cNvPicPr>
            <a:picLocks noChangeAspect="1"/>
          </p:cNvPicPr>
          <p:nvPr/>
        </p:nvPicPr>
        <p:blipFill>
          <a:blip r:embed="rId6"/>
          <a:srcRect t="28571" b="30259"/>
          <a:stretch>
            <a:fillRect/>
          </a:stretch>
        </p:blipFill>
        <p:spPr>
          <a:xfrm>
            <a:off x="2313316" y="5200125"/>
            <a:ext cx="1562734" cy="360286"/>
          </a:xfrm>
          <a:prstGeom prst="rect">
            <a:avLst/>
          </a:prstGeom>
        </p:spPr>
      </p:pic>
      <p:pic>
        <p:nvPicPr>
          <p:cNvPr id="12" name="Picture 11">
            <a:extLst>
              <a:ext uri="{FF2B5EF4-FFF2-40B4-BE49-F238E27FC236}">
                <a16:creationId xmlns:a16="http://schemas.microsoft.com/office/drawing/2014/main" id="{2A77F381-0AF6-EBF2-71DA-FC3BD89E925C}"/>
              </a:ext>
            </a:extLst>
          </p:cNvPr>
          <p:cNvPicPr>
            <a:picLocks noChangeAspect="1"/>
          </p:cNvPicPr>
          <p:nvPr/>
        </p:nvPicPr>
        <p:blipFill>
          <a:blip r:embed="rId7"/>
          <a:stretch>
            <a:fillRect/>
          </a:stretch>
        </p:blipFill>
        <p:spPr>
          <a:xfrm>
            <a:off x="2610532" y="2413768"/>
            <a:ext cx="550410" cy="550410"/>
          </a:xfrm>
          <a:prstGeom prst="rect">
            <a:avLst/>
          </a:prstGeom>
        </p:spPr>
      </p:pic>
      <p:pic>
        <p:nvPicPr>
          <p:cNvPr id="14" name="Picture 13">
            <a:extLst>
              <a:ext uri="{FF2B5EF4-FFF2-40B4-BE49-F238E27FC236}">
                <a16:creationId xmlns:a16="http://schemas.microsoft.com/office/drawing/2014/main" id="{65CFB202-05A0-3052-0E74-0C7CE61E9ECA}"/>
              </a:ext>
            </a:extLst>
          </p:cNvPr>
          <p:cNvPicPr>
            <a:picLocks noChangeAspect="1"/>
          </p:cNvPicPr>
          <p:nvPr/>
        </p:nvPicPr>
        <p:blipFill>
          <a:blip r:embed="rId8"/>
          <a:stretch>
            <a:fillRect/>
          </a:stretch>
        </p:blipFill>
        <p:spPr>
          <a:xfrm>
            <a:off x="9829975" y="2745466"/>
            <a:ext cx="1161927" cy="1161927"/>
          </a:xfrm>
          <a:prstGeom prst="rect">
            <a:avLst/>
          </a:prstGeom>
        </p:spPr>
      </p:pic>
      <p:pic>
        <p:nvPicPr>
          <p:cNvPr id="18" name="Picture 17">
            <a:extLst>
              <a:ext uri="{FF2B5EF4-FFF2-40B4-BE49-F238E27FC236}">
                <a16:creationId xmlns:a16="http://schemas.microsoft.com/office/drawing/2014/main" id="{1E7856CA-38C5-DF57-B074-172900B49BB9}"/>
              </a:ext>
            </a:extLst>
          </p:cNvPr>
          <p:cNvPicPr>
            <a:picLocks noChangeAspect="1"/>
          </p:cNvPicPr>
          <p:nvPr/>
        </p:nvPicPr>
        <p:blipFill>
          <a:blip r:embed="rId9"/>
          <a:srcRect t="31315" b="22704"/>
          <a:stretch>
            <a:fillRect/>
          </a:stretch>
        </p:blipFill>
        <p:spPr>
          <a:xfrm>
            <a:off x="8709777" y="5153738"/>
            <a:ext cx="1905000" cy="490528"/>
          </a:xfrm>
          <a:prstGeom prst="rect">
            <a:avLst/>
          </a:prstGeom>
        </p:spPr>
      </p:pic>
      <p:pic>
        <p:nvPicPr>
          <p:cNvPr id="20" name="Picture 19">
            <a:extLst>
              <a:ext uri="{FF2B5EF4-FFF2-40B4-BE49-F238E27FC236}">
                <a16:creationId xmlns:a16="http://schemas.microsoft.com/office/drawing/2014/main" id="{A88648F4-A556-E98C-1B0D-9E9769AB489A}"/>
              </a:ext>
            </a:extLst>
          </p:cNvPr>
          <p:cNvPicPr>
            <a:picLocks noChangeAspect="1"/>
          </p:cNvPicPr>
          <p:nvPr/>
        </p:nvPicPr>
        <p:blipFill>
          <a:blip r:embed="rId10"/>
          <a:stretch>
            <a:fillRect/>
          </a:stretch>
        </p:blipFill>
        <p:spPr>
          <a:xfrm>
            <a:off x="8951932" y="2552975"/>
            <a:ext cx="2039970" cy="271996"/>
          </a:xfrm>
          <a:prstGeom prst="rect">
            <a:avLst/>
          </a:prstGeom>
        </p:spPr>
      </p:pic>
      <p:pic>
        <p:nvPicPr>
          <p:cNvPr id="24" name="Picture 23">
            <a:extLst>
              <a:ext uri="{FF2B5EF4-FFF2-40B4-BE49-F238E27FC236}">
                <a16:creationId xmlns:a16="http://schemas.microsoft.com/office/drawing/2014/main" id="{DDC4F92F-5B63-4581-DAEA-239DF48EE123}"/>
              </a:ext>
            </a:extLst>
          </p:cNvPr>
          <p:cNvPicPr>
            <a:picLocks noChangeAspect="1"/>
          </p:cNvPicPr>
          <p:nvPr/>
        </p:nvPicPr>
        <p:blipFill>
          <a:blip r:embed="rId11"/>
          <a:stretch>
            <a:fillRect/>
          </a:stretch>
        </p:blipFill>
        <p:spPr>
          <a:xfrm>
            <a:off x="2720217" y="2983906"/>
            <a:ext cx="1496291" cy="685049"/>
          </a:xfrm>
          <a:prstGeom prst="rect">
            <a:avLst/>
          </a:prstGeom>
        </p:spPr>
      </p:pic>
      <p:pic>
        <p:nvPicPr>
          <p:cNvPr id="26" name="Picture 25">
            <a:extLst>
              <a:ext uri="{FF2B5EF4-FFF2-40B4-BE49-F238E27FC236}">
                <a16:creationId xmlns:a16="http://schemas.microsoft.com/office/drawing/2014/main" id="{CDAAA20B-7C82-D709-D554-79775719AA55}"/>
              </a:ext>
            </a:extLst>
          </p:cNvPr>
          <p:cNvPicPr>
            <a:picLocks noChangeAspect="1"/>
          </p:cNvPicPr>
          <p:nvPr/>
        </p:nvPicPr>
        <p:blipFill>
          <a:blip r:embed="rId12"/>
          <a:stretch>
            <a:fillRect/>
          </a:stretch>
        </p:blipFill>
        <p:spPr>
          <a:xfrm>
            <a:off x="7948869" y="1612993"/>
            <a:ext cx="1454469" cy="760077"/>
          </a:xfrm>
          <a:prstGeom prst="rect">
            <a:avLst/>
          </a:prstGeom>
        </p:spPr>
      </p:pic>
      <p:pic>
        <p:nvPicPr>
          <p:cNvPr id="6" name="Picture 5">
            <a:extLst>
              <a:ext uri="{FF2B5EF4-FFF2-40B4-BE49-F238E27FC236}">
                <a16:creationId xmlns:a16="http://schemas.microsoft.com/office/drawing/2014/main" id="{58E8623C-6F11-BADE-D7B9-C80C67B7AAF1}"/>
              </a:ext>
            </a:extLst>
          </p:cNvPr>
          <p:cNvPicPr>
            <a:picLocks noChangeAspect="1"/>
          </p:cNvPicPr>
          <p:nvPr/>
        </p:nvPicPr>
        <p:blipFill>
          <a:blip r:embed="rId13"/>
          <a:stretch>
            <a:fillRect/>
          </a:stretch>
        </p:blipFill>
        <p:spPr>
          <a:xfrm>
            <a:off x="8709777" y="4528754"/>
            <a:ext cx="2337813" cy="374383"/>
          </a:xfrm>
          <a:prstGeom prst="rect">
            <a:avLst/>
          </a:prstGeom>
        </p:spPr>
      </p:pic>
      <p:pic>
        <p:nvPicPr>
          <p:cNvPr id="11" name="Picture 10">
            <a:extLst>
              <a:ext uri="{FF2B5EF4-FFF2-40B4-BE49-F238E27FC236}">
                <a16:creationId xmlns:a16="http://schemas.microsoft.com/office/drawing/2014/main" id="{DC0F8ACA-80E2-DDEC-EB9C-3B471FD4E673}"/>
              </a:ext>
            </a:extLst>
          </p:cNvPr>
          <p:cNvPicPr>
            <a:picLocks noChangeAspect="1"/>
          </p:cNvPicPr>
          <p:nvPr/>
        </p:nvPicPr>
        <p:blipFill>
          <a:blip r:embed="rId14"/>
          <a:stretch>
            <a:fillRect/>
          </a:stretch>
        </p:blipFill>
        <p:spPr>
          <a:xfrm>
            <a:off x="8115359" y="3722918"/>
            <a:ext cx="1093611" cy="571500"/>
          </a:xfrm>
          <a:prstGeom prst="rect">
            <a:avLst/>
          </a:prstGeom>
        </p:spPr>
      </p:pic>
      <p:sp>
        <p:nvSpPr>
          <p:cNvPr id="3" name="TextBox 2">
            <a:extLst>
              <a:ext uri="{FF2B5EF4-FFF2-40B4-BE49-F238E27FC236}">
                <a16:creationId xmlns:a16="http://schemas.microsoft.com/office/drawing/2014/main" id="{BF8BF038-BD5E-4A6B-F8FF-44F12329490B}"/>
              </a:ext>
            </a:extLst>
          </p:cNvPr>
          <p:cNvSpPr txBox="1"/>
          <p:nvPr/>
        </p:nvSpPr>
        <p:spPr>
          <a:xfrm>
            <a:off x="6141088" y="6060472"/>
            <a:ext cx="4931406" cy="738664"/>
          </a:xfrm>
          <a:prstGeom prst="rect">
            <a:avLst/>
          </a:prstGeom>
          <a:noFill/>
        </p:spPr>
        <p:txBody>
          <a:bodyPr wrap="square" rtlCol="0">
            <a:spAutoFit/>
          </a:bodyPr>
          <a:lstStyle/>
          <a:p>
            <a:r>
              <a:rPr lang="en-US" i="1" dirty="0"/>
              <a:t>*Khan Academy was not included in the full landscape analysis, as an initial review indicated it did not strongly align with the scope of upskilling providers.</a:t>
            </a:r>
            <a:endParaRPr lang="en-US" dirty="0"/>
          </a:p>
        </p:txBody>
      </p:sp>
    </p:spTree>
    <p:extLst>
      <p:ext uri="{BB962C8B-B14F-4D97-AF65-F5344CB8AC3E}">
        <p14:creationId xmlns:p14="http://schemas.microsoft.com/office/powerpoint/2010/main" val="64226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a:extLst>
            <a:ext uri="{FF2B5EF4-FFF2-40B4-BE49-F238E27FC236}">
              <a16:creationId xmlns:a16="http://schemas.microsoft.com/office/drawing/2014/main" id="{84BD575A-F0E9-FEFA-ADF7-F4D36200174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9952B72-92F4-82C3-BA7F-21FDA5C21A2C}"/>
              </a:ext>
            </a:extLst>
          </p:cNvPr>
          <p:cNvSpPr>
            <a:spLocks noGrp="1"/>
          </p:cNvSpPr>
          <p:nvPr>
            <p:ph type="ctrTitle"/>
          </p:nvPr>
        </p:nvSpPr>
        <p:spPr>
          <a:xfrm>
            <a:off x="776613" y="528821"/>
            <a:ext cx="10638774" cy="553998"/>
          </a:xfrm>
        </p:spPr>
        <p:txBody>
          <a:bodyPr/>
          <a:lstStyle/>
          <a:p>
            <a:r>
              <a:rPr lang="en-US" sz="4000" dirty="0"/>
              <a:t>EVALUATION CRITERIA</a:t>
            </a:r>
          </a:p>
        </p:txBody>
      </p:sp>
      <p:sp>
        <p:nvSpPr>
          <p:cNvPr id="9" name="Text Placeholder 8">
            <a:extLst>
              <a:ext uri="{FF2B5EF4-FFF2-40B4-BE49-F238E27FC236}">
                <a16:creationId xmlns:a16="http://schemas.microsoft.com/office/drawing/2014/main" id="{A8287B27-7CF4-4B3D-34AE-C2E0C03B8932}"/>
              </a:ext>
            </a:extLst>
          </p:cNvPr>
          <p:cNvSpPr>
            <a:spLocks noGrp="1" noRot="1" noMove="1" noResize="1" noEditPoints="1" noAdjustHandles="1" noChangeArrowheads="1" noChangeShapeType="1"/>
          </p:cNvSpPr>
          <p:nvPr>
            <p:ph type="body" sz="quarter" idx="10"/>
          </p:nvPr>
        </p:nvSpPr>
        <p:spPr>
          <a:xfrm>
            <a:off x="776288" y="1116464"/>
            <a:ext cx="10639425" cy="5298682"/>
          </a:xfrm>
        </p:spPr>
        <p:txBody>
          <a:bodyPr>
            <a:normAutofit/>
          </a:bodyPr>
          <a:lstStyle/>
          <a:p>
            <a:pPr marL="0" indent="0">
              <a:lnSpc>
                <a:spcPct val="100000"/>
              </a:lnSpc>
              <a:spcBef>
                <a:spcPts val="0"/>
              </a:spcBef>
              <a:buNone/>
            </a:pPr>
            <a:endParaRPr lang="en-US" sz="2400" b="1" dirty="0">
              <a:solidFill>
                <a:schemeClr val="tx1"/>
              </a:solidFill>
              <a:effectLst/>
              <a:latin typeface="Overpass Medium" panose="020B0604020202020204" charset="0"/>
              <a:ea typeface="Calibri" panose="020F0502020204030204" pitchFamily="34" charset="0"/>
            </a:endParaRPr>
          </a:p>
          <a:p>
            <a:pPr marL="342900">
              <a:lnSpc>
                <a:spcPct val="100000"/>
              </a:lnSpc>
              <a:spcBef>
                <a:spcPts val="0"/>
              </a:spcBef>
            </a:pPr>
            <a:endParaRPr lang="en-US" sz="2400" b="1" dirty="0">
              <a:solidFill>
                <a:schemeClr val="tx1"/>
              </a:solidFill>
              <a:effectLst/>
              <a:latin typeface="Overpass Medium" panose="020B0604020202020204" charset="0"/>
              <a:ea typeface="Calibri" panose="020F0502020204030204" pitchFamily="34" charset="0"/>
            </a:endParaRPr>
          </a:p>
        </p:txBody>
      </p:sp>
      <p:sp>
        <p:nvSpPr>
          <p:cNvPr id="3" name="Text Placeholder 9">
            <a:extLst>
              <a:ext uri="{FF2B5EF4-FFF2-40B4-BE49-F238E27FC236}">
                <a16:creationId xmlns:a16="http://schemas.microsoft.com/office/drawing/2014/main" id="{B7AD80A8-335F-77DE-AF23-D07A939C8BA4}"/>
              </a:ext>
            </a:extLst>
          </p:cNvPr>
          <p:cNvSpPr txBox="1">
            <a:spLocks/>
          </p:cNvSpPr>
          <p:nvPr/>
        </p:nvSpPr>
        <p:spPr>
          <a:xfrm>
            <a:off x="772439" y="1477732"/>
            <a:ext cx="10485587" cy="455612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93700" marR="0" lvl="0" indent="-342900" algn="l" rtl="0">
              <a:lnSpc>
                <a:spcPct val="90000"/>
              </a:lnSpc>
              <a:spcBef>
                <a:spcPts val="1000"/>
              </a:spcBef>
              <a:spcAft>
                <a:spcPts val="0"/>
              </a:spcAft>
              <a:buClr>
                <a:schemeClr val="accent1"/>
              </a:buClr>
              <a:buSzPts val="28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1pPr>
            <a:lvl2pPr marL="876300" marR="0" lvl="1" indent="-342900" algn="l" rtl="0">
              <a:lnSpc>
                <a:spcPct val="90000"/>
              </a:lnSpc>
              <a:spcBef>
                <a:spcPts val="500"/>
              </a:spcBef>
              <a:spcAft>
                <a:spcPts val="0"/>
              </a:spcAft>
              <a:buClr>
                <a:schemeClr val="dk1"/>
              </a:buClr>
              <a:buSzPts val="24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2pPr>
            <a:lvl3pPr marL="1358900" marR="0" lvl="2" indent="-342900" algn="l" rtl="0">
              <a:lnSpc>
                <a:spcPct val="90000"/>
              </a:lnSpc>
              <a:spcBef>
                <a:spcPts val="500"/>
              </a:spcBef>
              <a:spcAft>
                <a:spcPts val="0"/>
              </a:spcAft>
              <a:buClr>
                <a:schemeClr val="dk1"/>
              </a:buClr>
              <a:buSzPts val="20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endParaRPr lang="en-US" dirty="0"/>
          </a:p>
          <a:p>
            <a:endParaRPr lang="en-US" dirty="0"/>
          </a:p>
          <a:p>
            <a:endParaRPr lang="en-US" dirty="0"/>
          </a:p>
          <a:p>
            <a:pPr lvl="1"/>
            <a:endParaRPr lang="en-US" dirty="0"/>
          </a:p>
          <a:p>
            <a:endParaRPr lang="en-US" dirty="0"/>
          </a:p>
        </p:txBody>
      </p:sp>
      <p:graphicFrame>
        <p:nvGraphicFramePr>
          <p:cNvPr id="6" name="Table 5">
            <a:extLst>
              <a:ext uri="{FF2B5EF4-FFF2-40B4-BE49-F238E27FC236}">
                <a16:creationId xmlns:a16="http://schemas.microsoft.com/office/drawing/2014/main" id="{6630C6DF-FB11-5B71-3895-0D9087D3A400}"/>
              </a:ext>
            </a:extLst>
          </p:cNvPr>
          <p:cNvGraphicFramePr>
            <a:graphicFrameLocks noGrp="1"/>
          </p:cNvGraphicFramePr>
          <p:nvPr>
            <p:extLst>
              <p:ext uri="{D42A27DB-BD31-4B8C-83A1-F6EECF244321}">
                <p14:modId xmlns:p14="http://schemas.microsoft.com/office/powerpoint/2010/main" val="2121214643"/>
              </p:ext>
            </p:extLst>
          </p:nvPr>
        </p:nvGraphicFramePr>
        <p:xfrm>
          <a:off x="933975" y="1144138"/>
          <a:ext cx="9539204" cy="5418486"/>
        </p:xfrm>
        <a:graphic>
          <a:graphicData uri="http://schemas.openxmlformats.org/drawingml/2006/table">
            <a:tbl>
              <a:tblPr firstRow="1" bandRow="1">
                <a:tableStyleId>{2D5ABB26-0587-4C30-8999-92F81FD0307C}</a:tableStyleId>
              </a:tblPr>
              <a:tblGrid>
                <a:gridCol w="2306256">
                  <a:extLst>
                    <a:ext uri="{9D8B030D-6E8A-4147-A177-3AD203B41FA5}">
                      <a16:colId xmlns:a16="http://schemas.microsoft.com/office/drawing/2014/main" val="62307974"/>
                    </a:ext>
                  </a:extLst>
                </a:gridCol>
                <a:gridCol w="7232948">
                  <a:extLst>
                    <a:ext uri="{9D8B030D-6E8A-4147-A177-3AD203B41FA5}">
                      <a16:colId xmlns:a16="http://schemas.microsoft.com/office/drawing/2014/main" val="413159177"/>
                    </a:ext>
                  </a:extLst>
                </a:gridCol>
              </a:tblGrid>
              <a:tr h="345669">
                <a:tc>
                  <a:txBody>
                    <a:bodyPr/>
                    <a:lstStyle/>
                    <a:p>
                      <a:r>
                        <a:rPr lang="en-US" sz="1600" b="0" i="0" u="none" strike="noStrike" cap="none" dirty="0">
                          <a:solidFill>
                            <a:schemeClr val="bg1"/>
                          </a:solidFill>
                          <a:latin typeface="Overpass Medium" pitchFamily="2" charset="77"/>
                          <a:cs typeface="Calibri"/>
                          <a:sym typeface="Calibri"/>
                        </a:rPr>
                        <a:t>Category</a:t>
                      </a:r>
                    </a:p>
                  </a:txBody>
                  <a:tcPr anchor="b">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4323"/>
                    </a:solidFill>
                  </a:tcPr>
                </a:tc>
                <a:tc>
                  <a:txBody>
                    <a:bodyPr/>
                    <a:lstStyle/>
                    <a:p>
                      <a:pPr marL="0" indent="0">
                        <a:buFont typeface="Arial" panose="020B0604020202020204" pitchFamily="34" charset="0"/>
                        <a:buNone/>
                      </a:pPr>
                      <a:r>
                        <a:rPr lang="en-US" sz="1600" b="0" i="0" u="none" strike="noStrike" cap="none" dirty="0">
                          <a:solidFill>
                            <a:schemeClr val="bg1"/>
                          </a:solidFill>
                          <a:latin typeface="Overpass Medium" pitchFamily="2" charset="77"/>
                          <a:cs typeface="Calibri"/>
                          <a:sym typeface="Calibri"/>
                        </a:rPr>
                        <a:t>Criteria</a:t>
                      </a:r>
                    </a:p>
                  </a:txBody>
                  <a:tcPr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4323"/>
                    </a:solidFill>
                  </a:tcPr>
                </a:tc>
                <a:extLst>
                  <a:ext uri="{0D108BD9-81ED-4DB2-BD59-A6C34878D82A}">
                    <a16:rowId xmlns:a16="http://schemas.microsoft.com/office/drawing/2014/main" val="2077729883"/>
                  </a:ext>
                </a:extLst>
              </a:tr>
              <a:tr h="345669">
                <a:tc rowSpan="5">
                  <a:txBody>
                    <a:bodyPr/>
                    <a:lstStyle/>
                    <a:p>
                      <a:r>
                        <a:rPr lang="en-US" sz="1600" b="0" i="0" u="none" strike="noStrike" cap="none" dirty="0">
                          <a:solidFill>
                            <a:schemeClr val="dk1"/>
                          </a:solidFill>
                          <a:latin typeface="Overpass Medium" pitchFamily="2" charset="77"/>
                          <a:cs typeface="Calibri"/>
                          <a:sym typeface="Calibri"/>
                        </a:rPr>
                        <a:t>1. Accessibility &amp; Eligibility</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0" i="0" u="none" strike="noStrike" cap="none" dirty="0">
                          <a:solidFill>
                            <a:schemeClr val="dk1"/>
                          </a:solidFill>
                          <a:latin typeface="Overpass Medium" pitchFamily="2" charset="77"/>
                          <a:cs typeface="Calibri"/>
                          <a:sym typeface="Calibri"/>
                        </a:rPr>
                        <a:t>Low barriers to entry (e.g. prior education requirements, technical requirements)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7134043"/>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cs typeface="Calibri"/>
                          <a:sym typeface="Calibri"/>
                        </a:rPr>
                        <a:t>Accessibility for individuals with criminal records or limited work history</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2448337"/>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cs typeface="Calibri"/>
                          <a:sym typeface="Calibri"/>
                        </a:rPr>
                        <a:t>Language accessibility (e.g., availability for non-English speakers)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1301559"/>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cs typeface="Calibri"/>
                          <a:sym typeface="Calibri"/>
                        </a:rPr>
                        <a:t>Geographic accessibility (National/remote access; priority to California)</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1930115"/>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cs typeface="Calibri"/>
                          <a:sym typeface="Calibri"/>
                        </a:rPr>
                        <a:t>Accessibility for individuals working full-time or near full-time hours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465387"/>
                  </a:ext>
                </a:extLst>
              </a:tr>
              <a:tr h="345669">
                <a:tc rowSpan="4">
                  <a:txBody>
                    <a:bodyPr/>
                    <a:lstStyle/>
                    <a:p>
                      <a:r>
                        <a:rPr lang="en-US" sz="1600" b="0" i="0" u="none" strike="noStrike" cap="none" dirty="0">
                          <a:solidFill>
                            <a:schemeClr val="dk1"/>
                          </a:solidFill>
                          <a:latin typeface="Overpass Medium" pitchFamily="2" charset="77"/>
                          <a:cs typeface="Calibri"/>
                          <a:sym typeface="Calibri"/>
                        </a:rPr>
                        <a:t>2. Cost &amp; Fee Structure</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cs typeface="Calibri"/>
                          <a:sym typeface="Calibri"/>
                        </a:rPr>
                        <a:t>Affordability of program cost or tuition</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564011"/>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cs typeface="Calibri"/>
                          <a:sym typeface="Calibri"/>
                        </a:rPr>
                        <a:t>Availability of free tiers, scholarships, or income-share arrangements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104829"/>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ea typeface="+mn-ea"/>
                          <a:cs typeface="Calibri"/>
                          <a:sym typeface="Arial"/>
                        </a:rPr>
                        <a:t>Transparency of fees and payment structure</a:t>
                      </a:r>
                      <a:endParaRPr lang="en-US" sz="1600" b="0" i="0" u="none" strike="noStrike" cap="none" dirty="0">
                        <a:solidFill>
                          <a:schemeClr val="dk1"/>
                        </a:solidFill>
                        <a:latin typeface="Overpass Medium" pitchFamily="2" charset="77"/>
                        <a:cs typeface="Calibri"/>
                        <a:sym typeface="Calibri"/>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6746720"/>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cs typeface="Calibri"/>
                          <a:sym typeface="Calibri"/>
                        </a:rPr>
                        <a:t>Accessibility of financial assistance (e.g., eligibility for funding or stipends)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8303111"/>
                  </a:ext>
                </a:extLst>
              </a:tr>
              <a:tr h="345669">
                <a:tc rowSpan="5">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chemeClr val="dk1"/>
                          </a:solidFill>
                          <a:latin typeface="Overpass Medium" pitchFamily="2" charset="77"/>
                          <a:ea typeface="+mn-ea"/>
                          <a:cs typeface="Calibri"/>
                          <a:sym typeface="Arial"/>
                        </a:rPr>
                        <a:t>3. Ease of Use &amp; User Experience</a:t>
                      </a:r>
                    </a:p>
                    <a:p>
                      <a:endParaRPr lang="en-US" sz="1600" b="0" i="0" u="none" strike="noStrike" cap="none" dirty="0">
                        <a:solidFill>
                          <a:schemeClr val="dk1"/>
                        </a:solidFill>
                        <a:latin typeface="Overpass Medium" pitchFamily="2" charset="77"/>
                        <a:ea typeface="+mn-ea"/>
                        <a:cs typeface="Calibri"/>
                        <a:sym typeface="Aria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cs typeface="Calibri"/>
                          <a:sym typeface="Calibri"/>
                        </a:rPr>
                        <a:t>Ease of enrollment and onboarding</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2127644"/>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cs typeface="Calibri"/>
                          <a:sym typeface="Calibri"/>
                        </a:rPr>
                        <a:t>Mobile accessibility</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162802"/>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cs typeface="Calibri"/>
                          <a:sym typeface="Calibri"/>
                        </a:rPr>
                        <a:t>Flexibility of program format (e.g., self-paced vs. cohort-based)</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8032900"/>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cs typeface="Calibri"/>
                          <a:sym typeface="Calibri"/>
                        </a:rPr>
                        <a:t>Availability of coaching or wraparound support</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192473"/>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cs typeface="Calibri"/>
                          <a:sym typeface="Calibri"/>
                        </a:rPr>
                        <a:t>Availability of technical support</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6525968"/>
                  </a:ext>
                </a:extLst>
              </a:tr>
            </a:tbl>
          </a:graphicData>
        </a:graphic>
      </p:graphicFrame>
    </p:spTree>
    <p:extLst>
      <p:ext uri="{BB962C8B-B14F-4D97-AF65-F5344CB8AC3E}">
        <p14:creationId xmlns:p14="http://schemas.microsoft.com/office/powerpoint/2010/main" val="263586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a:extLst>
            <a:ext uri="{FF2B5EF4-FFF2-40B4-BE49-F238E27FC236}">
              <a16:creationId xmlns:a16="http://schemas.microsoft.com/office/drawing/2014/main" id="{17D87325-13E4-0926-24D9-0863AFC4444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9B3356A-FC9A-6927-96B5-4B412ABE6D1C}"/>
              </a:ext>
            </a:extLst>
          </p:cNvPr>
          <p:cNvSpPr>
            <a:spLocks noGrp="1"/>
          </p:cNvSpPr>
          <p:nvPr>
            <p:ph type="ctrTitle"/>
          </p:nvPr>
        </p:nvSpPr>
        <p:spPr>
          <a:xfrm>
            <a:off x="776613" y="528821"/>
            <a:ext cx="10638774" cy="553998"/>
          </a:xfrm>
        </p:spPr>
        <p:txBody>
          <a:bodyPr/>
          <a:lstStyle/>
          <a:p>
            <a:r>
              <a:rPr lang="en-US" sz="4000" dirty="0"/>
              <a:t>EVALUATION CRITERIA</a:t>
            </a:r>
          </a:p>
        </p:txBody>
      </p:sp>
      <p:sp>
        <p:nvSpPr>
          <p:cNvPr id="9" name="Text Placeholder 8">
            <a:extLst>
              <a:ext uri="{FF2B5EF4-FFF2-40B4-BE49-F238E27FC236}">
                <a16:creationId xmlns:a16="http://schemas.microsoft.com/office/drawing/2014/main" id="{54D53E0A-098D-4580-A628-968DDBFF326C}"/>
              </a:ext>
            </a:extLst>
          </p:cNvPr>
          <p:cNvSpPr>
            <a:spLocks noGrp="1" noRot="1" noMove="1" noResize="1" noEditPoints="1" noAdjustHandles="1" noChangeArrowheads="1" noChangeShapeType="1"/>
          </p:cNvSpPr>
          <p:nvPr>
            <p:ph type="body" sz="quarter" idx="10"/>
          </p:nvPr>
        </p:nvSpPr>
        <p:spPr>
          <a:xfrm>
            <a:off x="776288" y="1116464"/>
            <a:ext cx="10639425" cy="5298682"/>
          </a:xfrm>
        </p:spPr>
        <p:txBody>
          <a:bodyPr>
            <a:normAutofit/>
          </a:bodyPr>
          <a:lstStyle/>
          <a:p>
            <a:pPr marL="0" indent="0">
              <a:lnSpc>
                <a:spcPct val="100000"/>
              </a:lnSpc>
              <a:spcBef>
                <a:spcPts val="0"/>
              </a:spcBef>
              <a:buNone/>
            </a:pPr>
            <a:endParaRPr lang="en-US" sz="2400" b="1" dirty="0">
              <a:solidFill>
                <a:schemeClr val="tx1"/>
              </a:solidFill>
              <a:effectLst/>
              <a:latin typeface="Overpass Medium" panose="020B0604020202020204" charset="0"/>
              <a:ea typeface="Calibri" panose="020F0502020204030204" pitchFamily="34" charset="0"/>
            </a:endParaRPr>
          </a:p>
          <a:p>
            <a:pPr marL="342900">
              <a:lnSpc>
                <a:spcPct val="100000"/>
              </a:lnSpc>
              <a:spcBef>
                <a:spcPts val="0"/>
              </a:spcBef>
            </a:pPr>
            <a:endParaRPr lang="en-US" sz="2400" b="1" dirty="0">
              <a:solidFill>
                <a:schemeClr val="tx1"/>
              </a:solidFill>
              <a:effectLst/>
              <a:latin typeface="Overpass Medium" panose="020B0604020202020204" charset="0"/>
              <a:ea typeface="Calibri" panose="020F0502020204030204" pitchFamily="34" charset="0"/>
            </a:endParaRPr>
          </a:p>
        </p:txBody>
      </p:sp>
      <p:sp>
        <p:nvSpPr>
          <p:cNvPr id="3" name="Text Placeholder 9">
            <a:extLst>
              <a:ext uri="{FF2B5EF4-FFF2-40B4-BE49-F238E27FC236}">
                <a16:creationId xmlns:a16="http://schemas.microsoft.com/office/drawing/2014/main" id="{9D151B09-38E7-D3AB-0A69-EC928B57C14A}"/>
              </a:ext>
            </a:extLst>
          </p:cNvPr>
          <p:cNvSpPr txBox="1">
            <a:spLocks/>
          </p:cNvSpPr>
          <p:nvPr/>
        </p:nvSpPr>
        <p:spPr>
          <a:xfrm>
            <a:off x="772439" y="1477732"/>
            <a:ext cx="10485587" cy="455612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93700" marR="0" lvl="0" indent="-342900" algn="l" rtl="0">
              <a:lnSpc>
                <a:spcPct val="90000"/>
              </a:lnSpc>
              <a:spcBef>
                <a:spcPts val="1000"/>
              </a:spcBef>
              <a:spcAft>
                <a:spcPts val="0"/>
              </a:spcAft>
              <a:buClr>
                <a:schemeClr val="accent1"/>
              </a:buClr>
              <a:buSzPts val="28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1pPr>
            <a:lvl2pPr marL="876300" marR="0" lvl="1" indent="-342900" algn="l" rtl="0">
              <a:lnSpc>
                <a:spcPct val="90000"/>
              </a:lnSpc>
              <a:spcBef>
                <a:spcPts val="500"/>
              </a:spcBef>
              <a:spcAft>
                <a:spcPts val="0"/>
              </a:spcAft>
              <a:buClr>
                <a:schemeClr val="dk1"/>
              </a:buClr>
              <a:buSzPts val="24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2pPr>
            <a:lvl3pPr marL="1358900" marR="0" lvl="2" indent="-342900" algn="l" rtl="0">
              <a:lnSpc>
                <a:spcPct val="90000"/>
              </a:lnSpc>
              <a:spcBef>
                <a:spcPts val="500"/>
              </a:spcBef>
              <a:spcAft>
                <a:spcPts val="0"/>
              </a:spcAft>
              <a:buClr>
                <a:schemeClr val="dk1"/>
              </a:buClr>
              <a:buSzPts val="20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endParaRPr lang="en-US" dirty="0"/>
          </a:p>
          <a:p>
            <a:endParaRPr lang="en-US" dirty="0"/>
          </a:p>
          <a:p>
            <a:endParaRPr lang="en-US" dirty="0"/>
          </a:p>
          <a:p>
            <a:pPr lvl="1"/>
            <a:endParaRPr lang="en-US" dirty="0"/>
          </a:p>
          <a:p>
            <a:endParaRPr lang="en-US" dirty="0"/>
          </a:p>
        </p:txBody>
      </p:sp>
      <p:graphicFrame>
        <p:nvGraphicFramePr>
          <p:cNvPr id="6" name="Table 5">
            <a:extLst>
              <a:ext uri="{FF2B5EF4-FFF2-40B4-BE49-F238E27FC236}">
                <a16:creationId xmlns:a16="http://schemas.microsoft.com/office/drawing/2014/main" id="{9870D252-8B26-1F87-8AA4-F3400DE6DCAB}"/>
              </a:ext>
            </a:extLst>
          </p:cNvPr>
          <p:cNvGraphicFramePr>
            <a:graphicFrameLocks noGrp="1"/>
          </p:cNvGraphicFramePr>
          <p:nvPr>
            <p:extLst>
              <p:ext uri="{D42A27DB-BD31-4B8C-83A1-F6EECF244321}">
                <p14:modId xmlns:p14="http://schemas.microsoft.com/office/powerpoint/2010/main" val="80123303"/>
              </p:ext>
            </p:extLst>
          </p:nvPr>
        </p:nvGraphicFramePr>
        <p:xfrm>
          <a:off x="933975" y="1144138"/>
          <a:ext cx="9539204" cy="4614930"/>
        </p:xfrm>
        <a:graphic>
          <a:graphicData uri="http://schemas.openxmlformats.org/drawingml/2006/table">
            <a:tbl>
              <a:tblPr firstRow="1" bandRow="1">
                <a:tableStyleId>{2D5ABB26-0587-4C30-8999-92F81FD0307C}</a:tableStyleId>
              </a:tblPr>
              <a:tblGrid>
                <a:gridCol w="2306256">
                  <a:extLst>
                    <a:ext uri="{9D8B030D-6E8A-4147-A177-3AD203B41FA5}">
                      <a16:colId xmlns:a16="http://schemas.microsoft.com/office/drawing/2014/main" val="62307974"/>
                    </a:ext>
                  </a:extLst>
                </a:gridCol>
                <a:gridCol w="7232948">
                  <a:extLst>
                    <a:ext uri="{9D8B030D-6E8A-4147-A177-3AD203B41FA5}">
                      <a16:colId xmlns:a16="http://schemas.microsoft.com/office/drawing/2014/main" val="413159177"/>
                    </a:ext>
                  </a:extLst>
                </a:gridCol>
              </a:tblGrid>
              <a:tr h="345669">
                <a:tc>
                  <a:txBody>
                    <a:bodyPr/>
                    <a:lstStyle/>
                    <a:p>
                      <a:r>
                        <a:rPr lang="en-US" sz="1600" b="1" i="0" u="none" strike="noStrike" cap="none" dirty="0">
                          <a:solidFill>
                            <a:schemeClr val="bg1"/>
                          </a:solidFill>
                          <a:latin typeface="Overpass Medium" pitchFamily="2" charset="77"/>
                          <a:ea typeface="+mn-ea"/>
                          <a:cs typeface="Calibri"/>
                          <a:sym typeface="Arial"/>
                        </a:rPr>
                        <a:t>Category</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4323"/>
                    </a:solidFill>
                  </a:tcPr>
                </a:tc>
                <a:tc>
                  <a:txBody>
                    <a:bodyPr/>
                    <a:lstStyle/>
                    <a:p>
                      <a:pPr marL="0" indent="0">
                        <a:buFont typeface="Arial" panose="020B0604020202020204" pitchFamily="34" charset="0"/>
                        <a:buNone/>
                      </a:pPr>
                      <a:r>
                        <a:rPr lang="en-US" sz="1600" b="1" i="0" u="none" strike="noStrike" cap="none" dirty="0">
                          <a:solidFill>
                            <a:schemeClr val="bg1"/>
                          </a:solidFill>
                          <a:latin typeface="Overpass Medium" pitchFamily="2" charset="77"/>
                          <a:ea typeface="+mn-ea"/>
                          <a:cs typeface="Calibri"/>
                          <a:sym typeface="Arial"/>
                        </a:rPr>
                        <a:t>Criteria</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4323"/>
                    </a:solidFill>
                  </a:tcPr>
                </a:tc>
                <a:extLst>
                  <a:ext uri="{0D108BD9-81ED-4DB2-BD59-A6C34878D82A}">
                    <a16:rowId xmlns:a16="http://schemas.microsoft.com/office/drawing/2014/main" val="2077729883"/>
                  </a:ext>
                </a:extLst>
              </a:tr>
              <a:tr h="345669">
                <a:tc rowSpan="4">
                  <a:txBody>
                    <a:bodyPr/>
                    <a:lstStyle/>
                    <a:p>
                      <a:r>
                        <a:rPr lang="en-US" sz="1600" b="0" i="0" u="none" strike="noStrike" cap="none" dirty="0">
                          <a:solidFill>
                            <a:schemeClr val="dk1"/>
                          </a:solidFill>
                          <a:latin typeface="Overpass Medium" pitchFamily="2" charset="77"/>
                          <a:ea typeface="+mn-ea"/>
                          <a:cs typeface="Calibri"/>
                          <a:sym typeface="Arial"/>
                        </a:rPr>
                        <a:t>4. Workforce Relevance &amp; Labor Market Alignment</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0" i="0" u="none" strike="noStrike" cap="none" dirty="0">
                          <a:solidFill>
                            <a:schemeClr val="dk1"/>
                          </a:solidFill>
                          <a:latin typeface="Overpass Medium" pitchFamily="2" charset="77"/>
                          <a:ea typeface="+mn-ea"/>
                          <a:cs typeface="Calibri"/>
                          <a:sym typeface="Arial"/>
                        </a:rPr>
                        <a:t>Alignment with in-demand sectors and job families (growing industries and jobs)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7134043"/>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ea typeface="+mn-ea"/>
                          <a:cs typeface="Calibri"/>
                          <a:sym typeface="Arial"/>
                        </a:rPr>
                        <a:t>Accessibility of target careers for workers with barriers (e.g., equipment requirements, minimum skills, background restrictions)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2448337"/>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ea typeface="+mn-ea"/>
                          <a:cs typeface="Calibri"/>
                          <a:sym typeface="Arial"/>
                        </a:rPr>
                        <a:t>Employer recognition of credentials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1301559"/>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ea typeface="+mn-ea"/>
                          <a:cs typeface="Calibri"/>
                          <a:sym typeface="Arial"/>
                        </a:rPr>
                        <a:t>Connection to job placement and career pathways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1930115"/>
                  </a:ext>
                </a:extLst>
              </a:tr>
              <a:tr h="345669">
                <a:tc rowSpan="3">
                  <a:txBody>
                    <a:bodyPr/>
                    <a:lstStyle/>
                    <a:p>
                      <a:r>
                        <a:rPr lang="en-US" sz="1600" b="0" i="0" u="none" strike="noStrike" cap="none" dirty="0">
                          <a:solidFill>
                            <a:schemeClr val="dk1"/>
                          </a:solidFill>
                          <a:latin typeface="Overpass Medium" pitchFamily="2" charset="77"/>
                          <a:ea typeface="+mn-ea"/>
                          <a:cs typeface="Calibri"/>
                          <a:sym typeface="Arial"/>
                        </a:rPr>
                        <a:t>5. Skill-Building Potential</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ea typeface="+mn-ea"/>
                          <a:cs typeface="Calibri"/>
                          <a:sym typeface="Arial"/>
                        </a:rPr>
                        <a:t>Depth and breadth of skills covered</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564011"/>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ea typeface="+mn-ea"/>
                          <a:cs typeface="Calibri"/>
                          <a:sym typeface="Arial"/>
                        </a:rPr>
                        <a:t>Availability of stackable credentials and progression pathways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104829"/>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ea typeface="+mn-ea"/>
                          <a:cs typeface="Calibri"/>
                          <a:sym typeface="Arial"/>
                        </a:rPr>
                        <a:t>Transferability of skills across industries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6746720"/>
                  </a:ext>
                </a:extLst>
              </a:tr>
              <a:tr h="345669">
                <a:tc rowSpan="4">
                  <a:txBody>
                    <a:bodyPr/>
                    <a:lstStyle/>
                    <a:p>
                      <a:r>
                        <a:rPr lang="en-US" sz="1600" b="0" i="0" u="none" strike="noStrike" cap="none" dirty="0">
                          <a:solidFill>
                            <a:schemeClr val="dk1"/>
                          </a:solidFill>
                          <a:latin typeface="Overpass Medium" pitchFamily="2" charset="77"/>
                          <a:ea typeface="+mn-ea"/>
                          <a:cs typeface="Calibri"/>
                          <a:sym typeface="Arial"/>
                        </a:rPr>
                        <a:t>6. Risk &amp; Quality Assurance</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ea typeface="+mn-ea"/>
                          <a:cs typeface="Calibri"/>
                          <a:sym typeface="Arial"/>
                        </a:rPr>
                        <a:t>Availability and strength of employment and wage outcome data</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2127644"/>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ea typeface="+mn-ea"/>
                          <a:cs typeface="Calibri"/>
                          <a:sym typeface="Arial"/>
                        </a:rPr>
                        <a:t>Accreditation or third-party validation</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162802"/>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ea typeface="+mn-ea"/>
                          <a:cs typeface="Calibri"/>
                          <a:sym typeface="Arial"/>
                        </a:rPr>
                        <a:t>Provider reputation and track record</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8032900"/>
                  </a:ext>
                </a:extLst>
              </a:tr>
              <a:tr h="3456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b="0" i="0" u="none" strike="noStrike" cap="none" dirty="0">
                          <a:solidFill>
                            <a:schemeClr val="dk1"/>
                          </a:solidFill>
                          <a:latin typeface="Overpass Medium" pitchFamily="2" charset="77"/>
                          <a:ea typeface="+mn-ea"/>
                          <a:cs typeface="Calibri"/>
                          <a:sym typeface="Arial"/>
                        </a:rPr>
                        <a:t>Data privacy and security protections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192473"/>
                  </a:ext>
                </a:extLst>
              </a:tr>
            </a:tbl>
          </a:graphicData>
        </a:graphic>
      </p:graphicFrame>
    </p:spTree>
    <p:extLst>
      <p:ext uri="{BB962C8B-B14F-4D97-AF65-F5344CB8AC3E}">
        <p14:creationId xmlns:p14="http://schemas.microsoft.com/office/powerpoint/2010/main" val="365987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a:extLst>
            <a:ext uri="{FF2B5EF4-FFF2-40B4-BE49-F238E27FC236}">
              <a16:creationId xmlns:a16="http://schemas.microsoft.com/office/drawing/2014/main" id="{E33318F4-556E-A25B-12F1-F7ECBADE273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C57EC14-2D2D-1884-DD3B-7823BE326CF8}"/>
              </a:ext>
            </a:extLst>
          </p:cNvPr>
          <p:cNvSpPr>
            <a:spLocks noGrp="1"/>
          </p:cNvSpPr>
          <p:nvPr>
            <p:ph type="ctrTitle"/>
          </p:nvPr>
        </p:nvSpPr>
        <p:spPr>
          <a:xfrm>
            <a:off x="776613" y="528821"/>
            <a:ext cx="10638774" cy="553998"/>
          </a:xfrm>
        </p:spPr>
        <p:txBody>
          <a:bodyPr/>
          <a:lstStyle/>
          <a:p>
            <a:r>
              <a:rPr lang="en-US" sz="4000" dirty="0"/>
              <a:t>PROVIDERS BY INDUSTRY FOCUS</a:t>
            </a:r>
          </a:p>
        </p:txBody>
      </p:sp>
      <p:sp>
        <p:nvSpPr>
          <p:cNvPr id="9" name="Text Placeholder 8">
            <a:extLst>
              <a:ext uri="{FF2B5EF4-FFF2-40B4-BE49-F238E27FC236}">
                <a16:creationId xmlns:a16="http://schemas.microsoft.com/office/drawing/2014/main" id="{1D683E06-5EF5-530C-DC54-46904720A9F6}"/>
              </a:ext>
            </a:extLst>
          </p:cNvPr>
          <p:cNvSpPr>
            <a:spLocks noGrp="1" noRot="1" noMove="1" noResize="1" noEditPoints="1" noAdjustHandles="1" noChangeArrowheads="1" noChangeShapeType="1"/>
          </p:cNvSpPr>
          <p:nvPr>
            <p:ph type="body" sz="quarter" idx="10"/>
          </p:nvPr>
        </p:nvSpPr>
        <p:spPr>
          <a:xfrm>
            <a:off x="776288" y="1116464"/>
            <a:ext cx="10639425" cy="5298682"/>
          </a:xfrm>
        </p:spPr>
        <p:txBody>
          <a:bodyPr>
            <a:normAutofit/>
          </a:bodyPr>
          <a:lstStyle/>
          <a:p>
            <a:pPr>
              <a:lnSpc>
                <a:spcPct val="250000"/>
              </a:lnSpc>
            </a:pPr>
            <a:r>
              <a:rPr lang="en-US" b="1" dirty="0"/>
              <a:t>Trucking: </a:t>
            </a:r>
          </a:p>
          <a:p>
            <a:pPr>
              <a:lnSpc>
                <a:spcPct val="250000"/>
              </a:lnSpc>
            </a:pPr>
            <a:r>
              <a:rPr lang="en-US" b="1" dirty="0"/>
              <a:t>Tech: </a:t>
            </a:r>
          </a:p>
          <a:p>
            <a:pPr>
              <a:lnSpc>
                <a:spcPct val="250000"/>
              </a:lnSpc>
            </a:pPr>
            <a:r>
              <a:rPr lang="en-US" b="1" dirty="0"/>
              <a:t>Business &amp; Project Management:</a:t>
            </a:r>
          </a:p>
          <a:p>
            <a:pPr>
              <a:lnSpc>
                <a:spcPct val="250000"/>
              </a:lnSpc>
            </a:pPr>
            <a:r>
              <a:rPr lang="en-US" b="1" dirty="0"/>
              <a:t> Health:</a:t>
            </a:r>
          </a:p>
          <a:p>
            <a:pPr>
              <a:lnSpc>
                <a:spcPct val="250000"/>
              </a:lnSpc>
            </a:pPr>
            <a:r>
              <a:rPr lang="en-US" b="1" dirty="0"/>
              <a:t>MOOCs/Broad Scope: </a:t>
            </a:r>
            <a:br>
              <a:rPr lang="en-US" b="1" dirty="0"/>
            </a:br>
            <a:endParaRPr lang="en-US" b="1" dirty="0">
              <a:solidFill>
                <a:schemeClr val="tx1"/>
              </a:solidFill>
              <a:effectLst/>
              <a:latin typeface="Overpass Medium" panose="020B0604020202020204" charset="0"/>
              <a:ea typeface="Calibri" panose="020F0502020204030204" pitchFamily="34" charset="0"/>
            </a:endParaRPr>
          </a:p>
        </p:txBody>
      </p:sp>
      <p:pic>
        <p:nvPicPr>
          <p:cNvPr id="2" name="Picture 1">
            <a:extLst>
              <a:ext uri="{FF2B5EF4-FFF2-40B4-BE49-F238E27FC236}">
                <a16:creationId xmlns:a16="http://schemas.microsoft.com/office/drawing/2014/main" id="{AB6E415E-E5CA-1C27-9F5C-B9100108EC92}"/>
              </a:ext>
            </a:extLst>
          </p:cNvPr>
          <p:cNvPicPr>
            <a:picLocks noChangeAspect="1"/>
          </p:cNvPicPr>
          <p:nvPr/>
        </p:nvPicPr>
        <p:blipFill>
          <a:blip r:embed="rId3"/>
          <a:stretch>
            <a:fillRect/>
          </a:stretch>
        </p:blipFill>
        <p:spPr>
          <a:xfrm>
            <a:off x="2628893" y="1570318"/>
            <a:ext cx="2337813" cy="374383"/>
          </a:xfrm>
          <a:prstGeom prst="rect">
            <a:avLst/>
          </a:prstGeom>
        </p:spPr>
      </p:pic>
      <p:pic>
        <p:nvPicPr>
          <p:cNvPr id="3" name="Picture 2">
            <a:extLst>
              <a:ext uri="{FF2B5EF4-FFF2-40B4-BE49-F238E27FC236}">
                <a16:creationId xmlns:a16="http://schemas.microsoft.com/office/drawing/2014/main" id="{739F11BB-950D-4254-AD57-93E9D7CBA91C}"/>
              </a:ext>
            </a:extLst>
          </p:cNvPr>
          <p:cNvPicPr>
            <a:picLocks noChangeAspect="1"/>
          </p:cNvPicPr>
          <p:nvPr/>
        </p:nvPicPr>
        <p:blipFill>
          <a:blip r:embed="rId4"/>
          <a:stretch>
            <a:fillRect/>
          </a:stretch>
        </p:blipFill>
        <p:spPr>
          <a:xfrm>
            <a:off x="5318036" y="1482304"/>
            <a:ext cx="550410" cy="550410"/>
          </a:xfrm>
          <a:prstGeom prst="rect">
            <a:avLst/>
          </a:prstGeom>
        </p:spPr>
      </p:pic>
      <p:pic>
        <p:nvPicPr>
          <p:cNvPr id="4" name="Picture 3">
            <a:extLst>
              <a:ext uri="{FF2B5EF4-FFF2-40B4-BE49-F238E27FC236}">
                <a16:creationId xmlns:a16="http://schemas.microsoft.com/office/drawing/2014/main" id="{05F5A37C-AC7F-2EB7-1A8F-3E303F048D04}"/>
              </a:ext>
            </a:extLst>
          </p:cNvPr>
          <p:cNvPicPr>
            <a:picLocks noChangeAspect="1"/>
          </p:cNvPicPr>
          <p:nvPr/>
        </p:nvPicPr>
        <p:blipFill>
          <a:blip r:embed="rId5"/>
          <a:srcRect l="19664" t="23975" r="17800" b="29325"/>
          <a:stretch>
            <a:fillRect/>
          </a:stretch>
        </p:blipFill>
        <p:spPr>
          <a:xfrm>
            <a:off x="2097276" y="2337384"/>
            <a:ext cx="1496291" cy="625749"/>
          </a:xfrm>
          <a:prstGeom prst="rect">
            <a:avLst/>
          </a:prstGeom>
        </p:spPr>
      </p:pic>
      <p:pic>
        <p:nvPicPr>
          <p:cNvPr id="5" name="Picture 4">
            <a:extLst>
              <a:ext uri="{FF2B5EF4-FFF2-40B4-BE49-F238E27FC236}">
                <a16:creationId xmlns:a16="http://schemas.microsoft.com/office/drawing/2014/main" id="{F797372A-3BAA-61DE-E7F5-D68D38CD7CE6}"/>
              </a:ext>
            </a:extLst>
          </p:cNvPr>
          <p:cNvPicPr>
            <a:picLocks noChangeAspect="1"/>
          </p:cNvPicPr>
          <p:nvPr/>
        </p:nvPicPr>
        <p:blipFill>
          <a:blip r:embed="rId6"/>
          <a:stretch>
            <a:fillRect/>
          </a:stretch>
        </p:blipFill>
        <p:spPr>
          <a:xfrm>
            <a:off x="3680917" y="2258615"/>
            <a:ext cx="1496291" cy="685049"/>
          </a:xfrm>
          <a:prstGeom prst="rect">
            <a:avLst/>
          </a:prstGeom>
        </p:spPr>
      </p:pic>
      <p:pic>
        <p:nvPicPr>
          <p:cNvPr id="6" name="Picture 5">
            <a:extLst>
              <a:ext uri="{FF2B5EF4-FFF2-40B4-BE49-F238E27FC236}">
                <a16:creationId xmlns:a16="http://schemas.microsoft.com/office/drawing/2014/main" id="{0F5541E8-8957-1660-CCDE-04414011EE3B}"/>
              </a:ext>
            </a:extLst>
          </p:cNvPr>
          <p:cNvPicPr>
            <a:picLocks noChangeAspect="1"/>
          </p:cNvPicPr>
          <p:nvPr/>
        </p:nvPicPr>
        <p:blipFill>
          <a:blip r:embed="rId7"/>
          <a:stretch>
            <a:fillRect/>
          </a:stretch>
        </p:blipFill>
        <p:spPr>
          <a:xfrm>
            <a:off x="5411381" y="2338598"/>
            <a:ext cx="1562734" cy="543560"/>
          </a:xfrm>
          <a:prstGeom prst="rect">
            <a:avLst/>
          </a:prstGeom>
        </p:spPr>
      </p:pic>
      <p:pic>
        <p:nvPicPr>
          <p:cNvPr id="7" name="Picture 6">
            <a:extLst>
              <a:ext uri="{FF2B5EF4-FFF2-40B4-BE49-F238E27FC236}">
                <a16:creationId xmlns:a16="http://schemas.microsoft.com/office/drawing/2014/main" id="{2A71A37C-E84A-7247-837A-2F317817CA71}"/>
              </a:ext>
            </a:extLst>
          </p:cNvPr>
          <p:cNvPicPr>
            <a:picLocks noChangeAspect="1"/>
          </p:cNvPicPr>
          <p:nvPr/>
        </p:nvPicPr>
        <p:blipFill>
          <a:blip r:embed="rId8"/>
          <a:stretch>
            <a:fillRect/>
          </a:stretch>
        </p:blipFill>
        <p:spPr>
          <a:xfrm>
            <a:off x="7208288" y="2258615"/>
            <a:ext cx="1454469" cy="760077"/>
          </a:xfrm>
          <a:prstGeom prst="rect">
            <a:avLst/>
          </a:prstGeom>
        </p:spPr>
      </p:pic>
      <p:pic>
        <p:nvPicPr>
          <p:cNvPr id="10" name="Picture 9">
            <a:extLst>
              <a:ext uri="{FF2B5EF4-FFF2-40B4-BE49-F238E27FC236}">
                <a16:creationId xmlns:a16="http://schemas.microsoft.com/office/drawing/2014/main" id="{55917BBD-1B68-85BB-79FD-0AAC37DA4E04}"/>
              </a:ext>
            </a:extLst>
          </p:cNvPr>
          <p:cNvPicPr>
            <a:picLocks noChangeAspect="1"/>
          </p:cNvPicPr>
          <p:nvPr/>
        </p:nvPicPr>
        <p:blipFill>
          <a:blip r:embed="rId9"/>
          <a:srcRect t="31315" b="22704"/>
          <a:stretch>
            <a:fillRect/>
          </a:stretch>
        </p:blipFill>
        <p:spPr>
          <a:xfrm>
            <a:off x="4014470" y="5121282"/>
            <a:ext cx="1905000" cy="490528"/>
          </a:xfrm>
          <a:prstGeom prst="rect">
            <a:avLst/>
          </a:prstGeom>
        </p:spPr>
      </p:pic>
      <p:pic>
        <p:nvPicPr>
          <p:cNvPr id="11" name="Picture 10">
            <a:extLst>
              <a:ext uri="{FF2B5EF4-FFF2-40B4-BE49-F238E27FC236}">
                <a16:creationId xmlns:a16="http://schemas.microsoft.com/office/drawing/2014/main" id="{A068A85C-9A73-CFA4-C286-5F7F2A101011}"/>
              </a:ext>
            </a:extLst>
          </p:cNvPr>
          <p:cNvPicPr>
            <a:picLocks noChangeAspect="1"/>
          </p:cNvPicPr>
          <p:nvPr/>
        </p:nvPicPr>
        <p:blipFill>
          <a:blip r:embed="rId10"/>
          <a:srcRect t="28571" b="30259"/>
          <a:stretch>
            <a:fillRect/>
          </a:stretch>
        </p:blipFill>
        <p:spPr>
          <a:xfrm>
            <a:off x="6119933" y="5165427"/>
            <a:ext cx="1562734" cy="360286"/>
          </a:xfrm>
          <a:prstGeom prst="rect">
            <a:avLst/>
          </a:prstGeom>
        </p:spPr>
      </p:pic>
      <p:pic>
        <p:nvPicPr>
          <p:cNvPr id="12" name="Picture 11">
            <a:extLst>
              <a:ext uri="{FF2B5EF4-FFF2-40B4-BE49-F238E27FC236}">
                <a16:creationId xmlns:a16="http://schemas.microsoft.com/office/drawing/2014/main" id="{1C1D50BF-09F9-FC6D-BE61-92EF067F4DC6}"/>
              </a:ext>
            </a:extLst>
          </p:cNvPr>
          <p:cNvPicPr>
            <a:picLocks noChangeAspect="1"/>
          </p:cNvPicPr>
          <p:nvPr/>
        </p:nvPicPr>
        <p:blipFill>
          <a:blip r:embed="rId11"/>
          <a:stretch>
            <a:fillRect/>
          </a:stretch>
        </p:blipFill>
        <p:spPr>
          <a:xfrm>
            <a:off x="7913886" y="5209572"/>
            <a:ext cx="2039970" cy="271996"/>
          </a:xfrm>
          <a:prstGeom prst="rect">
            <a:avLst/>
          </a:prstGeom>
        </p:spPr>
      </p:pic>
      <p:pic>
        <p:nvPicPr>
          <p:cNvPr id="13" name="Picture 12">
            <a:extLst>
              <a:ext uri="{FF2B5EF4-FFF2-40B4-BE49-F238E27FC236}">
                <a16:creationId xmlns:a16="http://schemas.microsoft.com/office/drawing/2014/main" id="{CA3300BE-4046-3682-17BE-FC45690829A7}"/>
              </a:ext>
            </a:extLst>
          </p:cNvPr>
          <p:cNvPicPr>
            <a:picLocks noChangeAspect="1"/>
          </p:cNvPicPr>
          <p:nvPr/>
        </p:nvPicPr>
        <p:blipFill>
          <a:blip r:embed="rId12"/>
          <a:stretch>
            <a:fillRect/>
          </a:stretch>
        </p:blipFill>
        <p:spPr>
          <a:xfrm>
            <a:off x="8791929" y="2049825"/>
            <a:ext cx="1161927" cy="1161927"/>
          </a:xfrm>
          <a:prstGeom prst="rect">
            <a:avLst/>
          </a:prstGeom>
        </p:spPr>
      </p:pic>
      <p:pic>
        <p:nvPicPr>
          <p:cNvPr id="14" name="Picture 13">
            <a:extLst>
              <a:ext uri="{FF2B5EF4-FFF2-40B4-BE49-F238E27FC236}">
                <a16:creationId xmlns:a16="http://schemas.microsoft.com/office/drawing/2014/main" id="{274F134C-9B48-4E29-B69C-E94C24CDA0E1}"/>
              </a:ext>
            </a:extLst>
          </p:cNvPr>
          <p:cNvPicPr>
            <a:picLocks noChangeAspect="1"/>
          </p:cNvPicPr>
          <p:nvPr/>
        </p:nvPicPr>
        <p:blipFill>
          <a:blip r:embed="rId13"/>
          <a:stretch>
            <a:fillRect/>
          </a:stretch>
        </p:blipFill>
        <p:spPr>
          <a:xfrm>
            <a:off x="10221930" y="5059820"/>
            <a:ext cx="1093611" cy="571500"/>
          </a:xfrm>
          <a:prstGeom prst="rect">
            <a:avLst/>
          </a:prstGeom>
        </p:spPr>
      </p:pic>
      <p:pic>
        <p:nvPicPr>
          <p:cNvPr id="15" name="Picture 14">
            <a:extLst>
              <a:ext uri="{FF2B5EF4-FFF2-40B4-BE49-F238E27FC236}">
                <a16:creationId xmlns:a16="http://schemas.microsoft.com/office/drawing/2014/main" id="{51E639BB-1AF1-F791-2040-F56F0E033CC8}"/>
              </a:ext>
            </a:extLst>
          </p:cNvPr>
          <p:cNvPicPr>
            <a:picLocks noChangeAspect="1"/>
          </p:cNvPicPr>
          <p:nvPr/>
        </p:nvPicPr>
        <p:blipFill>
          <a:blip r:embed="rId14"/>
          <a:stretch>
            <a:fillRect/>
          </a:stretch>
        </p:blipFill>
        <p:spPr>
          <a:xfrm>
            <a:off x="10083028" y="2482645"/>
            <a:ext cx="1752600" cy="312016"/>
          </a:xfrm>
          <a:prstGeom prst="rect">
            <a:avLst/>
          </a:prstGeom>
        </p:spPr>
      </p:pic>
      <p:pic>
        <p:nvPicPr>
          <p:cNvPr id="16" name="Picture 15">
            <a:extLst>
              <a:ext uri="{FF2B5EF4-FFF2-40B4-BE49-F238E27FC236}">
                <a16:creationId xmlns:a16="http://schemas.microsoft.com/office/drawing/2014/main" id="{64B08A8E-51E0-AA19-2C34-B39CAB1E4365}"/>
              </a:ext>
            </a:extLst>
          </p:cNvPr>
          <p:cNvPicPr>
            <a:picLocks noChangeAspect="1"/>
          </p:cNvPicPr>
          <p:nvPr/>
        </p:nvPicPr>
        <p:blipFill>
          <a:blip r:embed="rId5"/>
          <a:srcRect l="19664" t="23975" r="17800" b="29325"/>
          <a:stretch>
            <a:fillRect/>
          </a:stretch>
        </p:blipFill>
        <p:spPr>
          <a:xfrm>
            <a:off x="5391745" y="3281379"/>
            <a:ext cx="1496291" cy="625749"/>
          </a:xfrm>
          <a:prstGeom prst="rect">
            <a:avLst/>
          </a:prstGeom>
        </p:spPr>
      </p:pic>
      <p:pic>
        <p:nvPicPr>
          <p:cNvPr id="17" name="Picture 16">
            <a:extLst>
              <a:ext uri="{FF2B5EF4-FFF2-40B4-BE49-F238E27FC236}">
                <a16:creationId xmlns:a16="http://schemas.microsoft.com/office/drawing/2014/main" id="{8148A355-D843-C03C-DEB8-2BEE2874EF55}"/>
              </a:ext>
            </a:extLst>
          </p:cNvPr>
          <p:cNvPicPr>
            <a:picLocks noChangeAspect="1"/>
          </p:cNvPicPr>
          <p:nvPr/>
        </p:nvPicPr>
        <p:blipFill>
          <a:blip r:embed="rId7"/>
          <a:stretch>
            <a:fillRect/>
          </a:stretch>
        </p:blipFill>
        <p:spPr>
          <a:xfrm>
            <a:off x="7046899" y="3250496"/>
            <a:ext cx="1562734" cy="543560"/>
          </a:xfrm>
          <a:prstGeom prst="rect">
            <a:avLst/>
          </a:prstGeom>
        </p:spPr>
      </p:pic>
      <p:pic>
        <p:nvPicPr>
          <p:cNvPr id="18" name="Picture 17">
            <a:extLst>
              <a:ext uri="{FF2B5EF4-FFF2-40B4-BE49-F238E27FC236}">
                <a16:creationId xmlns:a16="http://schemas.microsoft.com/office/drawing/2014/main" id="{8304A0FA-3D3A-D7A1-2A06-D0ABB11DB897}"/>
              </a:ext>
            </a:extLst>
          </p:cNvPr>
          <p:cNvPicPr>
            <a:picLocks noChangeAspect="1"/>
          </p:cNvPicPr>
          <p:nvPr/>
        </p:nvPicPr>
        <p:blipFill>
          <a:blip r:embed="rId7"/>
          <a:stretch>
            <a:fillRect/>
          </a:stretch>
        </p:blipFill>
        <p:spPr>
          <a:xfrm>
            <a:off x="2451736" y="4164584"/>
            <a:ext cx="1562734" cy="543560"/>
          </a:xfrm>
          <a:prstGeom prst="rect">
            <a:avLst/>
          </a:prstGeom>
        </p:spPr>
      </p:pic>
    </p:spTree>
    <p:extLst>
      <p:ext uri="{BB962C8B-B14F-4D97-AF65-F5344CB8AC3E}">
        <p14:creationId xmlns:p14="http://schemas.microsoft.com/office/powerpoint/2010/main" val="3784173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a:extLst>
            <a:ext uri="{FF2B5EF4-FFF2-40B4-BE49-F238E27FC236}">
              <a16:creationId xmlns:a16="http://schemas.microsoft.com/office/drawing/2014/main" id="{8F69338E-763E-46F1-B895-A1D6BD91A59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1466977-CF3F-CE0F-0127-605F39852567}"/>
              </a:ext>
            </a:extLst>
          </p:cNvPr>
          <p:cNvSpPr>
            <a:spLocks noGrp="1"/>
          </p:cNvSpPr>
          <p:nvPr>
            <p:ph type="ctrTitle"/>
          </p:nvPr>
        </p:nvSpPr>
        <p:spPr>
          <a:xfrm>
            <a:off x="776613" y="528821"/>
            <a:ext cx="10638774" cy="553998"/>
          </a:xfrm>
        </p:spPr>
        <p:txBody>
          <a:bodyPr/>
          <a:lstStyle/>
          <a:p>
            <a:r>
              <a:rPr lang="en-US" sz="4000" dirty="0"/>
              <a:t>EVALUATION SUMMARY</a:t>
            </a:r>
          </a:p>
        </p:txBody>
      </p:sp>
      <p:sp>
        <p:nvSpPr>
          <p:cNvPr id="9" name="Text Placeholder 8">
            <a:extLst>
              <a:ext uri="{FF2B5EF4-FFF2-40B4-BE49-F238E27FC236}">
                <a16:creationId xmlns:a16="http://schemas.microsoft.com/office/drawing/2014/main" id="{A36CA6C0-F731-EC48-84DA-528255E57817}"/>
              </a:ext>
            </a:extLst>
          </p:cNvPr>
          <p:cNvSpPr>
            <a:spLocks noGrp="1" noRot="1" noMove="1" noResize="1" noEditPoints="1" noAdjustHandles="1" noChangeArrowheads="1" noChangeShapeType="1"/>
          </p:cNvSpPr>
          <p:nvPr>
            <p:ph type="body" sz="quarter" idx="10"/>
          </p:nvPr>
        </p:nvSpPr>
        <p:spPr>
          <a:xfrm>
            <a:off x="776288" y="1116464"/>
            <a:ext cx="10639425" cy="5298682"/>
          </a:xfrm>
        </p:spPr>
        <p:txBody>
          <a:bodyPr>
            <a:normAutofit/>
          </a:bodyPr>
          <a:lstStyle/>
          <a:p>
            <a:pPr marL="0" indent="0">
              <a:lnSpc>
                <a:spcPct val="100000"/>
              </a:lnSpc>
              <a:spcBef>
                <a:spcPts val="0"/>
              </a:spcBef>
              <a:buNone/>
            </a:pPr>
            <a:endParaRPr lang="en-US" sz="2400" b="1" dirty="0">
              <a:solidFill>
                <a:schemeClr val="tx1"/>
              </a:solidFill>
              <a:effectLst/>
              <a:latin typeface="Overpass Medium" panose="020B0604020202020204" charset="0"/>
              <a:ea typeface="Calibri" panose="020F0502020204030204" pitchFamily="34" charset="0"/>
            </a:endParaRPr>
          </a:p>
          <a:p>
            <a:pPr marL="342900">
              <a:lnSpc>
                <a:spcPct val="100000"/>
              </a:lnSpc>
              <a:spcBef>
                <a:spcPts val="0"/>
              </a:spcBef>
            </a:pPr>
            <a:endParaRPr lang="en-US" sz="2400" b="1" dirty="0">
              <a:solidFill>
                <a:schemeClr val="tx1"/>
              </a:solidFill>
              <a:effectLst/>
              <a:latin typeface="Overpass Medium" panose="020B0604020202020204" charset="0"/>
              <a:ea typeface="Calibri" panose="020F0502020204030204" pitchFamily="34" charset="0"/>
            </a:endParaRPr>
          </a:p>
        </p:txBody>
      </p:sp>
      <p:sp>
        <p:nvSpPr>
          <p:cNvPr id="3" name="Text Placeholder 9">
            <a:extLst>
              <a:ext uri="{FF2B5EF4-FFF2-40B4-BE49-F238E27FC236}">
                <a16:creationId xmlns:a16="http://schemas.microsoft.com/office/drawing/2014/main" id="{675BB33C-2694-91C8-9EF1-C6AA62379746}"/>
              </a:ext>
            </a:extLst>
          </p:cNvPr>
          <p:cNvSpPr txBox="1">
            <a:spLocks/>
          </p:cNvSpPr>
          <p:nvPr/>
        </p:nvSpPr>
        <p:spPr>
          <a:xfrm>
            <a:off x="772439" y="1477732"/>
            <a:ext cx="10485587" cy="455612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393700" marR="0" lvl="0" indent="-342900" algn="l" rtl="0">
              <a:lnSpc>
                <a:spcPct val="90000"/>
              </a:lnSpc>
              <a:spcBef>
                <a:spcPts val="1000"/>
              </a:spcBef>
              <a:spcAft>
                <a:spcPts val="0"/>
              </a:spcAft>
              <a:buClr>
                <a:schemeClr val="accent1"/>
              </a:buClr>
              <a:buSzPts val="28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1pPr>
            <a:lvl2pPr marL="876300" marR="0" lvl="1" indent="-342900" algn="l" rtl="0">
              <a:lnSpc>
                <a:spcPct val="90000"/>
              </a:lnSpc>
              <a:spcBef>
                <a:spcPts val="500"/>
              </a:spcBef>
              <a:spcAft>
                <a:spcPts val="0"/>
              </a:spcAft>
              <a:buClr>
                <a:schemeClr val="dk1"/>
              </a:buClr>
              <a:buSzPts val="24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2pPr>
            <a:lvl3pPr marL="1358900" marR="0" lvl="2" indent="-342900" algn="l" rtl="0">
              <a:lnSpc>
                <a:spcPct val="90000"/>
              </a:lnSpc>
              <a:spcBef>
                <a:spcPts val="500"/>
              </a:spcBef>
              <a:spcAft>
                <a:spcPts val="0"/>
              </a:spcAft>
              <a:buClr>
                <a:schemeClr val="dk1"/>
              </a:buClr>
              <a:buSzPts val="20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panose="020B0604020202020204" pitchFamily="34" charset="0"/>
              <a:buChar char="•"/>
              <a:defRPr sz="2000" b="0" i="0" u="none" strike="noStrike" cap="none">
                <a:solidFill>
                  <a:schemeClr val="dk1"/>
                </a:solidFill>
                <a:latin typeface="Overpass Medium" pitchFamily="2" charset="77"/>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endParaRPr lang="en-US" dirty="0"/>
          </a:p>
          <a:p>
            <a:endParaRPr lang="en-US" dirty="0"/>
          </a:p>
          <a:p>
            <a:endParaRPr lang="en-US" dirty="0"/>
          </a:p>
          <a:p>
            <a:pPr lvl="1"/>
            <a:endParaRPr lang="en-US" dirty="0"/>
          </a:p>
          <a:p>
            <a:endParaRPr lang="en-US" dirty="0"/>
          </a:p>
        </p:txBody>
      </p:sp>
      <p:graphicFrame>
        <p:nvGraphicFramePr>
          <p:cNvPr id="2" name="Table 1">
            <a:extLst>
              <a:ext uri="{FF2B5EF4-FFF2-40B4-BE49-F238E27FC236}">
                <a16:creationId xmlns:a16="http://schemas.microsoft.com/office/drawing/2014/main" id="{95FEB705-736D-56AF-44CC-A4D19DAAE388}"/>
              </a:ext>
            </a:extLst>
          </p:cNvPr>
          <p:cNvGraphicFramePr>
            <a:graphicFrameLocks noGrp="1"/>
          </p:cNvGraphicFramePr>
          <p:nvPr>
            <p:extLst>
              <p:ext uri="{D42A27DB-BD31-4B8C-83A1-F6EECF244321}">
                <p14:modId xmlns:p14="http://schemas.microsoft.com/office/powerpoint/2010/main" val="1260826922"/>
              </p:ext>
            </p:extLst>
          </p:nvPr>
        </p:nvGraphicFramePr>
        <p:xfrm>
          <a:off x="379640" y="1182746"/>
          <a:ext cx="10485587" cy="5146040"/>
        </p:xfrm>
        <a:graphic>
          <a:graphicData uri="http://schemas.openxmlformats.org/drawingml/2006/table">
            <a:tbl>
              <a:tblPr firstRow="1" bandRow="1">
                <a:tableStyleId>{00A15C55-8517-42AA-B614-E9B94910E393}</a:tableStyleId>
              </a:tblPr>
              <a:tblGrid>
                <a:gridCol w="1865023">
                  <a:extLst>
                    <a:ext uri="{9D8B030D-6E8A-4147-A177-3AD203B41FA5}">
                      <a16:colId xmlns:a16="http://schemas.microsoft.com/office/drawing/2014/main" val="2065950699"/>
                    </a:ext>
                  </a:extLst>
                </a:gridCol>
                <a:gridCol w="1420378">
                  <a:extLst>
                    <a:ext uri="{9D8B030D-6E8A-4147-A177-3AD203B41FA5}">
                      <a16:colId xmlns:a16="http://schemas.microsoft.com/office/drawing/2014/main" val="417443604"/>
                    </a:ext>
                  </a:extLst>
                </a:gridCol>
                <a:gridCol w="1338430">
                  <a:extLst>
                    <a:ext uri="{9D8B030D-6E8A-4147-A177-3AD203B41FA5}">
                      <a16:colId xmlns:a16="http://schemas.microsoft.com/office/drawing/2014/main" val="998184823"/>
                    </a:ext>
                  </a:extLst>
                </a:gridCol>
                <a:gridCol w="1367935">
                  <a:extLst>
                    <a:ext uri="{9D8B030D-6E8A-4147-A177-3AD203B41FA5}">
                      <a16:colId xmlns:a16="http://schemas.microsoft.com/office/drawing/2014/main" val="1053495201"/>
                    </a:ext>
                  </a:extLst>
                </a:gridCol>
                <a:gridCol w="1497939">
                  <a:extLst>
                    <a:ext uri="{9D8B030D-6E8A-4147-A177-3AD203B41FA5}">
                      <a16:colId xmlns:a16="http://schemas.microsoft.com/office/drawing/2014/main" val="813924665"/>
                    </a:ext>
                  </a:extLst>
                </a:gridCol>
                <a:gridCol w="1354280">
                  <a:extLst>
                    <a:ext uri="{9D8B030D-6E8A-4147-A177-3AD203B41FA5}">
                      <a16:colId xmlns:a16="http://schemas.microsoft.com/office/drawing/2014/main" val="2199340719"/>
                    </a:ext>
                  </a:extLst>
                </a:gridCol>
                <a:gridCol w="1641602">
                  <a:extLst>
                    <a:ext uri="{9D8B030D-6E8A-4147-A177-3AD203B41FA5}">
                      <a16:colId xmlns:a16="http://schemas.microsoft.com/office/drawing/2014/main" val="3800212399"/>
                    </a:ext>
                  </a:extLst>
                </a:gridCol>
              </a:tblGrid>
              <a:tr h="272345">
                <a:tc>
                  <a:txBody>
                    <a:bodyPr/>
                    <a:lstStyle/>
                    <a:p>
                      <a:endParaRPr lang="en-US" dirty="0">
                        <a:solidFill>
                          <a:schemeClr val="bg1"/>
                        </a:solidFill>
                      </a:endParaRPr>
                    </a:p>
                  </a:txBody>
                  <a:tcPr anchor="b"/>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chemeClr val="bg1"/>
                          </a:solidFill>
                          <a:latin typeface="Overpass Medium" pitchFamily="2" charset="77"/>
                          <a:ea typeface="+mn-ea"/>
                          <a:cs typeface="Calibri"/>
                          <a:sym typeface="Arial"/>
                        </a:rPr>
                        <a:t>Accessibility &amp; Eligibility</a:t>
                      </a:r>
                    </a:p>
                  </a:txBody>
                  <a:tcPr anchor="b"/>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chemeClr val="bg1"/>
                          </a:solidFill>
                          <a:latin typeface="Overpass Medium" pitchFamily="2" charset="77"/>
                          <a:ea typeface="+mn-ea"/>
                          <a:cs typeface="Calibri"/>
                          <a:sym typeface="Arial"/>
                        </a:rPr>
                        <a:t>Cost &amp; Fee Structure</a:t>
                      </a:r>
                    </a:p>
                  </a:txBody>
                  <a:tcPr anchor="b"/>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chemeClr val="bg1"/>
                          </a:solidFill>
                          <a:latin typeface="Overpass Medium" pitchFamily="2" charset="77"/>
                          <a:ea typeface="+mn-ea"/>
                          <a:cs typeface="Calibri"/>
                          <a:sym typeface="Arial"/>
                        </a:rPr>
                        <a:t>Ease of Use &amp; User Experience</a:t>
                      </a:r>
                    </a:p>
                  </a:txBody>
                  <a:tcPr anchor="b"/>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chemeClr val="bg1"/>
                          </a:solidFill>
                          <a:latin typeface="Overpass Medium" pitchFamily="2" charset="77"/>
                          <a:ea typeface="+mn-ea"/>
                          <a:cs typeface="Calibri"/>
                          <a:sym typeface="Arial"/>
                        </a:rPr>
                        <a:t>Workforce Relevance &amp; Labor Market Alignment</a:t>
                      </a:r>
                    </a:p>
                  </a:txBody>
                  <a:tcPr anchor="b"/>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chemeClr val="bg1"/>
                          </a:solidFill>
                          <a:latin typeface="Overpass Medium" pitchFamily="2" charset="77"/>
                          <a:ea typeface="+mn-ea"/>
                          <a:cs typeface="Calibri"/>
                          <a:sym typeface="Arial"/>
                        </a:rPr>
                        <a:t>Skill-Building Potential</a:t>
                      </a:r>
                    </a:p>
                  </a:txBody>
                  <a:tcPr anchor="b"/>
                </a:tc>
                <a:tc>
                  <a:txBody>
                    <a:bodyPr/>
                    <a:lstStyle/>
                    <a:p>
                      <a:r>
                        <a:rPr lang="en-US" sz="1600" b="0" i="0" u="none" strike="noStrike" cap="none" dirty="0">
                          <a:solidFill>
                            <a:schemeClr val="bg1"/>
                          </a:solidFill>
                          <a:latin typeface="Overpass Medium" pitchFamily="2" charset="77"/>
                          <a:ea typeface="+mn-ea"/>
                          <a:cs typeface="Calibri"/>
                          <a:sym typeface="Arial"/>
                        </a:rPr>
                        <a:t>Risk &amp; Quality Assurance</a:t>
                      </a:r>
                    </a:p>
                  </a:txBody>
                  <a:tcPr anchor="b"/>
                </a:tc>
                <a:extLst>
                  <a:ext uri="{0D108BD9-81ED-4DB2-BD59-A6C34878D82A}">
                    <a16:rowId xmlns:a16="http://schemas.microsoft.com/office/drawing/2014/main" val="581360459"/>
                  </a:ext>
                </a:extLst>
              </a:tr>
              <a:tr h="370840">
                <a:tc>
                  <a:txBody>
                    <a:bodyPr/>
                    <a:lstStyle/>
                    <a:p>
                      <a:r>
                        <a:rPr lang="en-US" sz="1600" b="0" i="0" u="none" strike="noStrike" cap="none" dirty="0">
                          <a:solidFill>
                            <a:schemeClr val="tx1"/>
                          </a:solidFill>
                          <a:latin typeface="Overpass Medium" pitchFamily="2" charset="77"/>
                          <a:cs typeface="Calibri"/>
                          <a:sym typeface="Calibri"/>
                        </a:rPr>
                        <a:t>Merit America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3"/>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1"/>
                          </a:solidFill>
                        </a:rPr>
                        <a:t>●</a:t>
                      </a:r>
                    </a:p>
                  </a:txBody>
                  <a:tcPr/>
                </a:tc>
                <a:tc>
                  <a:txBody>
                    <a:bodyPr/>
                    <a:lstStyle/>
                    <a:p>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extLst>
                  <a:ext uri="{0D108BD9-81ED-4DB2-BD59-A6C34878D82A}">
                    <a16:rowId xmlns:a16="http://schemas.microsoft.com/office/drawing/2014/main" val="2826818492"/>
                  </a:ext>
                </a:extLst>
              </a:tr>
              <a:tr h="370840">
                <a:tc>
                  <a:txBody>
                    <a:bodyPr/>
                    <a:lstStyle/>
                    <a:p>
                      <a:r>
                        <a:rPr lang="en-US" sz="1600" b="0" i="0" u="none" strike="noStrike" cap="none" dirty="0" err="1">
                          <a:solidFill>
                            <a:schemeClr val="tx1"/>
                          </a:solidFill>
                          <a:latin typeface="Overpass Medium" pitchFamily="2" charset="77"/>
                          <a:cs typeface="Calibri"/>
                          <a:sym typeface="Calibri"/>
                        </a:rPr>
                        <a:t>FreeWorld</a:t>
                      </a:r>
                      <a:endParaRPr lang="en-US" sz="1600" b="0" i="0" u="none" strike="noStrike" cap="none" dirty="0">
                        <a:solidFill>
                          <a:schemeClr val="tx1"/>
                        </a:solidFill>
                        <a:latin typeface="Overpass Medium" pitchFamily="2" charset="77"/>
                        <a:cs typeface="Calibri"/>
                        <a:sym typeface="Calibri"/>
                      </a:endParaRPr>
                    </a:p>
                  </a:txBody>
                  <a:tcPr/>
                </a:tc>
                <a:tc>
                  <a:txBody>
                    <a:bodyPr/>
                    <a:lstStyle/>
                    <a:p>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tc>
                  <a:txBody>
                    <a:bodyPr/>
                    <a:lstStyle/>
                    <a:p>
                      <a:r>
                        <a:rPr lang="en-US" dirty="0">
                          <a:solidFill>
                            <a:schemeClr val="accent3"/>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3"/>
                          </a:solidFill>
                        </a:rPr>
                        <a:t>●●●</a:t>
                      </a:r>
                    </a:p>
                  </a:txBody>
                  <a:tcPr/>
                </a:tc>
                <a:tc>
                  <a:txBody>
                    <a:bodyPr/>
                    <a:lstStyle/>
                    <a:p>
                      <a:r>
                        <a:rPr lang="en-US" dirty="0">
                          <a:solidFill>
                            <a:schemeClr val="accent2"/>
                          </a:solidFill>
                        </a:rPr>
                        <a:t>●●</a:t>
                      </a:r>
                    </a:p>
                  </a:txBody>
                  <a:tcPr/>
                </a:tc>
                <a:tc>
                  <a:txBody>
                    <a:bodyPr/>
                    <a:lstStyle/>
                    <a:p>
                      <a:r>
                        <a:rPr lang="en-US" dirty="0">
                          <a:solidFill>
                            <a:schemeClr val="accent2"/>
                          </a:solidFill>
                        </a:rPr>
                        <a:t>●●</a:t>
                      </a:r>
                    </a:p>
                  </a:txBody>
                  <a:tcPr/>
                </a:tc>
                <a:extLst>
                  <a:ext uri="{0D108BD9-81ED-4DB2-BD59-A6C34878D82A}">
                    <a16:rowId xmlns:a16="http://schemas.microsoft.com/office/drawing/2014/main" val="3964405259"/>
                  </a:ext>
                </a:extLst>
              </a:tr>
              <a:tr h="370840">
                <a:tc>
                  <a:txBody>
                    <a:bodyPr/>
                    <a:lstStyle/>
                    <a:p>
                      <a:r>
                        <a:rPr lang="en-US" sz="1600" b="0" i="0" u="none" strike="noStrike" cap="none" dirty="0">
                          <a:solidFill>
                            <a:schemeClr val="tx1"/>
                          </a:solidFill>
                          <a:latin typeface="Overpass Medium" pitchFamily="2" charset="77"/>
                          <a:cs typeface="Calibri"/>
                          <a:sym typeface="Calibri"/>
                        </a:rPr>
                        <a:t>Per Scholas</a:t>
                      </a:r>
                    </a:p>
                  </a:txBody>
                  <a:tcPr/>
                </a:tc>
                <a:tc>
                  <a:txBody>
                    <a:bodyPr/>
                    <a:lstStyle/>
                    <a:p>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3"/>
                          </a:solidFill>
                        </a:rPr>
                        <a:t>●●●</a:t>
                      </a:r>
                    </a:p>
                  </a:txBody>
                  <a:tcPr/>
                </a:tc>
                <a:tc>
                  <a:txBody>
                    <a:bodyPr/>
                    <a:lstStyle/>
                    <a:p>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3"/>
                          </a:solidFill>
                        </a:rPr>
                        <a:t>●●●</a:t>
                      </a:r>
                    </a:p>
                  </a:txBody>
                  <a:tcPr/>
                </a:tc>
                <a:tc>
                  <a:txBody>
                    <a:bodyPr/>
                    <a:lstStyle/>
                    <a:p>
                      <a:r>
                        <a:rPr lang="en-US" dirty="0">
                          <a:solidFill>
                            <a:schemeClr val="accent2"/>
                          </a:solidFill>
                        </a:rPr>
                        <a:t>●●</a:t>
                      </a:r>
                    </a:p>
                  </a:txBody>
                  <a:tcPr/>
                </a:tc>
                <a:tc>
                  <a:txBody>
                    <a:bodyPr/>
                    <a:lstStyle/>
                    <a:p>
                      <a:r>
                        <a:rPr lang="en-US" dirty="0">
                          <a:solidFill>
                            <a:schemeClr val="accent3"/>
                          </a:solidFill>
                        </a:rPr>
                        <a:t>●●●</a:t>
                      </a:r>
                    </a:p>
                  </a:txBody>
                  <a:tcPr/>
                </a:tc>
                <a:extLst>
                  <a:ext uri="{0D108BD9-81ED-4DB2-BD59-A6C34878D82A}">
                    <a16:rowId xmlns:a16="http://schemas.microsoft.com/office/drawing/2014/main" val="880240563"/>
                  </a:ext>
                </a:extLst>
              </a:tr>
              <a:tr h="370840">
                <a:tc>
                  <a:txBody>
                    <a:bodyPr/>
                    <a:lstStyle/>
                    <a:p>
                      <a:r>
                        <a:rPr lang="en-US" sz="1600" b="0" i="0" u="none" strike="noStrike" cap="none" dirty="0">
                          <a:solidFill>
                            <a:schemeClr val="tx1"/>
                          </a:solidFill>
                          <a:latin typeface="Overpass Medium" pitchFamily="2" charset="77"/>
                          <a:cs typeface="Calibri"/>
                          <a:sym typeface="Calibri"/>
                        </a:rPr>
                        <a:t>Climb Hire</a:t>
                      </a:r>
                    </a:p>
                  </a:txBody>
                  <a:tcPr/>
                </a:tc>
                <a:tc>
                  <a:txBody>
                    <a:bodyPr/>
                    <a:lstStyle/>
                    <a:p>
                      <a:r>
                        <a:rPr lang="en-US" dirty="0">
                          <a:solidFill>
                            <a:schemeClr val="accent2"/>
                          </a:solidFill>
                        </a:rPr>
                        <a:t>●●</a:t>
                      </a:r>
                    </a:p>
                  </a:txBody>
                  <a:tcPr/>
                </a:tc>
                <a:tc>
                  <a:txBody>
                    <a:bodyPr/>
                    <a:lstStyle/>
                    <a:p>
                      <a:r>
                        <a:rPr lang="en-US" dirty="0">
                          <a:solidFill>
                            <a:schemeClr val="accent3"/>
                          </a:solidFill>
                        </a:rPr>
                        <a:t>●●●</a:t>
                      </a:r>
                    </a:p>
                  </a:txBody>
                  <a:tcPr/>
                </a:tc>
                <a:tc>
                  <a:txBody>
                    <a:bodyPr/>
                    <a:lstStyle/>
                    <a:p>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tc>
                  <a:txBody>
                    <a:bodyPr/>
                    <a:lstStyle/>
                    <a:p>
                      <a:r>
                        <a:rPr lang="en-US" dirty="0">
                          <a:solidFill>
                            <a:schemeClr val="accent2"/>
                          </a:solidFill>
                        </a:rPr>
                        <a:t>●●</a:t>
                      </a:r>
                    </a:p>
                  </a:txBody>
                  <a:tcPr/>
                </a:tc>
                <a:tc>
                  <a:txBody>
                    <a:bodyPr/>
                    <a:lstStyle/>
                    <a:p>
                      <a:r>
                        <a:rPr lang="en-US" dirty="0">
                          <a:solidFill>
                            <a:schemeClr val="accent2"/>
                          </a:solidFill>
                        </a:rPr>
                        <a:t>●●</a:t>
                      </a:r>
                    </a:p>
                  </a:txBody>
                  <a:tcPr/>
                </a:tc>
                <a:extLst>
                  <a:ext uri="{0D108BD9-81ED-4DB2-BD59-A6C34878D82A}">
                    <a16:rowId xmlns:a16="http://schemas.microsoft.com/office/drawing/2014/main" val="4090417587"/>
                  </a:ext>
                </a:extLst>
              </a:tr>
              <a:tr h="370840">
                <a:tc>
                  <a:txBody>
                    <a:bodyPr/>
                    <a:lstStyle/>
                    <a:p>
                      <a:r>
                        <a:rPr lang="en-US" sz="1600" b="0" i="0" u="none" strike="noStrike" cap="none" dirty="0" err="1">
                          <a:solidFill>
                            <a:schemeClr val="tx1"/>
                          </a:solidFill>
                          <a:latin typeface="Overpass Medium" pitchFamily="2" charset="77"/>
                          <a:cs typeface="Calibri"/>
                          <a:sym typeface="Calibri"/>
                        </a:rPr>
                        <a:t>Calbright</a:t>
                      </a:r>
                      <a:endParaRPr lang="en-US" sz="1600" b="0" i="0" u="none" strike="noStrike" cap="none" dirty="0">
                        <a:solidFill>
                          <a:schemeClr val="tx1"/>
                        </a:solidFill>
                        <a:latin typeface="Overpass Medium" pitchFamily="2" charset="77"/>
                        <a:cs typeface="Calibri"/>
                        <a:sym typeface="Calibri"/>
                      </a:endParaRPr>
                    </a:p>
                  </a:txBody>
                  <a:tcPr/>
                </a:tc>
                <a:tc>
                  <a:txBody>
                    <a:bodyPr/>
                    <a:lstStyle/>
                    <a:p>
                      <a:r>
                        <a:rPr lang="en-US" dirty="0">
                          <a:solidFill>
                            <a:schemeClr val="accent2"/>
                          </a:solidFill>
                        </a:rPr>
                        <a:t>●●</a:t>
                      </a:r>
                    </a:p>
                  </a:txBody>
                  <a:tcPr/>
                </a:tc>
                <a:tc>
                  <a:txBody>
                    <a:bodyPr/>
                    <a:lstStyle/>
                    <a:p>
                      <a:r>
                        <a:rPr lang="en-US" dirty="0">
                          <a:solidFill>
                            <a:schemeClr val="accent3"/>
                          </a:solidFill>
                        </a:rPr>
                        <a:t>●●●</a:t>
                      </a:r>
                    </a:p>
                  </a:txBody>
                  <a:tcPr/>
                </a:tc>
                <a:tc>
                  <a:txBody>
                    <a:bodyPr/>
                    <a:lstStyle/>
                    <a:p>
                      <a:r>
                        <a:rPr lang="en-US" dirty="0">
                          <a:solidFill>
                            <a:schemeClr val="accent3"/>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tc>
                  <a:txBody>
                    <a:bodyPr/>
                    <a:lstStyle/>
                    <a:p>
                      <a:r>
                        <a:rPr lang="en-US" dirty="0">
                          <a:solidFill>
                            <a:schemeClr val="accent3"/>
                          </a:solidFill>
                        </a:rPr>
                        <a:t>●●●</a:t>
                      </a:r>
                    </a:p>
                  </a:txBody>
                  <a:tcPr/>
                </a:tc>
                <a:tc>
                  <a:txBody>
                    <a:bodyPr/>
                    <a:lstStyle/>
                    <a:p>
                      <a:r>
                        <a:rPr lang="en-US" dirty="0">
                          <a:solidFill>
                            <a:schemeClr val="accent1"/>
                          </a:solidFill>
                        </a:rPr>
                        <a:t>●</a:t>
                      </a:r>
                    </a:p>
                  </a:txBody>
                  <a:tcPr/>
                </a:tc>
                <a:extLst>
                  <a:ext uri="{0D108BD9-81ED-4DB2-BD59-A6C34878D82A}">
                    <a16:rowId xmlns:a16="http://schemas.microsoft.com/office/drawing/2014/main" val="1295552652"/>
                  </a:ext>
                </a:extLst>
              </a:tr>
              <a:tr h="370840">
                <a:tc>
                  <a:txBody>
                    <a:bodyPr/>
                    <a:lstStyle/>
                    <a:p>
                      <a:r>
                        <a:rPr lang="en-US" sz="1600" b="0" i="0" u="none" strike="noStrike" cap="none" dirty="0">
                          <a:solidFill>
                            <a:schemeClr val="tx1"/>
                          </a:solidFill>
                          <a:latin typeface="Overpass Medium" pitchFamily="2" charset="77"/>
                          <a:cs typeface="Calibri"/>
                          <a:sym typeface="Calibri"/>
                        </a:rPr>
                        <a:t>Coursera</a:t>
                      </a:r>
                    </a:p>
                  </a:txBody>
                  <a:tcPr/>
                </a:tc>
                <a:tc>
                  <a:txBody>
                    <a:bodyPr/>
                    <a:lstStyle/>
                    <a:p>
                      <a:r>
                        <a:rPr lang="en-US" dirty="0">
                          <a:solidFill>
                            <a:schemeClr val="accent3"/>
                          </a:solidFill>
                        </a:rPr>
                        <a:t>●●●</a:t>
                      </a:r>
                    </a:p>
                  </a:txBody>
                  <a:tcPr/>
                </a:tc>
                <a:tc>
                  <a:txBody>
                    <a:bodyPr/>
                    <a:lstStyle/>
                    <a:p>
                      <a:r>
                        <a:rPr lang="en-US" dirty="0">
                          <a:solidFill>
                            <a:schemeClr val="accent2"/>
                          </a:solidFill>
                        </a:rPr>
                        <a:t>●●</a:t>
                      </a:r>
                    </a:p>
                  </a:txBody>
                  <a:tcPr/>
                </a:tc>
                <a:tc>
                  <a:txBody>
                    <a:bodyPr/>
                    <a:lstStyle/>
                    <a:p>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tc>
                  <a:txBody>
                    <a:bodyPr/>
                    <a:lstStyle/>
                    <a:p>
                      <a:r>
                        <a:rPr lang="en-US" dirty="0">
                          <a:solidFill>
                            <a:schemeClr val="accent3"/>
                          </a:solidFill>
                        </a:rPr>
                        <a:t>●●●</a:t>
                      </a:r>
                    </a:p>
                  </a:txBody>
                  <a:tcPr/>
                </a:tc>
                <a:tc>
                  <a:txBody>
                    <a:bodyPr/>
                    <a:lstStyle/>
                    <a:p>
                      <a:r>
                        <a:rPr lang="en-US" dirty="0">
                          <a:solidFill>
                            <a:schemeClr val="accent2"/>
                          </a:solidFill>
                        </a:rPr>
                        <a:t>●●</a:t>
                      </a:r>
                    </a:p>
                  </a:txBody>
                  <a:tcPr/>
                </a:tc>
                <a:extLst>
                  <a:ext uri="{0D108BD9-81ED-4DB2-BD59-A6C34878D82A}">
                    <a16:rowId xmlns:a16="http://schemas.microsoft.com/office/drawing/2014/main" val="1128151631"/>
                  </a:ext>
                </a:extLst>
              </a:tr>
              <a:tr h="370840">
                <a:tc>
                  <a:txBody>
                    <a:bodyPr/>
                    <a:lstStyle/>
                    <a:p>
                      <a:r>
                        <a:rPr lang="en-US" sz="1600" b="0" i="0" u="none" strike="noStrike" cap="none" dirty="0" err="1">
                          <a:solidFill>
                            <a:schemeClr val="tx1"/>
                          </a:solidFill>
                          <a:latin typeface="Overpass Medium" pitchFamily="2" charset="77"/>
                          <a:cs typeface="Calibri"/>
                          <a:sym typeface="Calibri"/>
                        </a:rPr>
                        <a:t>YearUp</a:t>
                      </a:r>
                      <a:endParaRPr lang="en-US" sz="1600" b="0" i="0" u="none" strike="noStrike" cap="none" dirty="0">
                        <a:solidFill>
                          <a:schemeClr val="tx1"/>
                        </a:solidFill>
                        <a:latin typeface="Overpass Medium" pitchFamily="2" charset="77"/>
                        <a:cs typeface="Calibri"/>
                        <a:sym typeface="Calibri"/>
                      </a:endParaRPr>
                    </a:p>
                  </a:txBody>
                  <a:tcPr/>
                </a:tc>
                <a:tc>
                  <a:txBody>
                    <a:bodyPr/>
                    <a:lstStyle/>
                    <a:p>
                      <a:r>
                        <a:rPr lang="en-US" dirty="0">
                          <a:solidFill>
                            <a:schemeClr val="accent1"/>
                          </a:solidFill>
                        </a:rPr>
                        <a:t>●</a:t>
                      </a:r>
                    </a:p>
                  </a:txBody>
                  <a:tcPr/>
                </a:tc>
                <a:tc>
                  <a:txBody>
                    <a:bodyPr/>
                    <a:lstStyle/>
                    <a:p>
                      <a:r>
                        <a:rPr lang="en-US" dirty="0">
                          <a:solidFill>
                            <a:schemeClr val="accent3"/>
                          </a:solidFill>
                        </a:rPr>
                        <a:t>●●●</a:t>
                      </a:r>
                    </a:p>
                  </a:txBody>
                  <a:tcPr/>
                </a:tc>
                <a:tc>
                  <a:txBody>
                    <a:bodyPr/>
                    <a:lstStyle/>
                    <a:p>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extLst>
                  <a:ext uri="{0D108BD9-81ED-4DB2-BD59-A6C34878D82A}">
                    <a16:rowId xmlns:a16="http://schemas.microsoft.com/office/drawing/2014/main" val="1916658705"/>
                  </a:ext>
                </a:extLst>
              </a:tr>
              <a:tr h="370840">
                <a:tc>
                  <a:txBody>
                    <a:bodyPr/>
                    <a:lstStyle/>
                    <a:p>
                      <a:r>
                        <a:rPr lang="en-US" sz="1600" b="0" i="0" u="none" strike="noStrike" cap="none" dirty="0">
                          <a:solidFill>
                            <a:schemeClr val="tx1"/>
                          </a:solidFill>
                          <a:latin typeface="Overpass Medium" pitchFamily="2" charset="77"/>
                          <a:cs typeface="Calibri"/>
                          <a:sym typeface="Calibri"/>
                        </a:rPr>
                        <a:t>LinkedIn Learning</a:t>
                      </a:r>
                    </a:p>
                  </a:txBody>
                  <a:tcPr/>
                </a:tc>
                <a:tc>
                  <a:txBody>
                    <a:bodyPr/>
                    <a:lstStyle/>
                    <a:p>
                      <a:r>
                        <a:rPr lang="en-US" dirty="0">
                          <a:solidFill>
                            <a:schemeClr val="accent3"/>
                          </a:solidFill>
                        </a:rPr>
                        <a:t>●●●</a:t>
                      </a:r>
                    </a:p>
                  </a:txBody>
                  <a:tcPr/>
                </a:tc>
                <a:tc>
                  <a:txBody>
                    <a:bodyPr/>
                    <a:lstStyle/>
                    <a:p>
                      <a:r>
                        <a:rPr lang="en-US" dirty="0">
                          <a:solidFill>
                            <a:schemeClr val="accent2"/>
                          </a:solidFill>
                        </a:rPr>
                        <a:t>●●</a:t>
                      </a:r>
                    </a:p>
                  </a:txBody>
                  <a:tcPr/>
                </a:tc>
                <a:tc>
                  <a:txBody>
                    <a:bodyPr/>
                    <a:lstStyle/>
                    <a:p>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3"/>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extLst>
                  <a:ext uri="{0D108BD9-81ED-4DB2-BD59-A6C34878D82A}">
                    <a16:rowId xmlns:a16="http://schemas.microsoft.com/office/drawing/2014/main" val="356526023"/>
                  </a:ext>
                </a:extLst>
              </a:tr>
              <a:tr h="370840">
                <a:tc>
                  <a:txBody>
                    <a:bodyPr/>
                    <a:lstStyle/>
                    <a:p>
                      <a:r>
                        <a:rPr lang="en-US" sz="1600" b="0" i="0" u="none" strike="noStrike" cap="none" dirty="0">
                          <a:solidFill>
                            <a:schemeClr val="tx1"/>
                          </a:solidFill>
                          <a:latin typeface="Overpass Medium" pitchFamily="2" charset="77"/>
                          <a:cs typeface="Calibri"/>
                          <a:sym typeface="Calibri"/>
                        </a:rPr>
                        <a:t>Google Certificate</a:t>
                      </a:r>
                    </a:p>
                  </a:txBody>
                  <a:tcPr/>
                </a:tc>
                <a:tc>
                  <a:txBody>
                    <a:bodyPr/>
                    <a:lstStyle/>
                    <a:p>
                      <a:r>
                        <a:rPr lang="en-US" dirty="0">
                          <a:solidFill>
                            <a:schemeClr val="accent3"/>
                          </a:solidFill>
                        </a:rPr>
                        <a:t>●●●</a:t>
                      </a:r>
                    </a:p>
                  </a:txBody>
                  <a:tcPr/>
                </a:tc>
                <a:tc>
                  <a:txBody>
                    <a:bodyPr/>
                    <a:lstStyle/>
                    <a:p>
                      <a:r>
                        <a:rPr lang="en-US" dirty="0">
                          <a:solidFill>
                            <a:schemeClr val="accent2"/>
                          </a:solidFill>
                        </a:rPr>
                        <a:t>●●</a:t>
                      </a:r>
                    </a:p>
                  </a:txBody>
                  <a:tcPr/>
                </a:tc>
                <a:tc>
                  <a:txBody>
                    <a:bodyPr/>
                    <a:lstStyle/>
                    <a:p>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extLst>
                  <a:ext uri="{0D108BD9-81ED-4DB2-BD59-A6C34878D82A}">
                    <a16:rowId xmlns:a16="http://schemas.microsoft.com/office/drawing/2014/main" val="1178717115"/>
                  </a:ext>
                </a:extLst>
              </a:tr>
              <a:tr h="370840">
                <a:tc>
                  <a:txBody>
                    <a:bodyPr/>
                    <a:lstStyle/>
                    <a:p>
                      <a:r>
                        <a:rPr lang="en-US" sz="1600" b="0" i="0" u="none" strike="noStrike" cap="none" dirty="0" err="1">
                          <a:solidFill>
                            <a:schemeClr val="tx1"/>
                          </a:solidFill>
                          <a:latin typeface="Overpass Medium" pitchFamily="2" charset="77"/>
                          <a:cs typeface="Calibri"/>
                          <a:sym typeface="Calibri"/>
                        </a:rPr>
                        <a:t>SkillUp</a:t>
                      </a:r>
                      <a:endParaRPr lang="en-US" sz="1600" b="0" i="0" u="none" strike="noStrike" cap="none" dirty="0">
                        <a:solidFill>
                          <a:schemeClr val="tx1"/>
                        </a:solidFill>
                        <a:latin typeface="Overpass Medium" pitchFamily="2" charset="77"/>
                        <a:cs typeface="Calibri"/>
                        <a:sym typeface="Calibri"/>
                      </a:endParaRPr>
                    </a:p>
                  </a:txBody>
                  <a:tcPr/>
                </a:tc>
                <a:tc>
                  <a:txBody>
                    <a:bodyPr/>
                    <a:lstStyle/>
                    <a:p>
                      <a:r>
                        <a:rPr lang="en-US" dirty="0">
                          <a:solidFill>
                            <a:schemeClr val="accent3"/>
                          </a:solidFill>
                        </a:rPr>
                        <a:t>●●●</a:t>
                      </a:r>
                    </a:p>
                  </a:txBody>
                  <a:tcPr/>
                </a:tc>
                <a:tc>
                  <a:txBody>
                    <a:bodyPr/>
                    <a:lstStyle/>
                    <a:p>
                      <a:r>
                        <a:rPr lang="en-US" dirty="0">
                          <a:solidFill>
                            <a:schemeClr val="accent3"/>
                          </a:solidFill>
                        </a:rPr>
                        <a:t>●●●</a:t>
                      </a:r>
                    </a:p>
                  </a:txBody>
                  <a:tcPr/>
                </a:tc>
                <a:tc>
                  <a:txBody>
                    <a:bodyPr/>
                    <a:lstStyle/>
                    <a:p>
                      <a:r>
                        <a:rPr lang="en-US" dirty="0">
                          <a:solidFill>
                            <a:schemeClr val="accent3"/>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extLst>
                  <a:ext uri="{0D108BD9-81ED-4DB2-BD59-A6C34878D82A}">
                    <a16:rowId xmlns:a16="http://schemas.microsoft.com/office/drawing/2014/main" val="3766807406"/>
                  </a:ext>
                </a:extLst>
              </a:tr>
              <a:tr h="370840">
                <a:tc>
                  <a:txBody>
                    <a:bodyPr/>
                    <a:lstStyle/>
                    <a:p>
                      <a:r>
                        <a:rPr lang="en-US" sz="1600" b="0" i="0" u="none" strike="noStrike" cap="none" dirty="0" err="1">
                          <a:solidFill>
                            <a:schemeClr val="tx1"/>
                          </a:solidFill>
                          <a:latin typeface="Overpass Medium" pitchFamily="2" charset="77"/>
                          <a:cs typeface="Calibri"/>
                          <a:sym typeface="Calibri"/>
                        </a:rPr>
                        <a:t>EmergeCareer</a:t>
                      </a:r>
                      <a:endParaRPr lang="en-US" sz="1600" b="0" i="0" u="none" strike="noStrike" cap="none" dirty="0">
                        <a:solidFill>
                          <a:schemeClr val="tx1"/>
                        </a:solidFill>
                        <a:latin typeface="Overpass Medium" pitchFamily="2" charset="77"/>
                        <a:cs typeface="Calibri"/>
                        <a:sym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tc>
                  <a:txBody>
                    <a:bodyPr/>
                    <a:lstStyle/>
                    <a:p>
                      <a:r>
                        <a:rPr lang="en-US" dirty="0">
                          <a:solidFill>
                            <a:schemeClr val="accent3"/>
                          </a:solidFill>
                        </a:rPr>
                        <a:t>●●●</a:t>
                      </a:r>
                    </a:p>
                  </a:txBody>
                  <a:tcPr/>
                </a:tc>
                <a:tc>
                  <a:txBody>
                    <a:bodyPr/>
                    <a:lstStyle/>
                    <a:p>
                      <a:r>
                        <a:rPr lang="en-US" dirty="0">
                          <a:solidFill>
                            <a:schemeClr val="accent3"/>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3"/>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accent2"/>
                          </a:solidFill>
                        </a:rPr>
                        <a:t>●●</a:t>
                      </a:r>
                    </a:p>
                  </a:txBody>
                  <a:tcPr/>
                </a:tc>
                <a:extLst>
                  <a:ext uri="{0D108BD9-81ED-4DB2-BD59-A6C34878D82A}">
                    <a16:rowId xmlns:a16="http://schemas.microsoft.com/office/drawing/2014/main" val="3298264416"/>
                  </a:ext>
                </a:extLst>
              </a:tr>
            </a:tbl>
          </a:graphicData>
        </a:graphic>
      </p:graphicFrame>
      <p:sp>
        <p:nvSpPr>
          <p:cNvPr id="4" name="TextBox 3">
            <a:extLst>
              <a:ext uri="{FF2B5EF4-FFF2-40B4-BE49-F238E27FC236}">
                <a16:creationId xmlns:a16="http://schemas.microsoft.com/office/drawing/2014/main" id="{DEB923A5-4CB6-94F1-5A01-66371485B021}"/>
              </a:ext>
            </a:extLst>
          </p:cNvPr>
          <p:cNvSpPr txBox="1"/>
          <p:nvPr/>
        </p:nvSpPr>
        <p:spPr>
          <a:xfrm>
            <a:off x="9558528" y="160688"/>
            <a:ext cx="1306699"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u="sng" dirty="0">
                <a:solidFill>
                  <a:schemeClr val="tx1"/>
                </a:solidFill>
              </a:rPr>
              <a:t>Rating Key</a:t>
            </a:r>
          </a:p>
          <a:p>
            <a:r>
              <a:rPr lang="en-US" dirty="0">
                <a:solidFill>
                  <a:schemeClr val="accent3"/>
                </a:solidFill>
              </a:rPr>
              <a:t>Strong ●●●</a:t>
            </a:r>
          </a:p>
          <a:p>
            <a:r>
              <a:rPr lang="en-US" dirty="0">
                <a:solidFill>
                  <a:schemeClr val="accent2"/>
                </a:solidFill>
              </a:rPr>
              <a:t>Medium ●●</a:t>
            </a:r>
          </a:p>
          <a:p>
            <a:r>
              <a:rPr lang="en-US" dirty="0">
                <a:solidFill>
                  <a:schemeClr val="accent1"/>
                </a:solidFill>
              </a:rPr>
              <a:t>Weak ●</a:t>
            </a:r>
          </a:p>
        </p:txBody>
      </p:sp>
    </p:spTree>
    <p:extLst>
      <p:ext uri="{BB962C8B-B14F-4D97-AF65-F5344CB8AC3E}">
        <p14:creationId xmlns:p14="http://schemas.microsoft.com/office/powerpoint/2010/main" val="3222868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774E-7BAA-A3C2-F7A0-5E7E232488B4}"/>
              </a:ext>
            </a:extLst>
          </p:cNvPr>
          <p:cNvSpPr>
            <a:spLocks noGrp="1"/>
          </p:cNvSpPr>
          <p:nvPr>
            <p:ph type="ctrTitle"/>
          </p:nvPr>
        </p:nvSpPr>
        <p:spPr>
          <a:xfrm>
            <a:off x="776613" y="3156771"/>
            <a:ext cx="8742169" cy="720197"/>
          </a:xfrm>
        </p:spPr>
        <p:txBody>
          <a:bodyPr/>
          <a:lstStyle/>
          <a:p>
            <a:r>
              <a:rPr lang="en-US" dirty="0"/>
              <a:t>Shortlist Overview</a:t>
            </a:r>
          </a:p>
        </p:txBody>
      </p:sp>
    </p:spTree>
    <p:extLst>
      <p:ext uri="{BB962C8B-B14F-4D97-AF65-F5344CB8AC3E}">
        <p14:creationId xmlns:p14="http://schemas.microsoft.com/office/powerpoint/2010/main" val="4023964928"/>
      </p:ext>
    </p:extLst>
  </p:cSld>
  <p:clrMapOvr>
    <a:masterClrMapping/>
  </p:clrMapOvr>
</p:sld>
</file>

<file path=ppt/theme/theme1.xml><?xml version="1.0" encoding="utf-8"?>
<a:theme xmlns:a="http://schemas.openxmlformats.org/drawingml/2006/main" name="Office Theme">
  <a:themeElements>
    <a:clrScheme name="Custom 15">
      <a:dk1>
        <a:srgbClr val="000000"/>
      </a:dk1>
      <a:lt1>
        <a:srgbClr val="FFFFFF"/>
      </a:lt1>
      <a:dk2>
        <a:srgbClr val="000000"/>
      </a:dk2>
      <a:lt2>
        <a:srgbClr val="E7E6E6"/>
      </a:lt2>
      <a:accent1>
        <a:srgbClr val="EF4423"/>
      </a:accent1>
      <a:accent2>
        <a:srgbClr val="E19E00"/>
      </a:accent2>
      <a:accent3>
        <a:srgbClr val="009693"/>
      </a:accent3>
      <a:accent4>
        <a:srgbClr val="001A70"/>
      </a:accent4>
      <a:accent5>
        <a:srgbClr val="009BD9"/>
      </a:accent5>
      <a:accent6>
        <a:srgbClr val="000000"/>
      </a:accent6>
      <a:hlink>
        <a:srgbClr val="009BD9"/>
      </a:hlink>
      <a:folHlink>
        <a:srgbClr val="001A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F2F9331831684F8209F548160162B3" ma:contentTypeVersion="3" ma:contentTypeDescription="Create a new document." ma:contentTypeScope="" ma:versionID="f7a2630b6ac7d57ad99847e624506a27">
  <xsd:schema xmlns:xsd="http://www.w3.org/2001/XMLSchema" xmlns:xs="http://www.w3.org/2001/XMLSchema" xmlns:p="http://schemas.microsoft.com/office/2006/metadata/properties" xmlns:ns2="ed3789b9-1c43-4f7c-840e-3a4c1a238bfc" targetNamespace="http://schemas.microsoft.com/office/2006/metadata/properties" ma:root="true" ma:fieldsID="bab27edf1f965e3a47880984fad1b647" ns2:_="">
    <xsd:import namespace="ed3789b9-1c43-4f7c-840e-3a4c1a238b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3789b9-1c43-4f7c-840e-3a4c1a238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13FF17-38C6-4D85-917C-D892643AA935}">
  <ds:schemaRefs>
    <ds:schemaRef ds:uri="ed3789b9-1c43-4f7c-840e-3a4c1a238b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C918E1F-418B-4ACE-BD4F-D470BF34BCF0}">
  <ds:schemaRefs>
    <ds:schemaRef ds:uri="http://schemas.microsoft.com/office/2006/metadata/properties"/>
    <ds:schemaRef ds:uri="ed3789b9-1c43-4f7c-840e-3a4c1a238bfc"/>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9B42A34E-7CAD-4FE0-B62E-D9B2B118E9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28140</TotalTime>
  <Words>3562</Words>
  <Application>Microsoft Macintosh PowerPoint</Application>
  <PresentationFormat>Widescreen</PresentationFormat>
  <Paragraphs>505</Paragraphs>
  <Slides>32</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Inter</vt:lpstr>
      <vt:lpstr>Obviously Narw Bold</vt:lpstr>
      <vt:lpstr>Overpass Black</vt:lpstr>
      <vt:lpstr>Overpass Light</vt:lpstr>
      <vt:lpstr>Calibri</vt:lpstr>
      <vt:lpstr>Overpass Medium</vt:lpstr>
      <vt:lpstr>Arial</vt:lpstr>
      <vt:lpstr>Office Theme</vt:lpstr>
      <vt:lpstr>PowerPoint Presentation</vt:lpstr>
      <vt:lpstr>Landscape Analysis Overview</vt:lpstr>
      <vt:lpstr>PURPOSE &amp; FRAMING</vt:lpstr>
      <vt:lpstr>PROVIDERS ASSESSED: 12</vt:lpstr>
      <vt:lpstr>EVALUATION CRITERIA</vt:lpstr>
      <vt:lpstr>EVALUATION CRITERIA</vt:lpstr>
      <vt:lpstr>PROVIDERS BY INDUSTRY FOCUS</vt:lpstr>
      <vt:lpstr>EVALUATION SUMMARY</vt:lpstr>
      <vt:lpstr>Shortlist Overview</vt:lpstr>
      <vt:lpstr>PROVIDERS ASSESSED: SHORTLIST</vt:lpstr>
      <vt:lpstr>SHORTLIST COMPARISON</vt:lpstr>
      <vt:lpstr>PROVIDERS OMMITTED FROM SHORTLIST</vt:lpstr>
      <vt:lpstr>PROVIDERS OMMITTED FROM SHORTLIST</vt:lpstr>
      <vt:lpstr>Core Shortlist Providers Overview</vt:lpstr>
      <vt:lpstr>FREEWORLD</vt:lpstr>
      <vt:lpstr>FREEWORLD  </vt:lpstr>
      <vt:lpstr>FREEWORLD </vt:lpstr>
      <vt:lpstr>EMERGE CAREER </vt:lpstr>
      <vt:lpstr>EMERGE CAREER  </vt:lpstr>
      <vt:lpstr>EMERGE CAREER </vt:lpstr>
      <vt:lpstr>PER SCHOLAS – CAMPUS &amp; NATIONAL REMOTE</vt:lpstr>
      <vt:lpstr>PER SCHOLAS – CAMPUS &amp; NATIONAL REMOTE </vt:lpstr>
      <vt:lpstr>PER SCHOLAS – CAMPUS &amp; NATIONAL REMOTE </vt:lpstr>
      <vt:lpstr>PER SCHOLAS – CAMPUS &amp; NATIONAL REMOTE</vt:lpstr>
      <vt:lpstr>CLIMBHIRE </vt:lpstr>
      <vt:lpstr>CLIMBHIRE </vt:lpstr>
      <vt:lpstr>CLIMBHIRE </vt:lpstr>
      <vt:lpstr>Supplemental Shortlist Providers Overview</vt:lpstr>
      <vt:lpstr>SUPPLEMENTAL SHORTLIST: Providers Overview</vt:lpstr>
      <vt:lpstr>Potential ESE Strategies</vt:lpstr>
      <vt:lpstr>ESE STRATEGIES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Title Goes Here</dc:title>
  <dc:subject/>
  <dc:creator>Shawn Banks</dc:creator>
  <cp:keywords/>
  <dc:description/>
  <cp:lastModifiedBy>Ariane (Catchafire Consultant)</cp:lastModifiedBy>
  <cp:revision>185</cp:revision>
  <dcterms:created xsi:type="dcterms:W3CDTF">2020-06-01T23:45:49Z</dcterms:created>
  <dcterms:modified xsi:type="dcterms:W3CDTF">2026-04-15T08:50:37Z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0x01010037F2F9331831684F8209F548160162B3</vt:lpwstr>
  </property>
</Properties>
</file>