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8" r:id="rId10"/>
    <p:sldId id="267" r:id="rId11"/>
  </p:sldIdLst>
  <p:sldSz cx="18288000" cy="10287000"/>
  <p:notesSz cx="6858000" cy="9144000"/>
  <p:embeddedFontLst>
    <p:embeddedFont>
      <p:font typeface="Overpass" pitchFamily="2" charset="0"/>
      <p:regular r:id="rId13"/>
    </p:embeddedFont>
    <p:embeddedFont>
      <p:font typeface="Radnika Next SemiBold Condensed" panose="00000706000000000000" pitchFamily="50" charset="0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4380" autoAdjust="0"/>
  </p:normalViewPr>
  <p:slideViewPr>
    <p:cSldViewPr snapToGrid="0">
      <p:cViewPr>
        <p:scale>
          <a:sx n="50" d="100"/>
          <a:sy n="50" d="100"/>
        </p:scale>
        <p:origin x="300" y="-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TIME: 1 minute</a:t>
            </a:r>
          </a:p>
          <a:p>
            <a:r>
              <a:t>PURPOSE: Open the workshop</a:t>
            </a:r>
          </a:p>
          <a:p>
            <a:r>
              <a:t>FACILITATOR NOTES:</a:t>
            </a:r>
          </a:p>
          <a:p>
            <a:r>
              <a:t>Welcome participants. Explain that this session centers their experience with current employer partners. Session 2 will use a structured evaluation tool.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TIME: 2 minutes</a:t>
            </a:r>
          </a:p>
          <a:p>
            <a:r>
              <a:t>PURPOSE: Set expectations</a:t>
            </a:r>
          </a:p>
          <a:p>
            <a:r>
              <a:t>FACILITATOR NOTES:</a:t>
            </a:r>
          </a:p>
          <a:p>
            <a:r>
              <a:t>Review the outcomes. Tell participants that the worksheet will capture their discussion and prepare them for the next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Participants may not know every answer. Ask them to mark unknowns because missing information is useful evidence.</a:t>
            </a:r>
          </a:p>
          <a:p>
            <a:r>
              <a:rPr dirty="0"/>
              <a:t>ACTIVITY:</a:t>
            </a:r>
          </a:p>
          <a:p>
            <a:r>
              <a:rPr dirty="0"/>
              <a:t>Complete the Partner Snapshot section.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TIME: </a:t>
            </a:r>
            <a:r>
              <a:rPr lang="en-US" dirty="0"/>
              <a:t>8</a:t>
            </a:r>
            <a:r>
              <a:rPr dirty="0"/>
              <a:t> minutes</a:t>
            </a:r>
          </a:p>
          <a:p>
            <a:r>
              <a:rPr dirty="0"/>
              <a:t>PURPOSE: Surface effective practices</a:t>
            </a:r>
          </a:p>
          <a:p>
            <a:r>
              <a:rPr dirty="0"/>
              <a:t>FACILITATOR NOTES:</a:t>
            </a:r>
          </a:p>
          <a:p>
            <a:r>
              <a:rPr dirty="0"/>
              <a:t>Place participants in groups of three or four. Ask each person to share one partnership briefly. Encourage the group to name the behavior behind each success.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TIME: </a:t>
            </a:r>
            <a:r>
              <a:rPr lang="en-US" dirty="0"/>
              <a:t>3 </a:t>
            </a:r>
            <a:r>
              <a:rPr dirty="0"/>
              <a:t>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TIME: </a:t>
            </a:r>
            <a:r>
              <a:rPr lang="en-US" dirty="0"/>
              <a:t>8</a:t>
            </a:r>
            <a:r>
              <a:rPr dirty="0"/>
              <a:t> minutes</a:t>
            </a:r>
          </a:p>
          <a:p>
            <a:r>
              <a:rPr dirty="0"/>
              <a:t>PURPOSE: Examine barriers without blame</a:t>
            </a:r>
          </a:p>
          <a:p>
            <a:r>
              <a:rPr dirty="0"/>
              <a:t>FACILITATOR NOTES:</a:t>
            </a:r>
          </a:p>
          <a:p>
            <a:r>
              <a:rPr dirty="0"/>
              <a:t>Keep the discussion concrete. Ask participants to distinguish an employer practice from a one-time incident and to consider how the ESE contributes to the pattern.</a:t>
            </a:r>
          </a:p>
          <a:p>
            <a:r>
              <a:rPr dirty="0"/>
              <a:t>ACTIVITY:</a:t>
            </a:r>
          </a:p>
          <a:p>
            <a:r>
              <a:rPr dirty="0"/>
              <a:t>Five minutes in small groups and two minutes to capture themes.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TIME: 4 minutes</a:t>
            </a:r>
          </a:p>
          <a:p>
            <a:r>
              <a:rPr dirty="0"/>
              <a:t>PURPOSE: Connect challenges to manageable practices</a:t>
            </a:r>
          </a:p>
          <a:p>
            <a:r>
              <a:rPr dirty="0"/>
              <a:t>FACILITATOR NOTES:</a:t>
            </a:r>
          </a:p>
          <a:p>
            <a:r>
              <a:rPr dirty="0"/>
              <a:t>Ask which pattern appears most often. Add the honeymoon trap verbally: early enthusiasm can hide unanswered questions about roles, capacity, and success.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TIME: 3 minutes</a:t>
            </a:r>
          </a:p>
          <a:p>
            <a:r>
              <a:rPr dirty="0"/>
              <a:t>FACILITATOR NOTES:</a:t>
            </a:r>
          </a:p>
          <a:p>
            <a:r>
              <a:rPr dirty="0"/>
              <a:t>Ask participants where their chosen partnership sits today. Relationships can move in either direction based on the practices both sides use.</a:t>
            </a:r>
          </a:p>
          <a:p>
            <a:r>
              <a:rPr dirty="0"/>
              <a:t>SOURCES:</a:t>
            </a:r>
          </a:p>
          <a:p>
            <a:r>
              <a:rPr dirty="0"/>
              <a:t>The </a:t>
            </a:r>
            <a:r>
              <a:rPr dirty="0" err="1"/>
              <a:t>AdvoKit</a:t>
            </a:r>
            <a:r>
              <a:rPr dirty="0"/>
              <a:t>, p.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9E308-EF87-45AC-CEDA-11AAED37F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7670D6-BCB1-7F3A-12CF-F5034BA177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8EEAFA-2B9E-348C-4627-B5C17BB28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FBFDC-D176-6D36-055C-81658B5DAFB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8653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TIME: 1 minute</a:t>
            </a:r>
          </a:p>
          <a:p>
            <a:r>
              <a:t>PURPOSE: Close</a:t>
            </a:r>
          </a:p>
          <a:p>
            <a:r>
              <a:t>FACILITATOR NOTES:</a:t>
            </a:r>
          </a:p>
          <a:p>
            <a:r>
              <a:t>Ask participants to bring the completed Session 1 worksheet and any evidence they have about the chosen employer.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D4B7C-A1E0-426E-AB74-45462503AD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7745" y="3924300"/>
            <a:ext cx="4509656" cy="1371600"/>
          </a:xfrm>
          <a:prstGeom prst="rect">
            <a:avLst/>
          </a:prstGeom>
        </p:spPr>
        <p:txBody>
          <a:bodyPr/>
          <a:lstStyle>
            <a:lvl1pPr algn="l">
              <a:buNone/>
              <a:defRPr sz="9600">
                <a:solidFill>
                  <a:schemeClr val="bg1"/>
                </a:solidFill>
              </a:defRPr>
            </a:lvl1pPr>
          </a:lstStyle>
          <a:p>
            <a: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F12E02-8B00-4613-B313-4B29C7DA8B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7745" y="5448300"/>
            <a:ext cx="6400800" cy="609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EF4423"/>
                </a:solidFill>
                <a:latin typeface="+mn-lt"/>
                <a:ea typeface="+mn-lt"/>
                <a:cs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Subtitle</a:t>
            </a: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A65EACB4-4DF6-2F2F-E8A6-A806CDAD48E0}"/>
              </a:ext>
            </a:extLst>
          </p:cNvPr>
          <p:cNvSpPr>
            <a:spLocks noGrp="1"/>
          </p:cNvSpPr>
          <p:nvPr/>
        </p:nvSpPr>
        <p:spPr>
          <a:xfrm>
            <a:off x="15431409" y="0"/>
            <a:ext cx="1827891" cy="3796389"/>
          </a:xfrm>
          <a:custGeom>
            <a:avLst/>
            <a:gdLst/>
            <a:ahLst/>
            <a:cxnLst/>
            <a:rect l="l" t="t" r="r" b="b"/>
            <a:pathLst>
              <a:path w="1827891" h="3796389">
                <a:moveTo>
                  <a:pt x="0" y="0"/>
                </a:moveTo>
                <a:lnTo>
                  <a:pt x="1827891" y="0"/>
                </a:lnTo>
                <a:lnTo>
                  <a:pt x="1827891" y="3796389"/>
                </a:lnTo>
                <a:lnTo>
                  <a:pt x="0" y="37963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4A18C89-47B6-320E-54D3-2A27550879E9}"/>
              </a:ext>
            </a:extLst>
          </p:cNvPr>
          <p:cNvSpPr>
            <a:spLocks noGrp="1"/>
          </p:cNvSpPr>
          <p:nvPr/>
        </p:nvSpPr>
        <p:spPr>
          <a:xfrm>
            <a:off x="14662704" y="8618165"/>
            <a:ext cx="2851042" cy="1032946"/>
          </a:xfrm>
          <a:custGeom>
            <a:avLst/>
            <a:gdLst/>
            <a:ahLst/>
            <a:cxnLst/>
            <a:rect l="l" t="t" r="r" b="b"/>
            <a:pathLst>
              <a:path w="2851042" h="1032946">
                <a:moveTo>
                  <a:pt x="0" y="0"/>
                </a:moveTo>
                <a:lnTo>
                  <a:pt x="2851042" y="0"/>
                </a:lnTo>
                <a:lnTo>
                  <a:pt x="2851042" y="1032945"/>
                </a:lnTo>
                <a:lnTo>
                  <a:pt x="0" y="10329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057"/>
            </a:stretch>
          </a:blipFill>
        </p:spPr>
        <p:txBody>
          <a:bodyPr/>
          <a:lstStyle/>
          <a:p>
            <a:endParaRPr/>
          </a:p>
        </p:txBody>
      </p:sp>
      <p:pic>
        <p:nvPicPr>
          <p:cNvPr id="16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089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0DAE-4B1C-4591-BA76-784FACB42C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7745" y="3924300"/>
            <a:ext cx="4509656" cy="1371600"/>
          </a:xfrm>
          <a:prstGeom prst="rect">
            <a:avLst/>
          </a:prstGeom>
        </p:spPr>
        <p:txBody>
          <a:bodyPr/>
          <a:lstStyle>
            <a:lvl1pPr algn="l">
              <a:buNone/>
              <a:defRPr sz="9600">
                <a:solidFill>
                  <a:schemeClr val="bg1"/>
                </a:solidFill>
              </a:defRPr>
            </a:lvl1pPr>
          </a:lstStyle>
          <a:p>
            <a: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166A3A-5F63-4D7F-9D21-D53A0E5661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7745" y="5448300"/>
            <a:ext cx="6400800" cy="609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EF4423"/>
                </a:solidFill>
                <a:latin typeface="+mn-lt"/>
                <a:ea typeface="+mn-lt"/>
                <a:cs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Subtitle</a:t>
            </a: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A65EACB4-4DF6-2F2F-E8A6-A806CDAD48E0}"/>
              </a:ext>
            </a:extLst>
          </p:cNvPr>
          <p:cNvSpPr>
            <a:spLocks noGrp="1"/>
          </p:cNvSpPr>
          <p:nvPr/>
        </p:nvSpPr>
        <p:spPr>
          <a:xfrm>
            <a:off x="15431409" y="0"/>
            <a:ext cx="1827891" cy="3796389"/>
          </a:xfrm>
          <a:custGeom>
            <a:avLst/>
            <a:gdLst/>
            <a:ahLst/>
            <a:cxnLst/>
            <a:rect l="l" t="t" r="r" b="b"/>
            <a:pathLst>
              <a:path w="1827891" h="3796389">
                <a:moveTo>
                  <a:pt x="0" y="0"/>
                </a:moveTo>
                <a:lnTo>
                  <a:pt x="1827891" y="0"/>
                </a:lnTo>
                <a:lnTo>
                  <a:pt x="1827891" y="3796389"/>
                </a:lnTo>
                <a:lnTo>
                  <a:pt x="0" y="37963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4A18C89-47B6-320E-54D3-2A27550879E9}"/>
              </a:ext>
            </a:extLst>
          </p:cNvPr>
          <p:cNvSpPr>
            <a:spLocks noGrp="1"/>
          </p:cNvSpPr>
          <p:nvPr/>
        </p:nvSpPr>
        <p:spPr>
          <a:xfrm>
            <a:off x="14662704" y="8618165"/>
            <a:ext cx="2851042" cy="1032946"/>
          </a:xfrm>
          <a:custGeom>
            <a:avLst/>
            <a:gdLst/>
            <a:ahLst/>
            <a:cxnLst/>
            <a:rect l="l" t="t" r="r" b="b"/>
            <a:pathLst>
              <a:path w="2851042" h="1032946">
                <a:moveTo>
                  <a:pt x="0" y="0"/>
                </a:moveTo>
                <a:lnTo>
                  <a:pt x="2851042" y="0"/>
                </a:lnTo>
                <a:lnTo>
                  <a:pt x="2851042" y="1032945"/>
                </a:lnTo>
                <a:lnTo>
                  <a:pt x="0" y="10329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057"/>
            </a:stretch>
          </a:blipFill>
        </p:spPr>
        <p:txBody>
          <a:bodyPr/>
          <a:lstStyle/>
          <a:p>
            <a:endParaRPr/>
          </a:p>
        </p:txBody>
      </p:sp>
      <p:pic>
        <p:nvPicPr>
          <p:cNvPr id="16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4800" y="-31615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5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52400" y="0"/>
            <a:ext cx="18287999" cy="1028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D84AC4-6B05-413D-AB6D-8BC3BAABF9D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7745" y="3924300"/>
            <a:ext cx="4509656" cy="1371600"/>
          </a:xfrm>
          <a:prstGeom prst="rect">
            <a:avLst/>
          </a:prstGeom>
        </p:spPr>
        <p:txBody>
          <a:bodyPr/>
          <a:lstStyle>
            <a:lvl1pPr algn="l">
              <a:buNone/>
              <a:defRPr sz="9600">
                <a:solidFill>
                  <a:schemeClr val="tx1"/>
                </a:solidFill>
              </a:defRPr>
            </a:lvl1pPr>
          </a:lstStyle>
          <a:p>
            <a: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2532F1-8713-4376-BF73-A611F90B7B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7745" y="5448300"/>
            <a:ext cx="6400800" cy="609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EF4423"/>
                </a:solidFill>
                <a:latin typeface="+mn-lt"/>
                <a:ea typeface="+mn-lt"/>
                <a:cs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Subtitle</a:t>
            </a: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5016C56A-E151-3A4B-6C9F-A28171F98E33}"/>
              </a:ext>
            </a:extLst>
          </p:cNvPr>
          <p:cNvSpPr>
            <a:spLocks noGrp="1"/>
          </p:cNvSpPr>
          <p:nvPr/>
        </p:nvSpPr>
        <p:spPr>
          <a:xfrm>
            <a:off x="14662704" y="8618165"/>
            <a:ext cx="2851042" cy="1032946"/>
          </a:xfrm>
          <a:custGeom>
            <a:avLst/>
            <a:gdLst/>
            <a:ahLst/>
            <a:cxnLst/>
            <a:rect l="l" t="t" r="r" b="b"/>
            <a:pathLst>
              <a:path w="2851042" h="1032946">
                <a:moveTo>
                  <a:pt x="0" y="0"/>
                </a:moveTo>
                <a:lnTo>
                  <a:pt x="2851042" y="0"/>
                </a:lnTo>
                <a:lnTo>
                  <a:pt x="2851042" y="1032945"/>
                </a:lnTo>
                <a:lnTo>
                  <a:pt x="0" y="10329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pic>
        <p:nvPicPr>
          <p:cNvPr id="22" name="Picture 17"/>
          <p:cNvPicPr>
            <a:picLocks noChangeAspect="1"/>
          </p:cNvPicPr>
          <p:nvPr/>
        </p:nvPicPr>
        <p:blipFill>
          <a:blip r:embed="rId4"/>
          <a:srcRect l="75835" b="4071"/>
          <a:stretch>
            <a:fillRect/>
          </a:stretch>
        </p:blipFill>
        <p:spPr>
          <a:xfrm>
            <a:off x="14097000" y="0"/>
            <a:ext cx="4419074" cy="9867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52400" y="0"/>
            <a:ext cx="18287999" cy="10287000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2148A52-D835-4E1F-65A3-1DAB2F87A1D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43000" y="3238500"/>
            <a:ext cx="5715000" cy="1447800"/>
          </a:xfrm>
        </p:spPr>
        <p:txBody>
          <a:bodyPr/>
          <a:lstStyle>
            <a:lvl1pPr>
              <a:buNone/>
              <a:defRPr sz="9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4pPr>
              <a:buNone/>
              <a:defRPr/>
            </a:lvl4pPr>
          </a:lstStyle>
          <a:p>
            <a:pPr lvl="0">
              <a:buNone/>
            </a:pPr>
            <a:r>
              <a:t>SECTION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AE17A-FDC3-14E5-1DF6-DF65B740A6E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43000" y="3238500"/>
            <a:ext cx="5715000" cy="1447800"/>
          </a:xfr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4pPr>
              <a:buNone/>
              <a:defRPr/>
            </a:lvl4pPr>
          </a:lstStyle>
          <a:p>
            <a:pPr lvl="0">
              <a:buNone/>
            </a:pPr>
            <a:r>
              <a:t>SECTION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F7D1A-CBDD-77A6-D162-D4C8B2522D1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43000" y="3238500"/>
            <a:ext cx="5715000" cy="1447800"/>
          </a:xfr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4pPr>
              <a:buNone/>
              <a:defRPr/>
            </a:lvl4pPr>
          </a:lstStyle>
          <a:p>
            <a:pPr lvl="0">
              <a:buNone/>
            </a:pPr>
            <a:r>
              <a:t>SECTION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0"/>
            <a:ext cx="18288000" cy="102870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F604BBF-D40A-D9B9-1033-A29299F3475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43000" y="3238500"/>
            <a:ext cx="5715000" cy="1447800"/>
          </a:xfr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4pPr>
              <a:buNone/>
              <a:defRPr/>
            </a:lvl4pPr>
          </a:lstStyle>
          <a:p>
            <a:pPr lvl="0">
              <a:buNone/>
            </a:pPr>
            <a:r>
              <a:t>SECTION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0"/>
            <a:ext cx="18288000" cy="102870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DD31808-B3FA-E11F-6A98-86321F1523B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43000" y="3238500"/>
            <a:ext cx="5715000" cy="1447800"/>
          </a:xfr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4pPr>
              <a:buNone/>
              <a:defRPr/>
            </a:lvl4pPr>
          </a:lstStyle>
          <a:p>
            <a:pPr lvl="0">
              <a:buNone/>
            </a:pPr>
            <a:r>
              <a:t>SECTION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0"/>
            <a:ext cx="18288000" cy="102870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22FC8CF-7CC6-D4A8-9DE9-0B71881DF11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43000" y="3238500"/>
            <a:ext cx="5715000" cy="1447800"/>
          </a:xfr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4pPr>
              <a:buNone/>
              <a:defRPr/>
            </a:lvl4pPr>
          </a:lstStyle>
          <a:p>
            <a:pPr lvl="0">
              <a:buNone/>
            </a:pPr>
            <a:r>
              <a:t>SECTION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0"/>
            <a:ext cx="18288000" cy="102870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25737A2-CCF6-AA76-F6B6-B37FF26BB5E0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43000" y="3238500"/>
            <a:ext cx="5715000" cy="1447800"/>
          </a:xfr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4pPr>
              <a:buNone/>
              <a:defRPr/>
            </a:lvl4pPr>
          </a:lstStyle>
          <a:p>
            <a:pPr lvl="0">
              <a:buNone/>
            </a:pPr>
            <a:r>
              <a:t>SECTION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0"/>
            <a:ext cx="18288000" cy="102870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673D5DF-2293-DA4A-58A4-FF1945B4DB0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43000" y="3238500"/>
            <a:ext cx="5715000" cy="1447800"/>
          </a:xfr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4pPr>
              <a:buNone/>
              <a:defRPr/>
            </a:lvl4pPr>
          </a:lstStyle>
          <a:p>
            <a:pPr lvl="0">
              <a:buNone/>
            </a:pPr>
            <a:r>
              <a:t>SECTION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 (Lef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040" y="-57150"/>
            <a:ext cx="8458205" cy="10287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F8C13A8-E6CC-4F7E-2987-55AB4232DE0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296400" y="3273963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296400" y="2458544"/>
            <a:ext cx="5791200" cy="551355"/>
          </a:xfrm>
        </p:spPr>
        <p:txBody>
          <a:bodyPr/>
          <a:lstStyle>
            <a:lvl1pPr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96400" y="1189397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96400" y="5715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Text (Lef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040" y="-57150"/>
            <a:ext cx="8458205" cy="10287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F8C13A8-E6CC-4F7E-2987-55AB4232DE0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296400" y="3273963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296400" y="2458544"/>
            <a:ext cx="5791200" cy="551355"/>
          </a:xfrm>
        </p:spPr>
        <p:txBody>
          <a:bodyPr/>
          <a:lstStyle>
            <a:lvl1pPr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96400" y="1189397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96400" y="5715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Text (Left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040" y="-57150"/>
            <a:ext cx="8458205" cy="10287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F8C13A8-E6CC-4F7E-2987-55AB4232DE0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296400" y="3273963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296400" y="2458544"/>
            <a:ext cx="5791200" cy="551355"/>
          </a:xfrm>
        </p:spPr>
        <p:txBody>
          <a:bodyPr/>
          <a:lstStyle>
            <a:lvl1pPr>
              <a:buNone/>
              <a:defRPr>
                <a:solidFill>
                  <a:schemeClr val="accent6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96400" y="1189397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96400" y="5715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Text (Left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040" y="-57150"/>
            <a:ext cx="8458205" cy="10287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F8C13A8-E6CC-4F7E-2987-55AB4232DE0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296400" y="3273963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296400" y="2458544"/>
            <a:ext cx="5791200" cy="551355"/>
          </a:xfrm>
        </p:spPr>
        <p:txBody>
          <a:bodyPr/>
          <a:lstStyle>
            <a:lvl1pPr>
              <a:buNone/>
              <a:defRPr>
                <a:solidFill>
                  <a:schemeClr val="accent6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96400" y="1189397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96400" y="5715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Text (Left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76201" y="0"/>
            <a:ext cx="18287999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58205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296400" y="2458544"/>
            <a:ext cx="5791200" cy="551355"/>
          </a:xfrm>
        </p:spPr>
        <p:txBody>
          <a:bodyPr/>
          <a:lstStyle>
            <a:lvl1pPr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96400" y="1189397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96400" y="5715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7" name="Text Placeholder 22">
            <a:extLst>
              <a:ext uri="{FF2B5EF4-FFF2-40B4-BE49-F238E27FC236}">
                <a16:creationId xmlns:a16="http://schemas.microsoft.com/office/drawing/2014/main" id="{65E0E2D5-2D58-C2E6-DBEA-C7B8731092DA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296400" y="3273963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Text (Left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6" name="Picture Placeholder 17">
            <a:extLst>
              <a:ext uri="{FF2B5EF4-FFF2-40B4-BE49-F238E27FC236}">
                <a16:creationId xmlns:a16="http://schemas.microsoft.com/office/drawing/2014/main" id="{DA2B55B3-CAFB-D8FF-726B-44000622C8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040" y="-57150"/>
            <a:ext cx="8458205" cy="10287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7" name="Text Placeholder 22">
            <a:extLst>
              <a:ext uri="{FF2B5EF4-FFF2-40B4-BE49-F238E27FC236}">
                <a16:creationId xmlns:a16="http://schemas.microsoft.com/office/drawing/2014/main" id="{1625A0EF-012B-A645-DBD8-0CD39EA67C1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296400" y="3273963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37738F5-D400-A01D-42C8-C7E7DFB5508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296400" y="2458544"/>
            <a:ext cx="5791200" cy="551355"/>
          </a:xfrm>
        </p:spPr>
        <p:txBody>
          <a:bodyPr/>
          <a:lstStyle>
            <a:lvl1pPr>
              <a:buNone/>
              <a:defRPr>
                <a:solidFill>
                  <a:schemeClr val="accent6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9" name="Text Placeholder 27">
            <a:extLst>
              <a:ext uri="{FF2B5EF4-FFF2-40B4-BE49-F238E27FC236}">
                <a16:creationId xmlns:a16="http://schemas.microsoft.com/office/drawing/2014/main" id="{A93A6134-C553-A6EF-C768-65011A9DC53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96400" y="1189397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D9704B99-3516-818B-9024-F8653515679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96400" y="5715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Text (Left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6" name="Picture Placeholder 17">
            <a:extLst>
              <a:ext uri="{FF2B5EF4-FFF2-40B4-BE49-F238E27FC236}">
                <a16:creationId xmlns:a16="http://schemas.microsoft.com/office/drawing/2014/main" id="{DA2B55B3-CAFB-D8FF-726B-44000622C8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040" y="-57150"/>
            <a:ext cx="8458205" cy="10287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7" name="Text Placeholder 22">
            <a:extLst>
              <a:ext uri="{FF2B5EF4-FFF2-40B4-BE49-F238E27FC236}">
                <a16:creationId xmlns:a16="http://schemas.microsoft.com/office/drawing/2014/main" id="{1625A0EF-012B-A645-DBD8-0CD39EA67C1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296400" y="3273963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37738F5-D400-A01D-42C8-C7E7DFB5508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296400" y="2458544"/>
            <a:ext cx="5791200" cy="55135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9" name="Text Placeholder 27">
            <a:extLst>
              <a:ext uri="{FF2B5EF4-FFF2-40B4-BE49-F238E27FC236}">
                <a16:creationId xmlns:a16="http://schemas.microsoft.com/office/drawing/2014/main" id="{A93A6134-C553-A6EF-C768-65011A9DC53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96400" y="1189397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D9704B99-3516-818B-9024-F8653515679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96400" y="5715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cture with Text (Righ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810745" y="-28575"/>
            <a:ext cx="8458205" cy="10287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57385" y="2583377"/>
            <a:ext cx="5791200" cy="502724"/>
          </a:xfrm>
        </p:spPr>
        <p:txBody>
          <a:bodyPr/>
          <a:lstStyle>
            <a:lvl1pPr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9570" y="1295538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90600" y="659441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B28AE9E6-06F1-761B-294A-CA83D88829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49570" y="3498987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Text (Righ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810745" y="-28575"/>
            <a:ext cx="8458205" cy="10287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57385" y="2583377"/>
            <a:ext cx="5791200" cy="502724"/>
          </a:xfrm>
        </p:spPr>
        <p:txBody>
          <a:bodyPr/>
          <a:lstStyle>
            <a:lvl1pPr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9570" y="1295538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90600" y="659441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B28AE9E6-06F1-761B-294A-CA83D88829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49570" y="3498987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icture with Text (Right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810745" y="-28575"/>
            <a:ext cx="8458205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57385" y="2583377"/>
            <a:ext cx="5791200" cy="502724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9570" y="1295538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90600" y="659441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B28AE9E6-06F1-761B-294A-CA83D88829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49570" y="3498987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Text (Right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810745" y="-28575"/>
            <a:ext cx="8458205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57385" y="2583377"/>
            <a:ext cx="5791200" cy="502724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9570" y="1295538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90600" y="659441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B28AE9E6-06F1-761B-294A-CA83D88829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49570" y="3498987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icture with Text (Right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810745" y="-28575"/>
            <a:ext cx="8458205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57385" y="2583377"/>
            <a:ext cx="5791200" cy="502724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9570" y="1295538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90600" y="659441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B28AE9E6-06F1-761B-294A-CA83D88829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49570" y="3498987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icture with Text (Right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810745" y="-28575"/>
            <a:ext cx="8458205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57385" y="2583377"/>
            <a:ext cx="5791200" cy="502724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9570" y="1295538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90600" y="659441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B28AE9E6-06F1-761B-294A-CA83D88829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49570" y="3498987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icture with Text (Righ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52401" y="10886"/>
            <a:ext cx="18440401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9829795" y="0"/>
            <a:ext cx="8458205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48D08EA-D131-CE79-47E7-615D7A36447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57385" y="2583377"/>
            <a:ext cx="5791200" cy="502724"/>
          </a:xfrm>
        </p:spPr>
        <p:txBody>
          <a:bodyPr/>
          <a:lstStyle>
            <a:lvl1pPr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9570" y="1295538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1A671A6-BCD5-70EE-A51F-7F5FB2D36A8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90600" y="659441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B28AE9E6-06F1-761B-294A-CA83D88829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49570" y="3498987"/>
            <a:ext cx="8153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52401" y="10886"/>
            <a:ext cx="18440401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2944231" y="0"/>
            <a:ext cx="5343769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9570" y="1295538"/>
            <a:ext cx="6400800" cy="1050205"/>
          </a:xfrm>
        </p:spPr>
        <p:txBody>
          <a:bodyPr/>
          <a:lstStyle>
            <a:lvl1pPr>
              <a:buNone/>
              <a:defRPr sz="2500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“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B28AE9E6-06F1-761B-294A-CA83D88829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447800" y="3162300"/>
            <a:ext cx="9947030" cy="4159113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B8029E1A-4F23-98EF-E3AD-06FE13E0C5C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257830" y="75819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Name, Title, Organization 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770"/>
            <a:ext cx="18288000" cy="10287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477E5FB-6C13-521B-7F0A-611543006FE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2944231" y="9770"/>
            <a:ext cx="5343769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30C350-1208-A6F6-1504-D391A0B06BA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49570" y="1295538"/>
            <a:ext cx="6400800" cy="1050205"/>
          </a:xfrm>
        </p:spPr>
        <p:txBody>
          <a:bodyPr/>
          <a:lstStyle>
            <a:lvl1pPr>
              <a:buNone/>
              <a:defRPr sz="2500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“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B28AE9E6-06F1-761B-294A-CA83D88829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447800" y="3162300"/>
            <a:ext cx="9947030" cy="4159113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B8029E1A-4F23-98EF-E3AD-06FE13E0C5C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257830" y="75819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Name, Title, Organization 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94B4CE4C-F44D-EF7A-1D9F-D67FCF9E34D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90600" y="3570466"/>
            <a:ext cx="8153400" cy="5029200"/>
          </a:xfrm>
        </p:spPr>
        <p:txBody>
          <a:bodyPr/>
          <a:lstStyle>
            <a:lvl1pPr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C82BFC4E-F5A4-8034-D502-70834E79905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90600" y="2755048"/>
            <a:ext cx="5791200" cy="635852"/>
          </a:xfrm>
        </p:spPr>
        <p:txBody>
          <a:bodyPr/>
          <a:lstStyle>
            <a:lvl1pPr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pic>
        <p:nvPicPr>
          <p:cNvPr id="26" name="Picture 2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52401" y="10886"/>
            <a:ext cx="18440401" cy="10287000"/>
          </a:xfrm>
          <a:prstGeom prst="rect">
            <a:avLst/>
          </a:prstGeom>
        </p:spPr>
      </p:pic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239B8D0C-73D5-6BF9-6B5F-66D19BA6470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90600" y="1485900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3AC3A508-C8FD-5F56-B13C-EB7542FDBC6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448800" y="3570466"/>
            <a:ext cx="8153400" cy="5029200"/>
          </a:xfrm>
        </p:spPr>
        <p:txBody>
          <a:bodyPr/>
          <a:lstStyle>
            <a:lvl1pPr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500"/>
            <a:ext cx="18288000" cy="10287000"/>
          </a:xfrm>
          <a:prstGeom prst="rect">
            <a:avLst/>
          </a:prstGeom>
        </p:spPr>
      </p:pic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94B4CE4C-F44D-EF7A-1D9F-D67FCF9E34D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90600" y="3570466"/>
            <a:ext cx="8153400" cy="5029200"/>
          </a:xfrm>
        </p:spPr>
        <p:txBody>
          <a:bodyPr/>
          <a:lstStyle>
            <a:lvl1pPr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C82BFC4E-F5A4-8034-D502-70834E79905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90600" y="2755048"/>
            <a:ext cx="5791200" cy="559652"/>
          </a:xfrm>
        </p:spPr>
        <p:txBody>
          <a:bodyPr/>
          <a:lstStyle>
            <a:lvl1pPr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Subtitle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239B8D0C-73D5-6BF9-6B5F-66D19BA6470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90600" y="1485900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3AC3A508-C8FD-5F56-B13C-EB7542FDBC6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448800" y="3570466"/>
            <a:ext cx="8153400" cy="5029200"/>
          </a:xfrm>
        </p:spPr>
        <p:txBody>
          <a:bodyPr/>
          <a:lstStyle>
            <a:lvl1pPr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ections with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32" y="114300"/>
            <a:ext cx="18288000" cy="10287000"/>
          </a:xfrm>
          <a:prstGeom prst="rect">
            <a:avLst/>
          </a:prstGeom>
        </p:spPr>
      </p:pic>
      <p:sp>
        <p:nvSpPr>
          <p:cNvPr id="6" name="Picture Placeholder 17">
            <a:extLst>
              <a:ext uri="{FF2B5EF4-FFF2-40B4-BE49-F238E27FC236}">
                <a16:creationId xmlns:a16="http://schemas.microsoft.com/office/drawing/2014/main" id="{3F5FEA25-3C11-1994-D483-855D3C7AA85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3607" y="21505"/>
            <a:ext cx="5486406" cy="10287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7" name="Text Placeholder 27">
            <a:extLst>
              <a:ext uri="{FF2B5EF4-FFF2-40B4-BE49-F238E27FC236}">
                <a16:creationId xmlns:a16="http://schemas.microsoft.com/office/drawing/2014/main" id="{59EDD76C-6978-5A81-B792-34BB7742E9D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00795" y="1028700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E3AAEEE7-B2A4-94D2-BB56-D91F20FF54E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592661" y="3701962"/>
            <a:ext cx="3284508" cy="5289638"/>
          </a:xfrm>
        </p:spPr>
        <p:txBody>
          <a:bodyPr/>
          <a:lstStyle>
            <a:lvl1pPr>
              <a:buNone/>
              <a:defRPr sz="80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A62F01FE-042A-1787-5A57-7DD3786D9C2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0555061" y="3701962"/>
            <a:ext cx="3284508" cy="5289638"/>
          </a:xfrm>
        </p:spPr>
        <p:txBody>
          <a:bodyPr/>
          <a:lstStyle>
            <a:lvl1pPr>
              <a:buNone/>
              <a:defRPr sz="80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05E924BB-AAA9-C885-4366-331AC64BE573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4319053" y="3701962"/>
            <a:ext cx="3284508" cy="5289638"/>
          </a:xfrm>
        </p:spPr>
        <p:txBody>
          <a:bodyPr/>
          <a:lstStyle>
            <a:lvl1pPr>
              <a:buNone/>
              <a:defRPr sz="80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88F8E182-9E39-92CC-EDC3-537486B1623F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6629399" y="3017815"/>
            <a:ext cx="3284508" cy="450999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371E99E7-17D2-8023-BC3B-BE66D5EA791D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610976" y="3009828"/>
            <a:ext cx="3284508" cy="450999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5B5F77CA-7828-480A-322C-091DD0CE38A2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4408513" y="3006043"/>
            <a:ext cx="3284508" cy="450999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7AE61F4-14B7-050B-D725-4BA05E03F485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400795" y="511389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Sections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52401" y="10886"/>
            <a:ext cx="18440401" cy="10287000"/>
          </a:xfrm>
          <a:prstGeom prst="rect">
            <a:avLst/>
          </a:prstGeom>
        </p:spPr>
      </p:pic>
      <p:sp>
        <p:nvSpPr>
          <p:cNvPr id="6" name="Picture Placeholder 17">
            <a:extLst>
              <a:ext uri="{FF2B5EF4-FFF2-40B4-BE49-F238E27FC236}">
                <a16:creationId xmlns:a16="http://schemas.microsoft.com/office/drawing/2014/main" id="{3F5FEA25-3C11-1994-D483-855D3C7AA85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-10886"/>
            <a:ext cx="5486406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7" name="Text Placeholder 27">
            <a:extLst>
              <a:ext uri="{FF2B5EF4-FFF2-40B4-BE49-F238E27FC236}">
                <a16:creationId xmlns:a16="http://schemas.microsoft.com/office/drawing/2014/main" id="{59EDD76C-6978-5A81-B792-34BB7742E9D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00795" y="1028700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E3AAEEE7-B2A4-94D2-BB56-D91F20FF54E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9400" y="3587662"/>
            <a:ext cx="3284508" cy="5289638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A62F01FE-042A-1787-5A57-7DD3786D9C2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0591800" y="3587662"/>
            <a:ext cx="3284508" cy="5289638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05E924BB-AAA9-C885-4366-331AC64BE573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4384563" y="3587662"/>
            <a:ext cx="3284508" cy="5289638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88F8E182-9E39-92CC-EDC3-537486B1623F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6629399" y="3017815"/>
            <a:ext cx="3284508" cy="450999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371E99E7-17D2-8023-BC3B-BE66D5EA791D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610976" y="3009828"/>
            <a:ext cx="3284508" cy="450999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5B5F77CA-7828-480A-322C-091DD0CE38A2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4408513" y="3006043"/>
            <a:ext cx="3284508" cy="450999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75D470E8-BF77-36F5-EE2D-559807759F7F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400795" y="511389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small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" y="0"/>
            <a:ext cx="18288000" cy="10287000"/>
          </a:xfrm>
          <a:prstGeom prst="rect">
            <a:avLst/>
          </a:prstGeom>
        </p:spPr>
      </p:pic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13D99116-4DAD-7C81-0A16-2AE5BBE00A4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372600" y="1409699"/>
            <a:ext cx="8153400" cy="8094664"/>
          </a:xfrm>
        </p:spPr>
        <p:txBody>
          <a:bodyPr/>
          <a:lstStyle>
            <a:lvl1pPr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3" name="Text Placeholder 27">
            <a:extLst>
              <a:ext uri="{FF2B5EF4-FFF2-40B4-BE49-F238E27FC236}">
                <a16:creationId xmlns:a16="http://schemas.microsoft.com/office/drawing/2014/main" id="{C3DF5C99-B2FD-9864-F4BA-46D85AF73A3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53836" y="1294695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D440D774-C925-57C5-44A4-B9B0BC5E795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53837" y="2704395"/>
            <a:ext cx="7831017" cy="1905705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F7B6A487-443E-FBF5-D8CA-48BFE17CB6F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53836" y="91059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17" name="Picture Placeholder 61">
            <a:extLst>
              <a:ext uri="{FF2B5EF4-FFF2-40B4-BE49-F238E27FC236}">
                <a16:creationId xmlns:a16="http://schemas.microsoft.com/office/drawing/2014/main" id="{95695448-977A-EA4F-97F3-2850F0F7499A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8035" y="4785860"/>
            <a:ext cx="8528958" cy="414428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small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76200" y="0"/>
            <a:ext cx="18440399" cy="10287000"/>
          </a:xfrm>
          <a:prstGeom prst="rect">
            <a:avLst/>
          </a:prstGeom>
        </p:spPr>
      </p:pic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13D99116-4DAD-7C81-0A16-2AE5BBE00A4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372600" y="1409699"/>
            <a:ext cx="8153400" cy="8094664"/>
          </a:xfrm>
        </p:spPr>
        <p:txBody>
          <a:bodyPr/>
          <a:lstStyle>
            <a:lvl1pPr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3" name="Text Placeholder 27">
            <a:extLst>
              <a:ext uri="{FF2B5EF4-FFF2-40B4-BE49-F238E27FC236}">
                <a16:creationId xmlns:a16="http://schemas.microsoft.com/office/drawing/2014/main" id="{C3DF5C99-B2FD-9864-F4BA-46D85AF73A3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53836" y="1294695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D440D774-C925-57C5-44A4-B9B0BC5E795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53837" y="2704395"/>
            <a:ext cx="7831017" cy="1905705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F7B6A487-443E-FBF5-D8CA-48BFE17CB6F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53836" y="91059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3" name="Picture Placeholder 61">
            <a:extLst>
              <a:ext uri="{FF2B5EF4-FFF2-40B4-BE49-F238E27FC236}">
                <a16:creationId xmlns:a16="http://schemas.microsoft.com/office/drawing/2014/main" id="{89A85B93-FD6B-1984-69D7-D25D454A9F4F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5443" y="4848025"/>
            <a:ext cx="8528958" cy="4144280"/>
          </a:xfrm>
        </p:spPr>
        <p:txBody>
          <a:bodyPr/>
          <a:lstStyle/>
          <a:p>
            <a:r>
              <a:t>Click icon to add picture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7">
            <a:extLst>
              <a:ext uri="{FF2B5EF4-FFF2-40B4-BE49-F238E27FC236}">
                <a16:creationId xmlns:a16="http://schemas.microsoft.com/office/drawing/2014/main" id="{B8190E1B-022C-DFE1-AFE0-3F02A1E9043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18288000" cy="10287000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6" name="Text Placeholder 27">
            <a:extLst>
              <a:ext uri="{FF2B5EF4-FFF2-40B4-BE49-F238E27FC236}">
                <a16:creationId xmlns:a16="http://schemas.microsoft.com/office/drawing/2014/main" id="{0ADAAF11-7D2B-2A1E-4018-82BDBE05476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62000" y="4838700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7" name="Text Placeholder 22">
            <a:extLst>
              <a:ext uri="{FF2B5EF4-FFF2-40B4-BE49-F238E27FC236}">
                <a16:creationId xmlns:a16="http://schemas.microsoft.com/office/drawing/2014/main" id="{6B8BDE5B-17D4-4A05-4E22-FD8FAFBAFF8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56557" y="6362700"/>
            <a:ext cx="16764000" cy="3065463"/>
          </a:xfrm>
          <a:prstGeom prst="rect">
            <a:avLst/>
          </a:prstGeom>
          <a:solidFill>
            <a:srgbClr val="000000">
              <a:alpha val="87000"/>
            </a:srgbClr>
          </a:solidFill>
        </p:spPr>
        <p:txBody>
          <a:bodyPr lIns="457200" tIns="457200" rIns="457200" bIns="457200"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8FC7EDC5-6C26-1C85-6FF7-83BB8797433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89214" y="49530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62B54142-6F6A-1B85-4D78-2A502A803DD4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8358563" cy="10528947"/>
          </a:xfrm>
          <a:custGeom>
            <a:avLst/>
            <a:gdLst/>
            <a:ahLst/>
            <a:cxnLst/>
            <a:rect l="l" t="t" r="r" b="b"/>
            <a:pathLst>
              <a:path w="18358563" h="18358563">
                <a:moveTo>
                  <a:pt x="0" y="0"/>
                </a:moveTo>
                <a:lnTo>
                  <a:pt x="18358563" y="0"/>
                </a:lnTo>
                <a:lnTo>
                  <a:pt x="18358563" y="18358562"/>
                </a:lnTo>
                <a:lnTo>
                  <a:pt x="0" y="18358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068" b="-59294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469BB0F-E4F4-4747-9083-451E81A95C47}"/>
              </a:ext>
            </a:extLst>
          </p:cNvPr>
          <p:cNvSpPr>
            <a:spLocks noGrp="1"/>
          </p:cNvSpPr>
          <p:nvPr/>
        </p:nvSpPr>
        <p:spPr>
          <a:xfrm>
            <a:off x="0" y="7003"/>
            <a:ext cx="18358558" cy="10775297"/>
          </a:xfrm>
          <a:custGeom>
            <a:avLst/>
            <a:gdLst/>
            <a:ahLst/>
            <a:cxnLst/>
            <a:rect l="l" t="t" r="r" b="b"/>
            <a:pathLst>
              <a:path w="4816592" h="2706381">
                <a:moveTo>
                  <a:pt x="0" y="0"/>
                </a:moveTo>
                <a:lnTo>
                  <a:pt x="4816592" y="0"/>
                </a:lnTo>
                <a:lnTo>
                  <a:pt x="4816592" y="2706381"/>
                </a:lnTo>
                <a:lnTo>
                  <a:pt x="0" y="2706381"/>
                </a:lnTo>
                <a:close/>
              </a:path>
            </a:pathLst>
          </a:custGeom>
          <a:solidFill>
            <a:srgbClr val="000000">
              <a:alpha val="46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78E60D-D3D2-062F-18FB-F7BE0AB12754}"/>
              </a:ext>
            </a:extLst>
          </p:cNvPr>
          <p:cNvSpPr>
            <a:spLocks noGrp="1"/>
          </p:cNvSpPr>
          <p:nvPr/>
        </p:nvSpPr>
        <p:spPr>
          <a:xfrm>
            <a:off x="0" y="-241947"/>
            <a:ext cx="18358562" cy="10833617"/>
          </a:xfrm>
          <a:prstGeom prst="rect">
            <a:avLst/>
          </a:prstGeom>
          <a:solidFill>
            <a:srgbClr val="000000">
              <a:alpha val="46000"/>
            </a:srgbClr>
          </a:solidFill>
        </p:spPr>
        <p:txBody>
          <a:bodyPr lIns="50800" tIns="50800" rIns="50800" bIns="50800" anchor="ctr"/>
          <a:lstStyle/>
          <a:p>
            <a:pPr algn="ctr">
              <a:lnSpc>
                <a:spcPts val="3000"/>
              </a:lnSpc>
              <a:buNone/>
            </a:pPr>
            <a:endParaRPr/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434C89B9-CABF-E91A-0DBD-6CDC1089EC0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781800" y="2705100"/>
            <a:ext cx="47244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481E2FC1-04E5-E981-8CB2-23B6B9CC0F4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4038600" y="4087966"/>
            <a:ext cx="10439400" cy="50292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s with Text and Key Sta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" y="0"/>
            <a:ext cx="18288000" cy="10287000"/>
          </a:xfrm>
          <a:prstGeom prst="rect">
            <a:avLst/>
          </a:prstGeom>
        </p:spPr>
      </p:pic>
      <p:sp>
        <p:nvSpPr>
          <p:cNvPr id="49" name="Text Placeholder 22">
            <a:extLst>
              <a:ext uri="{FF2B5EF4-FFF2-40B4-BE49-F238E27FC236}">
                <a16:creationId xmlns:a16="http://schemas.microsoft.com/office/drawing/2014/main" id="{FA20FF3A-8957-785C-3AD4-7D42C243D69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25109" y="6801405"/>
            <a:ext cx="8153400" cy="2285999"/>
          </a:xfrm>
        </p:spPr>
        <p:txBody>
          <a:bodyPr/>
          <a:lstStyle>
            <a:lvl1pPr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52" name="Text Placeholder 27">
            <a:extLst>
              <a:ext uri="{FF2B5EF4-FFF2-40B4-BE49-F238E27FC236}">
                <a16:creationId xmlns:a16="http://schemas.microsoft.com/office/drawing/2014/main" id="{24DD689A-3F59-8CD9-F97D-A4AD660EDD2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025109" y="5726001"/>
            <a:ext cx="4857104" cy="1075404"/>
          </a:xfrm>
        </p:spPr>
        <p:txBody>
          <a:bodyPr/>
          <a:lstStyle>
            <a:lvl1pPr>
              <a:buNone/>
              <a:defRPr sz="5400">
                <a:solidFill>
                  <a:schemeClr val="accent5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65" name="Text Placeholder 29">
            <a:extLst>
              <a:ext uri="{FF2B5EF4-FFF2-40B4-BE49-F238E27FC236}">
                <a16:creationId xmlns:a16="http://schemas.microsoft.com/office/drawing/2014/main" id="{0D85C032-CB85-21F2-DBBA-D69F1E554922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025104" y="97198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19" name="Picture Placeholder 61">
            <a:extLst>
              <a:ext uri="{FF2B5EF4-FFF2-40B4-BE49-F238E27FC236}">
                <a16:creationId xmlns:a16="http://schemas.microsoft.com/office/drawing/2014/main" id="{E202D0D2-8A9E-2C7A-CB7C-FB63661C594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828" y="1457326"/>
            <a:ext cx="5562599" cy="3189062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0" name="Picture Placeholder 61">
            <a:extLst>
              <a:ext uri="{FF2B5EF4-FFF2-40B4-BE49-F238E27FC236}">
                <a16:creationId xmlns:a16="http://schemas.microsoft.com/office/drawing/2014/main" id="{310C260B-22F3-E655-F577-A29E11E74BDB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6219721" y="1457326"/>
            <a:ext cx="6313584" cy="3189062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1" name="Picture Placeholder 61">
            <a:extLst>
              <a:ext uri="{FF2B5EF4-FFF2-40B4-BE49-F238E27FC236}">
                <a16:creationId xmlns:a16="http://schemas.microsoft.com/office/drawing/2014/main" id="{809FFFBA-3D4D-B978-786D-C54C598717A7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13182600" y="1457326"/>
            <a:ext cx="5454190" cy="3189062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67A8E93-D454-480F-76EC-200F1A0EA0FD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11277600" y="6115604"/>
            <a:ext cx="6161087" cy="2971800"/>
          </a:xfrm>
          <a:prstGeom prst="rect">
            <a:avLst/>
          </a:prstGeom>
          <a:ln w="60325">
            <a:solidFill>
              <a:schemeClr val="accent5"/>
            </a:solidFill>
          </a:ln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0FE22D0F-2868-A1BD-D0FE-B45562AB0D99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1658600" y="6515100"/>
            <a:ext cx="5486400" cy="2285999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Pictures with Text and Key Sta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15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76200" y="0"/>
            <a:ext cx="18440399" cy="10287000"/>
          </a:xfrm>
          <a:prstGeom prst="rect">
            <a:avLst/>
          </a:prstGeom>
        </p:spPr>
      </p:pic>
      <p:sp>
        <p:nvSpPr>
          <p:cNvPr id="49" name="Text Placeholder 22">
            <a:extLst>
              <a:ext uri="{FF2B5EF4-FFF2-40B4-BE49-F238E27FC236}">
                <a16:creationId xmlns:a16="http://schemas.microsoft.com/office/drawing/2014/main" id="{FA20FF3A-8957-785C-3AD4-7D42C243D69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25109" y="6801405"/>
            <a:ext cx="8153400" cy="2285999"/>
          </a:xfrm>
        </p:spPr>
        <p:txBody>
          <a:bodyPr/>
          <a:lstStyle>
            <a:lvl1pPr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52" name="Text Placeholder 27">
            <a:extLst>
              <a:ext uri="{FF2B5EF4-FFF2-40B4-BE49-F238E27FC236}">
                <a16:creationId xmlns:a16="http://schemas.microsoft.com/office/drawing/2014/main" id="{24DD689A-3F59-8CD9-F97D-A4AD660EDD2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025109" y="5726001"/>
            <a:ext cx="4857104" cy="1075404"/>
          </a:xfrm>
        </p:spPr>
        <p:txBody>
          <a:bodyPr/>
          <a:lstStyle>
            <a:lvl1pPr>
              <a:buNone/>
              <a:defRPr sz="540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65" name="Text Placeholder 29">
            <a:extLst>
              <a:ext uri="{FF2B5EF4-FFF2-40B4-BE49-F238E27FC236}">
                <a16:creationId xmlns:a16="http://schemas.microsoft.com/office/drawing/2014/main" id="{0D85C032-CB85-21F2-DBBA-D69F1E554922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025104" y="971980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9" name="Picture Placeholder 61">
            <a:extLst>
              <a:ext uri="{FF2B5EF4-FFF2-40B4-BE49-F238E27FC236}">
                <a16:creationId xmlns:a16="http://schemas.microsoft.com/office/drawing/2014/main" id="{9E03A674-229D-0DB7-7E7F-29C396D44E7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6200" y="1698371"/>
            <a:ext cx="5562599" cy="3189062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10" name="Picture Placeholder 61">
            <a:extLst>
              <a:ext uri="{FF2B5EF4-FFF2-40B4-BE49-F238E27FC236}">
                <a16:creationId xmlns:a16="http://schemas.microsoft.com/office/drawing/2014/main" id="{96FEB6AF-91A1-7D11-B9FA-535F158F58F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6042662" y="1698371"/>
            <a:ext cx="6313584" cy="3189062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11" name="Picture Placeholder 61">
            <a:extLst>
              <a:ext uri="{FF2B5EF4-FFF2-40B4-BE49-F238E27FC236}">
                <a16:creationId xmlns:a16="http://schemas.microsoft.com/office/drawing/2014/main" id="{1FDB7ED9-325F-C3BB-B74B-1ECD96C1377D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12760110" y="1698371"/>
            <a:ext cx="5454190" cy="3189062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ED4888E4-5A4A-D8CC-E46E-F852FF889EBD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1277600" y="6115604"/>
            <a:ext cx="6161087" cy="2971800"/>
          </a:xfrm>
          <a:prstGeom prst="rect">
            <a:avLst/>
          </a:prstGeom>
          <a:ln w="60325">
            <a:solidFill>
              <a:schemeClr val="accent2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pPr lvl="0">
              <a:buNone/>
            </a:pPr>
            <a:r>
              <a:t> 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CAAA3791-F5D1-D560-97D8-A3371BFD5213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1658600" y="6515100"/>
            <a:ext cx="5486400" cy="2285999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Picture with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76200" y="0"/>
            <a:ext cx="18440399" cy="10287000"/>
          </a:xfrm>
          <a:prstGeom prst="rect">
            <a:avLst/>
          </a:prstGeom>
        </p:spPr>
      </p:pic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DC5CD25D-75DE-D0FD-86F1-1E5EFFBBBA6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372600" y="4610099"/>
            <a:ext cx="8153400" cy="4894263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9" name="Text Placeholder 27">
            <a:extLst>
              <a:ext uri="{FF2B5EF4-FFF2-40B4-BE49-F238E27FC236}">
                <a16:creationId xmlns:a16="http://schemas.microsoft.com/office/drawing/2014/main" id="{B858FAAB-965B-50F3-596F-8E7B1F5CDBE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62000" y="4654567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DD08D4E9-747E-D0AF-0507-2612334B1B9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62000" y="5970979"/>
            <a:ext cx="7831017" cy="3564556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D3FEC269-450F-2A1C-B597-452D19F3F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62000" y="481281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16" name="Picture Placeholder 61">
            <a:extLst>
              <a:ext uri="{FF2B5EF4-FFF2-40B4-BE49-F238E27FC236}">
                <a16:creationId xmlns:a16="http://schemas.microsoft.com/office/drawing/2014/main" id="{8B245680-276D-690D-99DD-2E6860AFA3CD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20587"/>
            <a:ext cx="18274393" cy="4323305"/>
          </a:xfrm>
        </p:spPr>
        <p:txBody>
          <a:bodyPr/>
          <a:lstStyle/>
          <a:p>
            <a:r>
              <a:t>Click icon to add picture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Picture with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" y="0"/>
            <a:ext cx="18288000" cy="10287000"/>
          </a:xfrm>
          <a:prstGeom prst="rect">
            <a:avLst/>
          </a:prstGeom>
        </p:spPr>
      </p:pic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D6878D59-8879-0A1B-76D4-5A5B665D88C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9372600" y="4610099"/>
            <a:ext cx="8153400" cy="4894263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F74F9569-5538-3027-1DBB-2BF9FA3EC0F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62000" y="4654567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9E020D7F-B9AC-2655-E8C4-0F057738278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62000" y="5970979"/>
            <a:ext cx="7831017" cy="3564556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AD1B2464-3D81-7404-C75C-025E97976F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62000" y="481281"/>
            <a:ext cx="4114800" cy="398463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PHOTO CAPTION:</a:t>
            </a:r>
          </a:p>
        </p:txBody>
      </p:sp>
      <p:sp>
        <p:nvSpPr>
          <p:cNvPr id="31" name="Picture Placeholder 61">
            <a:extLst>
              <a:ext uri="{FF2B5EF4-FFF2-40B4-BE49-F238E27FC236}">
                <a16:creationId xmlns:a16="http://schemas.microsoft.com/office/drawing/2014/main" id="{16B39ED8-6312-8C5D-32B6-C78470217249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20587"/>
            <a:ext cx="18274393" cy="432330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t>Click icon to add picture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ec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8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8576" y="-28994"/>
            <a:ext cx="18287999" cy="1028700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F7F5BC34-CF2F-7098-D65F-261450D04110}"/>
              </a:ext>
            </a:extLst>
          </p:cNvPr>
          <p:cNvSpPr>
            <a:spLocks noGrp="1"/>
          </p:cNvSpPr>
          <p:nvPr/>
        </p:nvSpPr>
        <p:spPr>
          <a:xfrm flipH="1">
            <a:off x="15338530" y="7301797"/>
            <a:ext cx="3158415" cy="2985203"/>
          </a:xfrm>
          <a:custGeom>
            <a:avLst/>
            <a:gdLst/>
            <a:ahLst/>
            <a:cxnLst/>
            <a:rect l="l" t="t" r="r" b="b"/>
            <a:pathLst>
              <a:path w="3158415" h="4731707">
                <a:moveTo>
                  <a:pt x="3158414" y="0"/>
                </a:moveTo>
                <a:lnTo>
                  <a:pt x="0" y="0"/>
                </a:lnTo>
                <a:lnTo>
                  <a:pt x="0" y="4731708"/>
                </a:lnTo>
                <a:lnTo>
                  <a:pt x="3158414" y="4731708"/>
                </a:lnTo>
                <a:lnTo>
                  <a:pt x="3158414" y="0"/>
                </a:lnTo>
                <a:close/>
              </a:path>
            </a:pathLst>
          </a:custGeom>
          <a:blipFill>
            <a:blip r:embed="rId3"/>
            <a:stretch>
              <a:fillRect t="1" b="-58506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A4CE537-181E-3E71-A2BF-BD4849966395}"/>
              </a:ext>
            </a:extLst>
          </p:cNvPr>
          <p:cNvSpPr>
            <a:spLocks noGrp="1"/>
          </p:cNvSpPr>
          <p:nvPr/>
        </p:nvSpPr>
        <p:spPr>
          <a:xfrm>
            <a:off x="10101113" y="6826508"/>
            <a:ext cx="7740467" cy="3460492"/>
          </a:xfrm>
          <a:custGeom>
            <a:avLst/>
            <a:gdLst/>
            <a:ahLst/>
            <a:cxnLst/>
            <a:rect l="l" t="t" r="r" b="b"/>
            <a:pathLst>
              <a:path w="7740467" h="5157086">
                <a:moveTo>
                  <a:pt x="0" y="0"/>
                </a:moveTo>
                <a:lnTo>
                  <a:pt x="7740467" y="0"/>
                </a:lnTo>
                <a:lnTo>
                  <a:pt x="7740467" y="5157086"/>
                </a:lnTo>
                <a:lnTo>
                  <a:pt x="0" y="51570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902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9B14B00-94BD-13EC-C151-D597266C9BB0}"/>
              </a:ext>
            </a:extLst>
          </p:cNvPr>
          <p:cNvSpPr>
            <a:spLocks noGrp="1"/>
          </p:cNvSpPr>
          <p:nvPr/>
        </p:nvSpPr>
        <p:spPr>
          <a:xfrm>
            <a:off x="4795933" y="6436678"/>
            <a:ext cx="3709610" cy="3850322"/>
          </a:xfrm>
          <a:custGeom>
            <a:avLst/>
            <a:gdLst/>
            <a:ahLst/>
            <a:cxnLst/>
            <a:rect l="l" t="t" r="r" b="b"/>
            <a:pathLst>
              <a:path w="3709610" h="5546916">
                <a:moveTo>
                  <a:pt x="0" y="0"/>
                </a:moveTo>
                <a:lnTo>
                  <a:pt x="3709610" y="0"/>
                </a:lnTo>
                <a:lnTo>
                  <a:pt x="3709610" y="5546916"/>
                </a:lnTo>
                <a:lnTo>
                  <a:pt x="0" y="55469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72" b="-44336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DBB2AD9-2DF3-31DA-8CB9-FBB919B422E7}"/>
              </a:ext>
            </a:extLst>
          </p:cNvPr>
          <p:cNvSpPr>
            <a:spLocks noGrp="1"/>
          </p:cNvSpPr>
          <p:nvPr/>
        </p:nvSpPr>
        <p:spPr>
          <a:xfrm>
            <a:off x="1459506" y="7810213"/>
            <a:ext cx="2475037" cy="2476788"/>
          </a:xfrm>
          <a:custGeom>
            <a:avLst/>
            <a:gdLst/>
            <a:ahLst/>
            <a:cxnLst/>
            <a:rect l="l" t="t" r="r" b="b"/>
            <a:pathLst>
              <a:path w="2475037" h="3714877">
                <a:moveTo>
                  <a:pt x="0" y="0"/>
                </a:moveTo>
                <a:lnTo>
                  <a:pt x="2475037" y="0"/>
                </a:lnTo>
                <a:lnTo>
                  <a:pt x="2475037" y="3714877"/>
                </a:lnTo>
                <a:lnTo>
                  <a:pt x="0" y="37148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4998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8DC1801-2D0C-0781-C703-2C0CE7CAD22A}"/>
              </a:ext>
            </a:extLst>
          </p:cNvPr>
          <p:cNvSpPr>
            <a:spLocks noGrp="1"/>
          </p:cNvSpPr>
          <p:nvPr/>
        </p:nvSpPr>
        <p:spPr>
          <a:xfrm>
            <a:off x="2545289" y="7049729"/>
            <a:ext cx="3551684" cy="3237271"/>
          </a:xfrm>
          <a:custGeom>
            <a:avLst/>
            <a:gdLst/>
            <a:ahLst/>
            <a:cxnLst/>
            <a:rect l="l" t="t" r="r" b="b"/>
            <a:pathLst>
              <a:path w="3551684" h="5310771">
                <a:moveTo>
                  <a:pt x="0" y="0"/>
                </a:moveTo>
                <a:lnTo>
                  <a:pt x="3551684" y="0"/>
                </a:lnTo>
                <a:lnTo>
                  <a:pt x="3551684" y="5310770"/>
                </a:lnTo>
                <a:lnTo>
                  <a:pt x="0" y="53107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11" b="-64361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9559213-D91E-9B6D-8AD6-1BF19B937920}"/>
              </a:ext>
            </a:extLst>
          </p:cNvPr>
          <p:cNvSpPr>
            <a:spLocks noGrp="1"/>
          </p:cNvSpPr>
          <p:nvPr/>
        </p:nvSpPr>
        <p:spPr>
          <a:xfrm>
            <a:off x="7712471" y="5835883"/>
            <a:ext cx="4641022" cy="4451117"/>
          </a:xfrm>
          <a:custGeom>
            <a:avLst/>
            <a:gdLst/>
            <a:ahLst/>
            <a:cxnLst/>
            <a:rect l="l" t="t" r="r" b="b"/>
            <a:pathLst>
              <a:path w="4641022" h="8888177">
                <a:moveTo>
                  <a:pt x="0" y="0"/>
                </a:moveTo>
                <a:lnTo>
                  <a:pt x="4641022" y="0"/>
                </a:lnTo>
                <a:lnTo>
                  <a:pt x="4641022" y="8888177"/>
                </a:lnTo>
                <a:lnTo>
                  <a:pt x="0" y="88881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27834" b="-99684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5F7516D-E13C-2E09-6273-829DEB059827}"/>
              </a:ext>
            </a:extLst>
          </p:cNvPr>
          <p:cNvSpPr>
            <a:spLocks noGrp="1"/>
          </p:cNvSpPr>
          <p:nvPr/>
        </p:nvSpPr>
        <p:spPr>
          <a:xfrm>
            <a:off x="7578683" y="7649125"/>
            <a:ext cx="2522430" cy="2637875"/>
          </a:xfrm>
          <a:custGeom>
            <a:avLst/>
            <a:gdLst/>
            <a:ahLst/>
            <a:cxnLst/>
            <a:rect l="l" t="t" r="r" b="b"/>
            <a:pathLst>
              <a:path w="2522430" h="3769388">
                <a:moveTo>
                  <a:pt x="0" y="0"/>
                </a:moveTo>
                <a:lnTo>
                  <a:pt x="2522430" y="0"/>
                </a:lnTo>
                <a:lnTo>
                  <a:pt x="2522430" y="3769388"/>
                </a:lnTo>
                <a:lnTo>
                  <a:pt x="0" y="37693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71" b="-43164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56A89AA-B480-4DBA-D184-4A56F8CD4E7B}"/>
              </a:ext>
            </a:extLst>
          </p:cNvPr>
          <p:cNvSpPr>
            <a:spLocks noGrp="1"/>
          </p:cNvSpPr>
          <p:nvPr/>
        </p:nvSpPr>
        <p:spPr>
          <a:xfrm flipH="1">
            <a:off x="4321131" y="7248145"/>
            <a:ext cx="2778508" cy="3038855"/>
          </a:xfrm>
          <a:custGeom>
            <a:avLst/>
            <a:gdLst/>
            <a:ahLst/>
            <a:cxnLst/>
            <a:rect l="l" t="t" r="r" b="b"/>
            <a:pathLst>
              <a:path w="2778508" h="4170368">
                <a:moveTo>
                  <a:pt x="2778508" y="0"/>
                </a:moveTo>
                <a:lnTo>
                  <a:pt x="0" y="0"/>
                </a:lnTo>
                <a:lnTo>
                  <a:pt x="0" y="4170368"/>
                </a:lnTo>
                <a:lnTo>
                  <a:pt x="2778508" y="4170368"/>
                </a:lnTo>
                <a:lnTo>
                  <a:pt x="2778508" y="0"/>
                </a:lnTo>
                <a:close/>
              </a:path>
            </a:pathLst>
          </a:custGeom>
          <a:blipFill>
            <a:blip r:embed="rId10"/>
            <a:stretch>
              <a:fillRect b="-37235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B0AB3C2-D367-8874-0055-CADC8365CD3C}"/>
              </a:ext>
            </a:extLst>
          </p:cNvPr>
          <p:cNvSpPr>
            <a:spLocks noGrp="1"/>
          </p:cNvSpPr>
          <p:nvPr/>
        </p:nvSpPr>
        <p:spPr>
          <a:xfrm>
            <a:off x="2170562" y="8351107"/>
            <a:ext cx="61502" cy="22897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1988"/>
              </a:lnSpc>
              <a:spcBef>
                <a:spcPct val="0"/>
              </a:spcBef>
              <a:buNone/>
            </a:pPr>
            <a:endParaRPr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C94551E3-9320-1A12-64E0-311CEB325478}"/>
              </a:ext>
            </a:extLst>
          </p:cNvPr>
          <p:cNvSpPr>
            <a:spLocks noGrp="1"/>
          </p:cNvSpPr>
          <p:nvPr/>
        </p:nvSpPr>
        <p:spPr>
          <a:xfrm flipH="1">
            <a:off x="-361345" y="7301797"/>
            <a:ext cx="3501376" cy="2985203"/>
          </a:xfrm>
          <a:custGeom>
            <a:avLst/>
            <a:gdLst/>
            <a:ahLst/>
            <a:cxnLst/>
            <a:rect l="l" t="t" r="r" b="b"/>
            <a:pathLst>
              <a:path w="3501376" h="5235547">
                <a:moveTo>
                  <a:pt x="3501376" y="0"/>
                </a:moveTo>
                <a:lnTo>
                  <a:pt x="0" y="0"/>
                </a:lnTo>
                <a:lnTo>
                  <a:pt x="0" y="5235547"/>
                </a:lnTo>
                <a:lnTo>
                  <a:pt x="3501376" y="5235547"/>
                </a:lnTo>
                <a:lnTo>
                  <a:pt x="3501376" y="0"/>
                </a:lnTo>
                <a:close/>
              </a:path>
            </a:pathLst>
          </a:custGeom>
          <a:blipFill>
            <a:blip r:embed="rId11"/>
            <a:stretch>
              <a:fillRect t="-331" b="-75715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DCD17FBD-5B7A-C1B4-BAA9-EE79A5AE3FB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62617" y="798470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B306EE48-E02C-C1C5-D380-26BB39BFA92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62618" y="2848988"/>
            <a:ext cx="3792911" cy="4468634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FF358C85-C43C-9AF4-B60C-EC78A0F16B2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62617" y="2279142"/>
            <a:ext cx="3792911" cy="381000"/>
          </a:xfrm>
        </p:spPr>
        <p:txBody>
          <a:bodyPr/>
          <a:lstStyle>
            <a:lvl1pPr>
              <a:buNone/>
              <a:defRPr sz="200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129A1966-9B8F-50EA-E4FE-D1F4C3279BED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066163" y="2271226"/>
            <a:ext cx="3792911" cy="381000"/>
          </a:xfrm>
        </p:spPr>
        <p:txBody>
          <a:bodyPr/>
          <a:lstStyle>
            <a:lvl1pPr>
              <a:buNone/>
              <a:defRPr sz="2000">
                <a:solidFill>
                  <a:schemeClr val="accent4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1B87AE4E-43C7-3250-C73E-F3A6DE7F7259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9144131" y="2267441"/>
            <a:ext cx="3792911" cy="381000"/>
          </a:xfrm>
        </p:spPr>
        <p:txBody>
          <a:bodyPr/>
          <a:lstStyle>
            <a:lvl1pPr>
              <a:buNone/>
              <a:defRPr sz="2000">
                <a:solidFill>
                  <a:schemeClr val="accent3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6F201ECF-27B6-C2DA-E416-BB171328281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3303926" y="2267441"/>
            <a:ext cx="3792911" cy="381000"/>
          </a:xfrm>
        </p:spPr>
        <p:txBody>
          <a:bodyPr/>
          <a:lstStyle>
            <a:lvl1pPr>
              <a:buNone/>
              <a:defRPr sz="2000">
                <a:solidFill>
                  <a:schemeClr val="accent5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2B0CB974-04F1-281D-A904-AD809047B9D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66163" y="2833163"/>
            <a:ext cx="3792911" cy="4468634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4C929F40-DF76-7408-39DF-2F09D4157953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9173414" y="2848988"/>
            <a:ext cx="3792911" cy="4468634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26B0BF1D-ECE7-45FF-A1F6-CC84847CA4EF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3303926" y="2833163"/>
            <a:ext cx="3792911" cy="4468634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tx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sectio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-495945"/>
            <a:ext cx="18440400" cy="10782946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1D4FC26E-A6DB-CCE4-D063-E81D8BFB552A}"/>
              </a:ext>
            </a:extLst>
          </p:cNvPr>
          <p:cNvSpPr>
            <a:spLocks noGrp="1"/>
          </p:cNvSpPr>
          <p:nvPr/>
        </p:nvSpPr>
        <p:spPr>
          <a:xfrm flipH="1">
            <a:off x="15338530" y="7301797"/>
            <a:ext cx="3158415" cy="2985203"/>
          </a:xfrm>
          <a:custGeom>
            <a:avLst/>
            <a:gdLst/>
            <a:ahLst/>
            <a:cxnLst/>
            <a:rect l="l" t="t" r="r" b="b"/>
            <a:pathLst>
              <a:path w="3158415" h="4731707">
                <a:moveTo>
                  <a:pt x="3158414" y="0"/>
                </a:moveTo>
                <a:lnTo>
                  <a:pt x="0" y="0"/>
                </a:lnTo>
                <a:lnTo>
                  <a:pt x="0" y="4731708"/>
                </a:lnTo>
                <a:lnTo>
                  <a:pt x="3158414" y="4731708"/>
                </a:lnTo>
                <a:lnTo>
                  <a:pt x="3158414" y="0"/>
                </a:lnTo>
                <a:close/>
              </a:path>
            </a:pathLst>
          </a:custGeom>
          <a:blipFill>
            <a:blip r:embed="rId3"/>
            <a:stretch>
              <a:fillRect t="1" b="-58506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B231BA21-6115-8EE6-7891-615A684D36F1}"/>
              </a:ext>
            </a:extLst>
          </p:cNvPr>
          <p:cNvSpPr>
            <a:spLocks noGrp="1"/>
          </p:cNvSpPr>
          <p:nvPr/>
        </p:nvSpPr>
        <p:spPr>
          <a:xfrm>
            <a:off x="10101113" y="6826508"/>
            <a:ext cx="7740467" cy="3460492"/>
          </a:xfrm>
          <a:custGeom>
            <a:avLst/>
            <a:gdLst/>
            <a:ahLst/>
            <a:cxnLst/>
            <a:rect l="l" t="t" r="r" b="b"/>
            <a:pathLst>
              <a:path w="7740467" h="5157086">
                <a:moveTo>
                  <a:pt x="0" y="0"/>
                </a:moveTo>
                <a:lnTo>
                  <a:pt x="7740467" y="0"/>
                </a:lnTo>
                <a:lnTo>
                  <a:pt x="7740467" y="5157086"/>
                </a:lnTo>
                <a:lnTo>
                  <a:pt x="0" y="51570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902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D9D43AB7-95D6-A6EB-20E4-AAAB847F549E}"/>
              </a:ext>
            </a:extLst>
          </p:cNvPr>
          <p:cNvSpPr>
            <a:spLocks noGrp="1"/>
          </p:cNvSpPr>
          <p:nvPr/>
        </p:nvSpPr>
        <p:spPr>
          <a:xfrm>
            <a:off x="4795933" y="6436678"/>
            <a:ext cx="3709610" cy="3850322"/>
          </a:xfrm>
          <a:custGeom>
            <a:avLst/>
            <a:gdLst/>
            <a:ahLst/>
            <a:cxnLst/>
            <a:rect l="l" t="t" r="r" b="b"/>
            <a:pathLst>
              <a:path w="3709610" h="5546916">
                <a:moveTo>
                  <a:pt x="0" y="0"/>
                </a:moveTo>
                <a:lnTo>
                  <a:pt x="3709610" y="0"/>
                </a:lnTo>
                <a:lnTo>
                  <a:pt x="3709610" y="5546916"/>
                </a:lnTo>
                <a:lnTo>
                  <a:pt x="0" y="55469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72" b="-44336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83EC3670-A135-429D-4815-549314AE458D}"/>
              </a:ext>
            </a:extLst>
          </p:cNvPr>
          <p:cNvSpPr>
            <a:spLocks noGrp="1"/>
          </p:cNvSpPr>
          <p:nvPr/>
        </p:nvSpPr>
        <p:spPr>
          <a:xfrm>
            <a:off x="1459506" y="7810213"/>
            <a:ext cx="2475037" cy="2476788"/>
          </a:xfrm>
          <a:custGeom>
            <a:avLst/>
            <a:gdLst/>
            <a:ahLst/>
            <a:cxnLst/>
            <a:rect l="l" t="t" r="r" b="b"/>
            <a:pathLst>
              <a:path w="2475037" h="3714877">
                <a:moveTo>
                  <a:pt x="0" y="0"/>
                </a:moveTo>
                <a:lnTo>
                  <a:pt x="2475037" y="0"/>
                </a:lnTo>
                <a:lnTo>
                  <a:pt x="2475037" y="3714877"/>
                </a:lnTo>
                <a:lnTo>
                  <a:pt x="0" y="37148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4998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6622D425-7536-22C2-6590-B9E026B2E0DA}"/>
              </a:ext>
            </a:extLst>
          </p:cNvPr>
          <p:cNvSpPr>
            <a:spLocks noGrp="1"/>
          </p:cNvSpPr>
          <p:nvPr/>
        </p:nvSpPr>
        <p:spPr>
          <a:xfrm>
            <a:off x="2545289" y="7049729"/>
            <a:ext cx="3551684" cy="3237271"/>
          </a:xfrm>
          <a:custGeom>
            <a:avLst/>
            <a:gdLst/>
            <a:ahLst/>
            <a:cxnLst/>
            <a:rect l="l" t="t" r="r" b="b"/>
            <a:pathLst>
              <a:path w="3551684" h="5310771">
                <a:moveTo>
                  <a:pt x="0" y="0"/>
                </a:moveTo>
                <a:lnTo>
                  <a:pt x="3551684" y="0"/>
                </a:lnTo>
                <a:lnTo>
                  <a:pt x="3551684" y="5310770"/>
                </a:lnTo>
                <a:lnTo>
                  <a:pt x="0" y="53107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11" b="-64361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AF8FB703-5B04-628E-9324-59726ADA2807}"/>
              </a:ext>
            </a:extLst>
          </p:cNvPr>
          <p:cNvSpPr>
            <a:spLocks noGrp="1"/>
          </p:cNvSpPr>
          <p:nvPr/>
        </p:nvSpPr>
        <p:spPr>
          <a:xfrm>
            <a:off x="7712471" y="5835883"/>
            <a:ext cx="4641022" cy="4451117"/>
          </a:xfrm>
          <a:custGeom>
            <a:avLst/>
            <a:gdLst/>
            <a:ahLst/>
            <a:cxnLst/>
            <a:rect l="l" t="t" r="r" b="b"/>
            <a:pathLst>
              <a:path w="4641022" h="8888177">
                <a:moveTo>
                  <a:pt x="0" y="0"/>
                </a:moveTo>
                <a:lnTo>
                  <a:pt x="4641022" y="0"/>
                </a:lnTo>
                <a:lnTo>
                  <a:pt x="4641022" y="8888177"/>
                </a:lnTo>
                <a:lnTo>
                  <a:pt x="0" y="88881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27834" b="-99684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4A821A91-1BD6-EFA2-B9D2-D0A248D62B9D}"/>
              </a:ext>
            </a:extLst>
          </p:cNvPr>
          <p:cNvSpPr>
            <a:spLocks noGrp="1"/>
          </p:cNvSpPr>
          <p:nvPr/>
        </p:nvSpPr>
        <p:spPr>
          <a:xfrm>
            <a:off x="7578683" y="7649125"/>
            <a:ext cx="2522430" cy="2637875"/>
          </a:xfrm>
          <a:custGeom>
            <a:avLst/>
            <a:gdLst/>
            <a:ahLst/>
            <a:cxnLst/>
            <a:rect l="l" t="t" r="r" b="b"/>
            <a:pathLst>
              <a:path w="2522430" h="3769388">
                <a:moveTo>
                  <a:pt x="0" y="0"/>
                </a:moveTo>
                <a:lnTo>
                  <a:pt x="2522430" y="0"/>
                </a:lnTo>
                <a:lnTo>
                  <a:pt x="2522430" y="3769388"/>
                </a:lnTo>
                <a:lnTo>
                  <a:pt x="0" y="37693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71" b="-43164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CE6983C3-CADA-4720-C4A0-9F3DFD4DB63C}"/>
              </a:ext>
            </a:extLst>
          </p:cNvPr>
          <p:cNvSpPr>
            <a:spLocks noGrp="1"/>
          </p:cNvSpPr>
          <p:nvPr/>
        </p:nvSpPr>
        <p:spPr>
          <a:xfrm flipH="1">
            <a:off x="4321131" y="7248145"/>
            <a:ext cx="2778508" cy="3038855"/>
          </a:xfrm>
          <a:custGeom>
            <a:avLst/>
            <a:gdLst/>
            <a:ahLst/>
            <a:cxnLst/>
            <a:rect l="l" t="t" r="r" b="b"/>
            <a:pathLst>
              <a:path w="2778508" h="4170368">
                <a:moveTo>
                  <a:pt x="2778508" y="0"/>
                </a:moveTo>
                <a:lnTo>
                  <a:pt x="0" y="0"/>
                </a:lnTo>
                <a:lnTo>
                  <a:pt x="0" y="4170368"/>
                </a:lnTo>
                <a:lnTo>
                  <a:pt x="2778508" y="4170368"/>
                </a:lnTo>
                <a:lnTo>
                  <a:pt x="2778508" y="0"/>
                </a:lnTo>
                <a:close/>
              </a:path>
            </a:pathLst>
          </a:custGeom>
          <a:blipFill>
            <a:blip r:embed="rId10"/>
            <a:stretch>
              <a:fillRect b="-37235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655F8968-D2A1-9F70-D0BF-72E5E1DBCC99}"/>
              </a:ext>
            </a:extLst>
          </p:cNvPr>
          <p:cNvSpPr>
            <a:spLocks noGrp="1"/>
          </p:cNvSpPr>
          <p:nvPr/>
        </p:nvSpPr>
        <p:spPr>
          <a:xfrm>
            <a:off x="2170562" y="8351107"/>
            <a:ext cx="61502" cy="22897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1988"/>
              </a:lnSpc>
              <a:spcBef>
                <a:spcPct val="0"/>
              </a:spcBef>
              <a:buNone/>
            </a:pPr>
            <a:endParaRPr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AC49BF44-F7FC-B0DA-9229-1BF8AEC41163}"/>
              </a:ext>
            </a:extLst>
          </p:cNvPr>
          <p:cNvSpPr>
            <a:spLocks noGrp="1"/>
          </p:cNvSpPr>
          <p:nvPr/>
        </p:nvSpPr>
        <p:spPr>
          <a:xfrm flipH="1">
            <a:off x="-361345" y="7301797"/>
            <a:ext cx="3501376" cy="2985203"/>
          </a:xfrm>
          <a:custGeom>
            <a:avLst/>
            <a:gdLst/>
            <a:ahLst/>
            <a:cxnLst/>
            <a:rect l="l" t="t" r="r" b="b"/>
            <a:pathLst>
              <a:path w="3501376" h="5235547">
                <a:moveTo>
                  <a:pt x="3501376" y="0"/>
                </a:moveTo>
                <a:lnTo>
                  <a:pt x="0" y="0"/>
                </a:lnTo>
                <a:lnTo>
                  <a:pt x="0" y="5235547"/>
                </a:lnTo>
                <a:lnTo>
                  <a:pt x="3501376" y="5235547"/>
                </a:lnTo>
                <a:lnTo>
                  <a:pt x="3501376" y="0"/>
                </a:lnTo>
                <a:close/>
              </a:path>
            </a:pathLst>
          </a:custGeom>
          <a:blipFill>
            <a:blip r:embed="rId11"/>
            <a:stretch>
              <a:fillRect t="-331" b="-75715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DEE15637-581A-81EB-7012-A1DEB1FC2EF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62617" y="798470"/>
            <a:ext cx="6400800" cy="1050205"/>
          </a:xfrm>
        </p:spPr>
        <p:txBody>
          <a:bodyPr/>
          <a:lstStyle>
            <a:lvl1pPr>
              <a:buNone/>
              <a:defRPr sz="68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t>HEADLINE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BBFADCD2-E5B1-391B-6DD5-BEB15BA69A0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62618" y="2848988"/>
            <a:ext cx="3792911" cy="4468634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7C5F3B34-CFC3-59C6-864A-E206A52A8E7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046987" y="2849059"/>
            <a:ext cx="3792911" cy="4468634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AD3691B-B453-3672-CE91-9CB830E8071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108110" y="2849240"/>
            <a:ext cx="3792911" cy="4468634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CBCCCCD5-4C39-99B0-FDDD-0BA3AA6BEB8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3310486" y="2843185"/>
            <a:ext cx="3792911" cy="4468634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80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buNone/>
            </a:pPr>
            <a:r>
              <a:rPr sz="1900"/>
              <a:t>Text</a:t>
            </a:r>
            <a:endParaRPr/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A379B330-6BCB-10F2-260C-81809985F0A4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962617" y="2279142"/>
            <a:ext cx="3792911" cy="381000"/>
          </a:xfrm>
        </p:spPr>
        <p:txBody>
          <a:bodyPr/>
          <a:lstStyle>
            <a:lvl1pPr>
              <a:buNone/>
              <a:defRPr sz="200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7706DA95-1216-9E07-DF99-E53090C6760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066163" y="2271226"/>
            <a:ext cx="3792911" cy="381000"/>
          </a:xfrm>
        </p:spPr>
        <p:txBody>
          <a:bodyPr/>
          <a:lstStyle>
            <a:lvl1pPr>
              <a:buNone/>
              <a:defRPr sz="200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6562E153-1C6A-2937-A3FB-23B8858A54A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9144131" y="2267441"/>
            <a:ext cx="3792911" cy="381000"/>
          </a:xfrm>
        </p:spPr>
        <p:txBody>
          <a:bodyPr/>
          <a:lstStyle>
            <a:lvl1pPr>
              <a:buNone/>
              <a:defRPr sz="200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54CE3015-D67B-4737-4662-68731314812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3303926" y="2267441"/>
            <a:ext cx="3792911" cy="381000"/>
          </a:xfrm>
        </p:spPr>
        <p:txBody>
          <a:bodyPr/>
          <a:lstStyle>
            <a:lvl1pPr>
              <a:buNone/>
              <a:defRPr sz="200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>
                <a:solidFill>
                  <a:schemeClr val="accent2"/>
                </a:solidFill>
              </a:defRPr>
            </a:lvl2pPr>
            <a:lvl3pPr>
              <a:buNone/>
              <a:defRPr>
                <a:solidFill>
                  <a:schemeClr val="accent2"/>
                </a:solidFill>
              </a:defRPr>
            </a:lvl3pPr>
            <a:lvl4pPr>
              <a:buNone/>
              <a:defRPr>
                <a:solidFill>
                  <a:schemeClr val="accent2"/>
                </a:solidFill>
              </a:defRPr>
            </a:lvl4pPr>
            <a:lvl5pPr>
              <a:buNone/>
              <a:defRPr>
                <a:solidFill>
                  <a:schemeClr val="accent2"/>
                </a:solidFill>
              </a:defRPr>
            </a:lvl5pPr>
          </a:lstStyle>
          <a:p>
            <a:pPr lvl="0">
              <a:buNone/>
            </a:pPr>
            <a:r>
              <a:t>HEADER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5"/>
          <p:cNvPicPr>
            <a:picLocks noChangeAspect="1"/>
          </p:cNvPicPr>
          <p:nvPr/>
        </p:nvPicPr>
        <p:blipFill>
          <a:blip r:embed="rId2"/>
          <a:srcRect l="75835" b="4071"/>
          <a:stretch>
            <a:fillRect/>
          </a:stretch>
        </p:blipFill>
        <p:spPr>
          <a:xfrm>
            <a:off x="14097000" y="0"/>
            <a:ext cx="4419074" cy="9867900"/>
          </a:xfrm>
          <a:prstGeom prst="rect">
            <a:avLst/>
          </a:prstGeom>
        </p:spPr>
      </p:pic>
      <p:pic>
        <p:nvPicPr>
          <p:cNvPr id="29" name="Picture 17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865" y="114300"/>
            <a:ext cx="18287999" cy="10287000"/>
          </a:xfrm>
          <a:prstGeom prst="rect">
            <a:avLst/>
          </a:prstGeom>
        </p:spPr>
      </p:pic>
      <p:sp>
        <p:nvSpPr>
          <p:cNvPr id="17" name="Freeform 3">
            <a:extLst>
              <a:ext uri="{FF2B5EF4-FFF2-40B4-BE49-F238E27FC236}">
                <a16:creationId xmlns:a16="http://schemas.microsoft.com/office/drawing/2014/main" id="{530ABCE7-6D5D-837C-B278-DF6700BC12C0}"/>
              </a:ext>
            </a:extLst>
          </p:cNvPr>
          <p:cNvSpPr>
            <a:spLocks noGrp="1"/>
          </p:cNvSpPr>
          <p:nvPr/>
        </p:nvSpPr>
        <p:spPr>
          <a:xfrm>
            <a:off x="7469908" y="8159940"/>
            <a:ext cx="9789392" cy="1062985"/>
          </a:xfrm>
          <a:custGeom>
            <a:avLst/>
            <a:gdLst/>
            <a:ahLst/>
            <a:cxnLst/>
            <a:rect l="l" t="t" r="r" b="b"/>
            <a:pathLst>
              <a:path w="2578276" h="279963">
                <a:moveTo>
                  <a:pt x="11863" y="0"/>
                </a:moveTo>
                <a:lnTo>
                  <a:pt x="2566413" y="0"/>
                </a:lnTo>
                <a:cubicBezTo>
                  <a:pt x="2569559" y="0"/>
                  <a:pt x="2572577" y="1250"/>
                  <a:pt x="2574801" y="3475"/>
                </a:cubicBezTo>
                <a:cubicBezTo>
                  <a:pt x="2577026" y="5699"/>
                  <a:pt x="2578276" y="8717"/>
                  <a:pt x="2578276" y="11863"/>
                </a:cubicBezTo>
                <a:lnTo>
                  <a:pt x="2578276" y="268100"/>
                </a:lnTo>
                <a:cubicBezTo>
                  <a:pt x="2578276" y="271247"/>
                  <a:pt x="2577026" y="274264"/>
                  <a:pt x="2574801" y="276489"/>
                </a:cubicBezTo>
                <a:cubicBezTo>
                  <a:pt x="2572577" y="278713"/>
                  <a:pt x="2569559" y="279963"/>
                  <a:pt x="2566413" y="279963"/>
                </a:cubicBezTo>
                <a:lnTo>
                  <a:pt x="11863" y="279963"/>
                </a:lnTo>
                <a:cubicBezTo>
                  <a:pt x="5311" y="279963"/>
                  <a:pt x="0" y="274652"/>
                  <a:pt x="0" y="268100"/>
                </a:cubicBezTo>
                <a:lnTo>
                  <a:pt x="0" y="11863"/>
                </a:lnTo>
                <a:cubicBezTo>
                  <a:pt x="0" y="8717"/>
                  <a:pt x="1250" y="5699"/>
                  <a:pt x="3475" y="3475"/>
                </a:cubicBezTo>
                <a:cubicBezTo>
                  <a:pt x="5699" y="1250"/>
                  <a:pt x="8717" y="0"/>
                  <a:pt x="11863" y="0"/>
                </a:cubicBez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BE70DA63-68F4-E600-7415-7B26ECF860E4}"/>
              </a:ext>
            </a:extLst>
          </p:cNvPr>
          <p:cNvSpPr>
            <a:spLocks noGrp="1"/>
          </p:cNvSpPr>
          <p:nvPr/>
        </p:nvSpPr>
        <p:spPr>
          <a:xfrm>
            <a:off x="1028700" y="1028700"/>
            <a:ext cx="2966636" cy="1158108"/>
          </a:xfrm>
          <a:custGeom>
            <a:avLst/>
            <a:gdLst/>
            <a:ahLst/>
            <a:cxnLst/>
            <a:rect l="l" t="t" r="r" b="b"/>
            <a:pathLst>
              <a:path w="2966636" h="1158108">
                <a:moveTo>
                  <a:pt x="0" y="0"/>
                </a:moveTo>
                <a:lnTo>
                  <a:pt x="2966636" y="0"/>
                </a:lnTo>
                <a:lnTo>
                  <a:pt x="2966636" y="1158108"/>
                </a:lnTo>
                <a:lnTo>
                  <a:pt x="0" y="11581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085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5395A3CE-B7BC-29AF-8F07-DC20EC462B1A}"/>
              </a:ext>
            </a:extLst>
          </p:cNvPr>
          <p:cNvSpPr>
            <a:spLocks noGrp="1"/>
          </p:cNvSpPr>
          <p:nvPr/>
        </p:nvSpPr>
        <p:spPr>
          <a:xfrm>
            <a:off x="2170562" y="8351107"/>
            <a:ext cx="61502" cy="22897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1988"/>
              </a:lnSpc>
              <a:spcBef>
                <a:spcPct val="0"/>
              </a:spcBef>
              <a:buNone/>
            </a:pPr>
            <a:endParaRPr/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8D4F6BEF-08F4-600B-6889-32D962F6B470}"/>
              </a:ext>
            </a:extLst>
          </p:cNvPr>
          <p:cNvSpPr>
            <a:spLocks noGrp="1"/>
          </p:cNvSpPr>
          <p:nvPr/>
        </p:nvSpPr>
        <p:spPr>
          <a:xfrm>
            <a:off x="3394696" y="3395034"/>
            <a:ext cx="11498608" cy="3267709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6369"/>
              </a:lnSpc>
              <a:buNone/>
            </a:pPr>
            <a:r>
              <a:rPr sz="6999" b="1" spc="-195">
                <a:solidFill>
                  <a:srgbClr val="000000"/>
                </a:solidFill>
                <a:latin typeface="Radnika Next SemiBold Condensed"/>
                <a:ea typeface="Radnika Next SemiBold Condensed"/>
                <a:cs typeface="Radnika Next SemiBold Condensed"/>
              </a:rPr>
              <a:t>Together let’s build an economy that works. </a:t>
            </a:r>
          </a:p>
          <a:p>
            <a:pPr algn="l">
              <a:lnSpc>
                <a:spcPts val="6369"/>
              </a:lnSpc>
              <a:buNone/>
            </a:pPr>
            <a:endParaRPr sz="6999" b="1" spc="-195">
              <a:solidFill>
                <a:srgbClr val="000000"/>
              </a:solidFill>
              <a:latin typeface="Radnika Next SemiBold Condensed"/>
              <a:ea typeface="Radnika Next SemiBold Condensed"/>
              <a:cs typeface="Radnika Next SemiBold Condensed"/>
            </a:endParaRPr>
          </a:p>
          <a:p>
            <a:pPr algn="l">
              <a:lnSpc>
                <a:spcPts val="6369"/>
              </a:lnSpc>
              <a:buNone/>
            </a:pPr>
            <a:r>
              <a:rPr sz="6999" b="1" spc="-195">
                <a:solidFill>
                  <a:schemeClr val="accent2"/>
                </a:solidFill>
                <a:latin typeface="Radnika Next SemiBold Condensed"/>
                <a:ea typeface="Radnika Next SemiBold Condensed"/>
                <a:cs typeface="Radnika Next SemiBold Condensed"/>
              </a:rPr>
              <a:t>For everyone.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C1B5F51-D9BD-904F-3DF1-A32A9655701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0363200" y="8288207"/>
            <a:ext cx="6705600" cy="806450"/>
          </a:xfrm>
        </p:spPr>
        <p:txBody>
          <a:bodyPr/>
          <a:lstStyle>
            <a:lvl1pPr algn="r">
              <a:buNone/>
              <a:defRPr sz="2000"/>
            </a:lvl1pPr>
          </a:lstStyle>
          <a:p>
            <a:pPr lvl="0">
              <a:buNone/>
            </a:pPr>
            <a:r>
              <a:t>Name</a:t>
            </a:r>
          </a:p>
          <a:p>
            <a:pPr lvl="0">
              <a:buNone/>
            </a:pPr>
            <a:r>
              <a:t>Title, Redefine Alliance | name@redefinealliance.org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530ABCE7-6D5D-837C-B278-DF6700BC12C0}"/>
              </a:ext>
            </a:extLst>
          </p:cNvPr>
          <p:cNvSpPr>
            <a:spLocks noGrp="1"/>
          </p:cNvSpPr>
          <p:nvPr/>
        </p:nvSpPr>
        <p:spPr>
          <a:xfrm>
            <a:off x="7469908" y="8159940"/>
            <a:ext cx="9789392" cy="1062985"/>
          </a:xfrm>
          <a:custGeom>
            <a:avLst/>
            <a:gdLst/>
            <a:ahLst/>
            <a:cxnLst/>
            <a:rect l="l" t="t" r="r" b="b"/>
            <a:pathLst>
              <a:path w="2578276" h="279963">
                <a:moveTo>
                  <a:pt x="11863" y="0"/>
                </a:moveTo>
                <a:lnTo>
                  <a:pt x="2566413" y="0"/>
                </a:lnTo>
                <a:cubicBezTo>
                  <a:pt x="2569559" y="0"/>
                  <a:pt x="2572577" y="1250"/>
                  <a:pt x="2574801" y="3475"/>
                </a:cubicBezTo>
                <a:cubicBezTo>
                  <a:pt x="2577026" y="5699"/>
                  <a:pt x="2578276" y="8717"/>
                  <a:pt x="2578276" y="11863"/>
                </a:cubicBezTo>
                <a:lnTo>
                  <a:pt x="2578276" y="268100"/>
                </a:lnTo>
                <a:cubicBezTo>
                  <a:pt x="2578276" y="271247"/>
                  <a:pt x="2577026" y="274264"/>
                  <a:pt x="2574801" y="276489"/>
                </a:cubicBezTo>
                <a:cubicBezTo>
                  <a:pt x="2572577" y="278713"/>
                  <a:pt x="2569559" y="279963"/>
                  <a:pt x="2566413" y="279963"/>
                </a:cubicBezTo>
                <a:lnTo>
                  <a:pt x="11863" y="279963"/>
                </a:lnTo>
                <a:cubicBezTo>
                  <a:pt x="5311" y="279963"/>
                  <a:pt x="0" y="274652"/>
                  <a:pt x="0" y="268100"/>
                </a:cubicBezTo>
                <a:lnTo>
                  <a:pt x="0" y="11863"/>
                </a:lnTo>
                <a:cubicBezTo>
                  <a:pt x="0" y="8717"/>
                  <a:pt x="1250" y="5699"/>
                  <a:pt x="3475" y="3475"/>
                </a:cubicBezTo>
                <a:cubicBezTo>
                  <a:pt x="5699" y="1250"/>
                  <a:pt x="8717" y="0"/>
                  <a:pt x="11863" y="0"/>
                </a:cubicBez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5395A3CE-B7BC-29AF-8F07-DC20EC462B1A}"/>
              </a:ext>
            </a:extLst>
          </p:cNvPr>
          <p:cNvSpPr>
            <a:spLocks noGrp="1"/>
          </p:cNvSpPr>
          <p:nvPr/>
        </p:nvSpPr>
        <p:spPr>
          <a:xfrm>
            <a:off x="2170562" y="8351107"/>
            <a:ext cx="61502" cy="22897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1988"/>
              </a:lnSpc>
              <a:spcBef>
                <a:spcPct val="0"/>
              </a:spcBef>
              <a:buNone/>
            </a:pPr>
            <a:endParaRPr/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8D4F6BEF-08F4-600B-6889-32D962F6B470}"/>
              </a:ext>
            </a:extLst>
          </p:cNvPr>
          <p:cNvSpPr>
            <a:spLocks noGrp="1"/>
          </p:cNvSpPr>
          <p:nvPr/>
        </p:nvSpPr>
        <p:spPr>
          <a:xfrm>
            <a:off x="3394696" y="3395034"/>
            <a:ext cx="11498608" cy="3267709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6369"/>
              </a:lnSpc>
              <a:buNone/>
            </a:pPr>
            <a:r>
              <a:rPr sz="6999" b="1" spc="-195">
                <a:solidFill>
                  <a:schemeClr val="bg1"/>
                </a:solidFill>
                <a:latin typeface="Radnika Next SemiBold Condensed"/>
                <a:ea typeface="Radnika Next SemiBold Condensed"/>
                <a:cs typeface="Radnika Next SemiBold Condensed"/>
              </a:rPr>
              <a:t>Together let’s build an economy that works. </a:t>
            </a:r>
          </a:p>
          <a:p>
            <a:pPr algn="l">
              <a:lnSpc>
                <a:spcPts val="6369"/>
              </a:lnSpc>
              <a:buNone/>
            </a:pPr>
            <a:endParaRPr sz="6999" b="1" spc="-195">
              <a:solidFill>
                <a:srgbClr val="000000"/>
              </a:solidFill>
              <a:latin typeface="Radnika Next SemiBold Condensed"/>
              <a:ea typeface="Radnika Next SemiBold Condensed"/>
              <a:cs typeface="Radnika Next SemiBold Condensed"/>
            </a:endParaRPr>
          </a:p>
          <a:p>
            <a:pPr algn="l">
              <a:lnSpc>
                <a:spcPts val="6369"/>
              </a:lnSpc>
              <a:buNone/>
            </a:pPr>
            <a:r>
              <a:rPr sz="6999" b="1" spc="-195">
                <a:solidFill>
                  <a:schemeClr val="accent2"/>
                </a:solidFill>
                <a:latin typeface="Radnika Next SemiBold Condensed"/>
                <a:ea typeface="Radnika Next SemiBold Condensed"/>
                <a:cs typeface="Radnika Next SemiBold Condensed"/>
              </a:rPr>
              <a:t>For everyone.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C1B5F51-D9BD-904F-3DF1-A32A9655701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0363200" y="8288207"/>
            <a:ext cx="6705600" cy="806450"/>
          </a:xfrm>
        </p:spPr>
        <p:txBody>
          <a:bodyPr/>
          <a:lstStyle>
            <a:lvl1pPr algn="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t>Name</a:t>
            </a:r>
          </a:p>
          <a:p>
            <a:pPr lvl="0">
              <a:buNone/>
            </a:pPr>
            <a:r>
              <a:t>Title, Redefine Alliance | name@redefinealliance.org</a:t>
            </a: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9E91AEE3-E614-6EB2-E366-EC35D2DB35E0}"/>
              </a:ext>
            </a:extLst>
          </p:cNvPr>
          <p:cNvSpPr>
            <a:spLocks noGrp="1"/>
          </p:cNvSpPr>
          <p:nvPr/>
        </p:nvSpPr>
        <p:spPr>
          <a:xfrm>
            <a:off x="1028700" y="1142944"/>
            <a:ext cx="2851042" cy="1032946"/>
          </a:xfrm>
          <a:custGeom>
            <a:avLst/>
            <a:gdLst/>
            <a:ahLst/>
            <a:cxnLst/>
            <a:rect l="l" t="t" r="r" b="b"/>
            <a:pathLst>
              <a:path w="2851042" h="1032946">
                <a:moveTo>
                  <a:pt x="0" y="0"/>
                </a:moveTo>
                <a:lnTo>
                  <a:pt x="2851042" y="0"/>
                </a:lnTo>
                <a:lnTo>
                  <a:pt x="2851042" y="1032945"/>
                </a:lnTo>
                <a:lnTo>
                  <a:pt x="0" y="10329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05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0A192DA4-E7DF-1B6C-1EE8-CE8EA03BC556}"/>
              </a:ext>
            </a:extLst>
          </p:cNvPr>
          <p:cNvSpPr>
            <a:spLocks noGrp="1"/>
          </p:cNvSpPr>
          <p:nvPr/>
        </p:nvSpPr>
        <p:spPr>
          <a:xfrm>
            <a:off x="15431409" y="0"/>
            <a:ext cx="1827891" cy="3796389"/>
          </a:xfrm>
          <a:custGeom>
            <a:avLst/>
            <a:gdLst/>
            <a:ahLst/>
            <a:cxnLst/>
            <a:rect l="l" t="t" r="r" b="b"/>
            <a:pathLst>
              <a:path w="1827891" h="3796389">
                <a:moveTo>
                  <a:pt x="0" y="0"/>
                </a:moveTo>
                <a:lnTo>
                  <a:pt x="1827891" y="0"/>
                </a:lnTo>
                <a:lnTo>
                  <a:pt x="1827891" y="3796389"/>
                </a:lnTo>
                <a:lnTo>
                  <a:pt x="0" y="3796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pic>
        <p:nvPicPr>
          <p:cNvPr id="3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8BFE1975-D4A8-03CC-6D68-C605A61346D5}"/>
              </a:ext>
            </a:extLst>
          </p:cNvPr>
          <p:cNvSpPr>
            <a:spLocks noGrp="1"/>
          </p:cNvSpPr>
          <p:nvPr/>
        </p:nvSpPr>
        <p:spPr>
          <a:xfrm>
            <a:off x="-301257" y="0"/>
            <a:ext cx="18589258" cy="10287000"/>
          </a:xfrm>
          <a:custGeom>
            <a:avLst/>
            <a:gdLst/>
            <a:ahLst/>
            <a:cxnLst/>
            <a:rect l="l" t="t" r="r" b="b"/>
            <a:pathLst>
              <a:path w="18890517" h="10287000">
                <a:moveTo>
                  <a:pt x="0" y="0"/>
                </a:moveTo>
                <a:lnTo>
                  <a:pt x="18890516" y="0"/>
                </a:lnTo>
                <a:lnTo>
                  <a:pt x="1889051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52" t="-24978" r="-1794" b="-350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4AF17623-ED46-758E-F311-FC78C8923AC3}"/>
              </a:ext>
            </a:extLst>
          </p:cNvPr>
          <p:cNvSpPr>
            <a:spLocks noGrp="1"/>
          </p:cNvSpPr>
          <p:nvPr/>
        </p:nvSpPr>
        <p:spPr>
          <a:xfrm>
            <a:off x="1246890" y="8862359"/>
            <a:ext cx="2671524" cy="948391"/>
          </a:xfrm>
          <a:custGeom>
            <a:avLst/>
            <a:gdLst/>
            <a:ahLst/>
            <a:cxnLst/>
            <a:rect l="l" t="t" r="r" b="b"/>
            <a:pathLst>
              <a:path w="2671524" h="948391">
                <a:moveTo>
                  <a:pt x="0" y="0"/>
                </a:moveTo>
                <a:lnTo>
                  <a:pt x="2671525" y="0"/>
                </a:lnTo>
                <a:lnTo>
                  <a:pt x="2671525" y="948391"/>
                </a:lnTo>
                <a:lnTo>
                  <a:pt x="0" y="948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4E125786-2A3B-E9B5-3432-CE3A5999A7E5}"/>
              </a:ext>
            </a:extLst>
          </p:cNvPr>
          <p:cNvSpPr>
            <a:spLocks noGrp="1"/>
          </p:cNvSpPr>
          <p:nvPr/>
        </p:nvSpPr>
        <p:spPr>
          <a:xfrm>
            <a:off x="-1" y="0"/>
            <a:ext cx="18288001" cy="10287000"/>
          </a:xfrm>
          <a:custGeom>
            <a:avLst/>
            <a:gdLst/>
            <a:ahLst/>
            <a:cxnLst/>
            <a:rect l="l" t="t" r="r" b="b"/>
            <a:pathLst>
              <a:path w="18890517" h="10287000">
                <a:moveTo>
                  <a:pt x="0" y="0"/>
                </a:moveTo>
                <a:lnTo>
                  <a:pt x="18890516" y="0"/>
                </a:lnTo>
                <a:lnTo>
                  <a:pt x="1889051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316" t="-61230" r="-21875" b="-182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038A3C3D-1805-4232-4270-4AA44D5459D7}"/>
              </a:ext>
            </a:extLst>
          </p:cNvPr>
          <p:cNvSpPr>
            <a:spLocks noGrp="1"/>
          </p:cNvSpPr>
          <p:nvPr/>
        </p:nvSpPr>
        <p:spPr>
          <a:xfrm>
            <a:off x="-427265" y="11210"/>
            <a:ext cx="18715261" cy="10275790"/>
          </a:xfrm>
          <a:custGeom>
            <a:avLst/>
            <a:gdLst/>
            <a:ahLst/>
            <a:cxnLst/>
            <a:rect l="l" t="t" r="r" b="b"/>
            <a:pathLst>
              <a:path w="4816592" h="2706381">
                <a:moveTo>
                  <a:pt x="0" y="0"/>
                </a:moveTo>
                <a:lnTo>
                  <a:pt x="4816592" y="0"/>
                </a:lnTo>
                <a:lnTo>
                  <a:pt x="4816592" y="2706381"/>
                </a:lnTo>
                <a:lnTo>
                  <a:pt x="0" y="2706381"/>
                </a:lnTo>
                <a:close/>
              </a:path>
            </a:pathLst>
          </a:custGeom>
          <a:solidFill>
            <a:srgbClr val="000000">
              <a:alpha val="25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93582CA8-6F65-ED36-CA9C-895452C254C8}"/>
              </a:ext>
            </a:extLst>
          </p:cNvPr>
          <p:cNvSpPr>
            <a:spLocks noGrp="1"/>
          </p:cNvSpPr>
          <p:nvPr/>
        </p:nvSpPr>
        <p:spPr>
          <a:xfrm>
            <a:off x="-427265" y="-241946"/>
            <a:ext cx="18715265" cy="10528946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3000"/>
              </a:lnSpc>
              <a:buNone/>
            </a:pPr>
            <a:endParaRPr/>
          </a:p>
        </p:txBody>
      </p:sp>
      <p:sp>
        <p:nvSpPr>
          <p:cNvPr id="29" name="Freeform 3">
            <a:extLst>
              <a:ext uri="{FF2B5EF4-FFF2-40B4-BE49-F238E27FC236}">
                <a16:creationId xmlns:a16="http://schemas.microsoft.com/office/drawing/2014/main" id="{93367C93-93F5-4396-FB37-05951B5DD8BD}"/>
              </a:ext>
            </a:extLst>
          </p:cNvPr>
          <p:cNvSpPr>
            <a:spLocks noGrp="1"/>
          </p:cNvSpPr>
          <p:nvPr/>
        </p:nvSpPr>
        <p:spPr>
          <a:xfrm>
            <a:off x="12344400" y="952500"/>
            <a:ext cx="7985480" cy="6670176"/>
          </a:xfrm>
          <a:custGeom>
            <a:avLst/>
            <a:gdLst/>
            <a:ahLst/>
            <a:cxnLst/>
            <a:rect l="l" t="t" r="r" b="b"/>
            <a:pathLst>
              <a:path w="7985480" h="6670176">
                <a:moveTo>
                  <a:pt x="0" y="0"/>
                </a:moveTo>
                <a:lnTo>
                  <a:pt x="7985480" y="0"/>
                </a:lnTo>
                <a:lnTo>
                  <a:pt x="7985480" y="6670176"/>
                </a:lnTo>
                <a:lnTo>
                  <a:pt x="0" y="6670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0000"/>
              <a:biLevel thresh="25000"/>
            </a:blip>
            <a:stretch>
              <a:fillRect t="-9459" b="-945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3A666541-6448-411E-746B-3B6384A5589B}"/>
              </a:ext>
            </a:extLst>
          </p:cNvPr>
          <p:cNvSpPr>
            <a:spLocks noGrp="1"/>
          </p:cNvSpPr>
          <p:nvPr/>
        </p:nvSpPr>
        <p:spPr>
          <a:xfrm>
            <a:off x="1399290" y="9014759"/>
            <a:ext cx="2671524" cy="948391"/>
          </a:xfrm>
          <a:custGeom>
            <a:avLst/>
            <a:gdLst/>
            <a:ahLst/>
            <a:cxnLst/>
            <a:rect l="l" t="t" r="r" b="b"/>
            <a:pathLst>
              <a:path w="2671524" h="948391">
                <a:moveTo>
                  <a:pt x="0" y="0"/>
                </a:moveTo>
                <a:lnTo>
                  <a:pt x="2671525" y="0"/>
                </a:lnTo>
                <a:lnTo>
                  <a:pt x="2671525" y="948391"/>
                </a:lnTo>
                <a:lnTo>
                  <a:pt x="0" y="948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8BFE1975-D4A8-03CC-6D68-C605A61346D5}"/>
              </a:ext>
            </a:extLst>
          </p:cNvPr>
          <p:cNvSpPr>
            <a:spLocks noGrp="1"/>
          </p:cNvSpPr>
          <p:nvPr/>
        </p:nvSpPr>
        <p:spPr>
          <a:xfrm>
            <a:off x="-301257" y="0"/>
            <a:ext cx="18589258" cy="10287000"/>
          </a:xfrm>
          <a:custGeom>
            <a:avLst/>
            <a:gdLst/>
            <a:ahLst/>
            <a:cxnLst/>
            <a:rect l="l" t="t" r="r" b="b"/>
            <a:pathLst>
              <a:path w="18890517" h="10287000">
                <a:moveTo>
                  <a:pt x="0" y="0"/>
                </a:moveTo>
                <a:lnTo>
                  <a:pt x="18890516" y="0"/>
                </a:lnTo>
                <a:lnTo>
                  <a:pt x="1889051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52" t="-24978" r="-1794" b="-350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4AF17623-ED46-758E-F311-FC78C8923AC3}"/>
              </a:ext>
            </a:extLst>
          </p:cNvPr>
          <p:cNvSpPr>
            <a:spLocks noGrp="1"/>
          </p:cNvSpPr>
          <p:nvPr/>
        </p:nvSpPr>
        <p:spPr>
          <a:xfrm>
            <a:off x="1246890" y="8862359"/>
            <a:ext cx="2671524" cy="948391"/>
          </a:xfrm>
          <a:custGeom>
            <a:avLst/>
            <a:gdLst/>
            <a:ahLst/>
            <a:cxnLst/>
            <a:rect l="l" t="t" r="r" b="b"/>
            <a:pathLst>
              <a:path w="2671524" h="948391">
                <a:moveTo>
                  <a:pt x="0" y="0"/>
                </a:moveTo>
                <a:lnTo>
                  <a:pt x="2671525" y="0"/>
                </a:lnTo>
                <a:lnTo>
                  <a:pt x="2671525" y="948391"/>
                </a:lnTo>
                <a:lnTo>
                  <a:pt x="0" y="948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4E125786-2A3B-E9B5-3432-CE3A5999A7E5}"/>
              </a:ext>
            </a:extLst>
          </p:cNvPr>
          <p:cNvSpPr>
            <a:spLocks noGrp="1"/>
          </p:cNvSpPr>
          <p:nvPr/>
        </p:nvSpPr>
        <p:spPr>
          <a:xfrm>
            <a:off x="-1" y="0"/>
            <a:ext cx="18288001" cy="10287000"/>
          </a:xfrm>
          <a:custGeom>
            <a:avLst/>
            <a:gdLst/>
            <a:ahLst/>
            <a:cxnLst/>
            <a:rect l="l" t="t" r="r" b="b"/>
            <a:pathLst>
              <a:path w="18890517" h="10287000">
                <a:moveTo>
                  <a:pt x="0" y="0"/>
                </a:moveTo>
                <a:lnTo>
                  <a:pt x="18890516" y="0"/>
                </a:lnTo>
                <a:lnTo>
                  <a:pt x="1889051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316" t="-61230" r="-21875" b="-182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038A3C3D-1805-4232-4270-4AA44D5459D7}"/>
              </a:ext>
            </a:extLst>
          </p:cNvPr>
          <p:cNvSpPr>
            <a:spLocks noGrp="1"/>
          </p:cNvSpPr>
          <p:nvPr/>
        </p:nvSpPr>
        <p:spPr>
          <a:xfrm>
            <a:off x="-427265" y="11210"/>
            <a:ext cx="18715261" cy="10275790"/>
          </a:xfrm>
          <a:custGeom>
            <a:avLst/>
            <a:gdLst/>
            <a:ahLst/>
            <a:cxnLst/>
            <a:rect l="l" t="t" r="r" b="b"/>
            <a:pathLst>
              <a:path w="4816592" h="2706381">
                <a:moveTo>
                  <a:pt x="0" y="0"/>
                </a:moveTo>
                <a:lnTo>
                  <a:pt x="4816592" y="0"/>
                </a:lnTo>
                <a:lnTo>
                  <a:pt x="4816592" y="2706381"/>
                </a:lnTo>
                <a:lnTo>
                  <a:pt x="0" y="2706381"/>
                </a:lnTo>
                <a:close/>
              </a:path>
            </a:pathLst>
          </a:custGeom>
          <a:solidFill>
            <a:srgbClr val="000000">
              <a:alpha val="25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93582CA8-6F65-ED36-CA9C-895452C254C8}"/>
              </a:ext>
            </a:extLst>
          </p:cNvPr>
          <p:cNvSpPr>
            <a:spLocks noGrp="1"/>
          </p:cNvSpPr>
          <p:nvPr/>
        </p:nvSpPr>
        <p:spPr>
          <a:xfrm>
            <a:off x="-427265" y="-241946"/>
            <a:ext cx="18715265" cy="10528946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3000"/>
              </a:lnSpc>
              <a:buNone/>
            </a:pPr>
            <a:endParaRPr/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3A666541-6448-411E-746B-3B6384A5589B}"/>
              </a:ext>
            </a:extLst>
          </p:cNvPr>
          <p:cNvSpPr>
            <a:spLocks noGrp="1"/>
          </p:cNvSpPr>
          <p:nvPr/>
        </p:nvSpPr>
        <p:spPr>
          <a:xfrm>
            <a:off x="1399290" y="9014759"/>
            <a:ext cx="2671524" cy="948391"/>
          </a:xfrm>
          <a:custGeom>
            <a:avLst/>
            <a:gdLst/>
            <a:ahLst/>
            <a:cxnLst/>
            <a:rect l="l" t="t" r="r" b="b"/>
            <a:pathLst>
              <a:path w="2671524" h="948391">
                <a:moveTo>
                  <a:pt x="0" y="0"/>
                </a:moveTo>
                <a:lnTo>
                  <a:pt x="2671525" y="0"/>
                </a:lnTo>
                <a:lnTo>
                  <a:pt x="2671525" y="948391"/>
                </a:lnTo>
                <a:lnTo>
                  <a:pt x="0" y="948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6A8B1422-29D7-C611-EAB6-CCB0459A00FB}"/>
              </a:ext>
            </a:extLst>
          </p:cNvPr>
          <p:cNvSpPr>
            <a:spLocks noGrp="1"/>
          </p:cNvSpPr>
          <p:nvPr/>
        </p:nvSpPr>
        <p:spPr>
          <a:xfrm>
            <a:off x="11922125" y="1584994"/>
            <a:ext cx="7985480" cy="6670176"/>
          </a:xfrm>
          <a:custGeom>
            <a:avLst/>
            <a:gdLst/>
            <a:ahLst/>
            <a:cxnLst/>
            <a:rect l="l" t="t" r="r" b="b"/>
            <a:pathLst>
              <a:path w="7985480" h="6670176">
                <a:moveTo>
                  <a:pt x="0" y="0"/>
                </a:moveTo>
                <a:lnTo>
                  <a:pt x="7985480" y="0"/>
                </a:lnTo>
                <a:lnTo>
                  <a:pt x="7985480" y="6670176"/>
                </a:lnTo>
                <a:lnTo>
                  <a:pt x="0" y="66701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0000"/>
            </a:blip>
            <a:stretch>
              <a:fillRect t="-9459" b="-9459"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D4A8A3-5E3F-4F72-AD65-3D32EB74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79123-3744-4970-88AB-C345354D9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6D2F3-84A5-4BCD-9CE8-9B5ACF11C6F5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9/23/2026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EFEA1-8EF3-49C3-A2CB-5C0A7B100F1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89A0D-35A2-471A-8C10-BB50E0C7680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</p:sldLayoutIdLst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Clr>
          <a:schemeClr val="accent2"/>
        </a:buClr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Clr>
          <a:schemeClr val="accent2"/>
        </a:buClr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Clr>
          <a:schemeClr val="accent2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8CC1-F98F-9CEE-77E4-B7CB7AA5A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7745" y="3924300"/>
            <a:ext cx="14030938" cy="1371600"/>
          </a:xfrm>
        </p:spPr>
        <p:txBody>
          <a:bodyPr>
            <a:normAutofit fontScale="90000"/>
          </a:bodyPr>
          <a:lstStyle/>
          <a:p>
            <a:r>
              <a:rPr dirty="0"/>
              <a:t>Employer Partnerships in Practice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B85A1F-51DA-4CA2-2699-883C9C389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745" y="6095071"/>
            <a:ext cx="6400800" cy="609600"/>
          </a:xfrm>
        </p:spPr>
        <p:txBody>
          <a:bodyPr>
            <a:normAutofit fontScale="92500"/>
          </a:bodyPr>
          <a:lstStyle/>
          <a:p>
            <a:r>
              <a:rPr dirty="0">
                <a:solidFill>
                  <a:schemeClr val="accent2"/>
                </a:solidFill>
              </a:rPr>
              <a:t>Back 2 Work Community of Practice</a:t>
            </a:r>
          </a:p>
        </p:txBody>
      </p:sp>
    </p:spTree>
    <p:extLst>
      <p:ext uri="{BB962C8B-B14F-4D97-AF65-F5344CB8AC3E}">
        <p14:creationId xmlns:p14="http://schemas.microsoft.com/office/powerpoint/2010/main" val="3259056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8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19167" r="19167"/>
          <a:stretch/>
        </p:blipFill>
        <p:spPr>
          <a:xfrm>
            <a:off x="0" y="0"/>
            <a:ext cx="8458205" cy="102870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10D233B-6A57-B809-96F8-0B10C6EDDD7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9177728" y="2857500"/>
            <a:ext cx="8153400" cy="50292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Clr>
                <a:schemeClr val="tx2"/>
              </a:buClr>
              <a:buFont typeface="Arial"/>
              <a:buChar char="•"/>
              <a:defRPr sz="1950"/>
            </a:pPr>
            <a:r>
              <a:rPr sz="2400" dirty="0"/>
              <a:t>Describe one current employer partnership, including what works and where it stalls</a:t>
            </a:r>
          </a:p>
          <a:p>
            <a:pPr marL="342900" indent="-342900">
              <a:lnSpc>
                <a:spcPct val="150000"/>
              </a:lnSpc>
              <a:buClr>
                <a:schemeClr val="tx2"/>
              </a:buClr>
              <a:buFont typeface="Arial"/>
              <a:buChar char="•"/>
              <a:defRPr sz="1950"/>
            </a:pPr>
            <a:r>
              <a:rPr sz="2400" dirty="0"/>
              <a:t>Identify practices that support trust, feedback, and </a:t>
            </a:r>
            <a:r>
              <a:rPr sz="2400"/>
              <a:t>mutual value</a:t>
            </a:r>
            <a:endParaRPr sz="2400" dirty="0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0EFD38FD-2537-A626-483B-642E8007CDED}"/>
              </a:ext>
            </a:extLst>
          </p:cNvPr>
          <p:cNvSpPr>
            <a:spLocks noGrp="1"/>
          </p:cNvSpPr>
          <p:nvPr/>
        </p:nvSpPr>
        <p:spPr>
          <a:xfrm>
            <a:off x="9111521" y="1257300"/>
            <a:ext cx="3232879" cy="882517"/>
          </a:xfrm>
          <a:custGeom>
            <a:avLst/>
            <a:gdLst/>
            <a:ahLst/>
            <a:cxnLst/>
            <a:rect l="l" t="t" r="r" b="b"/>
            <a:pathLst>
              <a:path w="2820166" h="892198">
                <a:moveTo>
                  <a:pt x="0" y="0"/>
                </a:moveTo>
                <a:lnTo>
                  <a:pt x="2820166" y="0"/>
                </a:lnTo>
                <a:lnTo>
                  <a:pt x="2820166" y="892198"/>
                </a:lnTo>
                <a:lnTo>
                  <a:pt x="0" y="8921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E1D3B074-D907-9942-8C70-13C989B283B8}"/>
              </a:ext>
            </a:extLst>
          </p:cNvPr>
          <p:cNvSpPr>
            <a:spLocks noGrp="1"/>
          </p:cNvSpPr>
          <p:nvPr/>
        </p:nvSpPr>
        <p:spPr>
          <a:xfrm>
            <a:off x="9261423" y="1173455"/>
            <a:ext cx="6400800" cy="1050205"/>
          </a:xfrm>
          <a:prstGeom prst="rect">
            <a:avLst/>
          </a:prstGeom>
        </p:spPr>
        <p:txBody>
          <a:bodyPr vert="horz" lIns="91440" tIns="45720" rIns="91440" bIns="45720">
            <a:normAutofit fontScale="84754" lnSpcReduction="10000"/>
          </a:bodyPr>
          <a:lstStyle>
            <a:lvl1pPr marL="342900" indent="-342900" algn="l" defTabSz="914400">
              <a:spcBef>
                <a:spcPct val="20000"/>
              </a:spcBef>
              <a:buFont typeface="Arial"/>
              <a:buNone/>
              <a:defRPr sz="6800" kern="120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  <a:lvl2pPr marL="742950" indent="-285750" algn="l" defTabSz="914400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dirty="0"/>
              <a:t>Learning outcomes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DCB7F-D870-3429-5847-EF381A4EF87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965581" y="2307504"/>
            <a:ext cx="9322419" cy="674333"/>
          </a:xfrm>
        </p:spPr>
        <p:txBody>
          <a:bodyPr>
            <a:normAutofit fontScale="47500" lnSpcReduction="20000"/>
          </a:bodyPr>
          <a:lstStyle/>
          <a:p>
            <a:r>
              <a:rPr lang="en-US" sz="6000" dirty="0"/>
              <a:t>By the end of this session, participants will be able to: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418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7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22599" r="2259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13017-89CE-06C4-35C9-383376131A8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067800" y="3273963"/>
            <a:ext cx="8153400" cy="5029200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  <a:defRPr sz="2025"/>
            </a:pPr>
            <a:r>
              <a:rPr sz="2025" b="1" dirty="0">
                <a:latin typeface="+mn-lt"/>
                <a:ea typeface="+mn-lt"/>
                <a:cs typeface="+mn-lt"/>
              </a:rPr>
              <a:t>On your worksheet, capture: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buNone/>
            </a:pPr>
            <a:endParaRPr sz="2000" dirty="0">
              <a:latin typeface="+mn-lt"/>
              <a:ea typeface="+mn-lt"/>
              <a:cs typeface="+mn-lt"/>
            </a:endParaRPr>
          </a:p>
          <a:p>
            <a:pPr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25"/>
            </a:pPr>
            <a:r>
              <a:rPr sz="2000" dirty="0">
                <a:latin typeface="+mn-lt"/>
                <a:ea typeface="+mn-lt"/>
                <a:cs typeface="+mn-lt"/>
              </a:rPr>
              <a:t>Roles and locations</a:t>
            </a:r>
          </a:p>
          <a:p>
            <a:pPr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25"/>
            </a:pPr>
            <a:r>
              <a:rPr sz="2000" dirty="0">
                <a:latin typeface="+mn-lt"/>
              </a:rPr>
              <a:t>Main employer contacts</a:t>
            </a:r>
            <a:endParaRPr sz="2000" dirty="0">
              <a:latin typeface="+mn-lt"/>
              <a:ea typeface="+mn-lt"/>
              <a:cs typeface="+mn-lt"/>
            </a:endParaRPr>
          </a:p>
          <a:p>
            <a:pPr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25"/>
            </a:pPr>
            <a:r>
              <a:rPr sz="2000" dirty="0">
                <a:latin typeface="+mn-lt"/>
                <a:ea typeface="+mn-lt"/>
                <a:cs typeface="+mn-lt"/>
              </a:rPr>
              <a:t>How referrals and hiring work</a:t>
            </a:r>
          </a:p>
          <a:p>
            <a:pPr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25"/>
            </a:pPr>
            <a:r>
              <a:rPr sz="2000" dirty="0">
                <a:latin typeface="+mn-lt"/>
              </a:rPr>
              <a:t>What each side contributes</a:t>
            </a:r>
            <a:endParaRPr lang="en-US" sz="2000" dirty="0">
              <a:latin typeface="+mn-lt"/>
              <a:ea typeface="+mn-lt"/>
              <a:cs typeface="+mn-lt"/>
            </a:endParaRPr>
          </a:p>
          <a:p>
            <a:pPr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25"/>
            </a:pPr>
            <a:r>
              <a:rPr sz="2000" dirty="0">
                <a:latin typeface="+mn-lt"/>
              </a:rPr>
              <a:t>How often you communicat</a:t>
            </a:r>
            <a:r>
              <a:rPr lang="en-US" sz="2000" dirty="0">
                <a:latin typeface="+mn-lt"/>
              </a:rPr>
              <a:t>e</a:t>
            </a:r>
          </a:p>
          <a:p>
            <a:pPr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25"/>
            </a:pPr>
            <a:r>
              <a:rPr sz="2000" dirty="0">
                <a:latin typeface="+mn-lt"/>
              </a:rPr>
              <a:t>The current relationship stage</a:t>
            </a:r>
            <a:endParaRPr sz="2000" dirty="0">
              <a:latin typeface="+mn-lt"/>
              <a:ea typeface="+mn-lt"/>
              <a:cs typeface="+mn-lt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9D9EB24-459A-EBBF-3B3F-9FAC9B49F801}"/>
              </a:ext>
            </a:extLst>
          </p:cNvPr>
          <p:cNvSpPr>
            <a:spLocks noGrp="1"/>
          </p:cNvSpPr>
          <p:nvPr/>
        </p:nvSpPr>
        <p:spPr>
          <a:xfrm>
            <a:off x="9067799" y="2008082"/>
            <a:ext cx="8153399" cy="1050205"/>
          </a:xfrm>
          <a:prstGeom prst="rect">
            <a:avLst/>
          </a:prstGeom>
        </p:spPr>
        <p:txBody>
          <a:bodyPr vert="horz" lIns="91440" tIns="45720" rIns="91440" bIns="45720">
            <a:normAutofit fontScale="72163" lnSpcReduction="20000"/>
          </a:bodyPr>
          <a:lstStyle>
            <a:lvl1pPr marL="342900" indent="-342900" algn="l" defTabSz="914400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68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742950" indent="-285750" algn="l" defTabSz="914400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8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20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lang="en-US" dirty="0">
                <a:solidFill>
                  <a:schemeClr val="accent2"/>
                </a:solidFill>
              </a:rPr>
              <a:t>Employer </a:t>
            </a:r>
            <a:r>
              <a:rPr dirty="0">
                <a:solidFill>
                  <a:schemeClr val="accent2"/>
                </a:solidFill>
              </a:rPr>
              <a:t>Partner </a:t>
            </a:r>
            <a:r>
              <a:rPr lang="en-US" dirty="0">
                <a:solidFill>
                  <a:schemeClr val="accent2"/>
                </a:solidFill>
              </a:rPr>
              <a:t>S</a:t>
            </a:r>
            <a:r>
              <a:rPr dirty="0">
                <a:solidFill>
                  <a:schemeClr val="accent2"/>
                </a:solidFill>
              </a:rPr>
              <a:t>napshot</a:t>
            </a:r>
          </a:p>
        </p:txBody>
      </p:sp>
    </p:spTree>
    <p:extLst>
      <p:ext uri="{BB962C8B-B14F-4D97-AF65-F5344CB8AC3E}">
        <p14:creationId xmlns:p14="http://schemas.microsoft.com/office/powerpoint/2010/main" val="2531850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1F321B-EFF9-DC28-5FFC-F7BAB5930C0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9372600" y="1409699"/>
            <a:ext cx="8153400" cy="494649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</a:pPr>
            <a:r>
              <a:rPr sz="3800" b="1" dirty="0">
                <a:latin typeface="Overpass"/>
                <a:ea typeface="Overpass"/>
                <a:cs typeface="Overpass"/>
              </a:rPr>
              <a:t>Discuss one employer partner.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endParaRPr sz="3200" dirty="0">
              <a:latin typeface="Overpass"/>
              <a:ea typeface="Overpass"/>
              <a:cs typeface="Overpass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3200" dirty="0">
                <a:latin typeface="Overpass"/>
                <a:ea typeface="Overpass"/>
                <a:cs typeface="Overpass"/>
              </a:rPr>
              <a:t>What has this employer done that builds trust?</a:t>
            </a:r>
          </a:p>
          <a:p>
            <a:pPr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3200" dirty="0"/>
              <a:t>Where do participants have a strong experience?</a:t>
            </a:r>
            <a:endParaRPr sz="3200" dirty="0">
              <a:latin typeface="Overpass"/>
              <a:ea typeface="Overpass"/>
              <a:cs typeface="Overpass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3200" dirty="0">
                <a:latin typeface="Overpass"/>
                <a:ea typeface="Overpass"/>
                <a:cs typeface="Overpass"/>
              </a:rPr>
              <a:t>What does your team do that the employer values?</a:t>
            </a:r>
          </a:p>
          <a:p>
            <a:pPr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3200" dirty="0">
                <a:latin typeface="Overpass"/>
                <a:ea typeface="Overpass"/>
                <a:cs typeface="Overpass"/>
              </a:rPr>
              <a:t>What evidence shows the relationship works?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4F467-0751-1E28-8455-A757472B059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53836" y="2409817"/>
            <a:ext cx="6400800" cy="1050205"/>
          </a:xfrm>
        </p:spPr>
        <p:txBody>
          <a:bodyPr>
            <a:normAutofit fontScale="86960"/>
          </a:bodyPr>
          <a:lstStyle/>
          <a:p>
            <a:r>
              <a:rPr dirty="0">
                <a:solidFill>
                  <a:schemeClr val="accent6"/>
                </a:solidFill>
              </a:rPr>
              <a:t>What is going right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7E1CE0-155C-EEB1-3C43-296F0269B0F8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b="1" spc="-46">
                <a:latin typeface="Radnika Next SemiBold Condensed"/>
                <a:ea typeface="Radnika Next SemiBold Condensed"/>
                <a:cs typeface="Radnika Next SemiBold Condensed"/>
              </a:rPr>
              <a:t>DISCUSSION | 7 MINUTES</a:t>
            </a:r>
            <a:endParaRPr>
              <a:solidFill>
                <a:schemeClr val="accent6"/>
              </a:solidFill>
            </a:endParaRPr>
          </a:p>
        </p:txBody>
      </p:sp>
      <p:pic>
        <p:nvPicPr>
          <p:cNvPr id="11" name="Picture Placeholder 7"/>
          <p:cNvPicPr>
            <a:picLocks noGrp="1" noChangeAspect="1"/>
          </p:cNvPicPr>
          <p:nvPr>
            <p:ph type="pic" idx="16"/>
          </p:nvPr>
        </p:nvPicPr>
        <p:blipFill>
          <a:blip r:embed="rId3"/>
          <a:srcRect t="15997" b="15997"/>
          <a:stretch>
            <a:fillRect/>
          </a:stretch>
        </p:blipFill>
        <p:spPr>
          <a:xfrm>
            <a:off x="5443" y="4686300"/>
            <a:ext cx="8528958" cy="430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83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6A6BDA-F030-5634-6BF2-582F562AA68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pPr>
              <a:defRPr sz="3300"/>
            </a:pPr>
            <a:r>
              <a:rPr sz="3300"/>
              <a:t>Strong relationship signals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D776-FD0C-0E62-C7B6-150B0EBAFED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  <a:defRPr sz="1650"/>
            </a:pPr>
            <a:r>
              <a:rPr sz="1650"/>
              <a:t>Communication is regular and two way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54100-456E-6615-848D-EF827BCC31CC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  <a:defRPr sz="1650"/>
            </a:pPr>
            <a:r>
              <a:rPr sz="1650"/>
              <a:t>Conversations include performance, expectations, and goals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2B05DA-D75E-E5CD-526F-DCE024A0FBF4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  <a:defRPr sz="1650"/>
            </a:pPr>
            <a:r>
              <a:rPr sz="1650"/>
              <a:t>Both sides share useful information early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B18702-3F83-2834-18E8-6F2671189736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  <a:defRPr sz="1650"/>
            </a:pPr>
            <a:r>
              <a:rPr sz="1650"/>
              <a:t>More than one person supports the partnership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B5539D-A26B-F752-C0AC-EC3051717FA9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/>
          </a:bodyPr>
          <a:lstStyle/>
          <a:p>
            <a:pPr>
              <a:defRPr sz="1500"/>
            </a:pPr>
            <a:r>
              <a:rPr sz="1500"/>
              <a:t>RESPONSIVE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6A0E7CF-91BC-D624-0D4F-4FC4D53E1DF8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>
            <a:normAutofit/>
          </a:bodyPr>
          <a:lstStyle/>
          <a:p>
            <a:pPr>
              <a:defRPr sz="1500"/>
            </a:pPr>
            <a:r>
              <a:rPr sz="1500"/>
              <a:t>SUBSTANTIVE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F29612-709F-2937-F9EB-5C3C635F27F6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>
            <a:normAutofit/>
          </a:bodyPr>
          <a:lstStyle/>
          <a:p>
            <a:pPr>
              <a:defRPr sz="1500"/>
            </a:pPr>
            <a:r>
              <a:rPr sz="1500"/>
              <a:t>FEEDBACK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1DDA689-9137-0483-2AAE-32ACE5D9EE50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>
            <a:normAutofit/>
          </a:bodyPr>
          <a:lstStyle/>
          <a:p>
            <a:pPr>
              <a:defRPr sz="1500"/>
            </a:pPr>
            <a:r>
              <a:rPr sz="1500"/>
              <a:t>CONNECTED</a:t>
            </a:r>
          </a:p>
        </p:txBody>
      </p:sp>
    </p:spTree>
    <p:extLst>
      <p:ext uri="{BB962C8B-B14F-4D97-AF65-F5344CB8AC3E}">
        <p14:creationId xmlns:p14="http://schemas.microsoft.com/office/powerpoint/2010/main" val="114760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1F321B-EFF9-DC28-5FFC-F7BAB5930C04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</a:pPr>
            <a:r>
              <a:rPr sz="3600" b="1" dirty="0">
                <a:latin typeface="Overpass"/>
                <a:ea typeface="Overpass"/>
                <a:cs typeface="Overpass"/>
              </a:rPr>
              <a:t>Return to the same employer.</a:t>
            </a:r>
          </a:p>
          <a:p>
            <a:pPr marL="0" indent="0">
              <a:lnSpc>
                <a:spcPts val="2500"/>
              </a:lnSpc>
              <a:spcBef>
                <a:spcPts val="0"/>
              </a:spcBef>
              <a:buNone/>
            </a:pPr>
            <a:endParaRPr dirty="0">
              <a:latin typeface="Overpass"/>
              <a:ea typeface="Overpass"/>
              <a:cs typeface="Overpass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2700" dirty="0">
                <a:latin typeface="Overpass"/>
                <a:ea typeface="Overpass"/>
                <a:cs typeface="Overpass"/>
              </a:rPr>
              <a:t>Where does the relationship stall or create extra work?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2700" dirty="0"/>
              <a:t>What do participants experience that concerns you?</a:t>
            </a:r>
            <a:endParaRPr sz="2700" dirty="0">
              <a:latin typeface="Overpass"/>
              <a:ea typeface="Overpass"/>
              <a:cs typeface="Overpass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2700" dirty="0">
                <a:latin typeface="Overpass"/>
                <a:ea typeface="Overpass"/>
                <a:cs typeface="Overpass"/>
              </a:rPr>
              <a:t>What stays unclear or goes unsaid?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2700" dirty="0">
                <a:latin typeface="Overpass"/>
                <a:ea typeface="Overpass"/>
                <a:cs typeface="Overpass"/>
              </a:rPr>
              <a:t>What have you tried, and what happened?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4F467-0751-1E28-8455-A757472B059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61736" y="2082095"/>
            <a:ext cx="6400800" cy="1050205"/>
          </a:xfrm>
        </p:spPr>
        <p:txBody>
          <a:bodyPr>
            <a:normAutofit fontScale="79531" lnSpcReduction="10000"/>
          </a:bodyPr>
          <a:lstStyle/>
          <a:p>
            <a:r>
              <a:rPr dirty="0">
                <a:solidFill>
                  <a:schemeClr val="accent6"/>
                </a:solidFill>
              </a:rPr>
              <a:t>What is going wrong</a:t>
            </a:r>
          </a:p>
        </p:txBody>
      </p:sp>
      <p:pic>
        <p:nvPicPr>
          <p:cNvPr id="11" name="Picture Placeholder 7"/>
          <p:cNvPicPr>
            <a:picLocks noGrp="1" noChangeAspect="1"/>
          </p:cNvPicPr>
          <p:nvPr>
            <p:ph type="pic" idx="16"/>
          </p:nvPr>
        </p:nvPicPr>
        <p:blipFill>
          <a:blip r:embed="rId3"/>
          <a:srcRect t="15997" b="15997"/>
          <a:stretch>
            <a:fillRect/>
          </a:stretch>
        </p:blipFill>
        <p:spPr>
          <a:xfrm>
            <a:off x="5443" y="4686300"/>
            <a:ext cx="8528958" cy="430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83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249251-E7B1-DEAE-8A65-81E8A2C9A86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pPr>
              <a:defRPr sz="3300"/>
            </a:pPr>
            <a:r>
              <a:rPr sz="3300"/>
              <a:t>Common partnership breakdowns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0D768-001B-073B-FC52-7DE70AA54AA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  <a:defRPr sz="1650"/>
            </a:pPr>
            <a:r>
              <a:rPr sz="1650"/>
              <a:t>Each side assumes the other owns the next step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5E19EE-A444-8217-DB59-799DFF955ED5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/>
          </a:bodyPr>
          <a:lstStyle/>
          <a:p>
            <a:pPr>
              <a:defRPr sz="1500"/>
            </a:pPr>
            <a:r>
              <a:rPr sz="1500"/>
              <a:t>UNCLEAR ROLES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B8F1626-84F2-A983-F461-F4230B4F6498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>
            <a:normAutofit/>
          </a:bodyPr>
          <a:lstStyle/>
          <a:p>
            <a:pPr>
              <a:defRPr sz="1500"/>
            </a:pPr>
            <a:r>
              <a:rPr sz="1500"/>
              <a:t>NO PAPER TRAIL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BD78BA-DE6E-1816-0912-B8B0C04AA7A3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>
            <a:normAutofit/>
          </a:bodyPr>
          <a:lstStyle/>
          <a:p>
            <a:pPr>
              <a:defRPr sz="1500"/>
            </a:pPr>
            <a:r>
              <a:rPr sz="1500"/>
              <a:t>POLITENESS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33A0FDA-BEE2-8E98-D1ED-07DE499429C5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>
            <a:normAutofit/>
          </a:bodyPr>
          <a:lstStyle/>
          <a:p>
            <a:pPr>
              <a:defRPr sz="1500"/>
            </a:pPr>
            <a:r>
              <a:rPr sz="1500"/>
              <a:t>ONE CONTACT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3E138-98AD-A614-BCA7-2AD84F60B535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5046987" y="2849059"/>
            <a:ext cx="3792911" cy="4468634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  <a:defRPr sz="1650"/>
            </a:pPr>
            <a:r>
              <a:rPr sz="1650"/>
              <a:t>Agreements and changes live only in conversation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584F4B-09EE-2286-24AC-731BFC99F30F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9108110" y="2849240"/>
            <a:ext cx="3792911" cy="4468634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  <a:defRPr sz="1650"/>
            </a:pPr>
            <a:r>
              <a:rPr sz="1650"/>
              <a:t>Concerns stay unspoken until they become urgent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871FC5-2AA5-DFC0-450D-2FF05B133661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13310486" y="2843185"/>
            <a:ext cx="3792911" cy="4468634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spcBef>
                <a:spcPts val="0"/>
              </a:spcBef>
              <a:buNone/>
              <a:defRPr sz="1650"/>
            </a:pPr>
            <a:r>
              <a:rPr sz="1650"/>
              <a:t>The relationship weakens when one person leaves</a:t>
            </a:r>
          </a:p>
        </p:txBody>
      </p:sp>
    </p:spTree>
    <p:extLst>
      <p:ext uri="{BB962C8B-B14F-4D97-AF65-F5344CB8AC3E}">
        <p14:creationId xmlns:p14="http://schemas.microsoft.com/office/powerpoint/2010/main" val="1876258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E65DF4-BF6B-28B6-A1C5-45F2B0D8ED43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520"/>
              </a:lnSpc>
              <a:spcBef>
                <a:spcPts val="0"/>
              </a:spcBef>
              <a:buNone/>
              <a:defRPr sz="1650"/>
            </a:pPr>
            <a:r>
              <a:rPr lang="en-US" sz="3200" b="1" dirty="0"/>
              <a:t>Transactional Pattern</a:t>
            </a:r>
            <a:endParaRPr sz="3200" b="1" dirty="0"/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50"/>
            </a:pPr>
            <a:r>
              <a:rPr sz="2700" dirty="0"/>
              <a:t>Contact happens mainly when a role opens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50"/>
            </a:pPr>
            <a:r>
              <a:rPr sz="2700" dirty="0"/>
              <a:t>The goal is a quick placement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50"/>
            </a:pPr>
            <a:r>
              <a:rPr sz="2700" dirty="0"/>
              <a:t>Neither side knows the other's priorities well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98E52-45BE-C9A9-BD8F-9D8CFB0C9109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990600" y="2294379"/>
            <a:ext cx="5791200" cy="483452"/>
          </a:xfrm>
        </p:spPr>
        <p:txBody>
          <a:bodyPr>
            <a:normAutofit fontScale="76595" lnSpcReduction="20000"/>
          </a:bodyPr>
          <a:lstStyle/>
          <a:p>
            <a:pPr>
              <a:defRPr sz="2100"/>
            </a:pPr>
            <a:r>
              <a:rPr sz="2100" dirty="0"/>
              <a:t>A useful relationship creates value between hiring cycles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48F5A-2F7D-7EEC-C442-47A7C72F173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pPr>
              <a:defRPr sz="3300"/>
            </a:pPr>
            <a:r>
              <a:rPr sz="3300" dirty="0"/>
              <a:t>Relationship or transaction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28403E-A3A9-5094-0D8B-163E6C675698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520"/>
              </a:lnSpc>
              <a:spcBef>
                <a:spcPts val="0"/>
              </a:spcBef>
              <a:buNone/>
              <a:defRPr sz="1650"/>
            </a:pPr>
            <a:r>
              <a:rPr lang="en-US" sz="3200" b="1" dirty="0"/>
              <a:t>Relationship Pattern</a:t>
            </a:r>
            <a:endParaRPr sz="3200" b="1" dirty="0"/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50"/>
            </a:pPr>
            <a:r>
              <a:rPr sz="2700" dirty="0"/>
              <a:t>Trust grows through consistent, honest contact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50"/>
            </a:pPr>
            <a:r>
              <a:rPr sz="2700" dirty="0"/>
              <a:t>Both sides can name mutual goals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50"/>
            </a:pPr>
            <a:r>
              <a:rPr sz="2700" dirty="0"/>
              <a:t>The employer sees the ESE as a talent partner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CD6F819-6E31-2092-C9CB-8B2B67E6B6DB}"/>
              </a:ext>
            </a:extLst>
          </p:cNvPr>
          <p:cNvSpPr txBox="1">
            <a:spLocks/>
          </p:cNvSpPr>
          <p:nvPr/>
        </p:nvSpPr>
        <p:spPr>
          <a:xfrm>
            <a:off x="3797300" y="8867198"/>
            <a:ext cx="13665200" cy="1050205"/>
          </a:xfrm>
          <a:prstGeom prst="rect">
            <a:avLst/>
          </a:prstGeom>
        </p:spPr>
        <p:txBody>
          <a:bodyPr vert="horz" lIns="91440" tIns="45720" rIns="91440" bIns="45720">
            <a:normAutofit lnSpcReduction="10000"/>
          </a:bodyPr>
          <a:lstStyle>
            <a:lvl1pPr marL="342900" indent="-342900" algn="l" defTabSz="914400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68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742950" indent="-285750" algn="l" defTabSz="914400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8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4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defRPr sz="3300"/>
            </a:pPr>
            <a:r>
              <a:rPr lang="en-US" sz="3300" dirty="0"/>
              <a:t>Is your employer relationship transactional or relational. Put it in the chat &gt;&gt;&gt;&gt;&gt;&gt;&gt;&gt;</a:t>
            </a:r>
          </a:p>
        </p:txBody>
      </p:sp>
    </p:spTree>
    <p:extLst>
      <p:ext uri="{BB962C8B-B14F-4D97-AF65-F5344CB8AC3E}">
        <p14:creationId xmlns:p14="http://schemas.microsoft.com/office/powerpoint/2010/main" val="3601445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E99FA-D72D-4369-EE08-D71101F89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66F4F0-7415-A17A-A807-F85F072231F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9372600" y="1409699"/>
            <a:ext cx="8153400" cy="4946496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3800" b="1" dirty="0">
                <a:latin typeface="Overpass"/>
                <a:ea typeface="Overpass"/>
                <a:cs typeface="Overpass"/>
              </a:rPr>
              <a:t>Bring this worksheet back to your ESE</a:t>
            </a:r>
            <a:endParaRPr sz="3800" b="1" dirty="0">
              <a:latin typeface="Overpass"/>
              <a:ea typeface="Overpass"/>
              <a:cs typeface="Overpass"/>
            </a:endParaRP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endParaRPr sz="3200" dirty="0">
              <a:latin typeface="Overpass"/>
              <a:ea typeface="Overpass"/>
              <a:cs typeface="Overpass"/>
            </a:endParaRPr>
          </a:p>
          <a:p>
            <a:pPr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3200" dirty="0">
                <a:latin typeface="Overpass"/>
                <a:ea typeface="Overpass"/>
                <a:cs typeface="Overpass"/>
              </a:rPr>
              <a:t>What </a:t>
            </a:r>
            <a:r>
              <a:rPr lang="en-US" sz="3200" dirty="0">
                <a:latin typeface="Overpass"/>
                <a:ea typeface="Overpass"/>
                <a:cs typeface="Overpass"/>
              </a:rPr>
              <a:t>is missing? </a:t>
            </a:r>
          </a:p>
          <a:p>
            <a:pPr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Overpass"/>
                <a:ea typeface="Overpass"/>
                <a:cs typeface="Overpass"/>
              </a:rPr>
              <a:t>What hasn’t been considered? </a:t>
            </a:r>
          </a:p>
          <a:p>
            <a:pPr>
              <a:lnSpc>
                <a:spcPct val="16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Overpass"/>
                <a:ea typeface="Overpass"/>
                <a:cs typeface="Overpass"/>
              </a:rPr>
              <a:t>What barriers may get in the way of improving this employer relationship. </a:t>
            </a:r>
            <a:endParaRPr sz="3200" dirty="0">
              <a:latin typeface="Overpass"/>
              <a:ea typeface="Overpass"/>
              <a:cs typeface="Overpas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54D10-36BD-7305-C6EF-A20FC838DB5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53836" y="2409817"/>
            <a:ext cx="6400800" cy="1050205"/>
          </a:xfrm>
        </p:spPr>
        <p:txBody>
          <a:bodyPr>
            <a:normAutofit fontScale="94460" lnSpcReduction="10000"/>
          </a:bodyPr>
          <a:lstStyle/>
          <a:p>
            <a:r>
              <a:rPr lang="en-US" dirty="0">
                <a:solidFill>
                  <a:schemeClr val="accent6"/>
                </a:solidFill>
              </a:rPr>
              <a:t>Next Steps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E30BD-1C41-6EB7-3A9D-6A4149D46448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b="1" spc="-46">
                <a:latin typeface="Radnika Next SemiBold Condensed"/>
                <a:ea typeface="Radnika Next SemiBold Condensed"/>
                <a:cs typeface="Radnika Next SemiBold Condensed"/>
              </a:rPr>
              <a:t>DISCUSSION | 7 MINUTES</a:t>
            </a:r>
            <a:endParaRPr>
              <a:solidFill>
                <a:schemeClr val="accent6"/>
              </a:solidFill>
            </a:endParaRPr>
          </a:p>
        </p:txBody>
      </p:sp>
      <p:pic>
        <p:nvPicPr>
          <p:cNvPr id="11" name="Picture Placeholder 7">
            <a:extLst>
              <a:ext uri="{FF2B5EF4-FFF2-40B4-BE49-F238E27FC236}">
                <a16:creationId xmlns:a16="http://schemas.microsoft.com/office/drawing/2014/main" id="{9D5FEB8F-CC31-4F2C-A57F-B84BCA45B02B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3"/>
          <a:srcRect t="15997" b="15997"/>
          <a:stretch>
            <a:fillRect/>
          </a:stretch>
        </p:blipFill>
        <p:spPr>
          <a:xfrm>
            <a:off x="5443" y="4686300"/>
            <a:ext cx="8528958" cy="430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76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D17DA1-0982-B6F1-9F70-6369CEFF956C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b="1"/>
              <a:t>Next session</a:t>
            </a:r>
          </a:p>
          <a:p>
            <a:r>
              <a:t>Evaluate one employer partner and choose the next step</a:t>
            </a:r>
          </a:p>
        </p:txBody>
      </p:sp>
    </p:spTree>
    <p:extLst>
      <p:ext uri="{BB962C8B-B14F-4D97-AF65-F5344CB8AC3E}">
        <p14:creationId xmlns:p14="http://schemas.microsoft.com/office/powerpoint/2010/main" val="48925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30929"/>
      </a:dk2>
      <a:lt2>
        <a:srgbClr val="F3F2F4"/>
      </a:lt2>
      <a:accent1>
        <a:srgbClr val="E7E6E6"/>
      </a:accent1>
      <a:accent2>
        <a:srgbClr val="D73A1C"/>
      </a:accent2>
      <a:accent3>
        <a:srgbClr val="008280"/>
      </a:accent3>
      <a:accent4>
        <a:srgbClr val="E19E00"/>
      </a:accent4>
      <a:accent5>
        <a:srgbClr val="007BC7"/>
      </a:accent5>
      <a:accent6>
        <a:srgbClr val="001A70"/>
      </a:accent6>
      <a:hlink>
        <a:srgbClr val="D73A1C"/>
      </a:hlink>
      <a:folHlink>
        <a:srgbClr val="D73A1C"/>
      </a:folHlink>
    </a:clrScheme>
    <a:fontScheme name="Redefine Alliance">
      <a:majorFont>
        <a:latin typeface="Radnika Next SemiBold Condensed"/>
        <a:ea typeface=""/>
        <a:cs typeface=""/>
      </a:majorFont>
      <a:minorFont>
        <a:latin typeface="Overpass"/>
        <a:ea typeface=""/>
        <a:cs typeface=""/>
      </a:minorFont>
    </a:fontScheme>
    <a:fmtScheme name="Custom 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30929"/>
      </a:dk2>
      <a:lt2>
        <a:srgbClr val="F3F2F4"/>
      </a:lt2>
      <a:accent1>
        <a:srgbClr val="E7E6E6"/>
      </a:accent1>
      <a:accent2>
        <a:srgbClr val="D73A1C"/>
      </a:accent2>
      <a:accent3>
        <a:srgbClr val="008280"/>
      </a:accent3>
      <a:accent4>
        <a:srgbClr val="E19E00"/>
      </a:accent4>
      <a:accent5>
        <a:srgbClr val="007BC7"/>
      </a:accent5>
      <a:accent6>
        <a:srgbClr val="001A70"/>
      </a:accent6>
      <a:hlink>
        <a:srgbClr val="D73A1C"/>
      </a:hlink>
      <a:folHlink>
        <a:srgbClr val="D73A1C"/>
      </a:folHlink>
    </a:clrScheme>
    <a:fontScheme name="Redefine Alliance">
      <a:majorFont>
        <a:latin typeface="Radnika Next SemiBold Condensed"/>
        <a:ea typeface=""/>
        <a:cs typeface=""/>
      </a:majorFont>
      <a:minorFont>
        <a:latin typeface="Overpass"/>
        <a:ea typeface=""/>
        <a:cs typeface=""/>
      </a:minorFont>
    </a:fontScheme>
    <a:fmtScheme name="Custom 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669</Words>
  <Application>Microsoft Office PowerPoint</Application>
  <DocSecurity>0</DocSecurity>
  <PresentationFormat>Custom</PresentationFormat>
  <Paragraphs>103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Overpass</vt:lpstr>
      <vt:lpstr>Arial</vt:lpstr>
      <vt:lpstr>Radnika Next SemiBold Condensed</vt:lpstr>
      <vt:lpstr>Office Theme</vt:lpstr>
      <vt:lpstr>Employer Partnerships in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Lauren Jordan</cp:lastModifiedBy>
  <cp:revision>2</cp:revision>
  <dcterms:created xsi:type="dcterms:W3CDTF">2026-09-23T14:58:36Z</dcterms:created>
  <dcterms:modified xsi:type="dcterms:W3CDTF">2026-09-23T18:47:39Z</dcterms:modified>
</cp:coreProperties>
</file>